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4"/>
    <p:sldMasterId id="2147483648" r:id="rId5"/>
  </p:sldMasterIdLst>
  <p:notesMasterIdLst>
    <p:notesMasterId r:id="rId23"/>
  </p:notesMasterIdLst>
  <p:sldIdLst>
    <p:sldId id="276" r:id="rId6"/>
    <p:sldId id="449" r:id="rId7"/>
    <p:sldId id="445" r:id="rId8"/>
    <p:sldId id="443" r:id="rId9"/>
    <p:sldId id="442" r:id="rId10"/>
    <p:sldId id="454" r:id="rId11"/>
    <p:sldId id="314" r:id="rId12"/>
    <p:sldId id="311" r:id="rId13"/>
    <p:sldId id="315" r:id="rId14"/>
    <p:sldId id="293" r:id="rId15"/>
    <p:sldId id="446" r:id="rId16"/>
    <p:sldId id="450" r:id="rId17"/>
    <p:sldId id="420" r:id="rId18"/>
    <p:sldId id="452" r:id="rId19"/>
    <p:sldId id="455" r:id="rId20"/>
    <p:sldId id="451" r:id="rId21"/>
    <p:sldId id="4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24"/>
    <a:srgbClr val="A07D68"/>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FE718-DCD0-4624-B489-F6588B6BD68A}" v="5" dt="2023-06-14T09:12:31.832"/>
    <p1510:client id="{C5A9317A-E036-50C9-365E-0E90697DBB66}" v="1" dt="2023-06-14T09:15:11.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108" d="100"/>
          <a:sy n="108" d="100"/>
        </p:scale>
        <p:origin x="6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ttyimages.co.uk/search/photographer?photographer=Cecilie_Arcur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ettyimages.co.uk/search/photographer?photographer=Cecilie_Arcu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728871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a:cs typeface="Calibri"/>
              </a:rPr>
              <a:t>Give learners a few moments to reflect on this question before inviting them to discuss with a partner. Then, encourage feedback as a group.</a:t>
            </a:r>
            <a:r>
              <a:rPr lang="en-US" sz="1800" b="0" i="0">
                <a:solidFill>
                  <a:srgbClr val="444444"/>
                </a:solidFill>
                <a:effectLst/>
                <a:latin typeface="Calibri"/>
                <a:cs typeface="Calibri"/>
              </a:rPr>
              <a:t>​</a:t>
            </a:r>
          </a:p>
          <a:p>
            <a:pPr algn="l" rtl="0" fontAlgn="base"/>
            <a:r>
              <a:rPr lang="en-GB" sz="1800" b="0" i="0" u="none" strike="noStrike">
                <a:solidFill>
                  <a:srgbClr val="000000"/>
                </a:solidFill>
                <a:effectLst/>
                <a:latin typeface="Calibri"/>
                <a:cs typeface="Calibri"/>
              </a:rPr>
              <a:t>Referring back to the </a:t>
            </a:r>
            <a:r>
              <a:rPr lang="en-GB" sz="1800">
                <a:solidFill>
                  <a:srgbClr val="000000"/>
                </a:solidFill>
                <a:latin typeface="Calibri"/>
                <a:cs typeface="Calibri"/>
              </a:rPr>
              <a:t>big</a:t>
            </a:r>
            <a:r>
              <a:rPr lang="en-GB" sz="1800" b="0" i="0" u="none" strike="noStrike">
                <a:solidFill>
                  <a:srgbClr val="000000"/>
                </a:solidFill>
                <a:effectLst/>
                <a:latin typeface="Calibri"/>
                <a:cs typeface="Calibri"/>
              </a:rPr>
              <a:t> question should enable you and your learners to see how much they have learned from the activity. Answers to this question should be more detailed and varied at this point.</a:t>
            </a:r>
            <a:r>
              <a:rPr lang="en-US" sz="1800" b="0" i="0">
                <a:solidFill>
                  <a:srgbClr val="444444"/>
                </a:solidFill>
                <a:effectLst/>
                <a:latin typeface="Calibri"/>
                <a:cs typeface="Calibri"/>
              </a:rPr>
              <a:t>​</a:t>
            </a:r>
          </a:p>
          <a:p>
            <a:pPr algn="l" rtl="0" fontAlgn="base"/>
            <a:r>
              <a:rPr lang="en-US" sz="1800" b="0" i="0" u="none" strike="noStrike">
                <a:solidFill>
                  <a:srgbClr val="444444"/>
                </a:solidFill>
                <a:effectLst/>
                <a:latin typeface="Calibri"/>
                <a:cs typeface="Calibri"/>
              </a:rPr>
              <a:t>​</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GB" sz="1800" b="0" i="0" u="none" strike="noStrike">
                <a:solidFill>
                  <a:srgbClr val="444444"/>
                </a:solidFill>
                <a:effectLst/>
                <a:latin typeface="Calibri"/>
                <a:cs typeface="Calibri"/>
              </a:rPr>
              <a:t>​</a:t>
            </a:r>
            <a:r>
              <a:rPr lang="en-GB" sz="1800" b="0" i="0">
                <a:solidFill>
                  <a:srgbClr val="444444"/>
                </a:solidFill>
                <a:effectLst/>
                <a:latin typeface="Calibri"/>
                <a:cs typeface="Calibri"/>
              </a:rPr>
              <a:t>​</a:t>
            </a:r>
          </a:p>
          <a:p>
            <a:pPr algn="l"/>
            <a:r>
              <a:rPr lang="en-GB" b="0" i="0">
                <a:solidFill>
                  <a:srgbClr val="080808"/>
                </a:solidFill>
                <a:effectLst/>
                <a:latin typeface="Lato"/>
                <a:ea typeface="Lato"/>
                <a:cs typeface="Lato"/>
              </a:rPr>
              <a:t>DETAILS</a:t>
            </a:r>
          </a:p>
          <a:p>
            <a:pPr algn="l"/>
            <a:r>
              <a:rPr lang="en-GB" b="0" i="0">
                <a:solidFill>
                  <a:srgbClr val="080808"/>
                </a:solidFill>
                <a:effectLst/>
                <a:latin typeface="Lato"/>
                <a:ea typeface="Lato"/>
                <a:cs typeface="Lato"/>
              </a:rPr>
              <a:t>Credit:</a:t>
            </a:r>
          </a:p>
          <a:p>
            <a:pPr algn="l"/>
            <a:r>
              <a:rPr lang="en-GB" b="0" i="0" u="none" strike="noStrike">
                <a:solidFill>
                  <a:srgbClr val="6F43D6"/>
                </a:solidFill>
                <a:effectLst/>
                <a:latin typeface="Lato"/>
                <a:ea typeface="Lato"/>
                <a:cs typeface="Lato"/>
                <a:hlinkClick r:id="rId3"/>
              </a:rPr>
              <a:t>Cecilie_Arcurs</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Creative #:</a:t>
            </a:r>
          </a:p>
          <a:p>
            <a:pPr algn="l"/>
            <a:r>
              <a:rPr lang="en-GB" b="0" i="0">
                <a:solidFill>
                  <a:srgbClr val="080808"/>
                </a:solidFill>
                <a:effectLst/>
                <a:latin typeface="Lato"/>
                <a:ea typeface="Lato"/>
                <a:cs typeface="Lato"/>
              </a:rPr>
              <a:t>623901114</a:t>
            </a:r>
          </a:p>
          <a:p>
            <a:pPr algn="l"/>
            <a:r>
              <a:rPr lang="en-GB" b="0" i="0">
                <a:solidFill>
                  <a:srgbClr val="080808"/>
                </a:solidFill>
                <a:effectLst/>
                <a:latin typeface="Lato"/>
                <a:ea typeface="Lato"/>
                <a:cs typeface="Lato"/>
              </a:rPr>
              <a:t>Licence type:</a:t>
            </a:r>
          </a:p>
          <a:p>
            <a:pPr algn="l"/>
            <a:r>
              <a:rPr lang="en-GB" b="0" i="0" u="none" strike="noStrike">
                <a:solidFill>
                  <a:srgbClr val="6F43D6"/>
                </a:solidFill>
                <a:effectLst/>
                <a:latin typeface="Lato"/>
                <a:ea typeface="Lato"/>
                <a:cs typeface="Lato"/>
                <a:hlinkClick r:id="rId4"/>
              </a:rPr>
              <a:t>Royalty-free</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Collection:</a:t>
            </a:r>
          </a:p>
          <a:p>
            <a:pPr algn="l"/>
            <a:r>
              <a:rPr lang="en-GB" b="0" i="0">
                <a:solidFill>
                  <a:srgbClr val="080808"/>
                </a:solidFill>
                <a:effectLst/>
                <a:latin typeface="Lato"/>
                <a:ea typeface="Lato"/>
                <a:cs typeface="Lato"/>
              </a:rPr>
              <a:t>E+</a:t>
            </a:r>
          </a:p>
          <a:p>
            <a:pPr algn="l"/>
            <a:r>
              <a:rPr lang="en-GB" b="0" i="0">
                <a:solidFill>
                  <a:srgbClr val="080808"/>
                </a:solidFill>
                <a:effectLst/>
                <a:latin typeface="Lato"/>
                <a:ea typeface="Lato"/>
                <a:cs typeface="Lato"/>
              </a:rPr>
              <a:t>Release info:</a:t>
            </a:r>
          </a:p>
          <a:p>
            <a:pPr algn="l"/>
            <a:r>
              <a:rPr lang="en-GB" b="0" i="0">
                <a:solidFill>
                  <a:srgbClr val="080808"/>
                </a:solidFill>
                <a:effectLst/>
                <a:latin typeface="Lato"/>
                <a:ea typeface="Lato"/>
                <a:cs typeface="Lato"/>
              </a:rPr>
              <a:t>Model and property release</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5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17</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grounding activity can be done either seated or standing.</a:t>
            </a:r>
          </a:p>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p>
          <a:p>
            <a:pPr algn="l"/>
            <a:r>
              <a:rPr lang="en-GB" b="0" i="0">
                <a:solidFill>
                  <a:srgbClr val="080808"/>
                </a:solidFill>
                <a:effectLst/>
                <a:latin typeface="Lato" panose="020F0502020204030203" pitchFamily="34" charset="0"/>
              </a:rPr>
              <a:t>DETAILS</a:t>
            </a:r>
          </a:p>
          <a:p>
            <a:pPr algn="l"/>
            <a:r>
              <a:rPr lang="en-GB" b="0" i="0">
                <a:solidFill>
                  <a:srgbClr val="080808"/>
                </a:solidFill>
                <a:effectLst/>
                <a:latin typeface="Lato" panose="020F0502020204030203" pitchFamily="34" charset="0"/>
              </a:rPr>
              <a:t>Credit:</a:t>
            </a:r>
          </a:p>
          <a:p>
            <a:pPr algn="l"/>
            <a:r>
              <a:rPr lang="en-GB" b="0" i="0" u="none" strike="noStrike" err="1">
                <a:solidFill>
                  <a:srgbClr val="6F43D6"/>
                </a:solidFill>
                <a:effectLst/>
                <a:latin typeface="Lato" panose="020F0502020204030203" pitchFamily="34" charset="0"/>
                <a:hlinkClick r:id="rId3"/>
              </a:rPr>
              <a:t>Cecilie_Arcurs</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Creative #:</a:t>
            </a:r>
          </a:p>
          <a:p>
            <a:pPr algn="l"/>
            <a:r>
              <a:rPr lang="en-GB" b="0" i="0">
                <a:solidFill>
                  <a:srgbClr val="080808"/>
                </a:solidFill>
                <a:effectLst/>
                <a:latin typeface="Lato" panose="020F0502020204030203" pitchFamily="34" charset="0"/>
              </a:rPr>
              <a:t>623901114</a:t>
            </a:r>
          </a:p>
          <a:p>
            <a:pPr algn="l"/>
            <a:r>
              <a:rPr lang="en-GB" b="0" i="0">
                <a:solidFill>
                  <a:srgbClr val="080808"/>
                </a:solidFill>
                <a:effectLst/>
                <a:latin typeface="Lato" panose="020F0502020204030203" pitchFamily="34" charset="0"/>
              </a:rPr>
              <a:t>Licence type:</a:t>
            </a:r>
          </a:p>
          <a:p>
            <a:pPr algn="l"/>
            <a:r>
              <a:rPr lang="en-GB" b="0" i="0" u="none" strike="noStrike">
                <a:solidFill>
                  <a:srgbClr val="6F43D6"/>
                </a:solidFill>
                <a:effectLst/>
                <a:latin typeface="Lato" panose="020F0502020204030203" pitchFamily="34" charset="0"/>
                <a:hlinkClick r:id="rId4"/>
              </a:rPr>
              <a:t>Royalty-free</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Collection:</a:t>
            </a:r>
          </a:p>
          <a:p>
            <a:pPr algn="l"/>
            <a:r>
              <a:rPr lang="en-GB" b="0" i="0">
                <a:solidFill>
                  <a:srgbClr val="080808"/>
                </a:solidFill>
                <a:effectLst/>
                <a:latin typeface="Lato" panose="020F0502020204030203" pitchFamily="34" charset="0"/>
              </a:rPr>
              <a:t>E+</a:t>
            </a:r>
          </a:p>
          <a:p>
            <a:pPr algn="l"/>
            <a:r>
              <a:rPr lang="en-GB" b="0" i="0">
                <a:solidFill>
                  <a:srgbClr val="080808"/>
                </a:solidFill>
                <a:effectLst/>
                <a:latin typeface="Lato" panose="020F0502020204030203" pitchFamily="34" charset="0"/>
              </a:rPr>
              <a:t>Release info:</a:t>
            </a:r>
          </a:p>
          <a:p>
            <a:pPr algn="l"/>
            <a:r>
              <a:rPr lang="en-GB" b="0" i="0">
                <a:solidFill>
                  <a:srgbClr val="080808"/>
                </a:solidFill>
                <a:effectLst/>
                <a:latin typeface="Lato" panose="020F0502020204030203" pitchFamily="34" charset="0"/>
              </a:rPr>
              <a:t>Model and property release</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Each part of this page will appear in sequence when in full-screen mode.</a:t>
            </a:r>
          </a:p>
          <a:p>
            <a:r>
              <a:rPr lang="en-GB"/>
              <a:t>Choose/vote on one resource that the class will make and ask learners to individual/collaboratively create the resource. </a:t>
            </a:r>
          </a:p>
          <a:p>
            <a:r>
              <a:rPr lang="en-GB"/>
              <a:t>Encourage learners to think about how they will share the resource and who with. Knowing the audience will help them in their designs.</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235798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as homework. A way for learners to take their learning beyond the classroom.</a:t>
            </a:r>
          </a:p>
          <a:p>
            <a:r>
              <a:rPr lang="en-GB"/>
              <a:t>You may need to encourage older learners to engage by explaining this can be used to support applications. It is a way of showing learners have supported their community.</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14295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21968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2178648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think of 1 example of something they will do for themselves and others and discuss this with a partner before sharing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106611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469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54412132"/>
      </p:ext>
    </p:extLst>
  </p:cSld>
  <p:clrMapOvr>
    <a:masterClrMapping/>
  </p:clrMapOvr>
  <p:extLst>
    <p:ext uri="{DCECCB84-F9BA-43D5-87BE-67443E8EF086}">
      <p15:sldGuideLst xmlns:p15="http://schemas.microsoft.com/office/powerpoint/2012/main">
        <p15:guide id="1" pos="70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638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4200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6972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555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8800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572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954610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41589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7546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1070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412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27789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44792462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1495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13309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text&#10;&#10;Description automatically generated with medium confidence">
            <a:extLst>
              <a:ext uri="{FF2B5EF4-FFF2-40B4-BE49-F238E27FC236}">
                <a16:creationId xmlns:a16="http://schemas.microsoft.com/office/drawing/2014/main" id="{1B3D5558-7689-22CB-481A-96DAC46BA44E}"/>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0" y="5919028"/>
            <a:ext cx="2431473" cy="926869"/>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80" r:id="rId14"/>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24529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84CDD7A0-8BE7-857A-B695-DEB24DA40683}"/>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Flooding        Sharing ways to prepare        </a:t>
            </a:r>
            <a:r>
              <a:rPr lang="en-GB" sz="1200" b="1" dirty="0">
                <a:latin typeface="Arial" panose="020B0604020202020204" pitchFamily="34" charset="0"/>
                <a:cs typeface="Arial" panose="020B0604020202020204" pitchFamily="34" charset="0"/>
              </a:rPr>
              <a:t>Share</a:t>
            </a:r>
          </a:p>
        </p:txBody>
      </p:sp>
      <p:pic>
        <p:nvPicPr>
          <p:cNvPr id="5" name="Picture 4">
            <a:extLst>
              <a:ext uri="{FF2B5EF4-FFF2-40B4-BE49-F238E27FC236}">
                <a16:creationId xmlns:a16="http://schemas.microsoft.com/office/drawing/2014/main" id="{31B26426-57BF-E6F3-8B5C-272DBFD11186}"/>
              </a:ext>
            </a:extLst>
          </p:cNvPr>
          <p:cNvPicPr>
            <a:picLocks noChangeAspect="1"/>
          </p:cNvPicPr>
          <p:nvPr userDrawn="1"/>
        </p:nvPicPr>
        <p:blipFill>
          <a:blip r:embed="rId19"/>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4DD15164-8725-F2BD-9D56-8CA491883001}"/>
              </a:ext>
            </a:extLst>
          </p:cNvPr>
          <p:cNvPicPr>
            <a:picLocks noChangeAspect="1"/>
          </p:cNvPicPr>
          <p:nvPr userDrawn="1"/>
        </p:nvPicPr>
        <p:blipFill>
          <a:blip r:embed="rId20"/>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699567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81"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userDrawn="1">
          <p15:clr>
            <a:srgbClr val="F26B43"/>
          </p15:clr>
        </p15:guide>
        <p15:guide id="2" pos="415" userDrawn="1">
          <p15:clr>
            <a:srgbClr val="F26B43"/>
          </p15:clr>
        </p15:guide>
        <p15:guide id="3" pos="3795" userDrawn="1">
          <p15:clr>
            <a:srgbClr val="F26B43"/>
          </p15:clr>
        </p15:guide>
        <p15:guide id="4" pos="365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4.gif"/><Relationship Id="rId4" Type="http://schemas.openxmlformats.org/officeDocument/2006/relationships/image" Target="../media/image27.sv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ww.redcross.org.uk/stories/disasters-and-emergencies/uk/how-the-british-red-cross-helps-during-a-floo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what3words.com/products/what3words-app"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3.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2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5.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4.gif"/><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4.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4.gif"/><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D6CEC1-32A7-1970-174F-AC53A4898F0C}"/>
              </a:ext>
            </a:extLst>
          </p:cNvPr>
          <p:cNvGrpSpPr>
            <a:grpSpLocks noGrp="1" noUngrp="1" noRot="1" noMove="1" noResize="1"/>
          </p:cNvGrpSpPr>
          <p:nvPr/>
        </p:nvGrpSpPr>
        <p:grpSpPr>
          <a:xfrm>
            <a:off x="927668" y="0"/>
            <a:ext cx="10313546" cy="6848090"/>
            <a:chOff x="320850" y="401202"/>
            <a:chExt cx="10313546" cy="6894196"/>
          </a:xfrm>
        </p:grpSpPr>
        <p:sp>
          <p:nvSpPr>
            <p:cNvPr id="16" name="object 2">
              <a:extLst>
                <a:ext uri="{FF2B5EF4-FFF2-40B4-BE49-F238E27FC236}">
                  <a16:creationId xmlns:a16="http://schemas.microsoft.com/office/drawing/2014/main" id="{E758874F-D1AC-4071-9EDC-0B1CAE8DCAE8}"/>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algn="ctr"/>
              <a:r>
                <a:rPr lang="en-GB" sz="1600">
                  <a:solidFill>
                    <a:schemeClr val="tx1"/>
                  </a:solidFill>
                  <a:latin typeface="HelveticaNeueLT Pro 45 Lt"/>
                </a:rPr>
                <a:t>Weather Together – Flooding: Sharing ways to prepare</a:t>
              </a:r>
            </a:p>
          </p:txBody>
        </p:sp>
        <p:sp>
          <p:nvSpPr>
            <p:cNvPr id="19" name="object 3">
              <a:extLst>
                <a:ext uri="{FF2B5EF4-FFF2-40B4-BE49-F238E27FC236}">
                  <a16:creationId xmlns:a16="http://schemas.microsoft.com/office/drawing/2014/main" id="{54D8BE13-732F-C540-AA9F-DF2354739DF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21" name="object 4">
              <a:extLst>
                <a:ext uri="{FF2B5EF4-FFF2-40B4-BE49-F238E27FC236}">
                  <a16:creationId xmlns:a16="http://schemas.microsoft.com/office/drawing/2014/main" id="{111E402B-B3E8-71DE-E8C3-8D3BEE1C1214}"/>
                </a:ext>
              </a:extLst>
            </p:cNvPr>
            <p:cNvSpPr txBox="1">
              <a:spLocks noGrp="1" noRot="1" noMove="1" noResize="1" noEditPoints="1" noAdjustHandles="1" noChangeArrowheads="1" noChangeShapeType="1"/>
            </p:cNvSpPr>
            <p:nvPr/>
          </p:nvSpPr>
          <p:spPr>
            <a:xfrm>
              <a:off x="4474789" y="1253139"/>
              <a:ext cx="5461267" cy="371818"/>
            </a:xfrm>
            <a:prstGeom prst="rect">
              <a:avLst/>
            </a:prstGeom>
          </p:spPr>
          <p:txBody>
            <a:bodyPr vert="horz" wrap="square" lIns="0" tIns="0" rIns="0" bIns="0" rtlCol="0" anchor="t">
              <a:spAutoFit/>
            </a:bodyPr>
            <a:lstStyle/>
            <a:p>
              <a:pPr marL="171450" lvl="0" indent="-171450">
                <a:buClr>
                  <a:srgbClr val="EE2A24"/>
                </a:buClr>
                <a:buFont typeface="HelveticaNeueLT Pro 55 Roman" panose="020B0604020202020204" pitchFamily="34" charset="0"/>
                <a:buChar char="-"/>
              </a:pPr>
              <a:r>
                <a:rPr lang="en-GB" sz="1200">
                  <a:latin typeface="HelveticaNeueLT Pro 45 Lt"/>
                </a:rPr>
                <a:t>Must create a resource to help someone prepare for a flood emergency.</a:t>
              </a:r>
              <a:endParaRPr lang="en-GB" sz="1200">
                <a:solidFill>
                  <a:schemeClr val="tx1"/>
                </a:solidFill>
                <a:latin typeface="HelveticaNeueLT Pro 45 Lt" panose="020B0403020202020204" pitchFamily="34" charset="0"/>
              </a:endParaRPr>
            </a:p>
            <a:p>
              <a:pPr marL="171450" lvl="0" indent="-171450">
                <a:buClr>
                  <a:srgbClr val="EE2A24"/>
                </a:buClr>
                <a:buFont typeface="HelveticaNeueLT Pro 55 Roman" panose="020B0604020202020204" pitchFamily="34" charset="0"/>
                <a:buChar char="-"/>
              </a:pPr>
              <a:r>
                <a:rPr lang="en-GB" sz="1200">
                  <a:latin typeface="HelveticaNeueLT Pro 45 Lt"/>
                </a:rPr>
                <a:t>Could share your resource with people in your community.</a:t>
              </a:r>
              <a:endParaRPr lang="en-US" sz="1200">
                <a:solidFill>
                  <a:schemeClr val="tx1"/>
                </a:solidFill>
                <a:latin typeface="HelveticaNeueLT Pro 45 Lt"/>
              </a:endParaRPr>
            </a:p>
          </p:txBody>
        </p:sp>
        <p:sp>
          <p:nvSpPr>
            <p:cNvPr id="22" name="object 5">
              <a:extLst>
                <a:ext uri="{FF2B5EF4-FFF2-40B4-BE49-F238E27FC236}">
                  <a16:creationId xmlns:a16="http://schemas.microsoft.com/office/drawing/2014/main" id="{1571A0B4-A83F-7245-65DB-B4F756FDCD6D}"/>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4" name="object 6">
              <a:extLst>
                <a:ext uri="{FF2B5EF4-FFF2-40B4-BE49-F238E27FC236}">
                  <a16:creationId xmlns:a16="http://schemas.microsoft.com/office/drawing/2014/main" id="{2E0FD87A-DF54-F271-30A2-4672BB304184}"/>
                </a:ext>
              </a:extLst>
            </p:cNvPr>
            <p:cNvSpPr txBox="1">
              <a:spLocks noGrp="1" noRot="1" noMove="1" noResize="1" noEditPoints="1" noAdjustHandles="1" noChangeArrowheads="1" noChangeShapeType="1"/>
            </p:cNvSpPr>
            <p:nvPr/>
          </p:nvSpPr>
          <p:spPr>
            <a:xfrm>
              <a:off x="4474789" y="6050795"/>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a:cs typeface="Arial"/>
                </a:rPr>
                <a:t>England:</a:t>
              </a:r>
              <a:r>
                <a:rPr sz="1200" spc="-40">
                  <a:solidFill>
                    <a:srgbClr val="231F20"/>
                  </a:solidFill>
                  <a:latin typeface="HelveticaNeueLT Pro 45 Lt"/>
                  <a:cs typeface="Arial"/>
                </a:rPr>
                <a:t> </a:t>
              </a:r>
              <a:r>
                <a:rPr sz="1200" spc="-35">
                  <a:solidFill>
                    <a:srgbClr val="231F20"/>
                  </a:solidFill>
                  <a:latin typeface="HelveticaNeueLT Pro 45 Lt"/>
                  <a:cs typeface="Arial"/>
                </a:rPr>
                <a:t>PSHE,</a:t>
              </a:r>
              <a:r>
                <a:rPr sz="1200" spc="-40">
                  <a:solidFill>
                    <a:srgbClr val="231F20"/>
                  </a:solidFill>
                  <a:latin typeface="HelveticaNeueLT Pro 45 Lt"/>
                  <a:cs typeface="Arial"/>
                </a:rPr>
                <a:t> </a:t>
              </a:r>
              <a:r>
                <a:rPr lang="en-GB" sz="1200" spc="-25">
                  <a:solidFill>
                    <a:srgbClr val="231F20"/>
                  </a:solidFill>
                  <a:latin typeface="HelveticaNeueLT Pro 45 Lt"/>
                  <a:cs typeface="Arial"/>
                </a:rPr>
                <a:t>Language and literacy, Citizenship</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a:cs typeface="Arial"/>
                </a:rPr>
                <a:t>Scotland:</a:t>
              </a:r>
              <a:r>
                <a:rPr sz="1200" spc="-30">
                  <a:solidFill>
                    <a:srgbClr val="231F20"/>
                  </a:solidFill>
                  <a:latin typeface="HelveticaNeueLT Pro 45 Lt"/>
                  <a:cs typeface="Arial"/>
                </a:rPr>
                <a:t> </a:t>
              </a:r>
              <a:r>
                <a:rPr sz="1200" spc="-25">
                  <a:solidFill>
                    <a:srgbClr val="231F20"/>
                  </a:solidFill>
                  <a:latin typeface="HelveticaNeueLT Pro 45 Lt"/>
                  <a:cs typeface="Arial"/>
                </a:rPr>
                <a:t>Health </a:t>
              </a:r>
              <a:r>
                <a:rPr sz="1200">
                  <a:solidFill>
                    <a:srgbClr val="231F20"/>
                  </a:solidFill>
                  <a:latin typeface="HelveticaNeueLT Pro 45 Lt"/>
                  <a:cs typeface="Arial"/>
                </a:rPr>
                <a:t>and</a:t>
              </a:r>
              <a:r>
                <a:rPr sz="1200" spc="-30">
                  <a:solidFill>
                    <a:srgbClr val="231F20"/>
                  </a:solidFill>
                  <a:latin typeface="HelveticaNeueLT Pro 45 Lt"/>
                  <a:cs typeface="Arial"/>
                </a:rPr>
                <a:t> </a:t>
              </a:r>
              <a:r>
                <a:rPr sz="1200" spc="-20">
                  <a:solidFill>
                    <a:srgbClr val="231F20"/>
                  </a:solidFill>
                  <a:latin typeface="HelveticaNeueLT Pro 45 Lt"/>
                  <a:cs typeface="Arial"/>
                </a:rPr>
                <a:t>wellbeing,</a:t>
              </a:r>
              <a:r>
                <a:rPr sz="1200" spc="-2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a:cs typeface="Arial"/>
                </a:rPr>
                <a:t>Wales:</a:t>
              </a:r>
              <a:r>
                <a:rPr sz="1200" spc="-25">
                  <a:solidFill>
                    <a:srgbClr val="231F20"/>
                  </a:solidFill>
                  <a:latin typeface="HelveticaNeueLT Pro 45 Lt"/>
                  <a:cs typeface="Arial"/>
                </a:rPr>
                <a:t> Health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35">
                  <a:solidFill>
                    <a:srgbClr val="231F20"/>
                  </a:solidFill>
                  <a:latin typeface="HelveticaNeueLT Pro 45 Lt"/>
                  <a:cs typeface="Arial"/>
                </a:rPr>
                <a:t>Wellbeing,</a:t>
              </a:r>
              <a:r>
                <a:rPr sz="1200" spc="-25">
                  <a:solidFill>
                    <a:srgbClr val="231F20"/>
                  </a:solidFill>
                  <a:latin typeface="HelveticaNeueLT Pro 45 Lt"/>
                  <a:cs typeface="Arial"/>
                </a:rPr>
                <a:t> Languages, Literacy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10">
                  <a:solidFill>
                    <a:srgbClr val="231F20"/>
                  </a:solidFill>
                  <a:latin typeface="HelveticaNeueLT Pro 45 Lt"/>
                  <a:cs typeface="Arial"/>
                </a:rPr>
                <a:t>Communication</a:t>
              </a:r>
              <a:endParaRPr sz="1200">
                <a:latin typeface="HelveticaNeueLT Pro 45 Lt"/>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a:cs typeface="Arial"/>
                </a:rPr>
                <a:t>Northern</a:t>
              </a:r>
              <a:r>
                <a:rPr sz="1200" spc="-25">
                  <a:solidFill>
                    <a:srgbClr val="231F20"/>
                  </a:solidFill>
                  <a:latin typeface="HelveticaNeueLT Pro 45 Lt"/>
                  <a:cs typeface="Arial"/>
                </a:rPr>
                <a:t> </a:t>
              </a:r>
              <a:r>
                <a:rPr sz="1200" spc="-35">
                  <a:solidFill>
                    <a:srgbClr val="231F20"/>
                  </a:solidFill>
                  <a:latin typeface="HelveticaNeueLT Pro 45 Lt"/>
                  <a:cs typeface="Arial"/>
                </a:rPr>
                <a:t>Ireland:</a:t>
              </a:r>
              <a:r>
                <a:rPr sz="1200" spc="-25">
                  <a:solidFill>
                    <a:srgbClr val="231F20"/>
                  </a:solidFill>
                  <a:latin typeface="HelveticaNeueLT Pro 45 Lt"/>
                  <a:cs typeface="Arial"/>
                </a:rPr>
                <a:t> </a:t>
              </a:r>
              <a:r>
                <a:rPr sz="1200" spc="-20">
                  <a:solidFill>
                    <a:srgbClr val="231F20"/>
                  </a:solidFill>
                  <a:latin typeface="HelveticaNeueLT Pro 45 Lt"/>
                  <a:cs typeface="Arial"/>
                </a:rPr>
                <a:t>Communication,</a:t>
              </a:r>
              <a:r>
                <a:rPr sz="1200" spc="-25">
                  <a:solidFill>
                    <a:srgbClr val="231F20"/>
                  </a:solidFill>
                  <a:latin typeface="HelveticaNeueLT Pro 45 Lt"/>
                  <a:cs typeface="Arial"/>
                </a:rPr>
                <a:t> Thinking skills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20">
                  <a:solidFill>
                    <a:srgbClr val="231F20"/>
                  </a:solidFill>
                  <a:latin typeface="HelveticaNeueLT Pro 45 Lt"/>
                  <a:cs typeface="Arial"/>
                </a:rPr>
                <a:t>personal</a:t>
              </a:r>
              <a:r>
                <a:rPr sz="1200" spc="-25">
                  <a:solidFill>
                    <a:srgbClr val="231F20"/>
                  </a:solidFill>
                  <a:latin typeface="HelveticaNeueLT Pro 45 Lt"/>
                  <a:cs typeface="Arial"/>
                </a:rPr>
                <a:t> </a:t>
              </a:r>
              <a:r>
                <a:rPr sz="1200" spc="-10">
                  <a:solidFill>
                    <a:srgbClr val="231F20"/>
                  </a:solidFill>
                  <a:latin typeface="HelveticaNeueLT Pro 45 Lt"/>
                  <a:cs typeface="Arial"/>
                </a:rPr>
                <a:t>capabilities,</a:t>
              </a:r>
              <a:endParaRPr sz="1200">
                <a:latin typeface="HelveticaNeueLT Pro 45 Lt"/>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lang="en-GB" sz="1200" spc="-10">
                <a:solidFill>
                  <a:srgbClr val="231F20"/>
                </a:solidFill>
                <a:latin typeface="HelveticaNeueLT Pro 45 Lt" panose="020B0403020202020204" pitchFamily="34" charset="0"/>
                <a:cs typeface="Arial"/>
              </a:endParaRPr>
            </a:p>
          </p:txBody>
        </p:sp>
        <p:sp>
          <p:nvSpPr>
            <p:cNvPr id="25" name="object 7">
              <a:extLst>
                <a:ext uri="{FF2B5EF4-FFF2-40B4-BE49-F238E27FC236}">
                  <a16:creationId xmlns:a16="http://schemas.microsoft.com/office/drawing/2014/main" id="{A1CFD05D-124B-5065-C1A6-FF6C8B3EE69A}"/>
                </a:ext>
              </a:extLst>
            </p:cNvPr>
            <p:cNvSpPr>
              <a:spLocks noGrp="1" noRot="1" noMove="1" noResize="1" noEditPoints="1" noAdjustHandles="1" noChangeArrowheads="1" noChangeShapeType="1"/>
            </p:cNvSpPr>
            <p:nvPr/>
          </p:nvSpPr>
          <p:spPr>
            <a:xfrm>
              <a:off x="4332700" y="5981642"/>
              <a:ext cx="5870575" cy="1108881"/>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6" name="object 8">
              <a:extLst>
                <a:ext uri="{FF2B5EF4-FFF2-40B4-BE49-F238E27FC236}">
                  <a16:creationId xmlns:a16="http://schemas.microsoft.com/office/drawing/2014/main" id="{CF53C56B-3FCD-2FEB-7199-6FE92FD12DA9}"/>
                </a:ext>
              </a:extLst>
            </p:cNvPr>
            <p:cNvSpPr txBox="1">
              <a:spLocks noGrp="1" noRot="1" noMove="1" noResize="1" noEditPoints="1" noAdjustHandles="1" noChangeArrowheads="1" noChangeShapeType="1"/>
            </p:cNvSpPr>
            <p:nvPr/>
          </p:nvSpPr>
          <p:spPr>
            <a:xfrm>
              <a:off x="4484950" y="4554744"/>
              <a:ext cx="5616872" cy="1487274"/>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If possible, use laptops/tablets/a computer suite for this activity to enable learners to design their resource digitally. If you think it's appropriate, learners could share/save a copy of their work to take home. Remind learners again of the need to seek permission and ask for a responsible adult to share the resources.</a:t>
              </a:r>
            </a:p>
            <a:p>
              <a:pPr marL="171450" indent="-171450">
                <a:buClr>
                  <a:srgbClr val="EE2A24"/>
                </a:buClr>
                <a:buFont typeface="HelveticaNeueLT Pro 45 Lt" panose="020B0403020202020204" pitchFamily="34" charset="0"/>
                <a:buChar char="-"/>
              </a:pPr>
              <a:r>
                <a:rPr lang="en-GB" sz="1200">
                  <a:latin typeface="HelveticaNeueLT Pro 45 Lt"/>
                </a:rPr>
                <a:t>Allow learners more agency by asking them to think of a list of resources they could make (rather than selecting from the list on slide) [6]. </a:t>
              </a:r>
              <a:endParaRPr lang="en-GB" sz="1200">
                <a:latin typeface="HelveticaNeueLT Pro 45 Lt" panose="020B0403020202020204" pitchFamily="34" charset="0"/>
              </a:endParaRPr>
            </a:p>
            <a:p>
              <a:pPr marL="171450" indent="-171450">
                <a:buClr>
                  <a:srgbClr val="EE2A24"/>
                </a:buClr>
                <a:buFont typeface="HelveticaNeueLT Pro 45 Lt" panose="020B0403020202020204" pitchFamily="34" charset="0"/>
                <a:buChar char="-"/>
              </a:pPr>
              <a:endParaRPr lang="en-GB" sz="1200">
                <a:solidFill>
                  <a:schemeClr val="tx1"/>
                </a:solidFill>
                <a:latin typeface="HelveticaNeueLT Pro 45 Lt" panose="020B0403020202020204" pitchFamily="34" charset="0"/>
              </a:endParaRPr>
            </a:p>
          </p:txBody>
        </p:sp>
        <p:sp>
          <p:nvSpPr>
            <p:cNvPr id="27" name="object 9">
              <a:extLst>
                <a:ext uri="{FF2B5EF4-FFF2-40B4-BE49-F238E27FC236}">
                  <a16:creationId xmlns:a16="http://schemas.microsoft.com/office/drawing/2014/main" id="{2D6E6DC7-ACF3-C26F-7BF8-37B9E792A86C}"/>
                </a:ext>
              </a:extLst>
            </p:cNvPr>
            <p:cNvSpPr>
              <a:spLocks noGrp="1" noRot="1" noMove="1" noResize="1" noEditPoints="1" noAdjustHandles="1" noChangeArrowheads="1" noChangeShapeType="1"/>
            </p:cNvSpPr>
            <p:nvPr/>
          </p:nvSpPr>
          <p:spPr>
            <a:xfrm>
              <a:off x="4340950" y="4498743"/>
              <a:ext cx="5870575" cy="1363918"/>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31" name="object 10">
              <a:extLst>
                <a:ext uri="{FF2B5EF4-FFF2-40B4-BE49-F238E27FC236}">
                  <a16:creationId xmlns:a16="http://schemas.microsoft.com/office/drawing/2014/main" id="{825CEF09-5965-DE37-243C-EFB68F26CFFB}"/>
                </a:ext>
              </a:extLst>
            </p:cNvPr>
            <p:cNvSpPr txBox="1">
              <a:spLocks noGrp="1" noRot="1" noMove="1" noResize="1" noEditPoints="1" noAdjustHandles="1" noChangeArrowheads="1" noChangeShapeType="1"/>
            </p:cNvSpPr>
            <p:nvPr/>
          </p:nvSpPr>
          <p:spPr>
            <a:xfrm>
              <a:off x="4484949" y="2101048"/>
              <a:ext cx="5525135" cy="2243821"/>
            </a:xfrm>
            <a:prstGeom prst="rect">
              <a:avLst/>
            </a:prstGeom>
          </p:spPr>
          <p:txBody>
            <a:bodyPr vert="horz" wrap="square" lIns="0" tIns="12700" rIns="0" bIns="0" rtlCol="0" anchor="t">
              <a:spAutoFit/>
            </a:bodyPr>
            <a:lstStyle/>
            <a:p>
              <a:pPr>
                <a:buClr>
                  <a:srgbClr val="EE2A24"/>
                </a:buClr>
              </a:pPr>
              <a:r>
                <a:rPr lang="en-GB" sz="1200" b="1" dirty="0">
                  <a:latin typeface="HelveticaNeueLT Pro 45 Lt"/>
                </a:rPr>
                <a:t>Note</a:t>
              </a:r>
              <a:r>
                <a:rPr lang="en-GB" sz="1200" dirty="0">
                  <a:latin typeface="HelveticaNeueLT Pro 45 Lt"/>
                </a:rPr>
                <a:t>: this activity can be repeated – just choose a different resource to make each time.</a:t>
              </a:r>
            </a:p>
            <a:p>
              <a:pPr marL="228600" indent="-228600">
                <a:buClr>
                  <a:srgbClr val="EE2A24"/>
                </a:buClr>
                <a:buFont typeface="+mj-lt"/>
                <a:buAutoNum type="arabicPeriod"/>
              </a:pPr>
              <a:r>
                <a:rPr lang="en-GB" sz="1200" dirty="0">
                  <a:latin typeface="HelveticaNeueLT Pro 45 Lt"/>
                </a:rPr>
                <a:t>Invite learners to take a pause [3].</a:t>
              </a:r>
            </a:p>
            <a:p>
              <a:pPr marL="228600" indent="-228600">
                <a:buClr>
                  <a:srgbClr val="EE2A24"/>
                </a:buClr>
                <a:buFont typeface="+mj-lt"/>
                <a:buAutoNum type="arabicPeriod"/>
              </a:pPr>
              <a:r>
                <a:rPr lang="en-GB" sz="1200" dirty="0">
                  <a:latin typeface="HelveticaNeueLT Pro 45 Lt"/>
                </a:rPr>
                <a:t>Introduce the session and the big question [4,5].</a:t>
              </a:r>
            </a:p>
            <a:p>
              <a:pPr marL="228600" indent="-228600">
                <a:buClr>
                  <a:srgbClr val="EE2A24"/>
                </a:buClr>
                <a:buAutoNum type="arabicPeriod"/>
              </a:pPr>
              <a:r>
                <a:rPr lang="en-GB" sz="1200" dirty="0">
                  <a:latin typeface="HelveticaNeueLT Pro 45 Lt"/>
                  <a:ea typeface="+mn-lt"/>
                  <a:cs typeface="Arial"/>
                </a:rPr>
                <a:t>Let learners know that they will now create something to help share information about how to prepare for and cope with a flood. As a class, select one option from slide 5 and ask learners to create the resource. </a:t>
              </a:r>
              <a:r>
                <a:rPr lang="en-GB" sz="1200" dirty="0">
                  <a:latin typeface="HelveticaNeueLT Pro 45 Lt"/>
                  <a:ea typeface="+mn-lt"/>
                  <a:cs typeface="+mn-lt"/>
                </a:rPr>
                <a:t>Discuss how to share the resource they create safely [6].</a:t>
              </a:r>
            </a:p>
            <a:p>
              <a:pPr marL="228600" indent="-228600">
                <a:buClr>
                  <a:srgbClr val="EE2A24"/>
                </a:buClr>
                <a:buAutoNum type="arabicPeriod"/>
              </a:pPr>
              <a:r>
                <a:rPr lang="en-GB" sz="1200" dirty="0">
                  <a:latin typeface="HelveticaNeueLT Pro 45 Lt"/>
                </a:rPr>
                <a:t>Explain/recap the Weather Together award and progress trackers [7-9].</a:t>
              </a:r>
              <a:endParaRPr lang="en-GB" dirty="0">
                <a:cs typeface="Calibri" panose="020F0502020204030204"/>
              </a:endParaRPr>
            </a:p>
            <a:p>
              <a:pPr marL="228600" indent="-228600">
                <a:buClr>
                  <a:srgbClr val="EE2A24"/>
                </a:buClr>
                <a:buFont typeface="+mj-lt"/>
                <a:buAutoNum type="arabicPeriod"/>
              </a:pPr>
              <a:r>
                <a:rPr lang="en-GB" sz="1200" dirty="0">
                  <a:latin typeface="HelveticaNeueLT Pro 45 Lt"/>
                </a:rPr>
                <a:t>Encourage learners to reflect and decide how they will take action from today [10].</a:t>
              </a:r>
            </a:p>
            <a:p>
              <a:pPr marL="228600" indent="-228600">
                <a:buClr>
                  <a:srgbClr val="EE2A24"/>
                </a:buClr>
                <a:buFont typeface="+mj-lt"/>
                <a:buAutoNum type="arabicPeriod"/>
              </a:pPr>
              <a:r>
                <a:rPr lang="en-GB" sz="1200" dirty="0">
                  <a:latin typeface="HelveticaNeueLT Pro 45 Lt"/>
                </a:rPr>
                <a:t>Refer back to the big question to review progress [11].</a:t>
              </a:r>
            </a:p>
          </p:txBody>
        </p:sp>
        <p:sp>
          <p:nvSpPr>
            <p:cNvPr id="35" name="object 11">
              <a:extLst>
                <a:ext uri="{FF2B5EF4-FFF2-40B4-BE49-F238E27FC236}">
                  <a16:creationId xmlns:a16="http://schemas.microsoft.com/office/drawing/2014/main" id="{F2675C8B-5A62-CDF2-DC56-C20B29E87E7B}"/>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6" name="object 12">
              <a:extLst>
                <a:ext uri="{FF2B5EF4-FFF2-40B4-BE49-F238E27FC236}">
                  <a16:creationId xmlns:a16="http://schemas.microsoft.com/office/drawing/2014/main" id="{2227C0FE-8742-5567-9BE9-A78A200C060C}"/>
                </a:ext>
              </a:extLst>
            </p:cNvPr>
            <p:cNvSpPr txBox="1">
              <a:spLocks noGrp="1" noRot="1" noMove="1" noResize="1" noEditPoints="1" noAdjustHandles="1" noChangeArrowheads="1" noChangeShapeType="1"/>
            </p:cNvSpPr>
            <p:nvPr/>
          </p:nvSpPr>
          <p:spPr>
            <a:xfrm>
              <a:off x="3122147" y="1241817"/>
              <a:ext cx="1058149" cy="521579"/>
            </a:xfrm>
            <a:prstGeom prst="rect">
              <a:avLst/>
            </a:prstGeom>
          </p:spPr>
          <p:txBody>
            <a:bodyPr vert="horz" wrap="square" lIns="0" tIns="12700" rIns="0" bIns="0" rtlCol="0" anchor="t">
              <a:spAutoFit/>
            </a:bodyPr>
            <a:lstStyle/>
            <a:p>
              <a:pPr marL="80645" marR="5080" indent="-68580">
                <a:spcBef>
                  <a:spcPts val="100"/>
                </a:spcBef>
              </a:pPr>
              <a:r>
                <a:rPr lang="en-GB" sz="1600" b="1" spc="-10">
                  <a:solidFill>
                    <a:srgbClr val="231F20"/>
                  </a:solidFill>
                  <a:latin typeface="HelveticaNeueLT Pro 65 Md"/>
                  <a:cs typeface="Arial"/>
                </a:rPr>
                <a:t>Success </a:t>
              </a:r>
            </a:p>
            <a:p>
              <a:pPr marL="80645" marR="5080" indent="-68580">
                <a:spcBef>
                  <a:spcPts val="100"/>
                </a:spcBef>
              </a:pPr>
              <a:r>
                <a:rPr lang="en-GB" sz="1600" b="1" spc="-10">
                  <a:solidFill>
                    <a:srgbClr val="231F20"/>
                  </a:solidFill>
                  <a:latin typeface="HelveticaNeueLT Pro 65 Md"/>
                  <a:cs typeface="Arial"/>
                </a:rPr>
                <a:t>criteria</a:t>
              </a:r>
              <a:endParaRPr sz="1600">
                <a:latin typeface="HelveticaNeueLT Pro 65 Md" panose="020B0804020202020204" pitchFamily="34" charset="0"/>
                <a:cs typeface="Arial"/>
              </a:endParaRPr>
            </a:p>
          </p:txBody>
        </p:sp>
        <p:sp>
          <p:nvSpPr>
            <p:cNvPr id="37" name="object 13">
              <a:extLst>
                <a:ext uri="{FF2B5EF4-FFF2-40B4-BE49-F238E27FC236}">
                  <a16:creationId xmlns:a16="http://schemas.microsoft.com/office/drawing/2014/main" id="{DBA8956B-7400-2DB7-822B-D26E587CC3ED}"/>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8" name="object 14">
              <a:extLst>
                <a:ext uri="{FF2B5EF4-FFF2-40B4-BE49-F238E27FC236}">
                  <a16:creationId xmlns:a16="http://schemas.microsoft.com/office/drawing/2014/main" id="{2773C101-BFE5-DF1B-65F4-6A280B710AD9}"/>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9" name="object 15">
              <a:extLst>
                <a:ext uri="{FF2B5EF4-FFF2-40B4-BE49-F238E27FC236}">
                  <a16:creationId xmlns:a16="http://schemas.microsoft.com/office/drawing/2014/main" id="{08644490-787B-57FE-0947-0D7DF3CAB102}"/>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1" name="object 16">
              <a:extLst>
                <a:ext uri="{FF2B5EF4-FFF2-40B4-BE49-F238E27FC236}">
                  <a16:creationId xmlns:a16="http://schemas.microsoft.com/office/drawing/2014/main" id="{6FF7D345-C11B-2345-F27A-CA4049EA2503}"/>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2" name="object 17">
              <a:extLst>
                <a:ext uri="{FF2B5EF4-FFF2-40B4-BE49-F238E27FC236}">
                  <a16:creationId xmlns:a16="http://schemas.microsoft.com/office/drawing/2014/main" id="{51D054BB-426C-61E2-2295-12857F821A03}"/>
                </a:ext>
              </a:extLst>
            </p:cNvPr>
            <p:cNvSpPr>
              <a:spLocks noGrp="1" noRot="1" noMove="1" noResize="1" noEditPoints="1" noAdjustHandles="1" noChangeArrowheads="1" noChangeShapeType="1"/>
            </p:cNvSpPr>
            <p:nvPr/>
          </p:nvSpPr>
          <p:spPr>
            <a:xfrm>
              <a:off x="3000150" y="4464005"/>
              <a:ext cx="1204595" cy="1363917"/>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3" name="object 18">
              <a:extLst>
                <a:ext uri="{FF2B5EF4-FFF2-40B4-BE49-F238E27FC236}">
                  <a16:creationId xmlns:a16="http://schemas.microsoft.com/office/drawing/2014/main" id="{BAE40C3B-6F15-F8BA-189A-3961C9F20CAF}"/>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4" name="object 19">
              <a:extLst>
                <a:ext uri="{FF2B5EF4-FFF2-40B4-BE49-F238E27FC236}">
                  <a16:creationId xmlns:a16="http://schemas.microsoft.com/office/drawing/2014/main" id="{75F32087-134E-B07A-1FC9-EC227152AFBE}"/>
                </a:ext>
              </a:extLst>
            </p:cNvPr>
            <p:cNvSpPr>
              <a:spLocks noGrp="1" noRot="1" noMove="1" noResize="1" noEditPoints="1" noAdjustHandles="1" noChangeArrowheads="1" noChangeShapeType="1"/>
            </p:cNvSpPr>
            <p:nvPr/>
          </p:nvSpPr>
          <p:spPr>
            <a:xfrm>
              <a:off x="3000150" y="5961762"/>
              <a:ext cx="1204595" cy="1128763"/>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5" name="object 20">
              <a:extLst>
                <a:ext uri="{FF2B5EF4-FFF2-40B4-BE49-F238E27FC236}">
                  <a16:creationId xmlns:a16="http://schemas.microsoft.com/office/drawing/2014/main" id="{AFA2F29A-5CC0-BB4E-CDBC-9BB853E29789}"/>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6" name="object 21">
              <a:extLst>
                <a:ext uri="{FF2B5EF4-FFF2-40B4-BE49-F238E27FC236}">
                  <a16:creationId xmlns:a16="http://schemas.microsoft.com/office/drawing/2014/main" id="{4E6F8972-2E49-FAF6-804E-F77FAF7170F3}"/>
                </a:ext>
              </a:extLst>
            </p:cNvPr>
            <p:cNvSpPr txBox="1">
              <a:spLocks noGrp="1" noRot="1" noMove="1" noResize="1" noEditPoints="1" noAdjustHandles="1" noChangeArrowheads="1" noChangeShapeType="1"/>
            </p:cNvSpPr>
            <p:nvPr/>
          </p:nvSpPr>
          <p:spPr>
            <a:xfrm>
              <a:off x="621549" y="4265911"/>
              <a:ext cx="1963552" cy="557728"/>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Optional: Pens, paper, colouring pencils/pens.</a:t>
              </a:r>
            </a:p>
            <a:p>
              <a:pPr marL="171450" indent="-171450">
                <a:buClr>
                  <a:srgbClr val="EE2A24"/>
                </a:buClr>
                <a:buFont typeface="HelveticaNeueLT Pro 45 Lt" panose="020B0403020202020204" pitchFamily="34" charset="0"/>
                <a:buChar char="–"/>
              </a:pPr>
              <a:r>
                <a:rPr lang="en-GB" sz="1200">
                  <a:latin typeface="HelveticaNeueLT Pro 45 Lt"/>
                </a:rPr>
                <a:t>Optional: laptops/tablets.</a:t>
              </a:r>
            </a:p>
          </p:txBody>
        </p:sp>
        <p:sp>
          <p:nvSpPr>
            <p:cNvPr id="47" name="object 23">
              <a:extLst>
                <a:ext uri="{FF2B5EF4-FFF2-40B4-BE49-F238E27FC236}">
                  <a16:creationId xmlns:a16="http://schemas.microsoft.com/office/drawing/2014/main" id="{F4F67EBA-1E33-C96F-919A-B1F355A76399}"/>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8" name="object 24">
              <a:extLst>
                <a:ext uri="{FF2B5EF4-FFF2-40B4-BE49-F238E27FC236}">
                  <a16:creationId xmlns:a16="http://schemas.microsoft.com/office/drawing/2014/main" id="{D1051013-561C-6BDB-7D8A-57885D71C508}"/>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9" name="object 25">
              <a:extLst>
                <a:ext uri="{FF2B5EF4-FFF2-40B4-BE49-F238E27FC236}">
                  <a16:creationId xmlns:a16="http://schemas.microsoft.com/office/drawing/2014/main" id="{4D20E3F9-F2B1-3C32-C8AE-3BCC59E92103}"/>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Independent</a:t>
              </a:r>
              <a:endParaRPr sz="1600">
                <a:latin typeface="HelveticaNeueLT Pro 65 Md" panose="020B0804020202020204" pitchFamily="34" charset="0"/>
                <a:cs typeface="Arial"/>
              </a:endParaRPr>
            </a:p>
          </p:txBody>
        </p:sp>
        <p:sp>
          <p:nvSpPr>
            <p:cNvPr id="51" name="object 26">
              <a:extLst>
                <a:ext uri="{FF2B5EF4-FFF2-40B4-BE49-F238E27FC236}">
                  <a16:creationId xmlns:a16="http://schemas.microsoft.com/office/drawing/2014/main" id="{220C2EB2-A962-22BA-33C8-4CBC77E3841D}"/>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2" name="object 27">
              <a:extLst>
                <a:ext uri="{FF2B5EF4-FFF2-40B4-BE49-F238E27FC236}">
                  <a16:creationId xmlns:a16="http://schemas.microsoft.com/office/drawing/2014/main" id="{01CAF389-9845-4F52-4DC8-416098E6C3D1}"/>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Creative</a:t>
              </a:r>
              <a:endParaRPr sz="1600">
                <a:latin typeface="HelveticaNeueLT Pro 65 Md" panose="020B0804020202020204" pitchFamily="34" charset="0"/>
                <a:cs typeface="Arial"/>
              </a:endParaRPr>
            </a:p>
          </p:txBody>
        </p:sp>
        <p:sp>
          <p:nvSpPr>
            <p:cNvPr id="53" name="object 28">
              <a:extLst>
                <a:ext uri="{FF2B5EF4-FFF2-40B4-BE49-F238E27FC236}">
                  <a16:creationId xmlns:a16="http://schemas.microsoft.com/office/drawing/2014/main" id="{B6E1DE2F-44A7-0340-A9BB-200B20268526}"/>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6" name="object 29">
              <a:extLst>
                <a:ext uri="{FF2B5EF4-FFF2-40B4-BE49-F238E27FC236}">
                  <a16:creationId xmlns:a16="http://schemas.microsoft.com/office/drawing/2014/main" id="{87141867-FE97-5BF0-D6D5-69A1559816D1}"/>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30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7" name="object 31">
              <a:extLst>
                <a:ext uri="{FF2B5EF4-FFF2-40B4-BE49-F238E27FC236}">
                  <a16:creationId xmlns:a16="http://schemas.microsoft.com/office/drawing/2014/main" id="{1285C139-50C5-077F-D77A-11E7516D692E}"/>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8" name="object 32">
              <a:extLst>
                <a:ext uri="{FF2B5EF4-FFF2-40B4-BE49-F238E27FC236}">
                  <a16:creationId xmlns:a16="http://schemas.microsoft.com/office/drawing/2014/main" id="{7F02B79A-2C73-76CA-0BA9-58C71D89CEAD}"/>
                </a:ext>
              </a:extLst>
            </p:cNvPr>
            <p:cNvPicPr>
              <a:picLocks noGrp="1" noRot="1" noMove="1" noResize="1" noEditPoints="1" noAdjustHandles="1" noChangeArrowheads="1" noChangeShapeType="1" noCrop="1"/>
            </p:cNvPicPr>
            <p:nvPr/>
          </p:nvPicPr>
          <p:blipFill>
            <a:blip r:embed="rId3" cstate="print"/>
            <a:stretch>
              <a:fillRect/>
            </a:stretch>
          </p:blipFill>
          <p:spPr>
            <a:xfrm>
              <a:off x="566445" y="1288618"/>
              <a:ext cx="693546" cy="602983"/>
            </a:xfrm>
            <a:prstGeom prst="rect">
              <a:avLst/>
            </a:prstGeom>
          </p:spPr>
        </p:pic>
        <p:pic>
          <p:nvPicPr>
            <p:cNvPr id="59" name="object 33">
              <a:extLst>
                <a:ext uri="{FF2B5EF4-FFF2-40B4-BE49-F238E27FC236}">
                  <a16:creationId xmlns:a16="http://schemas.microsoft.com/office/drawing/2014/main" id="{8A7D4E7F-9EDB-6C79-CAAA-859259C30A9F}"/>
                </a:ext>
              </a:extLst>
            </p:cNvPr>
            <p:cNvPicPr>
              <a:picLocks noGrp="1" noRot="1" noMove="1" noResize="1" noEditPoints="1" noAdjustHandles="1" noChangeArrowheads="1" noChangeShapeType="1" noCrop="1"/>
            </p:cNvPicPr>
            <p:nvPr/>
          </p:nvPicPr>
          <p:blipFill>
            <a:blip r:embed="rId4" cstate="print"/>
            <a:stretch>
              <a:fillRect/>
            </a:stretch>
          </p:blipFill>
          <p:spPr>
            <a:xfrm>
              <a:off x="621550" y="695553"/>
              <a:ext cx="453593" cy="514794"/>
            </a:xfrm>
            <a:prstGeom prst="rect">
              <a:avLst/>
            </a:prstGeom>
          </p:spPr>
        </p:pic>
        <p:pic>
          <p:nvPicPr>
            <p:cNvPr id="60" name="object 34">
              <a:extLst>
                <a:ext uri="{FF2B5EF4-FFF2-40B4-BE49-F238E27FC236}">
                  <a16:creationId xmlns:a16="http://schemas.microsoft.com/office/drawing/2014/main" id="{38B1C4D6-1152-498C-7ACA-AA7687C1A729}"/>
                </a:ext>
              </a:extLst>
            </p:cNvPr>
            <p:cNvPicPr>
              <a:picLocks noGrp="1" noRot="1" noMove="1" noResize="1" noEditPoints="1" noAdjustHandles="1" noChangeArrowheads="1" noChangeShapeType="1" noCrop="1"/>
            </p:cNvPicPr>
            <p:nvPr/>
          </p:nvPicPr>
          <p:blipFill>
            <a:blip r:embed="rId5" cstate="print"/>
            <a:stretch>
              <a:fillRect/>
            </a:stretch>
          </p:blipFill>
          <p:spPr>
            <a:xfrm>
              <a:off x="583818" y="2915589"/>
              <a:ext cx="612622" cy="540003"/>
            </a:xfrm>
            <a:prstGeom prst="rect">
              <a:avLst/>
            </a:prstGeom>
          </p:spPr>
        </p:pic>
        <p:pic>
          <p:nvPicPr>
            <p:cNvPr id="61" name="object 35">
              <a:extLst>
                <a:ext uri="{FF2B5EF4-FFF2-40B4-BE49-F238E27FC236}">
                  <a16:creationId xmlns:a16="http://schemas.microsoft.com/office/drawing/2014/main" id="{7A0C794A-7DDE-153A-8978-79568B61F2C5}"/>
                </a:ext>
              </a:extLst>
            </p:cNvPr>
            <p:cNvPicPr>
              <a:picLocks noGrp="1" noRot="1" noMove="1" noResize="1" noEditPoints="1" noAdjustHandles="1" noChangeArrowheads="1" noChangeShapeType="1" noCrop="1"/>
            </p:cNvPicPr>
            <p:nvPr/>
          </p:nvPicPr>
          <p:blipFill>
            <a:blip r:embed="rId6" cstate="print"/>
            <a:stretch>
              <a:fillRect/>
            </a:stretch>
          </p:blipFill>
          <p:spPr>
            <a:xfrm>
              <a:off x="10267201" y="401202"/>
              <a:ext cx="367195" cy="1710426"/>
            </a:xfrm>
            <a:prstGeom prst="rect">
              <a:avLst/>
            </a:prstGeom>
          </p:spPr>
        </p:pic>
        <p:pic>
          <p:nvPicPr>
            <p:cNvPr id="62" name="object 36">
              <a:extLst>
                <a:ext uri="{FF2B5EF4-FFF2-40B4-BE49-F238E27FC236}">
                  <a16:creationId xmlns:a16="http://schemas.microsoft.com/office/drawing/2014/main" id="{F0486A2E-1CBA-6CC6-43D9-BBA9FB149610}"/>
                </a:ext>
              </a:extLst>
            </p:cNvPr>
            <p:cNvPicPr>
              <a:picLocks noGrp="1" noRot="1" noMove="1" noResize="1" noEditPoints="1" noAdjustHandles="1" noChangeArrowheads="1" noChangeShapeType="1" noCrop="1"/>
            </p:cNvPicPr>
            <p:nvPr/>
          </p:nvPicPr>
          <p:blipFill>
            <a:blip r:embed="rId7" cstate="print"/>
            <a:stretch>
              <a:fillRect/>
            </a:stretch>
          </p:blipFill>
          <p:spPr>
            <a:xfrm>
              <a:off x="640587" y="1997151"/>
              <a:ext cx="504405" cy="492150"/>
            </a:xfrm>
            <a:prstGeom prst="rect">
              <a:avLst/>
            </a:prstGeom>
          </p:spPr>
        </p:pic>
        <p:sp>
          <p:nvSpPr>
            <p:cNvPr id="63" name="object 37">
              <a:extLst>
                <a:ext uri="{FF2B5EF4-FFF2-40B4-BE49-F238E27FC236}">
                  <a16:creationId xmlns:a16="http://schemas.microsoft.com/office/drawing/2014/main" id="{675458F3-5083-2907-D971-88EBE05989ED}"/>
                </a:ext>
              </a:extLst>
            </p:cNvPr>
            <p:cNvSpPr txBox="1">
              <a:spLocks noGrp="1" noRot="1" noMove="1" noResize="1" noEditPoints="1" noAdjustHandles="1" noChangeArrowheads="1" noChangeShapeType="1"/>
            </p:cNvSpPr>
            <p:nvPr/>
          </p:nvSpPr>
          <p:spPr>
            <a:xfrm>
              <a:off x="320850" y="7127564"/>
              <a:ext cx="9893300" cy="167834"/>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a:t>
              </a:r>
              <a:r>
                <a:rPr lang="en-GB" sz="1000" i="1">
                  <a:solidFill>
                    <a:srgbClr val="231F20"/>
                  </a:solidFill>
                  <a:latin typeface="Arial"/>
                  <a:cs typeface="Arial"/>
                </a:rPr>
                <a:t>3</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1024" name="object 38">
              <a:extLst>
                <a:ext uri="{FF2B5EF4-FFF2-40B4-BE49-F238E27FC236}">
                  <a16:creationId xmlns:a16="http://schemas.microsoft.com/office/drawing/2014/main" id="{ECA75422-8B07-0B8B-C492-BFD14B514ED5}"/>
                </a:ext>
              </a:extLst>
            </p:cNvPr>
            <p:cNvSpPr txBox="1">
              <a:spLocks noGrp="1" noRot="1" noMove="1" noResize="1" noEditPoints="1" noAdjustHandles="1" noChangeArrowheads="1" noChangeShapeType="1"/>
            </p:cNvSpPr>
            <p:nvPr/>
          </p:nvSpPr>
          <p:spPr>
            <a:xfrm>
              <a:off x="1192157" y="2745267"/>
              <a:ext cx="1507511" cy="880485"/>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Share </a:t>
              </a:r>
              <a:r>
                <a:rPr lang="en-GB" sz="1400" b="1" spc="-20">
                  <a:latin typeface="HelveticaNeueLT Pro 65 Md" panose="020B0804020202020204" pitchFamily="34" charset="0"/>
                  <a:cs typeface="Arial"/>
                </a:rPr>
                <a:t>your learning to help others prepare and cope.</a:t>
              </a:r>
              <a:endParaRPr sz="1400">
                <a:latin typeface="HelveticaNeueLT Pro 65 Md" panose="020B0804020202020204" pitchFamily="34" charset="0"/>
                <a:cs typeface="Arial"/>
              </a:endParaRPr>
            </a:p>
          </p:txBody>
        </p:sp>
      </p:grpSp>
      <p:sp>
        <p:nvSpPr>
          <p:cNvPr id="1025" name="Rectangle: Rounded Corners 1024">
            <a:extLst>
              <a:ext uri="{FF2B5EF4-FFF2-40B4-BE49-F238E27FC236}">
                <a16:creationId xmlns:a16="http://schemas.microsoft.com/office/drawing/2014/main" id="{B094522C-C3B8-5D2D-E322-9464F5024637}"/>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67F0C27-9D2C-5349-6379-6B8C5A3AA9A2}"/>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dirty="0">
                <a:ea typeface="+mj-lt"/>
                <a:cs typeface="+mj-lt"/>
              </a:rPr>
              <a:t>Lesson toolkit card</a:t>
            </a:r>
            <a:endParaRPr lang="en-US" dirty="0"/>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CEA325A-83F3-D94E-83E8-8F9D5D51C019}"/>
              </a:ext>
            </a:extLst>
          </p:cNvPr>
          <p:cNvSpPr>
            <a:spLocks noGrp="1" noRot="1" noMove="1" noResize="1" noEditPoints="1" noAdjustHandles="1" noChangeArrowheads="1" noChangeShapeType="1"/>
          </p:cNvSpPr>
          <p:nvPr/>
        </p:nvSpPr>
        <p:spPr>
          <a:xfrm rot="21418234">
            <a:off x="5075574" y="1145906"/>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05019F5-4630-EC41-B188-187EEA014D0B}"/>
              </a:ext>
            </a:extLst>
          </p:cNvPr>
          <p:cNvSpPr>
            <a:spLocks noGrp="1" noRot="1" noMove="1" noResize="1" noEditPoints="1" noAdjustHandles="1" noChangeArrowheads="1" noChangeShapeType="1"/>
          </p:cNvSpPr>
          <p:nvPr>
            <p:ph type="title" idx="4294967295"/>
          </p:nvPr>
        </p:nvSpPr>
        <p:spPr>
          <a:xfrm>
            <a:off x="323317" y="368862"/>
            <a:ext cx="10371138" cy="1325563"/>
          </a:xfrm>
        </p:spPr>
        <p:txBody>
          <a:bodyPr/>
          <a:lstStyle/>
          <a:p>
            <a:r>
              <a:rPr lang="en-GB">
                <a:latin typeface="HelveticaNeueLT Pro 55 Roman" panose="020B0604020202020204" pitchFamily="34" charset="0"/>
              </a:rPr>
              <a:t>Take a moment to reflect</a:t>
            </a:r>
          </a:p>
        </p:txBody>
      </p:sp>
      <p:sp>
        <p:nvSpPr>
          <p:cNvPr id="5" name="Content Placeholder 4">
            <a:extLst>
              <a:ext uri="{FF2B5EF4-FFF2-40B4-BE49-F238E27FC236}">
                <a16:creationId xmlns:a16="http://schemas.microsoft.com/office/drawing/2014/main" id="{5AFB3791-3F07-081A-6C9F-96238B8667AB}"/>
              </a:ext>
            </a:extLst>
          </p:cNvPr>
          <p:cNvSpPr>
            <a:spLocks noGrp="1" noRot="1" noMove="1" noResize="1" noEditPoints="1" noAdjustHandles="1" noChangeArrowheads="1" noChangeShapeType="1"/>
          </p:cNvSpPr>
          <p:nvPr>
            <p:ph idx="4294967295"/>
          </p:nvPr>
        </p:nvSpPr>
        <p:spPr>
          <a:xfrm>
            <a:off x="408069" y="3936948"/>
            <a:ext cx="2703513" cy="1604963"/>
          </a:xfrm>
        </p:spPr>
        <p:txBody>
          <a:bodyPr>
            <a:normAutofit lnSpcReduction="10000"/>
          </a:bodyPr>
          <a:lstStyle/>
          <a:p>
            <a:pPr marL="0" indent="0" algn="ctr">
              <a:buNone/>
            </a:pPr>
            <a:r>
              <a:rPr lang="en-GB" sz="2400"/>
              <a:t>First, decide what you will do today to prepare </a:t>
            </a:r>
            <a:r>
              <a:rPr lang="en-GB" sz="2400" b="1"/>
              <a:t>yourself</a:t>
            </a:r>
            <a:r>
              <a:rPr lang="en-GB" sz="2400"/>
              <a:t> for a flood emergency.</a:t>
            </a:r>
          </a:p>
        </p:txBody>
      </p:sp>
      <p:pic>
        <p:nvPicPr>
          <p:cNvPr id="8" name="Graphic 7" descr="Head with gears with solid fill">
            <a:extLst>
              <a:ext uri="{FF2B5EF4-FFF2-40B4-BE49-F238E27FC236}">
                <a16:creationId xmlns:a16="http://schemas.microsoft.com/office/drawing/2014/main" id="{10034ED5-77D7-39D9-7AD9-AE1C2C2E59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1" y="2082482"/>
            <a:ext cx="1960880" cy="1960880"/>
          </a:xfrm>
          <a:prstGeom prst="rect">
            <a:avLst/>
          </a:prstGeom>
        </p:spPr>
      </p:pic>
      <p:pic>
        <p:nvPicPr>
          <p:cNvPr id="10" name="Graphic 9" descr="Share with solid fill">
            <a:extLst>
              <a:ext uri="{FF2B5EF4-FFF2-40B4-BE49-F238E27FC236}">
                <a16:creationId xmlns:a16="http://schemas.microsoft.com/office/drawing/2014/main" id="{974663AB-92DA-602A-2CD1-39472E3261E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7428" y="1645693"/>
            <a:ext cx="2580353" cy="2580353"/>
          </a:xfrm>
          <a:prstGeom prst="rect">
            <a:avLst/>
          </a:prstGeom>
        </p:spPr>
      </p:pic>
      <p:sp>
        <p:nvSpPr>
          <p:cNvPr id="12" name="Content Placeholder 4">
            <a:extLst>
              <a:ext uri="{FF2B5EF4-FFF2-40B4-BE49-F238E27FC236}">
                <a16:creationId xmlns:a16="http://schemas.microsoft.com/office/drawing/2014/main" id="{55F16AA6-F7E9-B278-D3B0-20B3A426A4D5}"/>
              </a:ext>
            </a:extLst>
          </p:cNvPr>
          <p:cNvSpPr txBox="1">
            <a:spLocks noGrp="1" noRot="1" noMove="1" noResize="1" noEditPoints="1" noAdjustHandles="1" noChangeArrowheads="1" noChangeShapeType="1"/>
          </p:cNvSpPr>
          <p:nvPr/>
        </p:nvSpPr>
        <p:spPr>
          <a:xfrm>
            <a:off x="8301239" y="3908362"/>
            <a:ext cx="2816986" cy="1430885"/>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a:latin typeface="Arial" panose="020B0604020202020204" pitchFamily="34" charset="0"/>
                <a:cs typeface="Arial" panose="020B0604020202020204" pitchFamily="34" charset="0"/>
              </a:rPr>
              <a:t>Then, share your ideas with the group.</a:t>
            </a:r>
          </a:p>
        </p:txBody>
      </p:sp>
      <p:sp>
        <p:nvSpPr>
          <p:cNvPr id="20" name="Arrow: Striped Right 19">
            <a:extLst>
              <a:ext uri="{FF2B5EF4-FFF2-40B4-BE49-F238E27FC236}">
                <a16:creationId xmlns:a16="http://schemas.microsoft.com/office/drawing/2014/main" id="{68AB0EF7-AB9C-371F-18C0-FF4428F21937}"/>
              </a:ext>
            </a:extLst>
          </p:cNvPr>
          <p:cNvSpPr>
            <a:spLocks noGrp="1" noRot="1" noMove="1" noResize="1" noEditPoints="1" noAdjustHandles="1" noChangeArrowheads="1" noChangeShapeType="1"/>
          </p:cNvSpPr>
          <p:nvPr/>
        </p:nvSpPr>
        <p:spPr>
          <a:xfrm>
            <a:off x="3088907" y="2679265"/>
            <a:ext cx="1066800" cy="706280"/>
          </a:xfrm>
          <a:prstGeom prst="stripedRigh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Head with gears with solid fill">
            <a:extLst>
              <a:ext uri="{FF2B5EF4-FFF2-40B4-BE49-F238E27FC236}">
                <a16:creationId xmlns:a16="http://schemas.microsoft.com/office/drawing/2014/main" id="{83E264F4-69F5-3DE3-BCAE-08A6932C5F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6188" y="2112292"/>
            <a:ext cx="1777463" cy="1777463"/>
          </a:xfrm>
          <a:prstGeom prst="rect">
            <a:avLst/>
          </a:prstGeom>
        </p:spPr>
      </p:pic>
      <p:sp>
        <p:nvSpPr>
          <p:cNvPr id="6" name="Content Placeholder 4">
            <a:extLst>
              <a:ext uri="{FF2B5EF4-FFF2-40B4-BE49-F238E27FC236}">
                <a16:creationId xmlns:a16="http://schemas.microsoft.com/office/drawing/2014/main" id="{B77544CE-9841-367D-EBA8-37317AA229D9}"/>
              </a:ext>
            </a:extLst>
          </p:cNvPr>
          <p:cNvSpPr txBox="1">
            <a:spLocks noGrp="1" noRot="1" noMove="1" noResize="1" noEditPoints="1" noAdjustHandles="1" noChangeArrowheads="1" noChangeShapeType="1"/>
          </p:cNvSpPr>
          <p:nvPr/>
        </p:nvSpPr>
        <p:spPr>
          <a:xfrm>
            <a:off x="4497371" y="3999594"/>
            <a:ext cx="2703708" cy="1604557"/>
          </a:xfrm>
          <a:prstGeom prst="rect">
            <a:avLst/>
          </a:prstGeom>
        </p:spPr>
        <p:txBody>
          <a:bodyPr vert="horz" lIns="91440" tIns="45720" rIns="91440" bIns="45720" rtlCol="0">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GB" sz="2400">
                <a:latin typeface="Arial" panose="020B0604020202020204" pitchFamily="34" charset="0"/>
                <a:cs typeface="Arial" panose="020B0604020202020204" pitchFamily="34" charset="0"/>
              </a:rPr>
              <a:t>Next, decide how you will earn points and </a:t>
            </a:r>
            <a:r>
              <a:rPr lang="en-GB" sz="2400" b="1">
                <a:latin typeface="Arial" panose="020B0604020202020204" pitchFamily="34" charset="0"/>
                <a:cs typeface="Arial" panose="020B0604020202020204" pitchFamily="34" charset="0"/>
              </a:rPr>
              <a:t>help others </a:t>
            </a:r>
            <a:r>
              <a:rPr lang="en-GB" sz="2400">
                <a:latin typeface="Arial" panose="020B0604020202020204" pitchFamily="34" charset="0"/>
                <a:cs typeface="Arial" panose="020B0604020202020204" pitchFamily="34" charset="0"/>
              </a:rPr>
              <a:t>by sharing your work.</a:t>
            </a:r>
          </a:p>
        </p:txBody>
      </p:sp>
      <p:pic>
        <p:nvPicPr>
          <p:cNvPr id="11" name="Picture 12" descr="Icon&#10;&#10;Description automatically generated">
            <a:extLst>
              <a:ext uri="{FF2B5EF4-FFF2-40B4-BE49-F238E27FC236}">
                <a16:creationId xmlns:a16="http://schemas.microsoft.com/office/drawing/2014/main" id="{1E552C53-62B0-4B2F-C1A4-0CABF03394D2}"/>
              </a:ext>
            </a:extLst>
          </p:cNvPr>
          <p:cNvPicPr>
            <a:picLocks noGrp="1" noRot="1" noChangeAspect="1" noMove="1" noResize="1" noEditPoints="1" noAdjustHandles="1" noChangeArrowheads="1" noChangeShapeType="1" noCrop="1"/>
          </p:cNvPicPr>
          <p:nvPr/>
        </p:nvPicPr>
        <p:blipFill>
          <a:blip r:embed="rId7"/>
          <a:stretch>
            <a:fillRect/>
          </a:stretch>
        </p:blipFill>
        <p:spPr>
          <a:xfrm>
            <a:off x="679531" y="1999768"/>
            <a:ext cx="2505076" cy="1889987"/>
          </a:xfrm>
          <a:prstGeom prst="rect">
            <a:avLst/>
          </a:prstGeom>
        </p:spPr>
      </p:pic>
      <p:sp>
        <p:nvSpPr>
          <p:cNvPr id="13" name="TextBox 12">
            <a:extLst>
              <a:ext uri="{FF2B5EF4-FFF2-40B4-BE49-F238E27FC236}">
                <a16:creationId xmlns:a16="http://schemas.microsoft.com/office/drawing/2014/main" id="{36CBC9A0-53DE-69B7-8961-69BD47D4931C}"/>
              </a:ext>
            </a:extLst>
          </p:cNvPr>
          <p:cNvSpPr txBox="1">
            <a:spLocks noGrp="1" noRot="1" noMove="1" noResize="1" noEditPoints="1" noAdjustHandles="1" noChangeArrowheads="1" noChangeShapeType="1"/>
          </p:cNvSpPr>
          <p:nvPr/>
        </p:nvSpPr>
        <p:spPr>
          <a:xfrm rot="16200000">
            <a:off x="10665627" y="992689"/>
            <a:ext cx="1895519"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sp>
        <p:nvSpPr>
          <p:cNvPr id="14" name="Arrow: Striped Right 13">
            <a:extLst>
              <a:ext uri="{FF2B5EF4-FFF2-40B4-BE49-F238E27FC236}">
                <a16:creationId xmlns:a16="http://schemas.microsoft.com/office/drawing/2014/main" id="{116EADE1-58AB-A7D1-06BD-F5CB38933F40}"/>
              </a:ext>
            </a:extLst>
          </p:cNvPr>
          <p:cNvSpPr>
            <a:spLocks noGrp="1" noRot="1" noMove="1" noResize="1" noEditPoints="1" noAdjustHandles="1" noChangeArrowheads="1" noChangeShapeType="1"/>
          </p:cNvSpPr>
          <p:nvPr/>
        </p:nvSpPr>
        <p:spPr>
          <a:xfrm>
            <a:off x="7013207" y="2679265"/>
            <a:ext cx="1066800" cy="706280"/>
          </a:xfrm>
          <a:prstGeom prst="stripedRigh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heckmark with solid fill">
            <a:extLst>
              <a:ext uri="{FF2B5EF4-FFF2-40B4-BE49-F238E27FC236}">
                <a16:creationId xmlns:a16="http://schemas.microsoft.com/office/drawing/2014/main" id="{B1B6CC2E-D489-5CBB-EE5F-613F627DA2E7}"/>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6977" y="3229161"/>
            <a:ext cx="494928" cy="494928"/>
          </a:xfrm>
          <a:prstGeom prst="rect">
            <a:avLst/>
          </a:prstGeom>
        </p:spPr>
      </p:pic>
      <p:pic>
        <p:nvPicPr>
          <p:cNvPr id="21" name="Graphic 20" descr="Checkmark with solid fill">
            <a:extLst>
              <a:ext uri="{FF2B5EF4-FFF2-40B4-BE49-F238E27FC236}">
                <a16:creationId xmlns:a16="http://schemas.microsoft.com/office/drawing/2014/main" id="{BB481587-A7E4-D8FE-2C39-CBE809014800}"/>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6977" y="2112292"/>
            <a:ext cx="494928" cy="494928"/>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EDD33E03-6EAD-1A17-9B00-3E5D00218A4B}"/>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2891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
            <a:extLst>
              <a:ext uri="{FF2B5EF4-FFF2-40B4-BE49-F238E27FC236}">
                <a16:creationId xmlns:a16="http://schemas.microsoft.com/office/drawing/2014/main" id="{4BDA80F9-21C2-F0C9-09E6-B1ACACAF57C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1493" y="337318"/>
            <a:ext cx="10425132" cy="5586827"/>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307493" y="699324"/>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7668147" y="2965622"/>
            <a:ext cx="3428478" cy="3059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ph type="title" idx="4294967295"/>
          </p:nvPr>
        </p:nvSpPr>
        <p:spPr>
          <a:xfrm>
            <a:off x="7871254" y="3130731"/>
            <a:ext cx="3225371" cy="2166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chemeClr val="tx1"/>
                </a:solidFill>
                <a:effectLst/>
                <a:uLnTx/>
                <a:uFillTx/>
                <a:latin typeface="HelveticaNeueLT Pro 45 Lt"/>
                <a:ea typeface="+mn-ea"/>
                <a:cs typeface="+mn-cs"/>
              </a:rPr>
              <a:t>Why is it important to </a:t>
            </a:r>
            <a:r>
              <a:rPr kumimoji="0" lang="en-GB" sz="2800" b="1" i="0" u="none" strike="noStrike" kern="1200" cap="none" spc="0" normalizeH="0" baseline="0" noProof="0">
                <a:ln>
                  <a:noFill/>
                </a:ln>
                <a:solidFill>
                  <a:srgbClr val="FF0000"/>
                </a:solidFill>
                <a:effectLst/>
                <a:uLnTx/>
                <a:uFillTx/>
                <a:latin typeface="HelveticaNeueLT Pro 45 Lt"/>
                <a:ea typeface="+mn-ea"/>
                <a:cs typeface="+mn-cs"/>
              </a:rPr>
              <a:t>share</a:t>
            </a:r>
            <a:r>
              <a:rPr kumimoji="0" lang="en-GB" sz="2800" b="0" i="0" u="none" strike="noStrike" kern="1200" cap="none" spc="0" normalizeH="0" baseline="0" noProof="0">
                <a:ln>
                  <a:noFill/>
                </a:ln>
                <a:solidFill>
                  <a:schemeClr val="tx1"/>
                </a:solidFill>
                <a:effectLst/>
                <a:uLnTx/>
                <a:uFillTx/>
                <a:latin typeface="HelveticaNeueLT Pro 45 Lt"/>
                <a:ea typeface="+mn-ea"/>
                <a:cs typeface="+mn-cs"/>
              </a:rPr>
              <a:t> ways to prepare and cope with a flood with the people </a:t>
            </a:r>
            <a:r>
              <a:rPr kumimoji="0" lang="en-GB" sz="2800" b="1" i="0" u="none" strike="noStrike" kern="1200" cap="none" spc="0" normalizeH="0" baseline="0" noProof="0">
                <a:ln>
                  <a:noFill/>
                </a:ln>
                <a:solidFill>
                  <a:schemeClr val="tx1"/>
                </a:solidFill>
                <a:effectLst/>
                <a:uLnTx/>
                <a:uFillTx/>
                <a:latin typeface="HelveticaNeueLT Pro 45 Lt"/>
                <a:ea typeface="+mn-ea"/>
                <a:cs typeface="+mn-cs"/>
              </a:rPr>
              <a:t>you</a:t>
            </a:r>
            <a:r>
              <a:rPr kumimoji="0" lang="en-GB" sz="2800" b="0" i="0" u="none" strike="noStrike" kern="1200" cap="none" spc="0" normalizeH="0" baseline="0" noProof="0">
                <a:ln>
                  <a:noFill/>
                </a:ln>
                <a:solidFill>
                  <a:schemeClr val="tx1"/>
                </a:solidFill>
                <a:effectLst/>
                <a:uLnTx/>
                <a:uFillTx/>
                <a:latin typeface="HelveticaNeueLT Pro 45 Lt"/>
                <a:ea typeface="+mn-ea"/>
                <a:cs typeface="+mn-cs"/>
              </a:rPr>
              <a:t> know?</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75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itle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ph type="title" idx="4294967295"/>
          </p:nvPr>
        </p:nvSpPr>
        <p:spPr>
          <a:xfrm>
            <a:off x="2016244" y="2711530"/>
            <a:ext cx="30099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Thank </a:t>
            </a:r>
            <a:r>
              <a:rPr kumimoji="0" lang="en-GB"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you</a:t>
            </a:r>
            <a:r>
              <a:rPr kumimoji="0" lang="en-GB"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p>
        </p:txBody>
      </p:sp>
      <p:sp>
        <p:nvSpPr>
          <p:cNvPr id="5" name="TextBox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nvSpPr>
        <p:spPr>
          <a:xfrm rot="16200000">
            <a:off x="10979225" y="650560"/>
            <a:ext cx="12383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End</a:t>
            </a:r>
          </a:p>
        </p:txBody>
      </p:sp>
    </p:spTree>
    <p:extLst>
      <p:ext uri="{BB962C8B-B14F-4D97-AF65-F5344CB8AC3E}">
        <p14:creationId xmlns:p14="http://schemas.microsoft.com/office/powerpoint/2010/main" val="1014960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Tree>
    <p:extLst>
      <p:ext uri="{BB962C8B-B14F-4D97-AF65-F5344CB8AC3E}">
        <p14:creationId xmlns:p14="http://schemas.microsoft.com/office/powerpoint/2010/main" val="1499431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British Red Cross First Aid app Qr code.&#10;">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9096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301751"/>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71543" y="1258241"/>
            <a:ext cx="245366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Get advice and information in a flood by calling Floodline. </a:t>
            </a:r>
            <a:br>
              <a:rPr lang="en-GB" sz="1200" dirty="0"/>
            </a:br>
            <a:r>
              <a:rPr lang="en-GB" sz="1600" b="0" i="0" dirty="0">
                <a:solidFill>
                  <a:srgbClr val="0B0C0C"/>
                </a:solidFill>
                <a:effectLst/>
              </a:rPr>
              <a:t>Telephone: </a:t>
            </a:r>
            <a:r>
              <a:rPr lang="en-GB" sz="1600" b="1" i="0" dirty="0">
                <a:solidFill>
                  <a:srgbClr val="0B0C0C"/>
                </a:solidFill>
                <a:effectLst/>
              </a:rPr>
              <a:t>0345 988 1188</a:t>
            </a:r>
            <a:br>
              <a:rPr lang="en-GB" sz="1600" dirty="0"/>
            </a:br>
            <a:r>
              <a:rPr lang="en-GB" sz="1600" b="0" i="0" dirty="0">
                <a:solidFill>
                  <a:srgbClr val="0B0C0C"/>
                </a:solidFill>
                <a:effectLst/>
              </a:rPr>
              <a:t>Textphone: </a:t>
            </a:r>
            <a:r>
              <a:rPr lang="en-GB" sz="1600" b="1" i="0" dirty="0">
                <a:solidFill>
                  <a:srgbClr val="0B0C0C"/>
                </a:solidFill>
                <a:effectLst/>
              </a:rPr>
              <a:t>0345 602 6340</a:t>
            </a:r>
            <a:br>
              <a:rPr lang="en-GB" sz="1600" dirty="0"/>
            </a:br>
            <a:r>
              <a:rPr lang="en-GB" sz="1600" b="0" i="0" dirty="0">
                <a:solidFill>
                  <a:srgbClr val="0B0C0C"/>
                </a:solidFill>
                <a:effectLst/>
              </a:rPr>
              <a:t>24-hour service</a:t>
            </a:r>
            <a:br>
              <a:rPr lang="en-GB" sz="1600" b="0" i="0" dirty="0">
                <a:solidFill>
                  <a:srgbClr val="0B0C0C"/>
                </a:solidFill>
                <a:effectLst/>
              </a:rPr>
            </a:br>
            <a:r>
              <a:rPr lang="en-GB" sz="1600" dirty="0">
                <a:solidFill>
                  <a:srgbClr val="0B0C0C"/>
                </a:solidFill>
              </a:rPr>
              <a:t>Sign up for free alerts</a:t>
            </a:r>
            <a:endParaRPr lang="en-GB" sz="1800" dirty="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10;&#10;">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10;&#10;">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25ABBFEF-67C0-FE8B-0689-C5B6408DD670}"/>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application&#10;&#10;">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dirty="0">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FF0000"/>
                </a:solidFill>
                <a:latin typeface="HelveticaNeueLT Pro 55 Roman"/>
              </a:rPr>
              <a:t>2.</a:t>
            </a:r>
            <a:r>
              <a:rPr lang="en-GB" sz="1800" dirty="0">
                <a:latin typeface="HelveticaNeueLT Pro 55 Roman"/>
              </a:rPr>
              <a:t> Some </a:t>
            </a:r>
            <a:r>
              <a:rPr lang="en-GB" sz="1800" b="1" dirty="0">
                <a:latin typeface="HelveticaNeueLT Pro 55 Roman"/>
              </a:rPr>
              <a:t>smartphones </a:t>
            </a:r>
            <a:r>
              <a:rPr lang="en-GB" sz="1800" dirty="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dirty="0">
                <a:solidFill>
                  <a:srgbClr val="FF0000"/>
                </a:solidFill>
                <a:latin typeface="HelveticaNeueLT Pro 55 Roman"/>
              </a:rPr>
              <a:t>3.</a:t>
            </a:r>
            <a:r>
              <a:rPr lang="en-GB" sz="1800" dirty="0">
                <a:latin typeface="HelveticaNeueLT Pro 55 Roman"/>
              </a:rPr>
              <a:t> You could also use a </a:t>
            </a:r>
            <a:r>
              <a:rPr lang="en-GB" sz="1800" b="1" dirty="0">
                <a:latin typeface="HelveticaNeueLT Pro 55 Roman"/>
              </a:rPr>
              <a:t>maps app </a:t>
            </a:r>
            <a:r>
              <a:rPr lang="en-GB" sz="1800" dirty="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dirty="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picture containing text, person, holding, hand&#10;&#10;">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182878" y="3971491"/>
            <a:ext cx="2399010" cy="1599340"/>
          </a:xfrm>
          <a:prstGeom prst="rect">
            <a:avLst/>
          </a:prstGeom>
        </p:spPr>
      </p:pic>
      <p:pic>
        <p:nvPicPr>
          <p:cNvPr id="5" name="Picture 5" descr="A picture containing person, grass, outdoor, footwear&#10;&#10;">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with low confidence">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4" name="Title 3">
            <a:extLst>
              <a:ext uri="{FF2B5EF4-FFF2-40B4-BE49-F238E27FC236}">
                <a16:creationId xmlns:a16="http://schemas.microsoft.com/office/drawing/2014/main" id="{4A8374D4-0CC6-C450-6A73-BA4AAE50663E}"/>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cs typeface="Calibri Light"/>
              </a:rPr>
              <a:t>Weather Together title page</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8B02F-62F4-49AE-800A-AF4AC913279C}"/>
              </a:ext>
            </a:extLst>
          </p:cNvPr>
          <p:cNvSpPr>
            <a:spLocks noGrp="1" noRot="1" noMove="1" noResize="1" noEditPoints="1" noAdjustHandles="1" noChangeArrowheads="1" noChangeShapeType="1"/>
          </p:cNvSpPr>
          <p:nvPr>
            <p:ph type="subTitle" idx="1"/>
          </p:nvPr>
        </p:nvSpPr>
        <p:spPr>
          <a:xfrm>
            <a:off x="614746" y="1766309"/>
            <a:ext cx="7852301" cy="4630366"/>
          </a:xfrm>
        </p:spPr>
        <p:txBody>
          <a:bodyPr vert="horz" lIns="91440" tIns="45720" rIns="91440" bIns="45720" rtlCol="0" anchor="t">
            <a:noAutofit/>
          </a:bodyPr>
          <a:lstStyle/>
          <a:p>
            <a:pPr marL="514350" indent="-514350" algn="l">
              <a:lnSpc>
                <a:spcPct val="100000"/>
              </a:lnSpc>
              <a:buFont typeface="+mj-lt"/>
              <a:buAutoNum type="arabicPeriod"/>
            </a:pPr>
            <a:r>
              <a:rPr lang="en-GB" sz="2400">
                <a:latin typeface="HelveticaNeueLT Pro 55 Roman"/>
              </a:rPr>
              <a:t>Place your feet firmly on the ground.</a:t>
            </a:r>
          </a:p>
          <a:p>
            <a:pPr marL="514350" indent="-514350" algn="l">
              <a:lnSpc>
                <a:spcPct val="100000"/>
              </a:lnSpc>
              <a:buFont typeface="+mj-lt"/>
              <a:buAutoNum type="arabicPeriod"/>
            </a:pPr>
            <a:r>
              <a:rPr lang="en-GB" sz="2400">
                <a:latin typeface="HelveticaNeueLT Pro 55 Roman"/>
              </a:rPr>
              <a:t>Lean your body forwards as you breathe in, and then lean backwards as you breathe out. Repeat 3 times.</a:t>
            </a:r>
          </a:p>
          <a:p>
            <a:pPr marL="514350" indent="-514350" algn="l">
              <a:lnSpc>
                <a:spcPct val="100000"/>
              </a:lnSpc>
              <a:buFont typeface="+mj-lt"/>
              <a:buAutoNum type="arabicPeriod"/>
            </a:pPr>
            <a:r>
              <a:rPr lang="en-GB" sz="2400">
                <a:latin typeface="HelveticaNeueLT Pro 55 Roman"/>
              </a:rPr>
              <a:t>Lean your body left as you breathe in, and then lean to the right as you breathe out. Repeat 3 times.</a:t>
            </a:r>
          </a:p>
          <a:p>
            <a:pPr marL="514350" indent="-514350" algn="l">
              <a:lnSpc>
                <a:spcPct val="100000"/>
              </a:lnSpc>
              <a:buFont typeface="+mj-lt"/>
              <a:buAutoNum type="arabicPeriod"/>
            </a:pPr>
            <a:r>
              <a:rPr lang="en-GB" sz="2400">
                <a:latin typeface="HelveticaNeueLT Pro 55 Roman"/>
              </a:rPr>
              <a:t>Then, sit up straight.</a:t>
            </a:r>
          </a:p>
          <a:p>
            <a:pPr marL="514350" indent="-514350" algn="l">
              <a:lnSpc>
                <a:spcPct val="100000"/>
              </a:lnSpc>
              <a:buFont typeface="+mj-lt"/>
              <a:buAutoNum type="arabicPeriod"/>
            </a:pPr>
            <a:r>
              <a:rPr lang="en-GB" sz="2400">
                <a:latin typeface="HelveticaNeueLT Pro 55 Roman"/>
              </a:rPr>
              <a:t>Notice how your body is feeling after the grounding exercise.</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0"/>
            <a:ext cx="10458508" cy="1198087"/>
          </a:xfrm>
          <a:prstGeom prst="rect">
            <a:avLst/>
          </a:prstGeom>
        </p:spPr>
      </p:pic>
      <p:sp>
        <p:nvSpPr>
          <p:cNvPr id="6" name="TextBox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sp>
        <p:nvSpPr>
          <p:cNvPr id="4" name="Content Placeholder 2">
            <a:extLst>
              <a:ext uri="{FF2B5EF4-FFF2-40B4-BE49-F238E27FC236}">
                <a16:creationId xmlns:a16="http://schemas.microsoft.com/office/drawing/2014/main" id="{989386A0-6DDC-BD0A-83A0-2DD70F19175E}"/>
              </a:ext>
            </a:extLst>
          </p:cNvPr>
          <p:cNvSpPr txBox="1">
            <a:spLocks noGrp="1" noRot="1" noMove="1" noResize="1" noEditPoints="1" noAdjustHandles="1" noChangeArrowheads="1" noChangeShapeType="1"/>
          </p:cNvSpPr>
          <p:nvPr/>
        </p:nvSpPr>
        <p:spPr>
          <a:xfrm>
            <a:off x="631289" y="1186195"/>
            <a:ext cx="7852301" cy="36712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Clr>
                <a:srgbClr val="EE2A24"/>
              </a:buClr>
              <a:buFont typeface="System Font Regular"/>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EE2A24"/>
              </a:buClr>
              <a:buFont typeface="System Font Regula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EE2A2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EE2A24"/>
              </a:buClr>
              <a:buFont typeface="System Font Regula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EE2A24"/>
              </a:buClr>
              <a:buFont typeface="System Font Regula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a:latin typeface="HelveticaNeueLT Pro 55 Roman"/>
              </a:rPr>
              <a:t>Connect with yourself through movement</a:t>
            </a:r>
          </a:p>
        </p:txBody>
      </p:sp>
      <p:pic>
        <p:nvPicPr>
          <p:cNvPr id="7" name="Picture 6" descr="A picture containing logo&#10;&#10;Description automatically generated">
            <a:extLst>
              <a:ext uri="{FF2B5EF4-FFF2-40B4-BE49-F238E27FC236}">
                <a16:creationId xmlns:a16="http://schemas.microsoft.com/office/drawing/2014/main" id="{493148D4-F492-DC84-CE72-C69202A2D6F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13" name="Picture 12" descr="Logo&#10;&#10;Description automatically generated">
            <a:extLst>
              <a:ext uri="{FF2B5EF4-FFF2-40B4-BE49-F238E27FC236}">
                <a16:creationId xmlns:a16="http://schemas.microsoft.com/office/drawing/2014/main" id="{84D19B28-0709-43B4-ED1F-FD4F6DD2D436}"/>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14" name="Rectangle 13">
            <a:extLst>
              <a:ext uri="{FF2B5EF4-FFF2-40B4-BE49-F238E27FC236}">
                <a16:creationId xmlns:a16="http://schemas.microsoft.com/office/drawing/2014/main" id="{E29DC719-8FB1-C73D-3981-646299B735AE}"/>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63C2E9B-BB78-0E03-320F-D88901ED6E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descr="A pause symbol.">
            <a:extLst>
              <a:ext uri="{FF2B5EF4-FFF2-40B4-BE49-F238E27FC236}">
                <a16:creationId xmlns:a16="http://schemas.microsoft.com/office/drawing/2014/main" id="{815B61F4-3620-6D2A-314A-389577263C48}"/>
              </a:ext>
            </a:extLst>
          </p:cNvPr>
          <p:cNvSpPr txBox="1">
            <a:spLocks noGrp="1" noRot="1" noMove="1" noResize="1" noEditPoints="1" noAdjustHandles="1" noChangeArrowheads="1" noChangeShapeType="1"/>
          </p:cNvSpPr>
          <p:nvPr/>
        </p:nvSpPr>
        <p:spPr>
          <a:xfrm>
            <a:off x="8257484" y="2107648"/>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mindful moving</a:t>
            </a:r>
            <a:endParaRPr lang="en-GB" sz="2800" b="1" dirty="0">
              <a:solidFill>
                <a:srgbClr val="FF0000"/>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0BB83F5B-F7F9-1C8B-219F-F11A9812CF25}"/>
              </a:ext>
            </a:extLst>
          </p:cNvPr>
          <p:cNvSpPr>
            <a:spLocks noGrp="1" noRot="1" noMove="1" noResize="1" noEditPoints="1" noAdjustHandles="1" noChangeArrowheads="1" noChangeShapeType="1"/>
          </p:cNvSpPr>
          <p:nvPr>
            <p:ph type="ctrTitle"/>
          </p:nvPr>
        </p:nvSpPr>
        <p:spPr>
          <a:xfrm>
            <a:off x="1353312" y="-2387600"/>
            <a:ext cx="9144000" cy="2387600"/>
          </a:xfrm>
        </p:spPr>
        <p:txBody>
          <a:bodyPr vert="horz" lIns="91440" tIns="45720" rIns="91440" bIns="45720" rtlCol="0" anchor="b">
            <a:normAutofit/>
          </a:bodyPr>
          <a:lstStyle/>
          <a:p>
            <a:r>
              <a:rPr lang="en-GB" sz="3200" dirty="0"/>
              <a:t>Connect with yourself through movement</a:t>
            </a:r>
            <a:endParaRPr lang="en-US" dirty="0"/>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3" end="3"/>
                                            </p:txEl>
                                          </p:spTgt>
                                        </p:tgtEl>
                                      </p:cBhvr>
                                    </p:animEffect>
                                    <p:set>
                                      <p:cBhvr>
                                        <p:cTn id="4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
                                            <p:txEl>
                                              <p:pRg st="4" end="4"/>
                                            </p:txEl>
                                          </p:spTgt>
                                        </p:tgtEl>
                                      </p:cBhvr>
                                    </p:animEffect>
                                    <p:set>
                                      <p:cBhvr>
                                        <p:cTn id="5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hape, arrow&#10;&#10;Description automatically generated">
            <a:extLst>
              <a:ext uri="{FF2B5EF4-FFF2-40B4-BE49-F238E27FC236}">
                <a16:creationId xmlns:a16="http://schemas.microsoft.com/office/drawing/2014/main" id="{79F7B17C-B45F-41BB-30B0-D22DE3085E9E}"/>
              </a:ext>
            </a:extLst>
          </p:cNvPr>
          <p:cNvPicPr>
            <a:picLocks noGrp="1" noRot="1" noChangeAspect="1" noMove="1" noResize="1" noEditPoints="1" noAdjustHandles="1" noChangeArrowheads="1" noChangeShapeType="1" noCrop="1"/>
          </p:cNvPicPr>
          <p:nvPr/>
        </p:nvPicPr>
        <p:blipFill>
          <a:blip r:embed="rId2"/>
          <a:stretch>
            <a:fillRect/>
          </a:stretch>
        </p:blipFill>
        <p:spPr>
          <a:xfrm>
            <a:off x="596997" y="445321"/>
            <a:ext cx="10985809" cy="5970263"/>
          </a:xfrm>
          <a:prstGeom prst="rect">
            <a:avLst/>
          </a:prstGeom>
        </p:spPr>
      </p:pic>
      <p:pic>
        <p:nvPicPr>
          <p:cNvPr id="7" name="Picture 2">
            <a:extLst>
              <a:ext uri="{FF2B5EF4-FFF2-40B4-BE49-F238E27FC236}">
                <a16:creationId xmlns:a16="http://schemas.microsoft.com/office/drawing/2014/main" id="{3D7F7519-5B04-7B31-A377-D2EEEFF6916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82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128F1C9-383B-C81A-486F-06F6E503DE63}"/>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1408670" y="4277350"/>
            <a:ext cx="9496274" cy="1569660"/>
          </a:xfrm>
          <a:prstGeom prst="rect">
            <a:avLst/>
          </a:prstGeom>
          <a:solidFill>
            <a:schemeClr val="bg1"/>
          </a:solidFill>
        </p:spPr>
        <p:txBody>
          <a:bodyPr wrap="square">
            <a:spAutoFit/>
          </a:bodyPr>
          <a:lstStyle/>
          <a:p>
            <a:pPr algn="ctr"/>
            <a:r>
              <a:rPr lang="en-GB" sz="2400">
                <a:latin typeface="HelveticaNeueLT Pro 55 Roman"/>
              </a:rPr>
              <a:t>Objective: </a:t>
            </a:r>
            <a:r>
              <a:rPr lang="en-GB" sz="2400" b="1" i="0">
                <a:solidFill>
                  <a:srgbClr val="FF0000"/>
                </a:solidFill>
                <a:effectLst/>
                <a:latin typeface="HelveticaNeueLT Pro 55 Roman"/>
              </a:rPr>
              <a:t>Share</a:t>
            </a:r>
            <a:r>
              <a:rPr lang="en-GB" sz="2400" b="0" i="0">
                <a:solidFill>
                  <a:srgbClr val="000000"/>
                </a:solidFill>
                <a:effectLst/>
                <a:latin typeface="HelveticaNeueLT Pro 55 Roman"/>
              </a:rPr>
              <a:t> your learning to help others prepare and cope.</a:t>
            </a:r>
          </a:p>
          <a:p>
            <a:pPr algn="ctr"/>
            <a:r>
              <a:rPr lang="en-GB" sz="2400">
                <a:latin typeface="HelveticaNeueLT Pro 55 Roman"/>
              </a:rPr>
              <a:t>To meet this objective, you’ll create a resource to help somebody else understand why and how to prepare for a flood. </a:t>
            </a:r>
            <a:endParaRPr lang="en-GB" sz="2400">
              <a:latin typeface="HelveticaNeueLT Pro 55 Roman" panose="020B0604020202020204" pitchFamily="34" charset="0"/>
            </a:endParaRPr>
          </a:p>
          <a:p>
            <a:pPr algn="ctr"/>
            <a:r>
              <a:rPr lang="en-GB" sz="2400">
                <a:latin typeface="HelveticaNeueLT Pro 55 Roman"/>
              </a:rPr>
              <a:t>Earn points for sharing your resource at home! </a:t>
            </a:r>
            <a:endParaRPr lang="en-GB" sz="2400">
              <a:latin typeface="HelveticaNeueLT Pro 55 Roman" panose="020B0604020202020204" pitchFamily="34" charset="0"/>
            </a:endParaRPr>
          </a:p>
        </p:txBody>
      </p:sp>
      <p:pic>
        <p:nvPicPr>
          <p:cNvPr id="2" name="Picture 1" descr="WeatherTogether logo appears.">
            <a:extLst>
              <a:ext uri="{FF2B5EF4-FFF2-40B4-BE49-F238E27FC236}">
                <a16:creationId xmlns:a16="http://schemas.microsoft.com/office/drawing/2014/main" id="{C1B9A609-D86B-5EB9-9E91-9A2611058BA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97CF83D1-FE87-7870-5764-AB456AA6C933}"/>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Title 3">
            <a:extLst>
              <a:ext uri="{FF2B5EF4-FFF2-40B4-BE49-F238E27FC236}">
                <a16:creationId xmlns:a16="http://schemas.microsoft.com/office/drawing/2014/main" id="{78AAC247-970C-EA1F-7602-01E5FC45B91D}"/>
              </a:ext>
            </a:extLst>
          </p:cNvPr>
          <p:cNvSpPr>
            <a:spLocks noGrp="1" noRot="1" noMove="1" noResize="1" noEditPoints="1" noAdjustHandles="1" noChangeArrowheads="1" noChangeShapeType="1"/>
          </p:cNvSpPr>
          <p:nvPr>
            <p:ph type="ctrTitle"/>
          </p:nvPr>
        </p:nvSpPr>
        <p:spPr>
          <a:xfrm>
            <a:off x="1353312" y="-2387600"/>
            <a:ext cx="9144000" cy="2387600"/>
          </a:xfrm>
        </p:spPr>
        <p:txBody>
          <a:bodyPr vert="horz" lIns="91440" tIns="45720" rIns="91440" bIns="45720" rtlCol="0" anchor="b">
            <a:normAutofit/>
          </a:bodyPr>
          <a:lstStyle/>
          <a:p>
            <a:r>
              <a:rPr lang="en-GB" sz="2400" dirty="0">
                <a:latin typeface="Arial"/>
                <a:cs typeface="Arial"/>
              </a:rPr>
              <a:t>Objective: </a:t>
            </a:r>
            <a:r>
              <a:rPr lang="en-GB" sz="2400" b="1" dirty="0">
                <a:solidFill>
                  <a:srgbClr val="FF0000"/>
                </a:solidFill>
                <a:latin typeface="Arial"/>
                <a:cs typeface="Arial"/>
              </a:rPr>
              <a:t>Share</a:t>
            </a:r>
            <a:r>
              <a:rPr lang="en-GB" sz="2400" dirty="0">
                <a:latin typeface="Arial"/>
                <a:cs typeface="Arial"/>
              </a:rPr>
              <a:t> your learning to help others prepare and cope.</a:t>
            </a:r>
          </a:p>
          <a:p>
            <a:endParaRPr lang="en-GB" dirty="0"/>
          </a:p>
        </p:txBody>
      </p:sp>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
            <a:extLst>
              <a:ext uri="{FF2B5EF4-FFF2-40B4-BE49-F238E27FC236}">
                <a16:creationId xmlns:a16="http://schemas.microsoft.com/office/drawing/2014/main" id="{4BDA80F9-21C2-F0C9-09E6-B1ACACAF57C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1493" y="337318"/>
            <a:ext cx="10425132" cy="5586827"/>
          </a:xfrm>
          <a:prstGeom prst="rect">
            <a:avLst/>
          </a:prstGeom>
        </p:spPr>
      </p:pic>
      <p:pic>
        <p:nvPicPr>
          <p:cNvPr id="18" name="Picture 17" descr="Logo, icon&#10;&#10;Description automatically generated">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307493" y="699324"/>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7668147" y="2965622"/>
            <a:ext cx="3428478" cy="3059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7871254" y="3130731"/>
            <a:ext cx="3225371" cy="21661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a:latin typeface="HelveticaNeueLT Pro 45 Lt"/>
              </a:rPr>
              <a:t>Why is it important to </a:t>
            </a:r>
            <a:r>
              <a:rPr lang="en-GB" sz="2800" b="1">
                <a:solidFill>
                  <a:srgbClr val="FF0000"/>
                </a:solidFill>
                <a:latin typeface="HelveticaNeueLT Pro 45 Lt"/>
              </a:rPr>
              <a:t>share</a:t>
            </a:r>
            <a:r>
              <a:rPr lang="en-GB" sz="2800">
                <a:latin typeface="HelveticaNeueLT Pro 45 Lt"/>
              </a:rPr>
              <a:t> ways to prepare and cope with a flood with the people </a:t>
            </a:r>
            <a:r>
              <a:rPr lang="en-GB" sz="2800" b="1">
                <a:latin typeface="HelveticaNeueLT Pro 45 Lt"/>
              </a:rPr>
              <a:t>you</a:t>
            </a:r>
            <a:r>
              <a:rPr lang="en-GB" sz="2800">
                <a:latin typeface="HelveticaNeueLT Pro 45 Lt"/>
              </a:rPr>
              <a:t> know?</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3E9D1D74-5D8A-C20C-3DDD-F4F1C3E7010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Title 3">
            <a:extLst>
              <a:ext uri="{FF2B5EF4-FFF2-40B4-BE49-F238E27FC236}">
                <a16:creationId xmlns:a16="http://schemas.microsoft.com/office/drawing/2014/main" id="{0413E461-1669-6626-B404-5D7CF7FD0B40}"/>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sz="2800" dirty="0">
                <a:latin typeface="Arial"/>
                <a:cs typeface="Arial"/>
              </a:rPr>
              <a:t>Why is it important to </a:t>
            </a:r>
            <a:r>
              <a:rPr lang="en-GB" sz="2800" b="1" dirty="0">
                <a:solidFill>
                  <a:srgbClr val="FF0000"/>
                </a:solidFill>
                <a:latin typeface="Arial"/>
                <a:cs typeface="Arial"/>
              </a:rPr>
              <a:t>share</a:t>
            </a:r>
            <a:r>
              <a:rPr lang="en-GB" sz="2800" dirty="0">
                <a:latin typeface="Arial"/>
                <a:cs typeface="Arial"/>
              </a:rPr>
              <a:t> ways to prepare and cope with a flood with the people </a:t>
            </a:r>
            <a:r>
              <a:rPr lang="en-GB" sz="2800" b="1" dirty="0">
                <a:latin typeface="Arial"/>
                <a:cs typeface="Arial"/>
              </a:rPr>
              <a:t>you</a:t>
            </a:r>
            <a:r>
              <a:rPr lang="en-GB" sz="2800" dirty="0">
                <a:latin typeface="Arial"/>
                <a:cs typeface="Arial"/>
              </a:rPr>
              <a:t> know?</a:t>
            </a:r>
          </a:p>
          <a:p>
            <a:endParaRPr lang="en-GB" dirty="0"/>
          </a:p>
        </p:txBody>
      </p:sp>
    </p:spTree>
    <p:extLst>
      <p:ext uri="{BB962C8B-B14F-4D97-AF65-F5344CB8AC3E}">
        <p14:creationId xmlns:p14="http://schemas.microsoft.com/office/powerpoint/2010/main" val="17815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FA5239-86D0-CEA4-7CFC-B49D6B9022F6}"/>
              </a:ext>
            </a:extLst>
          </p:cNvPr>
          <p:cNvSpPr txBox="1">
            <a:spLocks noGrp="1" noRot="1" noMove="1" noResize="1" noEditPoints="1" noAdjustHandles="1" noChangeArrowheads="1" noChangeShapeType="1"/>
          </p:cNvSpPr>
          <p:nvPr/>
        </p:nvSpPr>
        <p:spPr>
          <a:xfrm rot="16200000">
            <a:off x="10905897" y="957048"/>
            <a:ext cx="145719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Share </a:t>
            </a:r>
          </a:p>
        </p:txBody>
      </p:sp>
      <p:pic>
        <p:nvPicPr>
          <p:cNvPr id="9" name="Picture 8">
            <a:extLst>
              <a:ext uri="{FF2B5EF4-FFF2-40B4-BE49-F238E27FC236}">
                <a16:creationId xmlns:a16="http://schemas.microsoft.com/office/drawing/2014/main" id="{27E15739-7522-8EF7-9AF9-39B0C43F6D4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1493" y="315530"/>
            <a:ext cx="10425132" cy="5586827"/>
          </a:xfrm>
          <a:prstGeom prst="rect">
            <a:avLst/>
          </a:prstGeom>
          <a:solidFill>
            <a:schemeClr val="bg1"/>
          </a:solidFill>
        </p:spPr>
      </p:pic>
      <p:sp>
        <p:nvSpPr>
          <p:cNvPr id="10" name="Title 1">
            <a:extLst>
              <a:ext uri="{FF2B5EF4-FFF2-40B4-BE49-F238E27FC236}">
                <a16:creationId xmlns:a16="http://schemas.microsoft.com/office/drawing/2014/main" id="{F62A3D3C-6792-9096-58D8-6A0C67172CC0}"/>
              </a:ext>
            </a:extLst>
          </p:cNvPr>
          <p:cNvSpPr txBox="1">
            <a:spLocks noGrp="1" noRot="1" noMove="1" noResize="1" noEditPoints="1" noAdjustHandles="1" noChangeArrowheads="1" noChangeShapeType="1"/>
          </p:cNvSpPr>
          <p:nvPr/>
        </p:nvSpPr>
        <p:spPr>
          <a:xfrm>
            <a:off x="671492" y="271073"/>
            <a:ext cx="377537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3600">
                <a:latin typeface="HelveticaNeueLT Pro 55 Roman" panose="020B0604020202020204" pitchFamily="34" charset="0"/>
              </a:rPr>
              <a:t>Sharing ways to prepare</a:t>
            </a:r>
          </a:p>
        </p:txBody>
      </p:sp>
      <p:sp>
        <p:nvSpPr>
          <p:cNvPr id="14" name="Content Placeholder 2">
            <a:extLst>
              <a:ext uri="{FF2B5EF4-FFF2-40B4-BE49-F238E27FC236}">
                <a16:creationId xmlns:a16="http://schemas.microsoft.com/office/drawing/2014/main" id="{6142ED60-AA46-A1DD-E521-13944F3787D0}"/>
              </a:ext>
            </a:extLst>
          </p:cNvPr>
          <p:cNvSpPr txBox="1">
            <a:spLocks noGrp="1" noRot="1" noMove="1" noResize="1" noEditPoints="1" noAdjustHandles="1" noChangeArrowheads="1" noChangeShapeType="1"/>
          </p:cNvSpPr>
          <p:nvPr/>
        </p:nvSpPr>
        <p:spPr>
          <a:xfrm>
            <a:off x="671493" y="1554972"/>
            <a:ext cx="6421438" cy="2832919"/>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GB" sz="2400">
                <a:latin typeface="HelveticaNeueLT Pro 55 Roman"/>
                <a:cs typeface="Arial"/>
              </a:rPr>
              <a:t>Choose how you could share ways to prepare. You could create a:</a:t>
            </a:r>
            <a:endParaRPr lang="en-US">
              <a:cs typeface="Arial"/>
            </a:endParaRPr>
          </a:p>
          <a:p>
            <a:pPr lvl="1"/>
            <a:r>
              <a:rPr lang="en-GB">
                <a:latin typeface="HelveticaNeueLT Pro 55 Roman"/>
                <a:cs typeface="Arial"/>
              </a:rPr>
              <a:t>leaflet</a:t>
            </a:r>
            <a:endParaRPr lang="en-GB">
              <a:latin typeface="HelveticaNeueLT Pro 55 Roman" panose="020B0604020202020204" pitchFamily="34" charset="0"/>
              <a:cs typeface="Arial"/>
            </a:endParaRPr>
          </a:p>
          <a:p>
            <a:pPr lvl="1"/>
            <a:r>
              <a:rPr lang="en-GB">
                <a:latin typeface="HelveticaNeueLT Pro 55 Roman"/>
                <a:cs typeface="Arial"/>
              </a:rPr>
              <a:t>poster</a:t>
            </a:r>
            <a:endParaRPr lang="en-GB">
              <a:latin typeface="HelveticaNeueLT Pro 55 Roman" panose="020B0604020202020204" pitchFamily="34" charset="0"/>
              <a:cs typeface="Arial"/>
            </a:endParaRPr>
          </a:p>
          <a:p>
            <a:pPr lvl="1"/>
            <a:r>
              <a:rPr lang="en-GB">
                <a:latin typeface="HelveticaNeueLT Pro 55 Roman"/>
                <a:cs typeface="Arial"/>
              </a:rPr>
              <a:t>social media post (script, storyboard for a video, plain text, video recording)</a:t>
            </a:r>
          </a:p>
          <a:p>
            <a:pPr lvl="1"/>
            <a:r>
              <a:rPr lang="en-GB">
                <a:latin typeface="HelveticaNeueLT Pro 55 Roman"/>
                <a:cs typeface="Arial"/>
              </a:rPr>
              <a:t>letter.</a:t>
            </a:r>
            <a:endParaRPr lang="en-GB">
              <a:latin typeface="HelveticaNeueLT Pro 55 Roman" panose="020B0604020202020204" pitchFamily="34" charset="0"/>
              <a:cs typeface="Arial"/>
            </a:endParaRPr>
          </a:p>
        </p:txBody>
      </p:sp>
      <p:sp>
        <p:nvSpPr>
          <p:cNvPr id="15" name="Content Placeholder 2">
            <a:extLst>
              <a:ext uri="{FF2B5EF4-FFF2-40B4-BE49-F238E27FC236}">
                <a16:creationId xmlns:a16="http://schemas.microsoft.com/office/drawing/2014/main" id="{5EA3C5F6-B8EA-C7B0-7C13-E8029FE3E5A2}"/>
              </a:ext>
            </a:extLst>
          </p:cNvPr>
          <p:cNvSpPr txBox="1">
            <a:spLocks noGrp="1" noRot="1" noMove="1" noResize="1" noEditPoints="1" noAdjustHandles="1" noChangeArrowheads="1" noChangeShapeType="1"/>
          </p:cNvSpPr>
          <p:nvPr/>
        </p:nvSpPr>
        <p:spPr>
          <a:xfrm>
            <a:off x="649056" y="4259902"/>
            <a:ext cx="10447569" cy="1642456"/>
          </a:xfrm>
          <a:prstGeom prst="rect">
            <a:avLst/>
          </a:prstGeom>
          <a:solidFill>
            <a:schemeClr val="bg1"/>
          </a:solidFill>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latin typeface="HelveticaNeueLT Pro 55 Roman" panose="020B0604020202020204" pitchFamily="34" charset="0"/>
              </a:rPr>
              <a:t>Think about how you will share this resource:</a:t>
            </a:r>
          </a:p>
          <a:p>
            <a:pPr marL="685800" lvl="1" indent="-228600"/>
            <a:r>
              <a:rPr lang="en-GB" sz="2400">
                <a:latin typeface="HelveticaNeueLT Pro 55 Roman"/>
              </a:rPr>
              <a:t>Ask a responsible adult to share with your neighbours.</a:t>
            </a:r>
            <a:endParaRPr lang="en-GB" sz="2400">
              <a:latin typeface="HelveticaNeueLT Pro 55 Roman" panose="020B0604020202020204" pitchFamily="34" charset="0"/>
            </a:endParaRPr>
          </a:p>
          <a:p>
            <a:pPr marL="685800" lvl="1" indent="-228600"/>
            <a:r>
              <a:rPr lang="en-GB" sz="2400">
                <a:latin typeface="HelveticaNeueLT Pro 55 Roman"/>
              </a:rPr>
              <a:t>Ask a responsible adult to post in local groups on social media.</a:t>
            </a:r>
            <a:endParaRPr lang="en-GB" sz="2400">
              <a:latin typeface="HelveticaNeueLT Pro 55 Roman" panose="020B0604020202020204" pitchFamily="34" charset="0"/>
            </a:endParaRPr>
          </a:p>
          <a:p>
            <a:pPr marL="685800" lvl="1" indent="-228600"/>
            <a:r>
              <a:rPr lang="en-GB" sz="2400">
                <a:latin typeface="HelveticaNeueLT Pro 55 Roman"/>
              </a:rPr>
              <a:t>Ask a responsible adult to share on your family’s group chat.</a:t>
            </a:r>
            <a:endParaRPr lang="en-GB" sz="2400">
              <a:latin typeface="HelveticaNeueLT Pro 55 Roman" panose="020B0604020202020204" pitchFamily="34" charset="0"/>
            </a:endParaRPr>
          </a:p>
        </p:txBody>
      </p:sp>
      <p:sp>
        <p:nvSpPr>
          <p:cNvPr id="17" name="Rectangle 16">
            <a:extLst>
              <a:ext uri="{FF2B5EF4-FFF2-40B4-BE49-F238E27FC236}">
                <a16:creationId xmlns:a16="http://schemas.microsoft.com/office/drawing/2014/main" id="{357C6147-C9A1-EEB2-D60E-EA59FC6DE148}"/>
              </a:ext>
            </a:extLst>
          </p:cNvPr>
          <p:cNvSpPr>
            <a:spLocks noGrp="1" noRot="1" noMove="1" noResize="1" noEditPoints="1" noAdjustHandles="1" noChangeArrowheads="1" noChangeShapeType="1"/>
          </p:cNvSpPr>
          <p:nvPr/>
        </p:nvSpPr>
        <p:spPr>
          <a:xfrm>
            <a:off x="8639175" y="1554971"/>
            <a:ext cx="2479887" cy="270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latin typeface="HelveticaNeueLT Pro 55 Roman" panose="020B0604020202020204" pitchFamily="34" charset="0"/>
            </a:endParaRPr>
          </a:p>
          <a:p>
            <a:pPr algn="ctr"/>
            <a:r>
              <a:rPr lang="en-GB" sz="2400">
                <a:solidFill>
                  <a:schemeClr val="tx1"/>
                </a:solidFill>
                <a:latin typeface="HelveticaNeueLT Pro 55 Roman" panose="020B0604020202020204" pitchFamily="34" charset="0"/>
              </a:rPr>
              <a:t>Many people don’t think they can be affected by flooding. </a:t>
            </a:r>
          </a:p>
          <a:p>
            <a:pPr algn="ctr"/>
            <a:endParaRPr lang="en-GB" sz="2400" b="1">
              <a:solidFill>
                <a:schemeClr val="tx1"/>
              </a:solidFill>
              <a:latin typeface="HelveticaNeueLT Pro 55 Roman" panose="020B0604020202020204" pitchFamily="34" charset="0"/>
            </a:endParaRPr>
          </a:p>
          <a:p>
            <a:pPr algn="ctr"/>
            <a:r>
              <a:rPr lang="en-GB" sz="2400" b="1">
                <a:solidFill>
                  <a:schemeClr val="tx1"/>
                </a:solidFill>
                <a:latin typeface="HelveticaNeueLT Pro 55 Roman" panose="020B0604020202020204" pitchFamily="34" charset="0"/>
              </a:rPr>
              <a:t>How</a:t>
            </a:r>
            <a:r>
              <a:rPr lang="en-GB" sz="2400">
                <a:solidFill>
                  <a:schemeClr val="tx1"/>
                </a:solidFill>
                <a:latin typeface="HelveticaNeueLT Pro 55 Roman" panose="020B0604020202020204" pitchFamily="34" charset="0"/>
              </a:rPr>
              <a:t> will you convince them? </a:t>
            </a:r>
            <a:r>
              <a:rPr lang="en-GB" sz="2400">
                <a:latin typeface="HelveticaNeueLT Pro 55 Roman" panose="020B0604020202020204" pitchFamily="34" charset="0"/>
              </a:rPr>
              <a:t>to</a:t>
            </a:r>
            <a:endParaRPr lang="en-GB" sz="2400"/>
          </a:p>
        </p:txBody>
      </p:sp>
      <p:pic>
        <p:nvPicPr>
          <p:cNvPr id="2" name="Picture 1" descr="A picture containing logo&#10;&#10;Description automatically generated">
            <a:extLst>
              <a:ext uri="{FF2B5EF4-FFF2-40B4-BE49-F238E27FC236}">
                <a16:creationId xmlns:a16="http://schemas.microsoft.com/office/drawing/2014/main" id="{B4690641-FFD3-B48F-E424-A02D95F08948}"/>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5" name="Title 4">
            <a:extLst>
              <a:ext uri="{FF2B5EF4-FFF2-40B4-BE49-F238E27FC236}">
                <a16:creationId xmlns:a16="http://schemas.microsoft.com/office/drawing/2014/main" id="{75FEE4DF-ED0F-9AB5-9173-3A86FE1009A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sz="3600" dirty="0"/>
              <a:t>Sharing ways to prepare</a:t>
            </a:r>
            <a:endParaRPr lang="en-US" dirty="0"/>
          </a:p>
        </p:txBody>
      </p:sp>
    </p:spTree>
    <p:extLst>
      <p:ext uri="{BB962C8B-B14F-4D97-AF65-F5344CB8AC3E}">
        <p14:creationId xmlns:p14="http://schemas.microsoft.com/office/powerpoint/2010/main" val="735117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6000">
                                          <p:cBhvr additive="base">
                                            <p:cTn id="7" dur="2500" fill="hold"/>
                                            <p:tgtEl>
                                              <p:spTgt spid="10"/>
                                            </p:tgtEl>
                                            <p:attrNameLst>
                                              <p:attrName>ppt_x</p:attrName>
                                            </p:attrNameLst>
                                          </p:cBhvr>
                                          <p:tavLst>
                                            <p:tav tm="0">
                                              <p:val>
                                                <p:strVal val="0-#ppt_w/2"/>
                                              </p:val>
                                            </p:tav>
                                            <p:tav tm="100000">
                                              <p:val>
                                                <p:strVal val="#ppt_x"/>
                                              </p:val>
                                            </p:tav>
                                          </p:tavLst>
                                        </p:anim>
                                        <p:anim calcmode="lin" valueType="num" p14:bounceEnd="56000">
                                          <p:cBhvr additive="base">
                                            <p:cTn id="8" dur="2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accel="42000" fill="hold" grpId="0" nodeType="afterEffect" p14:presetBounceEnd="58000">
                                      <p:stCondLst>
                                        <p:cond delay="700"/>
                                      </p:stCondLst>
                                      <p:childTnLst>
                                        <p:set>
                                          <p:cBhvr>
                                            <p:cTn id="11" dur="1" fill="hold">
                                              <p:stCondLst>
                                                <p:cond delay="0"/>
                                              </p:stCondLst>
                                            </p:cTn>
                                            <p:tgtEl>
                                              <p:spTgt spid="14"/>
                                            </p:tgtEl>
                                            <p:attrNameLst>
                                              <p:attrName>style.visibility</p:attrName>
                                            </p:attrNameLst>
                                          </p:cBhvr>
                                          <p:to>
                                            <p:strVal val="visible"/>
                                          </p:to>
                                        </p:set>
                                        <p:anim calcmode="lin" valueType="num" p14:bounceEnd="58000">
                                          <p:cBhvr additive="base">
                                            <p:cTn id="12" dur="2700" fill="hold"/>
                                            <p:tgtEl>
                                              <p:spTgt spid="14"/>
                                            </p:tgtEl>
                                            <p:attrNameLst>
                                              <p:attrName>ppt_x</p:attrName>
                                            </p:attrNameLst>
                                          </p:cBhvr>
                                          <p:tavLst>
                                            <p:tav tm="0">
                                              <p:val>
                                                <p:strVal val="0-#ppt_w/2"/>
                                              </p:val>
                                            </p:tav>
                                            <p:tav tm="100000">
                                              <p:val>
                                                <p:strVal val="#ppt_x"/>
                                              </p:val>
                                            </p:tav>
                                          </p:tavLst>
                                        </p:anim>
                                        <p:anim calcmode="lin" valueType="num" p14:bounceEnd="58000">
                                          <p:cBhvr additive="base">
                                            <p:cTn id="13" dur="27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5900"/>
                                </p:stCondLst>
                                <p:childTnLst>
                                  <p:par>
                                    <p:cTn id="15" presetID="2" presetClass="entr" presetSubtype="8" accel="40000" fill="hold" grpId="0" nodeType="afterEffect" p14:presetBounceEnd="52000">
                                      <p:stCondLst>
                                        <p:cond delay="400"/>
                                      </p:stCondLst>
                                      <p:childTnLst>
                                        <p:set>
                                          <p:cBhvr>
                                            <p:cTn id="16" dur="1" fill="hold">
                                              <p:stCondLst>
                                                <p:cond delay="0"/>
                                              </p:stCondLst>
                                            </p:cTn>
                                            <p:tgtEl>
                                              <p:spTgt spid="15"/>
                                            </p:tgtEl>
                                            <p:attrNameLst>
                                              <p:attrName>style.visibility</p:attrName>
                                            </p:attrNameLst>
                                          </p:cBhvr>
                                          <p:to>
                                            <p:strVal val="visible"/>
                                          </p:to>
                                        </p:set>
                                        <p:anim calcmode="lin" valueType="num" p14:bounceEnd="52000">
                                          <p:cBhvr additive="base">
                                            <p:cTn id="17" dur="2300" fill="hold"/>
                                            <p:tgtEl>
                                              <p:spTgt spid="15"/>
                                            </p:tgtEl>
                                            <p:attrNameLst>
                                              <p:attrName>ppt_x</p:attrName>
                                            </p:attrNameLst>
                                          </p:cBhvr>
                                          <p:tavLst>
                                            <p:tav tm="0">
                                              <p:val>
                                                <p:strVal val="0-#ppt_w/2"/>
                                              </p:val>
                                            </p:tav>
                                            <p:tav tm="100000">
                                              <p:val>
                                                <p:strVal val="#ppt_x"/>
                                              </p:val>
                                            </p:tav>
                                          </p:tavLst>
                                        </p:anim>
                                        <p:anim calcmode="lin" valueType="num" p14:bounceEnd="52000">
                                          <p:cBhvr additive="base">
                                            <p:cTn id="18" dur="23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8600"/>
                                </p:stCondLst>
                                <p:childTnLst>
                                  <p:par>
                                    <p:cTn id="20" presetID="2" presetClass="entr" presetSubtype="2" fill="hold" grpId="0" nodeType="afterEffect" p14:presetBounceEnd="48000">
                                      <p:stCondLst>
                                        <p:cond delay="600"/>
                                      </p:stCondLst>
                                      <p:childTnLst>
                                        <p:set>
                                          <p:cBhvr>
                                            <p:cTn id="21" dur="1" fill="hold">
                                              <p:stCondLst>
                                                <p:cond delay="0"/>
                                              </p:stCondLst>
                                            </p:cTn>
                                            <p:tgtEl>
                                              <p:spTgt spid="17"/>
                                            </p:tgtEl>
                                            <p:attrNameLst>
                                              <p:attrName>style.visibility</p:attrName>
                                            </p:attrNameLst>
                                          </p:cBhvr>
                                          <p:to>
                                            <p:strVal val="visible"/>
                                          </p:to>
                                        </p:set>
                                        <p:anim calcmode="lin" valueType="num" p14:bounceEnd="48000">
                                          <p:cBhvr additive="base">
                                            <p:cTn id="22" dur="1600" fill="hold"/>
                                            <p:tgtEl>
                                              <p:spTgt spid="17"/>
                                            </p:tgtEl>
                                            <p:attrNameLst>
                                              <p:attrName>ppt_x</p:attrName>
                                            </p:attrNameLst>
                                          </p:cBhvr>
                                          <p:tavLst>
                                            <p:tav tm="0">
                                              <p:val>
                                                <p:strVal val="1+#ppt_w/2"/>
                                              </p:val>
                                            </p:tav>
                                            <p:tav tm="100000">
                                              <p:val>
                                                <p:strVal val="#ppt_x"/>
                                              </p:val>
                                            </p:tav>
                                          </p:tavLst>
                                        </p:anim>
                                        <p:anim calcmode="lin" valueType="num" p14:bounceEnd="48000">
                                          <p:cBhvr additive="base">
                                            <p:cTn id="23" dur="16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0-#ppt_w/2"/>
                                              </p:val>
                                            </p:tav>
                                            <p:tav tm="100000">
                                              <p:val>
                                                <p:strVal val="#ppt_x"/>
                                              </p:val>
                                            </p:tav>
                                          </p:tavLst>
                                        </p:anim>
                                        <p:anim calcmode="lin" valueType="num">
                                          <p:cBhvr additive="base">
                                            <p:cTn id="8" dur="2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accel="42000" fill="hold" grpId="0" nodeType="afterEffect">
                                      <p:stCondLst>
                                        <p:cond delay="7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700" fill="hold"/>
                                            <p:tgtEl>
                                              <p:spTgt spid="14"/>
                                            </p:tgtEl>
                                            <p:attrNameLst>
                                              <p:attrName>ppt_x</p:attrName>
                                            </p:attrNameLst>
                                          </p:cBhvr>
                                          <p:tavLst>
                                            <p:tav tm="0">
                                              <p:val>
                                                <p:strVal val="0-#ppt_w/2"/>
                                              </p:val>
                                            </p:tav>
                                            <p:tav tm="100000">
                                              <p:val>
                                                <p:strVal val="#ppt_x"/>
                                              </p:val>
                                            </p:tav>
                                          </p:tavLst>
                                        </p:anim>
                                        <p:anim calcmode="lin" valueType="num">
                                          <p:cBhvr additive="base">
                                            <p:cTn id="13" dur="27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5900"/>
                                </p:stCondLst>
                                <p:childTnLst>
                                  <p:par>
                                    <p:cTn id="15" presetID="2" presetClass="entr" presetSubtype="8" accel="40000" fill="hold" grpId="0" nodeType="afterEffect">
                                      <p:stCondLst>
                                        <p:cond delay="4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300" fill="hold"/>
                                            <p:tgtEl>
                                              <p:spTgt spid="15"/>
                                            </p:tgtEl>
                                            <p:attrNameLst>
                                              <p:attrName>ppt_x</p:attrName>
                                            </p:attrNameLst>
                                          </p:cBhvr>
                                          <p:tavLst>
                                            <p:tav tm="0">
                                              <p:val>
                                                <p:strVal val="0-#ppt_w/2"/>
                                              </p:val>
                                            </p:tav>
                                            <p:tav tm="100000">
                                              <p:val>
                                                <p:strVal val="#ppt_x"/>
                                              </p:val>
                                            </p:tav>
                                          </p:tavLst>
                                        </p:anim>
                                        <p:anim calcmode="lin" valueType="num">
                                          <p:cBhvr additive="base">
                                            <p:cTn id="18" dur="23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8600"/>
                                </p:stCondLst>
                                <p:childTnLst>
                                  <p:par>
                                    <p:cTn id="20" presetID="2" presetClass="entr" presetSubtype="2" fill="hold" grpId="0" nodeType="afterEffect">
                                      <p:stCondLst>
                                        <p:cond delay="6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600" fill="hold"/>
                                            <p:tgtEl>
                                              <p:spTgt spid="17"/>
                                            </p:tgtEl>
                                            <p:attrNameLst>
                                              <p:attrName>ppt_x</p:attrName>
                                            </p:attrNameLst>
                                          </p:cBhvr>
                                          <p:tavLst>
                                            <p:tav tm="0">
                                              <p:val>
                                                <p:strVal val="1+#ppt_w/2"/>
                                              </p:val>
                                            </p:tav>
                                            <p:tav tm="100000">
                                              <p:val>
                                                <p:strVal val="#ppt_x"/>
                                              </p:val>
                                            </p:tav>
                                          </p:tavLst>
                                        </p:anim>
                                        <p:anim calcmode="lin" valueType="num">
                                          <p:cBhvr additive="base">
                                            <p:cTn id="23" dur="16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2C704-3408-9696-F201-2405E0E616BD}"/>
              </a:ext>
            </a:extLst>
          </p:cNvPr>
          <p:cNvSpPr>
            <a:spLocks noGrp="1" noRot="1" noMove="1" noResize="1" noEditPoints="1" noAdjustHandles="1" noChangeArrowheads="1" noChangeShapeType="1"/>
          </p:cNvSpPr>
          <p:nvPr/>
        </p:nvSpPr>
        <p:spPr>
          <a:xfrm rot="21418234">
            <a:off x="8200724" y="1001027"/>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idx="4294967295"/>
          </p:nvPr>
        </p:nvSpPr>
        <p:spPr>
          <a:xfrm>
            <a:off x="457818" y="172295"/>
            <a:ext cx="10371138" cy="1325563"/>
          </a:xfrm>
        </p:spPr>
        <p:txBody>
          <a:bodyPr/>
          <a:lstStyle/>
          <a:p>
            <a:r>
              <a:rPr lang="en-GB">
                <a:latin typeface="HelveticaNeueLT Pro 55 Roman" panose="020B0604020202020204" pitchFamily="34" charset="0"/>
              </a:rPr>
              <a:t>Achieve the Weather Together award</a:t>
            </a:r>
          </a:p>
        </p:txBody>
      </p:sp>
      <p:sp>
        <p:nvSpPr>
          <p:cNvPr id="3" name="Content Placeholder 2">
            <a:extLst>
              <a:ext uri="{FF2B5EF4-FFF2-40B4-BE49-F238E27FC236}">
                <a16:creationId xmlns:a16="http://schemas.microsoft.com/office/drawing/2014/main" id="{2B7ABF1D-04FE-2602-6373-B1134F35FECE}"/>
              </a:ext>
            </a:extLst>
          </p:cNvPr>
          <p:cNvSpPr>
            <a:spLocks noGrp="1" noRot="1" noMove="1" noResize="1" noEditPoints="1" noAdjustHandles="1" noChangeArrowheads="1" noChangeShapeType="1"/>
          </p:cNvSpPr>
          <p:nvPr>
            <p:ph idx="4294967295"/>
          </p:nvPr>
        </p:nvSpPr>
        <p:spPr>
          <a:xfrm>
            <a:off x="332689" y="1563688"/>
            <a:ext cx="7689850" cy="2845739"/>
          </a:xfrm>
        </p:spPr>
        <p:txBody>
          <a:bodyPr vert="horz" lIns="91440" tIns="45720" rIns="91440" bIns="45720" rtlCol="0" anchor="t">
            <a:normAutofit/>
          </a:bodyPr>
          <a:lstStyle/>
          <a:p>
            <a:pPr>
              <a:lnSpc>
                <a:spcPct val="120000"/>
              </a:lnSpc>
            </a:pPr>
            <a:r>
              <a:rPr lang="en-GB" sz="2000">
                <a:latin typeface="HelveticaNeueLT Pro 55 Roman"/>
                <a:cs typeface="Arial"/>
              </a:rPr>
              <a:t>By sharing ways to prepare for and cope with flooding, you can become a Weather Together ambassador.</a:t>
            </a:r>
            <a:endParaRPr lang="en-GB" sz="2000">
              <a:latin typeface="HelveticaNeueLT Pro 55 Roman" panose="020B0604020202020204" pitchFamily="34" charset="0"/>
            </a:endParaRPr>
          </a:p>
          <a:p>
            <a:pPr>
              <a:lnSpc>
                <a:spcPct val="120000"/>
              </a:lnSpc>
            </a:pPr>
            <a:r>
              <a:rPr lang="en-GB" sz="2000">
                <a:latin typeface="HelveticaNeueLT Pro 55 Roman"/>
                <a:cs typeface="Arial"/>
              </a:rPr>
              <a:t>Every time you share, earn 50 points.</a:t>
            </a:r>
          </a:p>
          <a:p>
            <a:pPr>
              <a:lnSpc>
                <a:spcPct val="120000"/>
              </a:lnSpc>
            </a:pPr>
            <a:r>
              <a:rPr lang="en-GB" sz="2000">
                <a:latin typeface="HelveticaNeueLT Pro 55 Roman"/>
                <a:cs typeface="Arial"/>
              </a:rPr>
              <a:t>Use the Weather Together award tracker to keep a record of your points. Ask a responsible adult to sign the tracker each time you share some advice.</a:t>
            </a:r>
          </a:p>
          <a:p>
            <a:pPr>
              <a:lnSpc>
                <a:spcPct val="120000"/>
              </a:lnSpc>
            </a:pPr>
            <a:endParaRPr lang="en-GB">
              <a:latin typeface="HelveticaNeueLT Pro 55 Roman" panose="020B0604020202020204" pitchFamily="34" charset="0"/>
            </a:endParaRPr>
          </a:p>
        </p:txBody>
      </p:sp>
      <p:sp>
        <p:nvSpPr>
          <p:cNvPr id="18" name="TextBox 17">
            <a:extLst>
              <a:ext uri="{FF2B5EF4-FFF2-40B4-BE49-F238E27FC236}">
                <a16:creationId xmlns:a16="http://schemas.microsoft.com/office/drawing/2014/main" id="{EC803291-23FF-FDFC-8904-5887570D9CE7}"/>
              </a:ext>
            </a:extLst>
          </p:cNvPr>
          <p:cNvSpPr txBox="1">
            <a:spLocks noGrp="1" noRot="1" noMove="1" noResize="1" noEditPoints="1" noAdjustHandles="1" noChangeArrowheads="1" noChangeShapeType="1"/>
          </p:cNvSpPr>
          <p:nvPr/>
        </p:nvSpPr>
        <p:spPr>
          <a:xfrm rot="16200000">
            <a:off x="10745371" y="912945"/>
            <a:ext cx="1736031" cy="584775"/>
          </a:xfrm>
          <a:prstGeom prst="rect">
            <a:avLst/>
          </a:prstGeom>
          <a:noFill/>
        </p:spPr>
        <p:txBody>
          <a:bodyPr wrap="square" rtlCol="0">
            <a:spAutoFit/>
          </a:bodyPr>
          <a:lstStyle/>
          <a:p>
            <a:r>
              <a:rPr lang="en-GB" sz="3200" b="1">
                <a:solidFill>
                  <a:srgbClr val="FF0000"/>
                </a:solidFill>
                <a:latin typeface="HelveticaNeueLT Pro 55 Roman" panose="020B0604020202020204"/>
              </a:rPr>
              <a:t>Award</a:t>
            </a:r>
          </a:p>
        </p:txBody>
      </p:sp>
      <p:pic>
        <p:nvPicPr>
          <p:cNvPr id="4" name="Picture 3">
            <a:extLst>
              <a:ext uri="{FF2B5EF4-FFF2-40B4-BE49-F238E27FC236}">
                <a16:creationId xmlns:a16="http://schemas.microsoft.com/office/drawing/2014/main" id="{C0021CA5-6ADD-E425-F54E-4E4A1B743D42}"/>
              </a:ext>
            </a:extLst>
          </p:cNvPr>
          <p:cNvPicPr>
            <a:picLocks noGrp="1" noRot="1" noChangeAspect="1" noMove="1" noResize="1" noEditPoints="1" noAdjustHandles="1" noChangeArrowheads="1" noChangeShapeType="1" noCrop="1"/>
          </p:cNvPicPr>
          <p:nvPr/>
        </p:nvPicPr>
        <p:blipFill>
          <a:blip r:embed="rId3"/>
          <a:stretch>
            <a:fillRect/>
          </a:stretch>
        </p:blipFill>
        <p:spPr>
          <a:xfrm>
            <a:off x="700132" y="4316242"/>
            <a:ext cx="961499" cy="136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8F1DC25-9677-06F0-8747-EF14077A3842}"/>
              </a:ext>
            </a:extLst>
          </p:cNvPr>
          <p:cNvPicPr>
            <a:picLocks noGrp="1" noRot="1" noChangeAspect="1" noMove="1" noResize="1" noEditPoints="1" noAdjustHandles="1" noChangeArrowheads="1" noChangeShapeType="1" noCrop="1"/>
          </p:cNvPicPr>
          <p:nvPr/>
        </p:nvPicPr>
        <p:blipFill>
          <a:blip r:embed="rId4"/>
          <a:stretch>
            <a:fillRect/>
          </a:stretch>
        </p:blipFill>
        <p:spPr>
          <a:xfrm>
            <a:off x="3496450" y="4325668"/>
            <a:ext cx="961499" cy="1363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487AD72-9CFF-CBC7-F4A3-3E5D3E1A50B9}"/>
              </a:ext>
            </a:extLst>
          </p:cNvPr>
          <p:cNvPicPr>
            <a:picLocks noGrp="1" noRot="1" noChangeAspect="1" noMove="1" noResize="1" noEditPoints="1" noAdjustHandles="1" noChangeArrowheads="1" noChangeShapeType="1" noCrop="1"/>
          </p:cNvPicPr>
          <p:nvPr/>
        </p:nvPicPr>
        <p:blipFill>
          <a:blip r:embed="rId5"/>
          <a:stretch>
            <a:fillRect/>
          </a:stretch>
        </p:blipFill>
        <p:spPr>
          <a:xfrm>
            <a:off x="2100418" y="4313039"/>
            <a:ext cx="957245" cy="1363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A8ECB3A-3B74-16A5-50AD-ABFCD0DD5070}"/>
              </a:ext>
            </a:extLst>
          </p:cNvPr>
          <p:cNvPicPr>
            <a:picLocks noGrp="1" noRot="1" noChangeAspect="1" noMove="1" noResize="1" noEditPoints="1" noAdjustHandles="1" noChangeArrowheads="1" noChangeShapeType="1" noCrop="1"/>
          </p:cNvPicPr>
          <p:nvPr/>
        </p:nvPicPr>
        <p:blipFill>
          <a:blip r:embed="rId6"/>
          <a:stretch>
            <a:fillRect/>
          </a:stretch>
        </p:blipFill>
        <p:spPr>
          <a:xfrm>
            <a:off x="8199317" y="1759616"/>
            <a:ext cx="2716712" cy="3888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logo&#10;&#10;Description automatically generated">
            <a:extLst>
              <a:ext uri="{FF2B5EF4-FFF2-40B4-BE49-F238E27FC236}">
                <a16:creationId xmlns:a16="http://schemas.microsoft.com/office/drawing/2014/main" id="{86DAC261-65DC-0BD5-7116-523A17475AFF}"/>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9411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69F82B-940C-2E4D-1D1B-015783451F4A}"/>
              </a:ext>
            </a:extLst>
          </p:cNvPr>
          <p:cNvSpPr txBox="1">
            <a:spLocks noGrp="1" noRot="1" noMove="1" noResize="1" noEditPoints="1" noAdjustHandles="1" noChangeArrowheads="1" noChangeShapeType="1"/>
          </p:cNvSpPr>
          <p:nvPr>
            <p:ph type="title" idx="4294967295"/>
          </p:nvPr>
        </p:nvSpPr>
        <p:spPr>
          <a:xfrm>
            <a:off x="448193" y="506079"/>
            <a:ext cx="1037113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chemeClr val="tx1"/>
                </a:solidFill>
                <a:effectLst/>
                <a:uLnTx/>
                <a:uFillTx/>
                <a:latin typeface="HelveticaNeueLT Pro 55 Roman" panose="020B0604020202020204" pitchFamily="34" charset="0"/>
                <a:ea typeface="+mj-ea"/>
                <a:cs typeface="Arial" panose="020B0604020202020204" pitchFamily="34" charset="0"/>
              </a:rPr>
              <a:t>Achieve the Weather Together award</a:t>
            </a:r>
          </a:p>
        </p:txBody>
      </p:sp>
      <p:sp>
        <p:nvSpPr>
          <p:cNvPr id="11" name="TextBox 10">
            <a:extLst>
              <a:ext uri="{FF2B5EF4-FFF2-40B4-BE49-F238E27FC236}">
                <a16:creationId xmlns:a16="http://schemas.microsoft.com/office/drawing/2014/main" id="{17C9FF83-6236-D20E-04F0-9437AF3A61FD}"/>
              </a:ext>
            </a:extLst>
          </p:cNvPr>
          <p:cNvSpPr txBox="1">
            <a:spLocks noGrp="1" noRot="1" noMove="1" noResize="1" noEditPoints="1" noAdjustHandles="1" noChangeArrowheads="1" noChangeShapeType="1"/>
          </p:cNvSpPr>
          <p:nvPr/>
        </p:nvSpPr>
        <p:spPr>
          <a:xfrm rot="16200000">
            <a:off x="10261589" y="1386094"/>
            <a:ext cx="2682329"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Certificates</a:t>
            </a:r>
          </a:p>
        </p:txBody>
      </p:sp>
      <p:pic>
        <p:nvPicPr>
          <p:cNvPr id="4" name="Picture 3" descr="An image of a bronze certificate. ">
            <a:extLst>
              <a:ext uri="{FF2B5EF4-FFF2-40B4-BE49-F238E27FC236}">
                <a16:creationId xmlns:a16="http://schemas.microsoft.com/office/drawing/2014/main" id="{360FA02B-3FEE-741D-94A2-B9E799B1BE33}"/>
              </a:ext>
            </a:extLst>
          </p:cNvPr>
          <p:cNvPicPr>
            <a:picLocks noGrp="1" noRot="1" noChangeAspect="1" noMove="1" noResize="1" noEditPoints="1" noAdjustHandles="1" noChangeArrowheads="1" noChangeShapeType="1" noCrop="1"/>
          </p:cNvPicPr>
          <p:nvPr/>
        </p:nvPicPr>
        <p:blipFill>
          <a:blip r:embed="rId3"/>
          <a:stretch>
            <a:fillRect/>
          </a:stretch>
        </p:blipFill>
        <p:spPr>
          <a:xfrm>
            <a:off x="940721" y="1758989"/>
            <a:ext cx="2656755" cy="375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n image of a gold certificate. ">
            <a:extLst>
              <a:ext uri="{FF2B5EF4-FFF2-40B4-BE49-F238E27FC236}">
                <a16:creationId xmlns:a16="http://schemas.microsoft.com/office/drawing/2014/main" id="{26A276FB-9872-F45D-D3ED-BF578EBB5C35}"/>
              </a:ext>
            </a:extLst>
          </p:cNvPr>
          <p:cNvPicPr>
            <a:picLocks noGrp="1" noRot="1" noChangeAspect="1" noMove="1" noResize="1" noEditPoints="1" noAdjustHandles="1" noChangeArrowheads="1" noChangeShapeType="1" noCrop="1"/>
          </p:cNvPicPr>
          <p:nvPr/>
        </p:nvPicPr>
        <p:blipFill>
          <a:blip r:embed="rId4"/>
          <a:stretch>
            <a:fillRect/>
          </a:stretch>
        </p:blipFill>
        <p:spPr>
          <a:xfrm>
            <a:off x="7823318" y="1758989"/>
            <a:ext cx="2656755" cy="3767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n image of a silver certificate. ">
            <a:extLst>
              <a:ext uri="{FF2B5EF4-FFF2-40B4-BE49-F238E27FC236}">
                <a16:creationId xmlns:a16="http://schemas.microsoft.com/office/drawing/2014/main" id="{26FE6B38-DA0D-7438-42C6-8ACDB2B66E8E}"/>
              </a:ext>
            </a:extLst>
          </p:cNvPr>
          <p:cNvPicPr>
            <a:picLocks noGrp="1" noRot="1" noChangeAspect="1" noMove="1" noResize="1" noEditPoints="1" noAdjustHandles="1" noChangeArrowheads="1" noChangeShapeType="1" noCrop="1"/>
          </p:cNvPicPr>
          <p:nvPr/>
        </p:nvPicPr>
        <p:blipFill>
          <a:blip r:embed="rId5"/>
          <a:stretch>
            <a:fillRect/>
          </a:stretch>
        </p:blipFill>
        <p:spPr>
          <a:xfrm>
            <a:off x="4427769" y="1758989"/>
            <a:ext cx="2645000" cy="3767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picture containing logo&#10;&#10;Description automatically generated">
            <a:extLst>
              <a:ext uri="{FF2B5EF4-FFF2-40B4-BE49-F238E27FC236}">
                <a16:creationId xmlns:a16="http://schemas.microsoft.com/office/drawing/2014/main" id="{6B9DBB1A-C42B-3BDE-21BC-9CBB9DF78EE4}"/>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67007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086F54-AC38-E5D5-FAE1-C6268FB4B796}"/>
              </a:ext>
            </a:extLst>
          </p:cNvPr>
          <p:cNvSpPr>
            <a:spLocks noGrp="1" noRot="1" noMove="1" noResize="1" noEditPoints="1" noAdjustHandles="1" noChangeArrowheads="1" noChangeShapeType="1"/>
          </p:cNvSpPr>
          <p:nvPr/>
        </p:nvSpPr>
        <p:spPr>
          <a:xfrm rot="21418234">
            <a:off x="7154244" y="1133364"/>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p:nvPr>
        </p:nvSpPr>
        <p:spPr>
          <a:xfrm>
            <a:off x="417790" y="339724"/>
            <a:ext cx="10834516" cy="1325563"/>
          </a:xfrm>
        </p:spPr>
        <p:txBody>
          <a:bodyPr/>
          <a:lstStyle/>
          <a:p>
            <a:r>
              <a:rPr lang="en-GB">
                <a:latin typeface="HelveticaNeueLT Pro 55 Roman" panose="020B0604020202020204" pitchFamily="34" charset="0"/>
              </a:rPr>
              <a:t>Weather Together award – how’s it going?</a:t>
            </a:r>
          </a:p>
        </p:txBody>
      </p:sp>
      <p:sp>
        <p:nvSpPr>
          <p:cNvPr id="3" name="Content Placeholder 2">
            <a:extLst>
              <a:ext uri="{FF2B5EF4-FFF2-40B4-BE49-F238E27FC236}">
                <a16:creationId xmlns:a16="http://schemas.microsoft.com/office/drawing/2014/main" id="{2B7ABF1D-04FE-2602-6373-B1134F35FECE}"/>
              </a:ext>
            </a:extLst>
          </p:cNvPr>
          <p:cNvSpPr>
            <a:spLocks noGrp="1" noRot="1" noMove="1" noResize="1" noEditPoints="1" noAdjustHandles="1" noChangeArrowheads="1" noChangeShapeType="1"/>
          </p:cNvSpPr>
          <p:nvPr>
            <p:ph idx="1"/>
          </p:nvPr>
        </p:nvSpPr>
        <p:spPr>
          <a:xfrm>
            <a:off x="587912" y="1665287"/>
            <a:ext cx="7503466" cy="4351338"/>
          </a:xfrm>
        </p:spPr>
        <p:txBody>
          <a:bodyPr>
            <a:normAutofit/>
          </a:bodyPr>
          <a:lstStyle/>
          <a:p>
            <a:pPr marL="0" indent="0">
              <a:lnSpc>
                <a:spcPct val="120000"/>
              </a:lnSpc>
              <a:buNone/>
            </a:pPr>
            <a:r>
              <a:rPr lang="en-GB" sz="2400" dirty="0">
                <a:latin typeface="HelveticaNeueLT Pro 55 Roman" panose="020B0604020202020204" pitchFamily="34" charset="0"/>
              </a:rPr>
              <a:t>If you’ve already made a start at working towards the award, take a moment to review how it’s going.</a:t>
            </a:r>
          </a:p>
          <a:p>
            <a:pPr lvl="1">
              <a:lnSpc>
                <a:spcPct val="120000"/>
              </a:lnSpc>
            </a:pPr>
            <a:r>
              <a:rPr lang="en-GB" sz="2400" dirty="0">
                <a:latin typeface="HelveticaNeueLT Pro 55 Roman" panose="020B0604020202020204" pitchFamily="34" charset="0"/>
              </a:rPr>
              <a:t>How have you shared information?</a:t>
            </a:r>
          </a:p>
          <a:p>
            <a:pPr lvl="1">
              <a:lnSpc>
                <a:spcPct val="120000"/>
              </a:lnSpc>
            </a:pPr>
            <a:r>
              <a:rPr lang="en-GB" sz="2400" dirty="0">
                <a:latin typeface="HelveticaNeueLT Pro 55 Roman" panose="020B0604020202020204" pitchFamily="34" charset="0"/>
              </a:rPr>
              <a:t>What worked?</a:t>
            </a:r>
          </a:p>
          <a:p>
            <a:pPr lvl="1">
              <a:lnSpc>
                <a:spcPct val="120000"/>
              </a:lnSpc>
            </a:pPr>
            <a:r>
              <a:rPr lang="en-GB" sz="2400" dirty="0">
                <a:latin typeface="HelveticaNeueLT Pro 55 Roman" panose="020B0604020202020204" pitchFamily="34" charset="0"/>
              </a:rPr>
              <a:t>What are you pleased with?</a:t>
            </a:r>
          </a:p>
          <a:p>
            <a:pPr lvl="1">
              <a:lnSpc>
                <a:spcPct val="120000"/>
              </a:lnSpc>
            </a:pPr>
            <a:r>
              <a:rPr lang="en-GB" sz="2400" dirty="0">
                <a:latin typeface="HelveticaNeueLT Pro 55 Roman" panose="020B0604020202020204" pitchFamily="34" charset="0"/>
              </a:rPr>
              <a:t>Is there anything you’d change for next time?</a:t>
            </a:r>
          </a:p>
          <a:p>
            <a:pPr lvl="1">
              <a:lnSpc>
                <a:spcPct val="120000"/>
              </a:lnSpc>
            </a:pPr>
            <a:r>
              <a:rPr lang="en-GB" sz="2400" dirty="0">
                <a:latin typeface="HelveticaNeueLT Pro 55 Roman" panose="020B0604020202020204" pitchFamily="34" charset="0"/>
              </a:rPr>
              <a:t>How is your progress towards the next certificate?</a:t>
            </a:r>
          </a:p>
          <a:p>
            <a:pPr>
              <a:lnSpc>
                <a:spcPct val="120000"/>
              </a:lnSpc>
            </a:pPr>
            <a:endParaRPr lang="en-GB" dirty="0">
              <a:latin typeface="HelveticaNeueLT Pro 55 Roman" panose="020B0604020202020204" pitchFamily="34" charset="0"/>
            </a:endParaRPr>
          </a:p>
        </p:txBody>
      </p:sp>
      <p:sp>
        <p:nvSpPr>
          <p:cNvPr id="7" name="TextBox 6">
            <a:extLst>
              <a:ext uri="{FF2B5EF4-FFF2-40B4-BE49-F238E27FC236}">
                <a16:creationId xmlns:a16="http://schemas.microsoft.com/office/drawing/2014/main" id="{00B1438A-1B1D-04A4-5FD5-1CD9E13417D2}"/>
              </a:ext>
            </a:extLst>
          </p:cNvPr>
          <p:cNvSpPr txBox="1">
            <a:spLocks noGrp="1" noRot="1" noMove="1" noResize="1" noEditPoints="1" noAdjustHandles="1" noChangeArrowheads="1" noChangeShapeType="1"/>
          </p:cNvSpPr>
          <p:nvPr/>
        </p:nvSpPr>
        <p:spPr>
          <a:xfrm rot="16200000">
            <a:off x="10639044" y="1019270"/>
            <a:ext cx="194868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Review</a:t>
            </a:r>
          </a:p>
        </p:txBody>
      </p:sp>
      <p:pic>
        <p:nvPicPr>
          <p:cNvPr id="8" name="Picture 7">
            <a:extLst>
              <a:ext uri="{FF2B5EF4-FFF2-40B4-BE49-F238E27FC236}">
                <a16:creationId xmlns:a16="http://schemas.microsoft.com/office/drawing/2014/main" id="{3659B024-04F5-6653-701D-E4867FAB9BAA}"/>
              </a:ext>
            </a:extLst>
          </p:cNvPr>
          <p:cNvPicPr>
            <a:picLocks noGrp="1" noRot="1" noChangeAspect="1" noMove="1" noResize="1" noEditPoints="1" noAdjustHandles="1" noChangeArrowheads="1" noChangeShapeType="1" noCrop="1"/>
          </p:cNvPicPr>
          <p:nvPr/>
        </p:nvPicPr>
        <p:blipFill rotWithShape="1">
          <a:blip r:embed="rId3"/>
          <a:srcRect l="2557"/>
          <a:stretch/>
        </p:blipFill>
        <p:spPr>
          <a:xfrm>
            <a:off x="8439258" y="1855519"/>
            <a:ext cx="2670702" cy="382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logo&#10;&#10;Description automatically generated">
            <a:extLst>
              <a:ext uri="{FF2B5EF4-FFF2-40B4-BE49-F238E27FC236}">
                <a16:creationId xmlns:a16="http://schemas.microsoft.com/office/drawing/2014/main" id="{3E99640C-DAE3-3320-883F-9E0143188B8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8420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lcf76f155ced4ddcb4097134ff3c332f xmlns="7aff5d3a-ac69-412e-8e86-2dc83d63a9de">
      <Terms xmlns="http://schemas.microsoft.com/office/infopath/2007/PartnerControls"/>
    </lcf76f155ced4ddcb4097134ff3c332f>
    <Status xmlns="7aff5d3a-ac69-412e-8e86-2dc83d63a9de" xsi:nil="tru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515DA-75D0-4CC9-8B9D-234190E04BD3}">
  <ds:schemaRefs>
    <ds:schemaRef ds:uri="7aff5d3a-ac69-412e-8e86-2dc83d63a9de"/>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097b2218-eb8c-44f0-b50d-d57756f492c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3C8F05-F832-41BD-A2A4-373F12AF3D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509C2C-1B04-4D79-ABED-48AF58EE2E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1959</Words>
  <Application>Microsoft Office PowerPoint</Application>
  <PresentationFormat>Widescreen</PresentationFormat>
  <Paragraphs>205</Paragraphs>
  <Slides>17</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HelveticaNeueLT Pro 45 Lt</vt:lpstr>
      <vt:lpstr>HelveticaNeueLT Pro 55 Roman</vt:lpstr>
      <vt:lpstr>HelveticaNeueLT Pro 65 Md</vt:lpstr>
      <vt:lpstr>Lato</vt:lpstr>
      <vt:lpstr>System Font Regular</vt:lpstr>
      <vt:lpstr>1_Office Theme</vt:lpstr>
      <vt:lpstr>Office Theme 2013 - 2022</vt:lpstr>
      <vt:lpstr>Lesson toolkit card</vt:lpstr>
      <vt:lpstr>Weather Together title page</vt:lpstr>
      <vt:lpstr>Connect with yourself through movement</vt:lpstr>
      <vt:lpstr>Objective: Share your learning to help others prepare and cope. </vt:lpstr>
      <vt:lpstr>Why is it important to share ways to prepare and cope with a flood with the people you know? </vt:lpstr>
      <vt:lpstr>Sharing ways to prepare</vt:lpstr>
      <vt:lpstr>Achieve the Weather Together award</vt:lpstr>
      <vt:lpstr>Achieve the Weather Together award</vt:lpstr>
      <vt:lpstr>Weather Together award – how’s it going?</vt:lpstr>
      <vt:lpstr>Take a moment to reflect</vt:lpstr>
      <vt:lpstr>Why is it important to share ways to prepare and cope with a flood with the people you know? </vt:lpstr>
      <vt:lpstr>Thank you </vt:lpstr>
      <vt:lpstr>Resources and support</vt:lpstr>
      <vt:lpstr>First aid app</vt:lpstr>
      <vt:lpstr>Where to find more information</vt:lpstr>
      <vt:lpstr>How to tell the emergency services where you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toolkit card</dc:title>
  <dc:creator/>
  <cp:lastModifiedBy/>
  <cp:revision>2</cp:revision>
  <dcterms:created xsi:type="dcterms:W3CDTF">2023-06-14T09:12:31Z</dcterms:created>
  <dcterms:modified xsi:type="dcterms:W3CDTF">2023-06-14T10:20:18Z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TaxCatchAll">
    <vt:lpwstr/>
  </property>
  <property fmtid="{D5CDD505-2E9C-101B-9397-08002B2CF9AE}" pid="7" name="ItemRetentionFormula">
    <vt:lpwstr/>
  </property>
  <property fmtid="{D5CDD505-2E9C-101B-9397-08002B2CF9AE}" pid="8" name="b5bd0e747d9243cdba6014139b7d7e8a">
    <vt:lpwstr/>
  </property>
  <property fmtid="{D5CDD505-2E9C-101B-9397-08002B2CF9AE}" pid="9" name="BRC_x002d_Classification">
    <vt:lpwstr/>
  </property>
</Properties>
</file>