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1"/>
    <p:sldMasterId id="2147483660" r:id="rId2"/>
  </p:sldMasterIdLst>
  <p:notesMasterIdLst>
    <p:notesMasterId r:id="rId37"/>
  </p:notesMasterIdLst>
  <p:sldIdLst>
    <p:sldId id="412" r:id="rId3"/>
    <p:sldId id="471" r:id="rId4"/>
    <p:sldId id="472" r:id="rId5"/>
    <p:sldId id="296" r:id="rId6"/>
    <p:sldId id="473" r:id="rId7"/>
    <p:sldId id="479" r:id="rId8"/>
    <p:sldId id="480" r:id="rId9"/>
    <p:sldId id="481" r:id="rId10"/>
    <p:sldId id="467" r:id="rId11"/>
    <p:sldId id="482" r:id="rId12"/>
    <p:sldId id="487" r:id="rId13"/>
    <p:sldId id="488" r:id="rId14"/>
    <p:sldId id="484" r:id="rId15"/>
    <p:sldId id="489" r:id="rId16"/>
    <p:sldId id="490" r:id="rId17"/>
    <p:sldId id="491" r:id="rId18"/>
    <p:sldId id="492" r:id="rId19"/>
    <p:sldId id="494" r:id="rId20"/>
    <p:sldId id="495" r:id="rId21"/>
    <p:sldId id="497" r:id="rId22"/>
    <p:sldId id="498" r:id="rId23"/>
    <p:sldId id="499" r:id="rId24"/>
    <p:sldId id="500" r:id="rId25"/>
    <p:sldId id="501" r:id="rId26"/>
    <p:sldId id="502" r:id="rId27"/>
    <p:sldId id="503" r:id="rId28"/>
    <p:sldId id="504" r:id="rId29"/>
    <p:sldId id="505" r:id="rId30"/>
    <p:sldId id="506" r:id="rId31"/>
    <p:sldId id="420" r:id="rId32"/>
    <p:sldId id="477" r:id="rId33"/>
    <p:sldId id="476" r:id="rId34"/>
    <p:sldId id="474" r:id="rId35"/>
    <p:sldId id="50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153"/>
    <a:srgbClr val="EE2A24"/>
    <a:srgbClr val="F0453F"/>
    <a:srgbClr val="E95351"/>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29C5A-91AA-4D4C-A5CA-D9123A333411}" v="19" dt="2023-06-15T11:32:56.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8"/>
    <p:restoredTop sz="84506" autoAdjust="0"/>
  </p:normalViewPr>
  <p:slideViewPr>
    <p:cSldViewPr snapToGrid="0">
      <p:cViewPr varScale="1">
        <p:scale>
          <a:sx n="56" d="100"/>
          <a:sy n="56" d="100"/>
        </p:scale>
        <p:origin x="117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47"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46"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1420037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Thought bubble: It could be dangerous because people don’t think they’re dangerous. This could mean that many people do not prepare for heatwaves. If people aren’t prepared they’re more likely to be negatively affected. If lots of people are negatively affected by heatwaves, this could have consequences for the emergency services.</a:t>
            </a:r>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2658428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Thought bubble: Pets can suffer in the same way as people.</a:t>
            </a:r>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3198976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Thought bubble: Pets can suffer in the same way as people.</a:t>
            </a:r>
          </a:p>
        </p:txBody>
      </p:sp>
      <p:sp>
        <p:nvSpPr>
          <p:cNvPr id="4" name="Slide Number Placeholder 3"/>
          <p:cNvSpPr>
            <a:spLocks noGrp="1"/>
          </p:cNvSpPr>
          <p:nvPr>
            <p:ph type="sldNum" sz="quarter" idx="5"/>
          </p:nvPr>
        </p:nvSpPr>
        <p:spPr/>
        <p:txBody>
          <a:bodyPr/>
          <a:lstStyle/>
          <a:p>
            <a:fld id="{87AA0278-688E-42E3-937F-2133A26C00E2}" type="slidenum">
              <a:rPr lang="en-GB" smtClean="0"/>
              <a:t>14</a:t>
            </a:fld>
            <a:endParaRPr lang="en-GB"/>
          </a:p>
        </p:txBody>
      </p:sp>
    </p:spTree>
    <p:extLst>
      <p:ext uri="{BB962C8B-B14F-4D97-AF65-F5344CB8AC3E}">
        <p14:creationId xmlns:p14="http://schemas.microsoft.com/office/powerpoint/2010/main" val="2343619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Thought bubble: Young people might be more likely to have to work during heatwaves, whereas older people may be able to stay inside, in cooler places. It is also possible that older people may be less likely to seek medical attention, so the number of people 75+ year-olds seeking medical attention may be lower for this reason. Part of this may be because some older people may not see themselves as vulnerable to the risks of heatwaves, even if they are.</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15</a:t>
            </a:fld>
            <a:endParaRPr lang="en-GB"/>
          </a:p>
        </p:txBody>
      </p:sp>
    </p:spTree>
    <p:extLst>
      <p:ext uri="{BB962C8B-B14F-4D97-AF65-F5344CB8AC3E}">
        <p14:creationId xmlns:p14="http://schemas.microsoft.com/office/powerpoint/2010/main" val="1392952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Thought bubble: Young people might be more likely to have to work during heatwaves, whereas older people may be able to stay inside, in cooler places. It is also possible that older people may be less likely to seek medical attention, so the number of people age 75+  seeking medical attention may be lower for this reason. Part of this may be because some older people may not see themselves as vulnerable to the risks of heatwaves, even if they are.</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16</a:t>
            </a:fld>
            <a:endParaRPr lang="en-GB"/>
          </a:p>
        </p:txBody>
      </p:sp>
    </p:spTree>
    <p:extLst>
      <p:ext uri="{BB962C8B-B14F-4D97-AF65-F5344CB8AC3E}">
        <p14:creationId xmlns:p14="http://schemas.microsoft.com/office/powerpoint/2010/main" val="3225314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Thought bubble: Of all the people who live in cities, it is people who are homeless, people who live in a top floor flat or a flat with large windows that face south (with the most direct sunlight coming in), people living in high-rise buildings tend to experience higher temperatures, people who have little access to greenspaces (greenspaces tend to be cooler) who are most affected by heatwaves.</a:t>
            </a:r>
          </a:p>
        </p:txBody>
      </p:sp>
      <p:sp>
        <p:nvSpPr>
          <p:cNvPr id="4" name="Slide Number Placeholder 3"/>
          <p:cNvSpPr>
            <a:spLocks noGrp="1"/>
          </p:cNvSpPr>
          <p:nvPr>
            <p:ph type="sldNum" sz="quarter" idx="5"/>
          </p:nvPr>
        </p:nvSpPr>
        <p:spPr/>
        <p:txBody>
          <a:bodyPr/>
          <a:lstStyle/>
          <a:p>
            <a:fld id="{87AA0278-688E-42E3-937F-2133A26C00E2}" type="slidenum">
              <a:rPr lang="en-GB" smtClean="0"/>
              <a:t>17</a:t>
            </a:fld>
            <a:endParaRPr lang="en-GB"/>
          </a:p>
        </p:txBody>
      </p:sp>
    </p:spTree>
    <p:extLst>
      <p:ext uri="{BB962C8B-B14F-4D97-AF65-F5344CB8AC3E}">
        <p14:creationId xmlns:p14="http://schemas.microsoft.com/office/powerpoint/2010/main" val="3910707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Thought bubble: due to climate change global temperatures are increasing. By 2050 it is 50% more likely the UK will experience hot summers.</a:t>
            </a:r>
          </a:p>
          <a:p>
            <a:r>
              <a:rPr lang="en-GB"/>
              <a:t>https://www.redcross.org.uk/about-us/what-we-do/we-speak-up-for-change/feeling-the-heat-a-british-red-cross-briefing-on-heatwaves-in-the-uk?gclid=EAIaIQobChMIh43nxKjy_QIVh63tCh3sSwc7EAAYASAAEgJ2OfD_BwE</a:t>
            </a:r>
          </a:p>
        </p:txBody>
      </p:sp>
      <p:sp>
        <p:nvSpPr>
          <p:cNvPr id="4" name="Slide Number Placeholder 3"/>
          <p:cNvSpPr>
            <a:spLocks noGrp="1"/>
          </p:cNvSpPr>
          <p:nvPr>
            <p:ph type="sldNum" sz="quarter" idx="5"/>
          </p:nvPr>
        </p:nvSpPr>
        <p:spPr/>
        <p:txBody>
          <a:bodyPr/>
          <a:lstStyle/>
          <a:p>
            <a:fld id="{87AA0278-688E-42E3-937F-2133A26C00E2}" type="slidenum">
              <a:rPr lang="en-GB" smtClean="0"/>
              <a:t>18</a:t>
            </a:fld>
            <a:endParaRPr lang="en-GB"/>
          </a:p>
        </p:txBody>
      </p:sp>
    </p:spTree>
    <p:extLst>
      <p:ext uri="{BB962C8B-B14F-4D97-AF65-F5344CB8AC3E}">
        <p14:creationId xmlns:p14="http://schemas.microsoft.com/office/powerpoint/2010/main" val="253750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Thought bubble: due to climate change global temperatures are increasing. By 2050 it is 50% more likely the UK will experience hot summers.</a:t>
            </a:r>
          </a:p>
          <a:p>
            <a:r>
              <a:rPr lang="en-GB"/>
              <a:t>https://www.redcross.org.uk/about-us/what-we-do/we-speak-up-for-change/feeling-the-heat-a-british-red-cross-briefing-on-heatwaves-in-the-uk?gclid=EAIaIQobChMIh43nxKjy_QIVh63tCh3sSwc7EAAYASAAEgJ2OfD_BwE</a:t>
            </a:r>
          </a:p>
        </p:txBody>
      </p:sp>
      <p:sp>
        <p:nvSpPr>
          <p:cNvPr id="4" name="Slide Number Placeholder 3"/>
          <p:cNvSpPr>
            <a:spLocks noGrp="1"/>
          </p:cNvSpPr>
          <p:nvPr>
            <p:ph type="sldNum" sz="quarter" idx="5"/>
          </p:nvPr>
        </p:nvSpPr>
        <p:spPr/>
        <p:txBody>
          <a:bodyPr/>
          <a:lstStyle/>
          <a:p>
            <a:fld id="{87AA0278-688E-42E3-937F-2133A26C00E2}" type="slidenum">
              <a:rPr lang="en-GB" smtClean="0"/>
              <a:t>19</a:t>
            </a:fld>
            <a:endParaRPr lang="en-GB"/>
          </a:p>
        </p:txBody>
      </p:sp>
    </p:spTree>
    <p:extLst>
      <p:ext uri="{BB962C8B-B14F-4D97-AF65-F5344CB8AC3E}">
        <p14:creationId xmlns:p14="http://schemas.microsoft.com/office/powerpoint/2010/main" val="181181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Thought bubble:</a:t>
            </a:r>
          </a:p>
          <a:p>
            <a:r>
              <a:rPr lang="en-GB"/>
              <a:t>Electricity demand is increased due to everyone switching on their fans and running air conditioning units.</a:t>
            </a:r>
          </a:p>
          <a:p>
            <a:r>
              <a:rPr lang="en-GB"/>
              <a:t>Sensitive equipment such as computer parts.</a:t>
            </a:r>
          </a:p>
          <a:p>
            <a:r>
              <a:rPr lang="en-GB"/>
              <a:t>When power stations overheat, the electricity they produce is reduced.</a:t>
            </a:r>
          </a:p>
          <a:p>
            <a:r>
              <a:rPr lang="en-GB"/>
              <a:t>Electricity flows through cables, when they break the electricity cannot reach where it needs to go.</a:t>
            </a:r>
          </a:p>
        </p:txBody>
      </p:sp>
      <p:sp>
        <p:nvSpPr>
          <p:cNvPr id="4" name="Slide Number Placeholder 3"/>
          <p:cNvSpPr>
            <a:spLocks noGrp="1"/>
          </p:cNvSpPr>
          <p:nvPr>
            <p:ph type="sldNum" sz="quarter" idx="5"/>
          </p:nvPr>
        </p:nvSpPr>
        <p:spPr/>
        <p:txBody>
          <a:bodyPr/>
          <a:lstStyle/>
          <a:p>
            <a:fld id="{87AA0278-688E-42E3-937F-2133A26C00E2}" type="slidenum">
              <a:rPr lang="en-GB" smtClean="0"/>
              <a:t>20</a:t>
            </a:fld>
            <a:endParaRPr lang="en-GB"/>
          </a:p>
        </p:txBody>
      </p:sp>
    </p:spTree>
    <p:extLst>
      <p:ext uri="{BB962C8B-B14F-4D97-AF65-F5344CB8AC3E}">
        <p14:creationId xmlns:p14="http://schemas.microsoft.com/office/powerpoint/2010/main" val="248426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Thought bubble:</a:t>
            </a:r>
          </a:p>
          <a:p>
            <a:r>
              <a:rPr lang="en-GB"/>
              <a:t>Electricity demand is increased due to everyone switching on their fans and running air conditioning units.</a:t>
            </a:r>
          </a:p>
          <a:p>
            <a:r>
              <a:rPr lang="en-GB"/>
              <a:t>Sensitive equipment such as computer parts.</a:t>
            </a:r>
          </a:p>
          <a:p>
            <a:r>
              <a:rPr lang="en-GB"/>
              <a:t>When power stations overheat, the electricity they produce is reduced.</a:t>
            </a:r>
          </a:p>
          <a:p>
            <a:r>
              <a:rPr lang="en-GB"/>
              <a:t>Electricity flows through cables, when they break the electricity cannot reach where it needs to go.</a:t>
            </a:r>
          </a:p>
        </p:txBody>
      </p:sp>
      <p:sp>
        <p:nvSpPr>
          <p:cNvPr id="4" name="Slide Number Placeholder 3"/>
          <p:cNvSpPr>
            <a:spLocks noGrp="1"/>
          </p:cNvSpPr>
          <p:nvPr>
            <p:ph type="sldNum" sz="quarter" idx="5"/>
          </p:nvPr>
        </p:nvSpPr>
        <p:spPr/>
        <p:txBody>
          <a:bodyPr/>
          <a:lstStyle/>
          <a:p>
            <a:fld id="{87AA0278-688E-42E3-937F-2133A26C00E2}" type="slidenum">
              <a:rPr lang="en-GB" smtClean="0"/>
              <a:t>21</a:t>
            </a:fld>
            <a:endParaRPr lang="en-GB"/>
          </a:p>
        </p:txBody>
      </p:sp>
    </p:spTree>
    <p:extLst>
      <p:ext uri="{BB962C8B-B14F-4D97-AF65-F5344CB8AC3E}">
        <p14:creationId xmlns:p14="http://schemas.microsoft.com/office/powerpoint/2010/main" val="148356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Thought bubble: as roads are busier in heatwaves, there could be more danger to a person walking by a road, especially if they needed to cross. </a:t>
            </a:r>
          </a:p>
          <a:p>
            <a:r>
              <a:rPr lang="en-GB"/>
              <a:t>There could be more pollution from traffic.</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22</a:t>
            </a:fld>
            <a:endParaRPr lang="en-GB"/>
          </a:p>
        </p:txBody>
      </p:sp>
    </p:spTree>
    <p:extLst>
      <p:ext uri="{BB962C8B-B14F-4D97-AF65-F5344CB8AC3E}">
        <p14:creationId xmlns:p14="http://schemas.microsoft.com/office/powerpoint/2010/main" val="2640568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Thought bubble: as roads are busier in heatwaves, there could be more danger to a person walking by a road, especially if they needed to cross. </a:t>
            </a:r>
          </a:p>
          <a:p>
            <a:r>
              <a:rPr lang="en-GB" dirty="0"/>
              <a:t>There could be more pollution from traffic.</a:t>
            </a:r>
          </a:p>
          <a:p>
            <a:endParaRPr lang="en-GB" dirty="0"/>
          </a:p>
        </p:txBody>
      </p:sp>
      <p:sp>
        <p:nvSpPr>
          <p:cNvPr id="4" name="Slide Number Placeholder 3"/>
          <p:cNvSpPr>
            <a:spLocks noGrp="1"/>
          </p:cNvSpPr>
          <p:nvPr>
            <p:ph type="sldNum" sz="quarter" idx="5"/>
          </p:nvPr>
        </p:nvSpPr>
        <p:spPr/>
        <p:txBody>
          <a:bodyPr/>
          <a:lstStyle/>
          <a:p>
            <a:fld id="{87AA0278-688E-42E3-937F-2133A26C00E2}" type="slidenum">
              <a:rPr lang="en-GB" smtClean="0"/>
              <a:t>23</a:t>
            </a:fld>
            <a:endParaRPr lang="en-GB"/>
          </a:p>
        </p:txBody>
      </p:sp>
    </p:spTree>
    <p:extLst>
      <p:ext uri="{BB962C8B-B14F-4D97-AF65-F5344CB8AC3E}">
        <p14:creationId xmlns:p14="http://schemas.microsoft.com/office/powerpoint/2010/main" val="3600760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Bonus points: there could be a shortage of some foods or food could be more expensive. If food manufacturers had had to buy ingredients from further away they could cost more. </a:t>
            </a:r>
          </a:p>
        </p:txBody>
      </p:sp>
      <p:sp>
        <p:nvSpPr>
          <p:cNvPr id="4" name="Slide Number Placeholder 3"/>
          <p:cNvSpPr>
            <a:spLocks noGrp="1"/>
          </p:cNvSpPr>
          <p:nvPr>
            <p:ph type="sldNum" sz="quarter" idx="5"/>
          </p:nvPr>
        </p:nvSpPr>
        <p:spPr/>
        <p:txBody>
          <a:bodyPr/>
          <a:lstStyle/>
          <a:p>
            <a:fld id="{87AA0278-688E-42E3-937F-2133A26C00E2}" type="slidenum">
              <a:rPr lang="en-GB" smtClean="0"/>
              <a:t>24</a:t>
            </a:fld>
            <a:endParaRPr lang="en-GB"/>
          </a:p>
        </p:txBody>
      </p:sp>
    </p:spTree>
    <p:extLst>
      <p:ext uri="{BB962C8B-B14F-4D97-AF65-F5344CB8AC3E}">
        <p14:creationId xmlns:p14="http://schemas.microsoft.com/office/powerpoint/2010/main" val="2407843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Bonus points: there could be a shortage of some foods or food could be more expensive. If food manufacturers had had to buy ingredients from further away they could cost more. </a:t>
            </a:r>
          </a:p>
        </p:txBody>
      </p:sp>
      <p:sp>
        <p:nvSpPr>
          <p:cNvPr id="4" name="Slide Number Placeholder 3"/>
          <p:cNvSpPr>
            <a:spLocks noGrp="1"/>
          </p:cNvSpPr>
          <p:nvPr>
            <p:ph type="sldNum" sz="quarter" idx="5"/>
          </p:nvPr>
        </p:nvSpPr>
        <p:spPr/>
        <p:txBody>
          <a:bodyPr/>
          <a:lstStyle/>
          <a:p>
            <a:fld id="{87AA0278-688E-42E3-937F-2133A26C00E2}" type="slidenum">
              <a:rPr lang="en-GB" smtClean="0"/>
              <a:t>25</a:t>
            </a:fld>
            <a:endParaRPr lang="en-GB"/>
          </a:p>
        </p:txBody>
      </p:sp>
    </p:spTree>
    <p:extLst>
      <p:ext uri="{BB962C8B-B14F-4D97-AF65-F5344CB8AC3E}">
        <p14:creationId xmlns:p14="http://schemas.microsoft.com/office/powerpoint/2010/main" val="2572867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Bonus points: Bees need nectar to survive. They get this from flowers. If heatwaves change when flowers bloom, or kill them early, then bees will no have access to their essential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https://www.woodlandtrust.org.uk/blog/2022/08/how-heatwaves-affect-wildlife/?gclid=EAIaIQobChMIqrfkkqvy_QIVGsbtCh3bnwLnEAAYASAAEgLlNfD_BwE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26</a:t>
            </a:fld>
            <a:endParaRPr lang="en-GB"/>
          </a:p>
        </p:txBody>
      </p:sp>
    </p:spTree>
    <p:extLst>
      <p:ext uri="{BB962C8B-B14F-4D97-AF65-F5344CB8AC3E}">
        <p14:creationId xmlns:p14="http://schemas.microsoft.com/office/powerpoint/2010/main" val="3913301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Bonus points: Bees need nectar to survive. They get this from flowers. If heatwaves change when flowers bloom, or kill them early, then bees will no have access to their essential food.</a:t>
            </a:r>
          </a:p>
        </p:txBody>
      </p:sp>
      <p:sp>
        <p:nvSpPr>
          <p:cNvPr id="4" name="Slide Number Placeholder 3"/>
          <p:cNvSpPr>
            <a:spLocks noGrp="1"/>
          </p:cNvSpPr>
          <p:nvPr>
            <p:ph type="sldNum" sz="quarter" idx="5"/>
          </p:nvPr>
        </p:nvSpPr>
        <p:spPr/>
        <p:txBody>
          <a:bodyPr/>
          <a:lstStyle/>
          <a:p>
            <a:fld id="{87AA0278-688E-42E3-937F-2133A26C00E2}" type="slidenum">
              <a:rPr lang="en-GB" smtClean="0"/>
              <a:t>27</a:t>
            </a:fld>
            <a:endParaRPr lang="en-GB"/>
          </a:p>
        </p:txBody>
      </p:sp>
    </p:spTree>
    <p:extLst>
      <p:ext uri="{BB962C8B-B14F-4D97-AF65-F5344CB8AC3E}">
        <p14:creationId xmlns:p14="http://schemas.microsoft.com/office/powerpoint/2010/main" val="28016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Give learners a few moments to reflect on this question before inviting them to discuss with a partner. Then, encourage feedback as a group.</a:t>
            </a:r>
            <a:endParaRPr lang="en-US" sz="1800" dirty="0"/>
          </a:p>
          <a:p>
            <a:r>
              <a:rPr lang="en-GB" sz="1800" dirty="0"/>
              <a:t>Referring back to the big question should enable you and your learners to see how much they have learned from the activity. Answers to this question should be more detailed and varied at this point.</a:t>
            </a:r>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63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31</a:t>
            </a:fld>
            <a:endParaRPr lang="en-GB"/>
          </a:p>
        </p:txBody>
      </p:sp>
    </p:spTree>
    <p:extLst>
      <p:ext uri="{BB962C8B-B14F-4D97-AF65-F5344CB8AC3E}">
        <p14:creationId xmlns:p14="http://schemas.microsoft.com/office/powerpoint/2010/main" val="2052525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32</a:t>
            </a:fld>
            <a:endParaRPr lang="en-GB"/>
          </a:p>
        </p:txBody>
      </p:sp>
    </p:spTree>
    <p:extLst>
      <p:ext uri="{BB962C8B-B14F-4D97-AF65-F5344CB8AC3E}">
        <p14:creationId xmlns:p14="http://schemas.microsoft.com/office/powerpoint/2010/main" val="2539853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34</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explain that it can be distressing to listen to other’s experience of the challenges they’re facing, especially if we have similar experiences and challenges. A way of coping with this is to take a moment and focus on our breathing. </a:t>
            </a:r>
          </a:p>
          <a:p>
            <a:r>
              <a:rPr lang="en-GB"/>
              <a:t>Remind learners this is a way of being kind to ourselves which is important. How our body feels matters.</a:t>
            </a:r>
          </a:p>
          <a:p>
            <a:r>
              <a:rPr lang="en-GB"/>
              <a:t>Prompt learners to move through the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could invite learners to share, if they choose, how they found this breathing activity. Reassure learners that everyone’s body is different so everyone will respond to this activity differently.</a:t>
            </a: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4</a:t>
            </a:fld>
            <a:endParaRPr lang="en-GB"/>
          </a:p>
        </p:txBody>
      </p:sp>
    </p:spTree>
    <p:extLst>
      <p:ext uri="{BB962C8B-B14F-4D97-AF65-F5344CB8AC3E}">
        <p14:creationId xmlns:p14="http://schemas.microsoft.com/office/powerpoint/2010/main" val="208321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Big questions are an assessment tool for educators and learners to demonstrate progress through an activity.</a:t>
            </a:r>
            <a:r>
              <a:rPr lang="en-US" sz="1800"/>
              <a:t> </a:t>
            </a:r>
          </a:p>
          <a:p>
            <a:r>
              <a:rPr lang="en-GB" sz="1800"/>
              <a:t>Share this slide with learners and give them a moment to reflect on the question.</a:t>
            </a:r>
            <a:r>
              <a:rPr lang="en-US" sz="1800"/>
              <a:t> </a:t>
            </a:r>
            <a:endParaRPr lang="en-US" sz="1800">
              <a:cs typeface="Calibri"/>
            </a:endParaRPr>
          </a:p>
          <a:p>
            <a:r>
              <a:rPr lang="en-GB" sz="1800"/>
              <a:t>Then, ask them to discuss with a partner before sharing their ideas with the group.</a:t>
            </a:r>
            <a:r>
              <a:rPr lang="en-US" sz="1800"/>
              <a:t> </a:t>
            </a:r>
            <a:endParaRPr lang="en-US" sz="1800">
              <a:cs typeface="Calibri"/>
            </a:endParaRPr>
          </a:p>
          <a:p>
            <a:r>
              <a:rPr lang="en-GB" sz="1800"/>
              <a:t>At this point in the activity, it is expected that learners may not have many ideas or know how to answer this question. </a:t>
            </a:r>
            <a:r>
              <a:rPr lang="en-US" sz="1800"/>
              <a:t> </a:t>
            </a:r>
            <a:endParaRPr lang="en-US" sz="1800">
              <a:cs typeface="Calibri"/>
            </a:endParaRPr>
          </a:p>
          <a:p>
            <a:r>
              <a:rPr lang="en-GB" sz="1800"/>
              <a:t>The question will be reviewed at the end of the activity. This is an opportunity for learners to see how much progress they’ve made and how many more ideas they now have. </a:t>
            </a:r>
            <a:r>
              <a:rPr lang="en-US" sz="1800"/>
              <a:t> </a:t>
            </a:r>
            <a:endParaRPr lang="en-US" sz="1800">
              <a:cs typeface="Calibri"/>
            </a:endParaRPr>
          </a:p>
          <a:p>
            <a:r>
              <a:rPr lang="en-GB" sz="180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0278-688E-42E3-937F-2133A26C00E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1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Explain to learners that they will use these images to help them explain what a heatwave is and what can happen.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In the first image, they should identify hot and hazy weather.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In the second image they should identify that the person is too hot and sweating. They could identify that the person is feeling tired and uncomfortable.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third image is a wildfire. Learners may identify that there is a fire, it looks like burning plants.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Once learners have scrutinised the images and shared their ideas, you could look together as a class at this website to learn more about what a heatwave is: https://www.metoffice.gov.uk/weather/learn-about/weather/types-of-weather/temperature/heatwave.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3037184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a:t>Use this to get learners thinking about temperatures and what different temperatures can mean and do.</a:t>
            </a:r>
          </a:p>
          <a:p>
            <a:pPr marL="228600" indent="-228600">
              <a:buFont typeface="+mj-lt"/>
              <a:buAutoNum type="arabicPeriod"/>
            </a:pPr>
            <a:endParaRPr lang="en-GB"/>
          </a:p>
          <a:p>
            <a:pPr marL="228600" indent="-228600">
              <a:buFont typeface="+mj-lt"/>
              <a:buAutoNum type="arabicPeriod"/>
            </a:pPr>
            <a:r>
              <a:rPr lang="en-GB"/>
              <a:t>0°C</a:t>
            </a:r>
          </a:p>
          <a:p>
            <a:pPr marL="228600" indent="-228600">
              <a:buFont typeface="+mj-lt"/>
              <a:buAutoNum type="arabicPeriod"/>
            </a:pPr>
            <a:endParaRPr lang="en-GB">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t>74°C </a:t>
            </a:r>
            <a:br>
              <a:rPr lang="en-GB"/>
            </a:br>
            <a:r>
              <a:rPr lang="en-GB"/>
              <a:t>https://www.fda.gov/food/retail-food-industryregulatory-assistance-training/key-temperatures-egg-safety-food-service-operations-and-retail-food-stores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t>Most dogs are okay at temperatures between 15-25°C, but this depends on their age, breed, size, fur, whether they are fit and healthy and the kind of exercise they are doing.</a:t>
            </a:r>
            <a:br>
              <a:rPr lang="en-GB"/>
            </a:br>
            <a:r>
              <a:rPr lang="en-GB"/>
              <a:t>https://www.thekennelclub.org.uk/health-and-dog-care/health/health-and-care/a-z-of-health-and-care-issues/walking-your-dog-on-warm-days/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t>Tarmac melts at 50°C. Roads that are in direct sunlight with an air tempt at 21°C can reach this temperature. </a:t>
            </a:r>
            <a:br>
              <a:rPr lang="en-GB"/>
            </a:br>
            <a:r>
              <a:rPr lang="en-GB"/>
              <a:t>https://www.bbc.co.uk/news/magazine-23315384</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t>24.7°C across 2 days.</a:t>
            </a:r>
            <a:br>
              <a:rPr lang="en-GB"/>
            </a:br>
            <a:r>
              <a:rPr lang="en-GB"/>
              <a:t>https://www.redcross.org.uk/about-us/what-we-do/we-speak-up-for-change/feeling-the-heat-a-british-red-cross-briefing-on-heatwaves-in-the-uk?gclid=EAIaIQobChMIp76rhKjy_QIVxbTtCh0V6wPqEAAYASAAEgJdavD_BwE</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1725557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Ensure you have printed out the facts and cut them up, enough for each learner to have one fact.</a:t>
            </a:r>
          </a:p>
          <a:p>
            <a:r>
              <a:rPr lang="en-GB"/>
              <a:t>Explain the instructions on the slide to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1066450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may need to explain to learners what ‘mean’ is. It is a kind of average.</a:t>
            </a:r>
          </a:p>
          <a:p>
            <a:r>
              <a:rPr lang="en-GB"/>
              <a:t>Encourage learners to interpret the graph to find the answer to this question.</a:t>
            </a:r>
          </a:p>
          <a:p>
            <a:r>
              <a:rPr lang="en-GB"/>
              <a:t>Bonus points: Heatwaves are becoming more frequent. </a:t>
            </a:r>
          </a:p>
          <a:p>
            <a:endParaRPr lang="en-GB"/>
          </a:p>
          <a:p>
            <a:r>
              <a:rPr lang="en-GB"/>
              <a:t>If you’d like to explore this further with your group, the BBC has a visualisation tool to examine climate change in local areas: https://www.bbc.co.uk/news/resources/idt-d6338d9f-8789-4bc2-b6d7-3691c0e7d138</a:t>
            </a:r>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1421149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94484829"/>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2928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17412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09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551084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23631389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302498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951569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28666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41003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87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82467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8147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52954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313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02529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14281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5.svg"/><Relationship Id="rId2" Type="http://schemas.openxmlformats.org/officeDocument/2006/relationships/slideLayout" Target="../slideLayouts/slideLayout18.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image" Target="../media/image7.sv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3131B823-D84F-F158-150A-44B35954DC6E}"/>
              </a:ext>
            </a:extLst>
          </p:cNvPr>
          <p:cNvSpPr txBox="1"/>
          <p:nvPr userDrawn="1"/>
        </p:nvSpPr>
        <p:spPr>
          <a:xfrm>
            <a:off x="5933516" y="6228056"/>
            <a:ext cx="3268673" cy="276999"/>
          </a:xfrm>
          <a:prstGeom prst="rect">
            <a:avLst/>
          </a:prstGeom>
          <a:solidFill>
            <a:schemeClr val="bg1"/>
          </a:solidFill>
        </p:spPr>
        <p:txBody>
          <a:bodyPr wrap="square" rtlCol="0">
            <a:spAutoFit/>
          </a:bodyPr>
          <a:lstStyle/>
          <a:p>
            <a:r>
              <a:rPr lang="en-GB" sz="1200" b="1">
                <a:solidFill>
                  <a:srgbClr val="FF0000"/>
                </a:solidFill>
                <a:latin typeface="Arial" panose="020B0604020202020204" pitchFamily="34" charset="0"/>
                <a:cs typeface="Arial" panose="020B0604020202020204" pitchFamily="34" charset="0"/>
              </a:rPr>
              <a:t>Heatwaves            Facts	                 </a:t>
            </a:r>
            <a:r>
              <a:rPr lang="en-GB" sz="1200" b="1">
                <a:latin typeface="Arial" panose="020B0604020202020204" pitchFamily="34" charset="0"/>
                <a:cs typeface="Arial" panose="020B0604020202020204" pitchFamily="34" charset="0"/>
              </a:rPr>
              <a:t>Learn</a:t>
            </a:r>
          </a:p>
        </p:txBody>
      </p:sp>
      <p:pic>
        <p:nvPicPr>
          <p:cNvPr id="5" name="Picture 4">
            <a:extLst>
              <a:ext uri="{FF2B5EF4-FFF2-40B4-BE49-F238E27FC236}">
                <a16:creationId xmlns:a16="http://schemas.microsoft.com/office/drawing/2014/main" id="{BA5C3E04-1CE3-F2E4-8A17-A24701AE68D8}"/>
              </a:ext>
            </a:extLst>
          </p:cNvPr>
          <p:cNvPicPr>
            <a:picLocks noChangeAspect="1"/>
          </p:cNvPicPr>
          <p:nvPr userDrawn="1"/>
        </p:nvPicPr>
        <p:blipFill>
          <a:blip r:embed="rId19"/>
          <a:stretch>
            <a:fillRect/>
          </a:stretch>
        </p:blipFill>
        <p:spPr>
          <a:xfrm>
            <a:off x="7028987" y="6250368"/>
            <a:ext cx="172432" cy="172432"/>
          </a:xfrm>
          <a:prstGeom prst="rect">
            <a:avLst/>
          </a:prstGeom>
        </p:spPr>
      </p:pic>
      <p:pic>
        <p:nvPicPr>
          <p:cNvPr id="6" name="Picture 5">
            <a:extLst>
              <a:ext uri="{FF2B5EF4-FFF2-40B4-BE49-F238E27FC236}">
                <a16:creationId xmlns:a16="http://schemas.microsoft.com/office/drawing/2014/main" id="{9A69AE46-A77E-F391-22FD-ADF00B71B4DE}"/>
              </a:ext>
            </a:extLst>
          </p:cNvPr>
          <p:cNvPicPr>
            <a:picLocks noChangeAspect="1"/>
          </p:cNvPicPr>
          <p:nvPr userDrawn="1"/>
        </p:nvPicPr>
        <p:blipFill>
          <a:blip r:embed="rId20"/>
          <a:stretch>
            <a:fillRect/>
          </a:stretch>
        </p:blipFill>
        <p:spPr>
          <a:xfrm>
            <a:off x="8214259" y="6242452"/>
            <a:ext cx="172432" cy="177994"/>
          </a:xfrm>
          <a:prstGeom prst="rect">
            <a:avLst/>
          </a:prstGeom>
        </p:spPr>
      </p:pic>
    </p:spTree>
    <p:extLst>
      <p:ext uri="{BB962C8B-B14F-4D97-AF65-F5344CB8AC3E}">
        <p14:creationId xmlns:p14="http://schemas.microsoft.com/office/powerpoint/2010/main" val="322868925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DB26856-213F-8BEF-8A5E-E32802DB2A4E}"/>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5400000">
            <a:off x="1042845" y="5092061"/>
            <a:ext cx="798267" cy="2580804"/>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94" r:id="rId14"/>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redcross.org.uk/-/media/documents/weather-together/heatwaves-updated/heatwave-facts-to-print.docx?sc_lang=en"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5.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gif"/></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6.png"/><Relationship Id="rId12"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gif"/><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16.gif"/><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6.gif"/><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5.gi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6.gif"/><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gif"/><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2.png"/><Relationship Id="rId7" Type="http://schemas.openxmlformats.org/officeDocument/2006/relationships/hyperlink" Target="https://www.redcross.org.uk/get-help/prepare-for-emergencies/heatwaves-uk"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s://www.redcross.org.uk/stories/health-and-social-care/first-aid/beat-the-hot-weather-top-tips-for-staying-cool" TargetMode="External"/><Relationship Id="rId4" Type="http://schemas.openxmlformats.org/officeDocument/2006/relationships/image" Target="../media/image53.jpeg"/><Relationship Id="rId9" Type="http://schemas.openxmlformats.org/officeDocument/2006/relationships/hyperlink" Target="https://www.redcross.org.uk/about-us/what-we-do/we-speak-up-for-change/feeling-the-heat-a-british-red-cross-briefing-on-heatwaves-in-the-u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hyperlink" Target="https://what3words.com/products/what3words-app"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29.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gif"/><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5.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535E1D-5E49-0A0B-B4E3-EACF492B035B}"/>
              </a:ext>
            </a:extLst>
          </p:cNvPr>
          <p:cNvGrpSpPr>
            <a:grpSpLocks noGrp="1" noUngrp="1" noRot="1" noMove="1" noResize="1"/>
          </p:cNvGrpSpPr>
          <p:nvPr/>
        </p:nvGrpSpPr>
        <p:grpSpPr>
          <a:xfrm>
            <a:off x="927668" y="-1"/>
            <a:ext cx="10313546" cy="6857994"/>
            <a:chOff x="320850" y="401202"/>
            <a:chExt cx="10313546" cy="6904162"/>
          </a:xfrm>
        </p:grpSpPr>
        <p:sp>
          <p:nvSpPr>
            <p:cNvPr id="5" name="object 2">
              <a:extLst>
                <a:ext uri="{FF2B5EF4-FFF2-40B4-BE49-F238E27FC236}">
                  <a16:creationId xmlns:a16="http://schemas.microsoft.com/office/drawing/2014/main" id="{4B7B90B3-110D-DD82-5363-F86AFC719D93}"/>
                </a:ext>
              </a:extLst>
            </p:cNvPr>
            <p:cNvSpPr txBox="1">
              <a:spLocks noGrp="1" noRot="1" noMove="1" noResize="1" noEditPoints="1" noAdjustHandles="1" noChangeArrowheads="1" noChangeShapeType="1"/>
            </p:cNvSpPr>
            <p:nvPr/>
          </p:nvSpPr>
          <p:spPr>
            <a:xfrm>
              <a:off x="3319175" y="609547"/>
              <a:ext cx="6567081" cy="260789"/>
            </a:xfrm>
            <a:prstGeom prst="rect">
              <a:avLst/>
            </a:prstGeom>
          </p:spPr>
          <p:txBody>
            <a:bodyPr vert="horz" wrap="square" lIns="0" tIns="12700" rIns="0" bIns="0" rtlCol="0">
              <a:spAutoFit/>
            </a:bodyPr>
            <a:lstStyle/>
            <a:p>
              <a:pPr marL="12700" algn="ctr">
                <a:lnSpc>
                  <a:spcPct val="100000"/>
                </a:lnSpc>
                <a:spcBef>
                  <a:spcPts val="100"/>
                </a:spcBef>
              </a:pPr>
              <a:r>
                <a:rPr sz="1600" b="1">
                  <a:solidFill>
                    <a:srgbClr val="231F20"/>
                  </a:solidFill>
                  <a:latin typeface="HelveticaNeueLT Pro 65 Md" panose="020B0804020202020204" pitchFamily="34" charset="0"/>
                  <a:cs typeface="Arial"/>
                </a:rPr>
                <a:t>Weather</a:t>
              </a:r>
              <a:r>
                <a:rPr sz="1600" b="1" spc="2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Together:</a:t>
              </a:r>
              <a:r>
                <a:rPr sz="1600" b="1" spc="25">
                  <a:solidFill>
                    <a:srgbClr val="231F20"/>
                  </a:solidFill>
                  <a:latin typeface="HelveticaNeueLT Pro 65 Md" panose="020B0804020202020204" pitchFamily="34" charset="0"/>
                  <a:cs typeface="Arial"/>
                </a:rPr>
                <a:t> </a:t>
              </a:r>
              <a:r>
                <a:rPr lang="en-GB" sz="1600" b="1" spc="25">
                  <a:solidFill>
                    <a:srgbClr val="231F20"/>
                  </a:solidFill>
                  <a:latin typeface="HelveticaNeueLT Pro 65 Md" panose="020B0804020202020204" pitchFamily="34" charset="0"/>
                  <a:cs typeface="Arial"/>
                </a:rPr>
                <a:t>Heatwaves – facts</a:t>
              </a:r>
              <a:endParaRPr sz="1600">
                <a:latin typeface="HelveticaNeueLT Pro 65 Md" panose="020B0804020202020204" pitchFamily="34" charset="0"/>
                <a:cs typeface="Arial"/>
              </a:endParaRPr>
            </a:p>
          </p:txBody>
        </p:sp>
        <p:sp>
          <p:nvSpPr>
            <p:cNvPr id="6" name="object 3">
              <a:extLst>
                <a:ext uri="{FF2B5EF4-FFF2-40B4-BE49-F238E27FC236}">
                  <a16:creationId xmlns:a16="http://schemas.microsoft.com/office/drawing/2014/main" id="{1C08691D-3400-758A-5F5A-0561B4295F4C}"/>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7" name="object 4">
              <a:extLst>
                <a:ext uri="{FF2B5EF4-FFF2-40B4-BE49-F238E27FC236}">
                  <a16:creationId xmlns:a16="http://schemas.microsoft.com/office/drawing/2014/main" id="{5E06D7A1-8854-E253-CDE3-1600D6C00537}"/>
                </a:ext>
              </a:extLst>
            </p:cNvPr>
            <p:cNvSpPr txBox="1">
              <a:spLocks noGrp="1" noRot="1" noMove="1" noResize="1" noEditPoints="1" noAdjustHandles="1" noChangeArrowheads="1" noChangeShapeType="1"/>
            </p:cNvSpPr>
            <p:nvPr/>
          </p:nvSpPr>
          <p:spPr>
            <a:xfrm>
              <a:off x="4474789" y="1253139"/>
              <a:ext cx="5461267" cy="364846"/>
            </a:xfrm>
            <a:prstGeom prst="rect">
              <a:avLst/>
            </a:prstGeom>
          </p:spPr>
          <p:txBody>
            <a:bodyPr vert="horz" wrap="square" lIns="0" tIns="0" rIns="0" bIns="0" rtlCol="0" anchor="t">
              <a:spAutoFit/>
            </a:bodyPr>
            <a:lstStyle/>
            <a:p>
              <a:pPr marL="171450" indent="-171450">
                <a:buClr>
                  <a:srgbClr val="FF0000"/>
                </a:buClr>
                <a:buSzPct val="150000"/>
                <a:buFont typeface="HelveticaNeueLT Pro 45 Lt" panose="020B0403020202020204" pitchFamily="34" charset="0"/>
                <a:buChar char="-"/>
              </a:pPr>
              <a:r>
                <a:rPr lang="en-GB" sz="1200">
                  <a:solidFill>
                    <a:srgbClr val="231F20"/>
                  </a:solidFill>
                  <a:latin typeface="HelveticaNeueLT Pro 45 Lt"/>
                  <a:cs typeface="Arial"/>
                </a:rPr>
                <a:t>Must</a:t>
              </a:r>
              <a:r>
                <a:rPr lang="en-GB" sz="1200" spc="-20">
                  <a:solidFill>
                    <a:srgbClr val="231F20"/>
                  </a:solidFill>
                  <a:latin typeface="HelveticaNeueLT Pro 45 Lt"/>
                  <a:cs typeface="Arial"/>
                </a:rPr>
                <a:t> </a:t>
              </a:r>
              <a:r>
                <a:rPr lang="en-GB" sz="1200">
                  <a:latin typeface="HelveticaNeueLT Pro 45 Lt"/>
                </a:rPr>
                <a:t>know the dangers of heatwaves.</a:t>
              </a:r>
              <a:endParaRPr lang="en-GB" sz="1200">
                <a:latin typeface="HelveticaNeueLT Pro 45 Lt" panose="020B0403020202020204" pitchFamily="34" charset="0"/>
              </a:endParaRPr>
            </a:p>
            <a:p>
              <a:pPr marL="183515" indent="-171450">
                <a:lnSpc>
                  <a:spcPts val="1540"/>
                </a:lnSpc>
                <a:buClr>
                  <a:srgbClr val="FF0000"/>
                </a:buClr>
                <a:buSzPct val="150000"/>
                <a:buFont typeface="HelveticaNeueLT Pro 45 Lt" panose="020B0403020202020204" pitchFamily="34" charset="0"/>
                <a:buChar char="-"/>
                <a:tabLst>
                  <a:tab pos="193040" algn="l"/>
                </a:tabLst>
              </a:pPr>
              <a:r>
                <a:rPr sz="1200" spc="-20">
                  <a:solidFill>
                    <a:srgbClr val="231F20"/>
                  </a:solidFill>
                  <a:latin typeface="HelveticaNeueLT Pro 45 Lt"/>
                  <a:cs typeface="Arial"/>
                </a:rPr>
                <a:t>Should</a:t>
              </a:r>
              <a:r>
                <a:rPr sz="1200" spc="-25">
                  <a:solidFill>
                    <a:srgbClr val="231F20"/>
                  </a:solidFill>
                  <a:latin typeface="HelveticaNeueLT Pro 45 Lt"/>
                  <a:cs typeface="Arial"/>
                </a:rPr>
                <a:t> </a:t>
              </a:r>
              <a:r>
                <a:rPr lang="en-US" sz="1200">
                  <a:latin typeface="HelveticaNeueLT Pro 45 Lt"/>
                </a:rPr>
                <a:t>discuss some of the consequences of heatwaves.</a:t>
              </a:r>
              <a:endParaRPr sz="1200">
                <a:latin typeface="HelveticaNeueLT Pro 45 Lt"/>
                <a:cs typeface="Arial"/>
              </a:endParaRPr>
            </a:p>
          </p:txBody>
        </p:sp>
        <p:sp>
          <p:nvSpPr>
            <p:cNvPr id="8" name="object 5">
              <a:extLst>
                <a:ext uri="{FF2B5EF4-FFF2-40B4-BE49-F238E27FC236}">
                  <a16:creationId xmlns:a16="http://schemas.microsoft.com/office/drawing/2014/main" id="{D5DD002A-1758-F65A-FC45-B2FB5FD1D6E4}"/>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9" name="object 6">
              <a:extLst>
                <a:ext uri="{FF2B5EF4-FFF2-40B4-BE49-F238E27FC236}">
                  <a16:creationId xmlns:a16="http://schemas.microsoft.com/office/drawing/2014/main" id="{041F0A65-E20F-637D-2C0F-0BC8E137415A}"/>
                </a:ext>
              </a:extLst>
            </p:cNvPr>
            <p:cNvSpPr txBox="1">
              <a:spLocks noGrp="1" noRot="1" noMove="1" noResize="1" noEditPoints="1" noAdjustHandles="1" noChangeArrowheads="1" noChangeShapeType="1"/>
            </p:cNvSpPr>
            <p:nvPr/>
          </p:nvSpPr>
          <p:spPr>
            <a:xfrm>
              <a:off x="4476700" y="5845511"/>
              <a:ext cx="5114925" cy="939800"/>
            </a:xfrm>
            <a:prstGeom prst="rect">
              <a:avLst/>
            </a:prstGeom>
          </p:spPr>
          <p:txBody>
            <a:bodyPr vert="horz" wrap="square" lIns="0" tIns="0" rIns="0" bIns="0" rtlCol="0">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panose="020B0403020202020204" pitchFamily="34" charset="0"/>
                  <a:cs typeface="Arial"/>
                </a:rPr>
                <a:t>England:</a:t>
              </a:r>
              <a:r>
                <a:rPr sz="1200" spc="-40">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PSHE,</a:t>
              </a:r>
              <a:r>
                <a:rPr sz="1200" spc="-40">
                  <a:solidFill>
                    <a:srgbClr val="231F20"/>
                  </a:solidFill>
                  <a:latin typeface="HelveticaNeueLT Pro 45 Lt" panose="020B0403020202020204" pitchFamily="34" charset="0"/>
                  <a:cs typeface="Arial"/>
                </a:rPr>
                <a:t> </a:t>
              </a:r>
              <a:r>
                <a:rPr lang="en-GB" sz="1200" spc="-25">
                  <a:solidFill>
                    <a:srgbClr val="231F20"/>
                  </a:solidFill>
                  <a:latin typeface="HelveticaNeueLT Pro 45 Lt" panose="020B0403020202020204" pitchFamily="34" charset="0"/>
                  <a:cs typeface="Arial"/>
                </a:rPr>
                <a:t>Language and 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Scotland:</a:t>
              </a:r>
              <a:r>
                <a:rPr sz="1200" spc="-30">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Health </a:t>
              </a:r>
              <a:r>
                <a:rPr sz="1200">
                  <a:solidFill>
                    <a:srgbClr val="231F20"/>
                  </a:solidFill>
                  <a:latin typeface="HelveticaNeueLT Pro 45 Lt" panose="020B0403020202020204" pitchFamily="34" charset="0"/>
                  <a:cs typeface="Arial"/>
                </a:rPr>
                <a:t>and</a:t>
              </a:r>
              <a:r>
                <a:rPr sz="1200" spc="-30">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panose="020B0403020202020204" pitchFamily="34" charset="0"/>
                  <a:cs typeface="Arial"/>
                </a:rPr>
                <a:t>Wales:</a:t>
              </a:r>
              <a:r>
                <a:rPr sz="1200" spc="-25">
                  <a:solidFill>
                    <a:srgbClr val="231F20"/>
                  </a:solidFill>
                  <a:latin typeface="HelveticaNeueLT Pro 45 Lt" panose="020B0403020202020204" pitchFamily="34" charset="0"/>
                  <a:cs typeface="Arial"/>
                </a:rPr>
                <a:t> Health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Languages, Literacy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Communication</a:t>
              </a:r>
              <a:endParaRPr sz="1200">
                <a:latin typeface="HelveticaNeueLT Pro 45 Lt" panose="020B0403020202020204" pitchFamily="34" charset="0"/>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Northern</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Ireland: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Communication,</a:t>
              </a:r>
              <a:r>
                <a:rPr sz="1200" spc="-25">
                  <a:solidFill>
                    <a:srgbClr val="231F20"/>
                  </a:solidFill>
                  <a:latin typeface="HelveticaNeueLT Pro 45 Lt" panose="020B0403020202020204" pitchFamily="34" charset="0"/>
                  <a:cs typeface="Arial"/>
                </a:rPr>
                <a:t> Thinking skills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personal</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capabilities,</a:t>
              </a:r>
              <a:endParaRPr sz="1200">
                <a:latin typeface="HelveticaNeueLT Pro 45 Lt" panose="020B0403020202020204" pitchFamily="34" charset="0"/>
                <a:cs typeface="Arial"/>
              </a:endParaRPr>
            </a:p>
            <a:p>
              <a:pPr marL="241300">
                <a:lnSpc>
                  <a:spcPts val="1380"/>
                </a:lnSpc>
              </a:pPr>
              <a:r>
                <a:rPr sz="1200" spc="-25">
                  <a:solidFill>
                    <a:srgbClr val="231F20"/>
                  </a:solidFill>
                  <a:latin typeface="HelveticaNeueLT Pro 45 Lt" panose="020B0403020202020204" pitchFamily="34" charset="0"/>
                  <a:cs typeface="Arial"/>
                </a:rPr>
                <a:t>Language</a:t>
              </a:r>
              <a:r>
                <a:rPr sz="1200" spc="-40">
                  <a:solidFill>
                    <a:srgbClr val="231F20"/>
                  </a:solidFill>
                  <a:latin typeface="HelveticaNeueLT Pro 45 Lt" panose="020B0403020202020204" pitchFamily="34" charset="0"/>
                  <a:cs typeface="Arial"/>
                </a:rPr>
                <a:t> </a:t>
              </a:r>
              <a:r>
                <a:rPr sz="1200">
                  <a:solidFill>
                    <a:srgbClr val="231F20"/>
                  </a:solidFill>
                  <a:latin typeface="HelveticaNeueLT Pro 45 Lt" panose="020B0403020202020204" pitchFamily="34" charset="0"/>
                  <a:cs typeface="Arial"/>
                </a:rPr>
                <a:t>and</a:t>
              </a:r>
              <a:r>
                <a:rPr sz="1200" spc="-3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r>
                <a:rPr lang="en-GB" sz="1200" spc="-10">
                  <a:solidFill>
                    <a:srgbClr val="231F20"/>
                  </a:solidFill>
                  <a:latin typeface="HelveticaNeueLT Pro 45 Lt" panose="020B0403020202020204" pitchFamily="34" charset="0"/>
                  <a:cs typeface="Arial"/>
                </a:rPr>
                <a:t>.</a:t>
              </a:r>
              <a:endParaRPr sz="1200">
                <a:latin typeface="HelveticaNeueLT Pro 45 Lt" panose="020B0403020202020204" pitchFamily="34" charset="0"/>
                <a:cs typeface="Arial"/>
              </a:endParaRPr>
            </a:p>
          </p:txBody>
        </p:sp>
        <p:sp>
          <p:nvSpPr>
            <p:cNvPr id="10" name="object 7">
              <a:extLst>
                <a:ext uri="{FF2B5EF4-FFF2-40B4-BE49-F238E27FC236}">
                  <a16:creationId xmlns:a16="http://schemas.microsoft.com/office/drawing/2014/main" id="{6C65DEAF-1B5B-2760-68A2-46BC9EFA0E6C}"/>
                </a:ext>
              </a:extLst>
            </p:cNvPr>
            <p:cNvSpPr>
              <a:spLocks noGrp="1" noRot="1" noMove="1" noResize="1" noEditPoints="1" noAdjustHandles="1" noChangeArrowheads="1" noChangeShapeType="1"/>
            </p:cNvSpPr>
            <p:nvPr/>
          </p:nvSpPr>
          <p:spPr>
            <a:xfrm>
              <a:off x="4332700" y="5736705"/>
              <a:ext cx="5870575" cy="1353820"/>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2" name="object 8">
              <a:extLst>
                <a:ext uri="{FF2B5EF4-FFF2-40B4-BE49-F238E27FC236}">
                  <a16:creationId xmlns:a16="http://schemas.microsoft.com/office/drawing/2014/main" id="{ED8351B8-3FBB-268A-0675-CDB0DCD47C2B}"/>
                </a:ext>
              </a:extLst>
            </p:cNvPr>
            <p:cNvSpPr txBox="1">
              <a:spLocks noGrp="1" noRot="1" noMove="1" noResize="1" noEditPoints="1" noAdjustHandles="1" noChangeArrowheads="1" noChangeShapeType="1"/>
            </p:cNvSpPr>
            <p:nvPr/>
          </p:nvSpPr>
          <p:spPr>
            <a:xfrm>
              <a:off x="4484950" y="4575201"/>
              <a:ext cx="5616872" cy="371818"/>
            </a:xfrm>
            <a:prstGeom prst="rect">
              <a:avLst/>
            </a:prstGeom>
          </p:spPr>
          <p:txBody>
            <a:bodyPr vert="horz" wrap="square" lIns="0" tIns="0" rIns="0" bIns="0" rtlCol="0">
              <a:spAutoFit/>
            </a:bodyPr>
            <a:lstStyle/>
            <a:p>
              <a:pPr marL="171450" indent="-171450">
                <a:buClr>
                  <a:srgbClr val="EE2A24"/>
                </a:buClr>
                <a:buFont typeface="HelveticaNeueLT Pro 45 Lt" panose="020B0403020202020204" pitchFamily="34" charset="0"/>
                <a:buChar char="-"/>
              </a:pPr>
              <a:r>
                <a:rPr lang="en-GB" sz="1200">
                  <a:solidFill>
                    <a:schemeClr val="tx1"/>
                  </a:solidFill>
                  <a:latin typeface="HelveticaNeueLT Pro 45 Lt" panose="020B0403020202020204" pitchFamily="34" charset="0"/>
                </a:rPr>
                <a:t>Play the Kahoot version of the quiz.</a:t>
              </a:r>
              <a:r>
                <a:rPr lang="en-GB" sz="1200">
                  <a:latin typeface="HelveticaNeueLT Pro 45 Lt" panose="020B0403020202020204" pitchFamily="34" charset="0"/>
                </a:rPr>
                <a:t> Divide learners into teams and give each team a device they can use to answer the questions.</a:t>
              </a:r>
              <a:endParaRPr lang="en-GB" sz="1200">
                <a:solidFill>
                  <a:schemeClr val="tx1"/>
                </a:solidFill>
                <a:latin typeface="HelveticaNeueLT Pro 45 Lt" panose="020B0403020202020204" pitchFamily="34" charset="0"/>
              </a:endParaRPr>
            </a:p>
          </p:txBody>
        </p:sp>
        <p:sp>
          <p:nvSpPr>
            <p:cNvPr id="13" name="object 9">
              <a:extLst>
                <a:ext uri="{FF2B5EF4-FFF2-40B4-BE49-F238E27FC236}">
                  <a16:creationId xmlns:a16="http://schemas.microsoft.com/office/drawing/2014/main" id="{66B5B32B-9909-CC29-DC50-619696A9F3B7}"/>
                </a:ext>
              </a:extLst>
            </p:cNvPr>
            <p:cNvSpPr>
              <a:spLocks noGrp="1" noRot="1" noMove="1" noResize="1" noEditPoints="1" noAdjustHandles="1" noChangeArrowheads="1" noChangeShapeType="1"/>
            </p:cNvSpPr>
            <p:nvPr/>
          </p:nvSpPr>
          <p:spPr>
            <a:xfrm>
              <a:off x="4340950" y="4464005"/>
              <a:ext cx="5870575" cy="1175385"/>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14" name="object 10">
              <a:extLst>
                <a:ext uri="{FF2B5EF4-FFF2-40B4-BE49-F238E27FC236}">
                  <a16:creationId xmlns:a16="http://schemas.microsoft.com/office/drawing/2014/main" id="{E65D8538-C3CF-8478-DAE0-2050DD0F4554}"/>
                </a:ext>
              </a:extLst>
            </p:cNvPr>
            <p:cNvSpPr txBox="1">
              <a:spLocks noGrp="1" noRot="1" noMove="1" noResize="1" noEditPoints="1" noAdjustHandles="1" noChangeArrowheads="1" noChangeShapeType="1"/>
            </p:cNvSpPr>
            <p:nvPr/>
          </p:nvSpPr>
          <p:spPr>
            <a:xfrm>
              <a:off x="4484949" y="2056836"/>
              <a:ext cx="5748252" cy="2057910"/>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dirty="0">
                  <a:solidFill>
                    <a:schemeClr val="tx1"/>
                  </a:solidFill>
                  <a:latin typeface="HelveticaNeueLT Pro 45 Lt"/>
                </a:rPr>
                <a:t>Invite learners to start by taking a pause [3].</a:t>
              </a:r>
            </a:p>
            <a:p>
              <a:pPr marL="228600" indent="-228600">
                <a:buClr>
                  <a:srgbClr val="EE2A24"/>
                </a:buClr>
                <a:buFont typeface="+mj-lt"/>
                <a:buAutoNum type="arabicPeriod"/>
              </a:pPr>
              <a:r>
                <a:rPr lang="en-GB" sz="1200" dirty="0">
                  <a:solidFill>
                    <a:schemeClr val="tx1"/>
                  </a:solidFill>
                  <a:latin typeface="HelveticaNeueLT Pro 45 Lt"/>
                </a:rPr>
                <a:t>Introduce the objective and big question [4,5].</a:t>
              </a:r>
            </a:p>
            <a:p>
              <a:pPr marL="228600" indent="-228600">
                <a:buClr>
                  <a:srgbClr val="EE2A24"/>
                </a:buClr>
                <a:buFont typeface="+mj-lt"/>
                <a:buAutoNum type="arabicPeriod"/>
              </a:pPr>
              <a:r>
                <a:rPr lang="en-GB" sz="1200" dirty="0">
                  <a:solidFill>
                    <a:schemeClr val="tx1"/>
                  </a:solidFill>
                  <a:latin typeface="HelveticaNeueLT Pro 45 Lt"/>
                </a:rPr>
                <a:t>Ask learners to review the images and outline what they think a heatwave is [6].</a:t>
              </a:r>
            </a:p>
            <a:p>
              <a:pPr marL="228600" indent="-228600">
                <a:buClr>
                  <a:srgbClr val="EE2A24"/>
                </a:buClr>
                <a:buFont typeface="+mj-lt"/>
                <a:buAutoNum type="arabicPeriod"/>
              </a:pPr>
              <a:r>
                <a:rPr lang="en-GB" sz="1200" dirty="0">
                  <a:solidFill>
                    <a:schemeClr val="tx1"/>
                  </a:solidFill>
                  <a:latin typeface="HelveticaNeueLT Pro 45 Lt"/>
                </a:rPr>
                <a:t>Share the definition with them and ask them to reflect on theirs [7].</a:t>
              </a:r>
            </a:p>
            <a:p>
              <a:pPr marL="228600" indent="-228600">
                <a:buClr>
                  <a:srgbClr val="EE2A24"/>
                </a:buClr>
                <a:buFont typeface="+mj-lt"/>
                <a:buAutoNum type="arabicPeriod"/>
              </a:pPr>
              <a:r>
                <a:rPr lang="en-GB" sz="1200" dirty="0">
                  <a:latin typeface="HelveticaNeueLT Pro 45 Lt"/>
                </a:rPr>
                <a:t>Encourage learners to think about heat and temperatures by completing the warm-up [8].</a:t>
              </a:r>
            </a:p>
            <a:p>
              <a:pPr marL="228600" indent="-228600">
                <a:buClr>
                  <a:srgbClr val="EE2A24"/>
                </a:buClr>
                <a:buFont typeface="+mj-lt"/>
                <a:buAutoNum type="arabicPeriod"/>
              </a:pPr>
              <a:r>
                <a:rPr lang="en-GB" sz="1200" dirty="0">
                  <a:solidFill>
                    <a:schemeClr val="tx1"/>
                  </a:solidFill>
                  <a:latin typeface="HelveticaNeueLT Pro 45 Lt"/>
                </a:rPr>
                <a:t>Explain that learners will take part in a quiz but first they will learn the facts  [9,10].</a:t>
              </a:r>
            </a:p>
            <a:p>
              <a:pPr marL="228600" indent="-228600">
                <a:buClr>
                  <a:srgbClr val="EE2A24"/>
                </a:buClr>
                <a:buFont typeface="+mj-lt"/>
                <a:buAutoNum type="arabicPeriod"/>
              </a:pPr>
              <a:r>
                <a:rPr lang="en-GB" sz="1200" dirty="0">
                  <a:latin typeface="HelveticaNeueLT Pro 45 Lt"/>
                </a:rPr>
                <a:t>Work through the quiz slides [11-27].</a:t>
              </a:r>
            </a:p>
            <a:p>
              <a:pPr marL="228600" indent="-228600">
                <a:buClr>
                  <a:srgbClr val="EE2A24"/>
                </a:buClr>
                <a:buFont typeface="+mj-lt"/>
                <a:buAutoNum type="arabicPeriod"/>
              </a:pPr>
              <a:r>
                <a:rPr lang="en-GB" sz="1200" dirty="0">
                  <a:solidFill>
                    <a:schemeClr val="tx1"/>
                  </a:solidFill>
                  <a:latin typeface="HelveticaNeueLT Pro 45 Lt"/>
                </a:rPr>
                <a:t>Review how learners did</a:t>
              </a:r>
              <a:r>
                <a:rPr lang="en-GB" sz="1200" dirty="0">
                  <a:latin typeface="HelveticaNeueLT Pro 45 Lt"/>
                </a:rPr>
                <a:t> [28].</a:t>
              </a:r>
            </a:p>
            <a:p>
              <a:pPr marL="228600" indent="-228600">
                <a:buClr>
                  <a:srgbClr val="EE2A24"/>
                </a:buClr>
                <a:buFont typeface="+mj-lt"/>
                <a:buAutoNum type="arabicPeriod"/>
              </a:pPr>
              <a:r>
                <a:rPr lang="en-GB" sz="1200" dirty="0">
                  <a:latin typeface="HelveticaNeueLT Pro 45 Lt"/>
                </a:rPr>
                <a:t>Refer back to the big question to review progress. Encourage learners to reflect on how their views of heatwaves may have changed now [29].</a:t>
              </a:r>
            </a:p>
          </p:txBody>
        </p:sp>
        <p:sp>
          <p:nvSpPr>
            <p:cNvPr id="15" name="object 11">
              <a:extLst>
                <a:ext uri="{FF2B5EF4-FFF2-40B4-BE49-F238E27FC236}">
                  <a16:creationId xmlns:a16="http://schemas.microsoft.com/office/drawing/2014/main" id="{E0812A42-C13D-6A5D-4080-10A0D7235F86}"/>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6" name="object 12">
              <a:extLst>
                <a:ext uri="{FF2B5EF4-FFF2-40B4-BE49-F238E27FC236}">
                  <a16:creationId xmlns:a16="http://schemas.microsoft.com/office/drawing/2014/main" id="{0B00468D-B3B7-B4B8-2180-EC91B12852BC}"/>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17" name="object 13">
              <a:extLst>
                <a:ext uri="{FF2B5EF4-FFF2-40B4-BE49-F238E27FC236}">
                  <a16:creationId xmlns:a16="http://schemas.microsoft.com/office/drawing/2014/main" id="{0272301F-DC15-D016-E92A-2A2D990021D9}"/>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18" name="object 14">
              <a:extLst>
                <a:ext uri="{FF2B5EF4-FFF2-40B4-BE49-F238E27FC236}">
                  <a16:creationId xmlns:a16="http://schemas.microsoft.com/office/drawing/2014/main" id="{7F7C2C2E-D983-CE68-F8DC-B161CAFA1166}"/>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19" name="object 15">
              <a:extLst>
                <a:ext uri="{FF2B5EF4-FFF2-40B4-BE49-F238E27FC236}">
                  <a16:creationId xmlns:a16="http://schemas.microsoft.com/office/drawing/2014/main" id="{08A4C2F5-A791-296D-4F2E-D7C9F9C50187}"/>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0" name="object 16">
              <a:extLst>
                <a:ext uri="{FF2B5EF4-FFF2-40B4-BE49-F238E27FC236}">
                  <a16:creationId xmlns:a16="http://schemas.microsoft.com/office/drawing/2014/main" id="{489E390F-3112-0E30-C1C2-30A32C37F747}"/>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21" name="object 17">
              <a:extLst>
                <a:ext uri="{FF2B5EF4-FFF2-40B4-BE49-F238E27FC236}">
                  <a16:creationId xmlns:a16="http://schemas.microsoft.com/office/drawing/2014/main" id="{EF523622-D70A-95DA-BF3C-018C08BC4C55}"/>
                </a:ext>
              </a:extLst>
            </p:cNvPr>
            <p:cNvSpPr>
              <a:spLocks noGrp="1" noRot="1" noMove="1" noResize="1" noEditPoints="1" noAdjustHandles="1" noChangeArrowheads="1" noChangeShapeType="1"/>
            </p:cNvSpPr>
            <p:nvPr/>
          </p:nvSpPr>
          <p:spPr>
            <a:xfrm>
              <a:off x="3000150" y="4464005"/>
              <a:ext cx="1204595" cy="1175385"/>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2" name="object 18">
              <a:extLst>
                <a:ext uri="{FF2B5EF4-FFF2-40B4-BE49-F238E27FC236}">
                  <a16:creationId xmlns:a16="http://schemas.microsoft.com/office/drawing/2014/main" id="{D1A3BCC1-0065-311E-6AB9-91E83A75F572}"/>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23" name="object 19">
              <a:extLst>
                <a:ext uri="{FF2B5EF4-FFF2-40B4-BE49-F238E27FC236}">
                  <a16:creationId xmlns:a16="http://schemas.microsoft.com/office/drawing/2014/main" id="{D3F20FA9-4505-AA81-3F10-DAAE94F720D7}"/>
                </a:ext>
              </a:extLst>
            </p:cNvPr>
            <p:cNvSpPr>
              <a:spLocks noGrp="1" noRot="1" noMove="1" noResize="1" noEditPoints="1" noAdjustHandles="1" noChangeArrowheads="1" noChangeShapeType="1"/>
            </p:cNvSpPr>
            <p:nvPr/>
          </p:nvSpPr>
          <p:spPr>
            <a:xfrm>
              <a:off x="3000150" y="5736705"/>
              <a:ext cx="1204595" cy="1353820"/>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24" name="object 20">
              <a:extLst>
                <a:ext uri="{FF2B5EF4-FFF2-40B4-BE49-F238E27FC236}">
                  <a16:creationId xmlns:a16="http://schemas.microsoft.com/office/drawing/2014/main" id="{45AD6251-7888-7E92-2310-2B3DB5B35946}"/>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25" name="object 21">
              <a:extLst>
                <a:ext uri="{FF2B5EF4-FFF2-40B4-BE49-F238E27FC236}">
                  <a16:creationId xmlns:a16="http://schemas.microsoft.com/office/drawing/2014/main" id="{3C7C2DAE-1088-85E4-5D01-819AAA243F0C}"/>
                </a:ext>
              </a:extLst>
            </p:cNvPr>
            <p:cNvSpPr txBox="1">
              <a:spLocks noGrp="1" noRot="1" noMove="1" noResize="1" noEditPoints="1" noAdjustHandles="1" noChangeArrowheads="1" noChangeShapeType="1"/>
            </p:cNvSpPr>
            <p:nvPr/>
          </p:nvSpPr>
          <p:spPr>
            <a:xfrm>
              <a:off x="621549" y="4265911"/>
              <a:ext cx="1963552" cy="809932"/>
            </a:xfrm>
            <a:prstGeom prst="rect">
              <a:avLst/>
            </a:prstGeom>
          </p:spPr>
          <p:txBody>
            <a:bodyPr vert="horz" wrap="square" lIns="0" tIns="0" rIns="0" bIns="0" rtlCol="0" anchor="t">
              <a:spAutoFit/>
            </a:bodyPr>
            <a:lstStyle/>
            <a:p>
              <a:pPr marL="241300" indent="-228600">
                <a:lnSpc>
                  <a:spcPts val="1600"/>
                </a:lnSpc>
                <a:buClr>
                  <a:srgbClr val="DC2327"/>
                </a:buClr>
                <a:buSzPct val="150000"/>
                <a:buChar char="-"/>
                <a:tabLst>
                  <a:tab pos="240665" algn="l"/>
                  <a:tab pos="241300" algn="l"/>
                </a:tabLst>
              </a:pPr>
              <a:r>
                <a:rPr lang="en-GB" sz="1200" dirty="0">
                  <a:solidFill>
                    <a:srgbClr val="231F20"/>
                  </a:solidFill>
                  <a:latin typeface="Arial"/>
                  <a:cs typeface="Arial"/>
                  <a:hlinkClick r:id="rId3"/>
                </a:rPr>
                <a:t>Heatwave facts </a:t>
              </a:r>
              <a:r>
                <a:rPr lang="en-GB" sz="1200" dirty="0">
                  <a:solidFill>
                    <a:srgbClr val="231F20"/>
                  </a:solidFill>
                  <a:latin typeface="Arial"/>
                  <a:cs typeface="Arial"/>
                </a:rPr>
                <a:t>– printed and cut into cards, enough for 1 card per learner</a:t>
              </a:r>
            </a:p>
          </p:txBody>
        </p:sp>
        <p:sp>
          <p:nvSpPr>
            <p:cNvPr id="26" name="object 23">
              <a:extLst>
                <a:ext uri="{FF2B5EF4-FFF2-40B4-BE49-F238E27FC236}">
                  <a16:creationId xmlns:a16="http://schemas.microsoft.com/office/drawing/2014/main" id="{9164531A-5E47-738B-288B-5185E447DABA}"/>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7" name="object 24">
              <a:extLst>
                <a:ext uri="{FF2B5EF4-FFF2-40B4-BE49-F238E27FC236}">
                  <a16:creationId xmlns:a16="http://schemas.microsoft.com/office/drawing/2014/main" id="{6BB5B7EB-F036-D5ED-8C7F-41A5FB58D6FB}"/>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28" name="object 25">
              <a:extLst>
                <a:ext uri="{FF2B5EF4-FFF2-40B4-BE49-F238E27FC236}">
                  <a16:creationId xmlns:a16="http://schemas.microsoft.com/office/drawing/2014/main" id="{21E22150-1B19-7EBA-3750-6876189F4C97}"/>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Whole group</a:t>
              </a:r>
              <a:endParaRPr sz="1600">
                <a:latin typeface="HelveticaNeueLT Pro 65 Md" panose="020B0804020202020204" pitchFamily="34" charset="0"/>
                <a:cs typeface="Arial"/>
              </a:endParaRPr>
            </a:p>
          </p:txBody>
        </p:sp>
        <p:sp>
          <p:nvSpPr>
            <p:cNvPr id="29" name="object 26">
              <a:extLst>
                <a:ext uri="{FF2B5EF4-FFF2-40B4-BE49-F238E27FC236}">
                  <a16:creationId xmlns:a16="http://schemas.microsoft.com/office/drawing/2014/main" id="{AE8EAC4C-66A2-8239-AA60-0D8746DC4B2C}"/>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30" name="object 27">
              <a:extLst>
                <a:ext uri="{FF2B5EF4-FFF2-40B4-BE49-F238E27FC236}">
                  <a16:creationId xmlns:a16="http://schemas.microsoft.com/office/drawing/2014/main" id="{39624D72-15D5-2103-75A4-1CB51495D188}"/>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Quiz</a:t>
              </a:r>
              <a:endParaRPr sz="1600">
                <a:latin typeface="HelveticaNeueLT Pro 65 Md" panose="020B0804020202020204" pitchFamily="34" charset="0"/>
                <a:cs typeface="Arial"/>
              </a:endParaRPr>
            </a:p>
          </p:txBody>
        </p:sp>
        <p:sp>
          <p:nvSpPr>
            <p:cNvPr id="31" name="object 28">
              <a:extLst>
                <a:ext uri="{FF2B5EF4-FFF2-40B4-BE49-F238E27FC236}">
                  <a16:creationId xmlns:a16="http://schemas.microsoft.com/office/drawing/2014/main" id="{DEF947DB-980E-4B2B-0E6C-E751C4CCA0EA}"/>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32" name="object 29">
              <a:extLst>
                <a:ext uri="{FF2B5EF4-FFF2-40B4-BE49-F238E27FC236}">
                  <a16:creationId xmlns:a16="http://schemas.microsoft.com/office/drawing/2014/main" id="{6329D140-EDB2-F253-0B5A-3612D094332D}"/>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20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33" name="object 31">
              <a:extLst>
                <a:ext uri="{FF2B5EF4-FFF2-40B4-BE49-F238E27FC236}">
                  <a16:creationId xmlns:a16="http://schemas.microsoft.com/office/drawing/2014/main" id="{E06C057B-2CEB-8E76-858A-E9DE9B50C311}"/>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34" name="object 32">
              <a:extLst>
                <a:ext uri="{FF2B5EF4-FFF2-40B4-BE49-F238E27FC236}">
                  <a16:creationId xmlns:a16="http://schemas.microsoft.com/office/drawing/2014/main" id="{5EE113A1-8B6E-ECE3-C68B-19FE3D2183CF}"/>
                </a:ext>
              </a:extLst>
            </p:cNvPr>
            <p:cNvPicPr>
              <a:picLocks noGrp="1" noRot="1" noMove="1" noResize="1" noEditPoints="1" noAdjustHandles="1" noChangeArrowheads="1" noChangeShapeType="1" noCrop="1"/>
            </p:cNvPicPr>
            <p:nvPr/>
          </p:nvPicPr>
          <p:blipFill>
            <a:blip r:embed="rId4" cstate="print"/>
            <a:stretch>
              <a:fillRect/>
            </a:stretch>
          </p:blipFill>
          <p:spPr>
            <a:xfrm>
              <a:off x="566445" y="1288618"/>
              <a:ext cx="693546" cy="602983"/>
            </a:xfrm>
            <a:prstGeom prst="rect">
              <a:avLst/>
            </a:prstGeom>
          </p:spPr>
        </p:pic>
        <p:pic>
          <p:nvPicPr>
            <p:cNvPr id="35" name="object 33">
              <a:extLst>
                <a:ext uri="{FF2B5EF4-FFF2-40B4-BE49-F238E27FC236}">
                  <a16:creationId xmlns:a16="http://schemas.microsoft.com/office/drawing/2014/main" id="{45401143-339F-053D-B557-09218E534A00}"/>
                </a:ext>
              </a:extLst>
            </p:cNvPr>
            <p:cNvPicPr>
              <a:picLocks noGrp="1" noRot="1" noMove="1" noResize="1" noEditPoints="1" noAdjustHandles="1" noChangeArrowheads="1" noChangeShapeType="1" noCrop="1"/>
            </p:cNvPicPr>
            <p:nvPr/>
          </p:nvPicPr>
          <p:blipFill>
            <a:blip r:embed="rId5" cstate="print"/>
            <a:stretch>
              <a:fillRect/>
            </a:stretch>
          </p:blipFill>
          <p:spPr>
            <a:xfrm>
              <a:off x="621550" y="695553"/>
              <a:ext cx="453593" cy="514794"/>
            </a:xfrm>
            <a:prstGeom prst="rect">
              <a:avLst/>
            </a:prstGeom>
          </p:spPr>
        </p:pic>
        <p:pic>
          <p:nvPicPr>
            <p:cNvPr id="36" name="object 34">
              <a:extLst>
                <a:ext uri="{FF2B5EF4-FFF2-40B4-BE49-F238E27FC236}">
                  <a16:creationId xmlns:a16="http://schemas.microsoft.com/office/drawing/2014/main" id="{B31F9094-5CE0-6146-7323-3603E1462A64}"/>
                </a:ext>
              </a:extLst>
            </p:cNvPr>
            <p:cNvPicPr>
              <a:picLocks noGrp="1" noRot="1" noMove="1" noResize="1" noEditPoints="1" noAdjustHandles="1" noChangeArrowheads="1" noChangeShapeType="1" noCrop="1"/>
            </p:cNvPicPr>
            <p:nvPr/>
          </p:nvPicPr>
          <p:blipFill>
            <a:blip r:embed="rId6" cstate="print"/>
            <a:stretch>
              <a:fillRect/>
            </a:stretch>
          </p:blipFill>
          <p:spPr>
            <a:xfrm>
              <a:off x="583818" y="2915589"/>
              <a:ext cx="612622" cy="540003"/>
            </a:xfrm>
            <a:prstGeom prst="rect">
              <a:avLst/>
            </a:prstGeom>
          </p:spPr>
        </p:pic>
        <p:pic>
          <p:nvPicPr>
            <p:cNvPr id="37" name="object 35">
              <a:extLst>
                <a:ext uri="{FF2B5EF4-FFF2-40B4-BE49-F238E27FC236}">
                  <a16:creationId xmlns:a16="http://schemas.microsoft.com/office/drawing/2014/main" id="{CB8E91F0-8ECD-9909-3C94-54F932E4C448}"/>
                </a:ext>
              </a:extLst>
            </p:cNvPr>
            <p:cNvPicPr>
              <a:picLocks noGrp="1" noRot="1" noMove="1" noResize="1" noEditPoints="1" noAdjustHandles="1" noChangeArrowheads="1" noChangeShapeType="1" noCrop="1"/>
            </p:cNvPicPr>
            <p:nvPr/>
          </p:nvPicPr>
          <p:blipFill>
            <a:blip r:embed="rId7" cstate="print"/>
            <a:stretch>
              <a:fillRect/>
            </a:stretch>
          </p:blipFill>
          <p:spPr>
            <a:xfrm>
              <a:off x="10267201" y="401202"/>
              <a:ext cx="367195" cy="1710426"/>
            </a:xfrm>
            <a:prstGeom prst="rect">
              <a:avLst/>
            </a:prstGeom>
          </p:spPr>
        </p:pic>
        <p:pic>
          <p:nvPicPr>
            <p:cNvPr id="38" name="object 36">
              <a:extLst>
                <a:ext uri="{FF2B5EF4-FFF2-40B4-BE49-F238E27FC236}">
                  <a16:creationId xmlns:a16="http://schemas.microsoft.com/office/drawing/2014/main" id="{F5EFC462-5F80-543F-FA75-884221A3E0B6}"/>
                </a:ext>
              </a:extLst>
            </p:cNvPr>
            <p:cNvPicPr>
              <a:picLocks noGrp="1" noRot="1" noMove="1" noResize="1" noEditPoints="1" noAdjustHandles="1" noChangeArrowheads="1" noChangeShapeType="1" noCrop="1"/>
            </p:cNvPicPr>
            <p:nvPr/>
          </p:nvPicPr>
          <p:blipFill>
            <a:blip r:embed="rId8" cstate="print"/>
            <a:stretch>
              <a:fillRect/>
            </a:stretch>
          </p:blipFill>
          <p:spPr>
            <a:xfrm>
              <a:off x="640587" y="1997151"/>
              <a:ext cx="504405" cy="492150"/>
            </a:xfrm>
            <a:prstGeom prst="rect">
              <a:avLst/>
            </a:prstGeom>
          </p:spPr>
        </p:pic>
        <p:sp>
          <p:nvSpPr>
            <p:cNvPr id="39" name="object 37">
              <a:extLst>
                <a:ext uri="{FF2B5EF4-FFF2-40B4-BE49-F238E27FC236}">
                  <a16:creationId xmlns:a16="http://schemas.microsoft.com/office/drawing/2014/main" id="{3A20F60E-E0BE-80D7-517A-B7091D2A3124}"/>
                </a:ext>
              </a:extLst>
            </p:cNvPr>
            <p:cNvSpPr txBox="1">
              <a:spLocks noGrp="1" noRot="1" noMove="1" noResize="1" noEditPoints="1" noAdjustHandles="1" noChangeArrowheads="1" noChangeShapeType="1"/>
            </p:cNvSpPr>
            <p:nvPr/>
          </p:nvSpPr>
          <p:spPr>
            <a:xfrm>
              <a:off x="320850" y="7127564"/>
              <a:ext cx="9893300" cy="177800"/>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2022</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40" name="object 38">
              <a:extLst>
                <a:ext uri="{FF2B5EF4-FFF2-40B4-BE49-F238E27FC236}">
                  <a16:creationId xmlns:a16="http://schemas.microsoft.com/office/drawing/2014/main" id="{03FAC88C-2837-A21A-C702-D5A1740BAC10}"/>
                </a:ext>
              </a:extLst>
            </p:cNvPr>
            <p:cNvSpPr txBox="1">
              <a:spLocks noGrp="1" noRot="1" noMove="1" noResize="1" noEditPoints="1" noAdjustHandles="1" noChangeArrowheads="1" noChangeShapeType="1"/>
            </p:cNvSpPr>
            <p:nvPr/>
          </p:nvSpPr>
          <p:spPr>
            <a:xfrm>
              <a:off x="1236237" y="2724543"/>
              <a:ext cx="1507511" cy="663592"/>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Learn</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why you need to prepare for heatwaves.</a:t>
              </a:r>
              <a:endParaRPr sz="1400">
                <a:latin typeface="HelveticaNeueLT Pro 65 Md" panose="020B0804020202020204" pitchFamily="34" charset="0"/>
                <a:cs typeface="Arial"/>
              </a:endParaRPr>
            </a:p>
          </p:txBody>
        </p:sp>
      </p:grpSp>
      <p:sp>
        <p:nvSpPr>
          <p:cNvPr id="41" name="Rectangle: Rounded Corners 40">
            <a:extLst>
              <a:ext uri="{FF2B5EF4-FFF2-40B4-BE49-F238E27FC236}">
                <a16:creationId xmlns:a16="http://schemas.microsoft.com/office/drawing/2014/main" id="{94ED3211-62AE-E393-876E-2BA1192EBF77}"/>
              </a:ext>
            </a:extLst>
          </p:cNvPr>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524DEC45-F46E-A014-DE5C-BE756DB68D4D}"/>
              </a:ext>
            </a:extLst>
          </p:cNvPr>
          <p:cNvSpPr>
            <a:spLocks noGrp="1"/>
          </p:cNvSpPr>
          <p:nvPr>
            <p:ph type="title" idx="4294967295"/>
          </p:nvPr>
        </p:nvSpPr>
        <p:spPr>
          <a:xfrm>
            <a:off x="838202" y="-1325563"/>
            <a:ext cx="10371371" cy="1325563"/>
          </a:xfrm>
        </p:spPr>
        <p:txBody>
          <a:bodyPr vert="horz" lIns="91440" tIns="45720" rIns="91440" bIns="45720" rtlCol="0" anchor="b">
            <a:normAutofit/>
          </a:bodyPr>
          <a:lstStyle/>
          <a:p>
            <a:r>
              <a:rPr lang="en-GB"/>
              <a:t>Instructions</a:t>
            </a:r>
          </a:p>
        </p:txBody>
      </p:sp>
    </p:spTree>
    <p:extLst>
      <p:ext uri="{BB962C8B-B14F-4D97-AF65-F5344CB8AC3E}">
        <p14:creationId xmlns:p14="http://schemas.microsoft.com/office/powerpoint/2010/main" val="374153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7B7BDAF-ECF5-6F76-DBDC-03FCE5FE22B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val="0"/>
              </a:ext>
            </a:extLst>
          </a:blip>
          <a:srcRect t="6108"/>
          <a:stretch/>
        </p:blipFill>
        <p:spPr>
          <a:xfrm>
            <a:off x="542925" y="304799"/>
            <a:ext cx="10820400" cy="5676901"/>
          </a:xfrm>
          <a:prstGeom prst="rect">
            <a:avLst/>
          </a:prstGeom>
        </p:spPr>
      </p:pic>
      <p:sp>
        <p:nvSpPr>
          <p:cNvPr id="3" name="Title 1">
            <a:extLst>
              <a:ext uri="{FF2B5EF4-FFF2-40B4-BE49-F238E27FC236}">
                <a16:creationId xmlns:a16="http://schemas.microsoft.com/office/drawing/2014/main" id="{BF022CA9-2F5E-D10F-9D30-D195CCA209AF}"/>
              </a:ext>
            </a:extLst>
          </p:cNvPr>
          <p:cNvSpPr txBox="1">
            <a:spLocks noGrp="1" noRot="1" noMove="1" noResize="1" noEditPoints="1" noAdjustHandles="1" noChangeArrowheads="1" noChangeShapeType="1"/>
          </p:cNvSpPr>
          <p:nvPr/>
        </p:nvSpPr>
        <p:spPr>
          <a:xfrm>
            <a:off x="638175" y="289997"/>
            <a:ext cx="5314950" cy="786605"/>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b="1">
                <a:latin typeface="HelveticaNeueLT Pro 55 Roman"/>
              </a:rPr>
              <a:t>Heatwaves </a:t>
            </a:r>
            <a:r>
              <a:rPr lang="en-GB" sz="4000" b="1">
                <a:solidFill>
                  <a:srgbClr val="FF0000"/>
                </a:solidFill>
                <a:latin typeface="HelveticaNeueLT Pro 55 Roman"/>
              </a:rPr>
              <a:t>quiz</a:t>
            </a:r>
          </a:p>
        </p:txBody>
      </p:sp>
      <p:sp>
        <p:nvSpPr>
          <p:cNvPr id="4" name="TextBox 3">
            <a:extLst>
              <a:ext uri="{FF2B5EF4-FFF2-40B4-BE49-F238E27FC236}">
                <a16:creationId xmlns:a16="http://schemas.microsoft.com/office/drawing/2014/main" id="{14C85F6C-D210-B72A-00E0-57C54E864A37}"/>
              </a:ext>
            </a:extLst>
          </p:cNvPr>
          <p:cNvSpPr txBox="1">
            <a:spLocks noGrp="1" noRot="1" noMove="1" noResize="1" noEditPoints="1" noAdjustHandles="1" noChangeArrowheads="1" noChangeShapeType="1"/>
          </p:cNvSpPr>
          <p:nvPr/>
        </p:nvSpPr>
        <p:spPr>
          <a:xfrm>
            <a:off x="7823598" y="2147372"/>
            <a:ext cx="1840705" cy="1815882"/>
          </a:xfrm>
          <a:prstGeom prst="rect">
            <a:avLst/>
          </a:prstGeom>
          <a:solidFill>
            <a:schemeClr val="tx1"/>
          </a:solidFill>
        </p:spPr>
        <p:txBody>
          <a:bodyPr wrap="square">
            <a:spAutoFit/>
          </a:bodyPr>
          <a:lstStyle/>
          <a:p>
            <a:pPr algn="ctr"/>
            <a:endParaRPr lang="en-GB" sz="2800">
              <a:solidFill>
                <a:schemeClr val="bg1"/>
              </a:solidFill>
              <a:latin typeface="HelveticaNeueLT Pro 55 Roman" panose="020B0604020202020204" pitchFamily="34" charset="0"/>
            </a:endParaRPr>
          </a:p>
          <a:p>
            <a:pPr algn="ctr"/>
            <a:r>
              <a:rPr lang="en-GB" sz="2800">
                <a:solidFill>
                  <a:schemeClr val="bg1"/>
                </a:solidFill>
                <a:latin typeface="HelveticaNeueLT Pro 55 Roman" panose="020B0604020202020204" pitchFamily="34" charset="0"/>
              </a:rPr>
              <a:t>Get ready!</a:t>
            </a:r>
            <a:endParaRPr lang="en-GB" sz="1400">
              <a:solidFill>
                <a:schemeClr val="tx1"/>
              </a:solidFill>
              <a:latin typeface="HelveticaNeueLT Pro 55 Roman" panose="020B0604020202020204" pitchFamily="34" charset="0"/>
            </a:endParaRPr>
          </a:p>
          <a:p>
            <a:pPr algn="ctr"/>
            <a:endParaRPr lang="en-GB" sz="2800">
              <a:solidFill>
                <a:schemeClr val="tx1"/>
              </a:solidFill>
              <a:latin typeface="HelveticaNeueLT Pro 55 Roman" panose="020B0604020202020204" pitchFamily="34" charset="0"/>
            </a:endParaRPr>
          </a:p>
        </p:txBody>
      </p:sp>
      <p:pic>
        <p:nvPicPr>
          <p:cNvPr id="5" name="Picture 4" descr="An indicator showing the end of the slide and the start of the next.">
            <a:extLst>
              <a:ext uri="{FF2B5EF4-FFF2-40B4-BE49-F238E27FC236}">
                <a16:creationId xmlns:a16="http://schemas.microsoft.com/office/drawing/2014/main" id="{A2533745-6C13-D458-C2AB-1C937D7F0CF5}"/>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6" name="Content Placeholder 8">
            <a:extLst>
              <a:ext uri="{FF2B5EF4-FFF2-40B4-BE49-F238E27FC236}">
                <a16:creationId xmlns:a16="http://schemas.microsoft.com/office/drawing/2014/main" id="{70C89E44-ABF9-95D2-3B10-B944074EDBC1}"/>
              </a:ext>
            </a:extLst>
          </p:cNvPr>
          <p:cNvSpPr txBox="1">
            <a:spLocks noGrp="1" noRot="1" noMove="1" noResize="1" noEditPoints="1" noAdjustHandles="1" noChangeArrowheads="1" noChangeShapeType="1"/>
          </p:cNvSpPr>
          <p:nvPr/>
        </p:nvSpPr>
        <p:spPr>
          <a:xfrm>
            <a:off x="638176" y="1076602"/>
            <a:ext cx="5314950" cy="4905098"/>
          </a:xfrm>
          <a:prstGeom prst="rect">
            <a:avLst/>
          </a:prstGeom>
          <a:solidFill>
            <a:schemeClr val="bg1"/>
          </a:solidFill>
          <a:ln>
            <a:noFill/>
          </a:ln>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dirty="0">
              <a:latin typeface="HelveticaNeueLT Pro 55 Roman" panose="020B0604020202020204" pitchFamily="34" charset="0"/>
            </a:endParaRPr>
          </a:p>
          <a:p>
            <a:pPr>
              <a:lnSpc>
                <a:spcPct val="100000"/>
              </a:lnSpc>
            </a:pPr>
            <a:r>
              <a:rPr lang="en-GB" dirty="0">
                <a:latin typeface="HelveticaNeueLT Pro 55 Roman" panose="020B0604020202020204" pitchFamily="34" charset="0"/>
              </a:rPr>
              <a:t>The quiz is out of 10.</a:t>
            </a:r>
          </a:p>
          <a:p>
            <a:pPr marL="0" indent="0">
              <a:lnSpc>
                <a:spcPct val="100000"/>
              </a:lnSpc>
              <a:buNone/>
            </a:pPr>
            <a:endParaRPr lang="en-GB" dirty="0">
              <a:latin typeface="HelveticaNeueLT Pro 55 Roman" panose="020B0604020202020204" pitchFamily="34" charset="0"/>
            </a:endParaRPr>
          </a:p>
          <a:p>
            <a:pPr>
              <a:lnSpc>
                <a:spcPct val="100000"/>
              </a:lnSpc>
            </a:pPr>
            <a:r>
              <a:rPr lang="en-GB" dirty="0">
                <a:latin typeface="HelveticaNeueLT Pro 55 Roman" panose="020B0604020202020204" pitchFamily="34" charset="0"/>
              </a:rPr>
              <a:t>Write 1 to 10 on a piece of paper.</a:t>
            </a:r>
          </a:p>
          <a:p>
            <a:pPr marL="0" indent="0">
              <a:lnSpc>
                <a:spcPct val="100000"/>
              </a:lnSpc>
              <a:buNone/>
            </a:pPr>
            <a:endParaRPr lang="en-GB" dirty="0">
              <a:latin typeface="HelveticaNeueLT Pro 55 Roman" panose="020B0604020202020204" pitchFamily="34" charset="0"/>
            </a:endParaRPr>
          </a:p>
          <a:p>
            <a:pPr>
              <a:lnSpc>
                <a:spcPct val="100000"/>
              </a:lnSpc>
            </a:pPr>
            <a:r>
              <a:rPr lang="en-GB" dirty="0">
                <a:latin typeface="HelveticaNeueLT Pro 55 Roman" panose="020B0604020202020204" pitchFamily="34" charset="0"/>
              </a:rPr>
              <a:t>As you hear each question, write the answer ‘yes’ or ‘no’.</a:t>
            </a:r>
          </a:p>
          <a:p>
            <a:pPr marL="0" indent="0">
              <a:lnSpc>
                <a:spcPct val="100000"/>
              </a:lnSpc>
              <a:buNone/>
            </a:pPr>
            <a:endParaRPr lang="en-GB" dirty="0">
              <a:latin typeface="HelveticaNeueLT Pro 55 Roman" panose="020B0604020202020204" pitchFamily="34" charset="0"/>
            </a:endParaRPr>
          </a:p>
        </p:txBody>
      </p:sp>
      <p:sp>
        <p:nvSpPr>
          <p:cNvPr id="8" name="TextBox 7">
            <a:extLst>
              <a:ext uri="{FF2B5EF4-FFF2-40B4-BE49-F238E27FC236}">
                <a16:creationId xmlns:a16="http://schemas.microsoft.com/office/drawing/2014/main" id="{7CB973B7-1EEE-0B00-80AE-6CF1D0D63C29}"/>
              </a:ext>
            </a:extLst>
          </p:cNvPr>
          <p:cNvSpPr txBox="1">
            <a:spLocks noGrp="1" noRot="1" noMove="1" noResize="1" noEditPoints="1" noAdjustHandles="1" noChangeArrowheads="1" noChangeShapeType="1"/>
          </p:cNvSpPr>
          <p:nvPr/>
        </p:nvSpPr>
        <p:spPr>
          <a:xfrm rot="2343184">
            <a:off x="5851945" y="2417874"/>
            <a:ext cx="5612558" cy="1015663"/>
          </a:xfrm>
          <a:prstGeom prst="rect">
            <a:avLst/>
          </a:prstGeom>
          <a:solidFill>
            <a:schemeClr val="bg1"/>
          </a:solidFill>
          <a:ln>
            <a:noFill/>
          </a:ln>
        </p:spPr>
        <p:txBody>
          <a:bodyPr wrap="square">
            <a:spAutoFit/>
          </a:bodyPr>
          <a:lstStyle/>
          <a:p>
            <a:pPr algn="ctr"/>
            <a:r>
              <a:rPr lang="en-GB" sz="2000" b="1">
                <a:latin typeface="HelveticaNeueLT Pro 55 Roman" panose="020B0604020202020204" pitchFamily="34" charset="0"/>
              </a:rPr>
              <a:t>Bonus points! </a:t>
            </a:r>
          </a:p>
          <a:p>
            <a:pPr algn="ctr"/>
            <a:r>
              <a:rPr lang="en-GB" sz="2000">
                <a:latin typeface="HelveticaNeueLT Pro 55 Roman" panose="020B0604020202020204" pitchFamily="34" charset="0"/>
              </a:rPr>
              <a:t>Answer the questions in the thought bubbles. </a:t>
            </a:r>
          </a:p>
          <a:p>
            <a:pPr algn="ctr"/>
            <a:r>
              <a:rPr lang="en-GB" sz="2000">
                <a:latin typeface="HelveticaNeueLT Pro 55 Roman" panose="020B0604020202020204" pitchFamily="34" charset="0"/>
              </a:rPr>
              <a:t>Each one is worth a bonus point.</a:t>
            </a:r>
          </a:p>
        </p:txBody>
      </p:sp>
      <p:sp>
        <p:nvSpPr>
          <p:cNvPr id="7" name="Title 6">
            <a:extLst>
              <a:ext uri="{FF2B5EF4-FFF2-40B4-BE49-F238E27FC236}">
                <a16:creationId xmlns:a16="http://schemas.microsoft.com/office/drawing/2014/main" id="{A3469EE2-C212-CB85-7B27-DC63DE316EFF}"/>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Heatwaves quiz</a:t>
            </a:r>
          </a:p>
        </p:txBody>
      </p:sp>
    </p:spTree>
    <p:extLst>
      <p:ext uri="{BB962C8B-B14F-4D97-AF65-F5344CB8AC3E}">
        <p14:creationId xmlns:p14="http://schemas.microsoft.com/office/powerpoint/2010/main" val="10452753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6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6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6000">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10" name="Picture 9" descr="A graph showing Mean UK temperature by year. The line on the graph spikes up and down, overall it moves in an upward direction. ">
            <a:extLst>
              <a:ext uri="{FF2B5EF4-FFF2-40B4-BE49-F238E27FC236}">
                <a16:creationId xmlns:a16="http://schemas.microsoft.com/office/drawing/2014/main" id="{51223214-8EAC-6862-78E4-162237178AEE}"/>
              </a:ext>
            </a:extLst>
          </p:cNvPr>
          <p:cNvPicPr>
            <a:picLocks noChangeAspect="1"/>
          </p:cNvPicPr>
          <p:nvPr/>
        </p:nvPicPr>
        <p:blipFill>
          <a:blip r:embed="rId4"/>
          <a:stretch>
            <a:fillRect/>
          </a:stretch>
        </p:blipFill>
        <p:spPr>
          <a:xfrm>
            <a:off x="672263" y="1285058"/>
            <a:ext cx="7866213" cy="4326418"/>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a:bodyPr>
          <a:lstStyle/>
          <a:p>
            <a:r>
              <a:rPr lang="en-GB" sz="4000" b="1">
                <a:solidFill>
                  <a:srgbClr val="FF0000"/>
                </a:solidFill>
                <a:latin typeface="HelveticaNeueLT Pro 55 Roman"/>
              </a:rPr>
              <a:t>1. </a:t>
            </a:r>
            <a:r>
              <a:rPr lang="en-GB" sz="4000" b="1">
                <a:latin typeface="HelveticaNeueLT Pro 55 Roman"/>
              </a:rPr>
              <a:t>Are temperatures in the UK going up?</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973688" y="1511166"/>
            <a:ext cx="1883609" cy="18048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HelveticaNeueLT Pro 55 Roman" panose="020B0604020202020204" pitchFamily="34" charset="0"/>
              </a:rPr>
              <a:t>What could this mean for heatwaves?</a:t>
            </a:r>
          </a:p>
          <a:p>
            <a:pPr algn="ctr"/>
            <a:endParaRPr lang="en-GB"/>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8" name="Rectangle 7">
            <a:extLst>
              <a:ext uri="{FF2B5EF4-FFF2-40B4-BE49-F238E27FC236}">
                <a16:creationId xmlns:a16="http://schemas.microsoft.com/office/drawing/2014/main" id="{CAF72D8D-FD50-3B2C-3DD0-8A075549663A}"/>
              </a:ext>
            </a:extLst>
          </p:cNvPr>
          <p:cNvSpPr>
            <a:spLocks noGrp="1" noRot="1" noMove="1" noResize="1" noEditPoints="1" noAdjustHandles="1" noChangeArrowheads="1" noChangeShapeType="1"/>
          </p:cNvSpPr>
          <p:nvPr/>
        </p:nvSpPr>
        <p:spPr>
          <a:xfrm>
            <a:off x="8861357" y="1299422"/>
            <a:ext cx="2018641" cy="201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Tap for </a:t>
            </a:r>
          </a:p>
          <a:p>
            <a:pPr algn="ctr"/>
            <a:r>
              <a:rPr lang="en-GB" sz="2800" b="1">
                <a:solidFill>
                  <a:srgbClr val="FF0000"/>
                </a:solidFill>
                <a:latin typeface="HelveticaNeueLT Pro 55 Roman" panose="020B0604020202020204" pitchFamily="34" charset="0"/>
              </a:rPr>
              <a:t>bonus</a:t>
            </a:r>
          </a:p>
          <a:p>
            <a:pPr algn="ctr"/>
            <a:r>
              <a:rPr lang="en-GB" sz="2800" b="1">
                <a:solidFill>
                  <a:srgbClr val="FF0000"/>
                </a:solidFill>
                <a:latin typeface="HelveticaNeueLT Pro 55 Roman" panose="020B0604020202020204" pitchFamily="34" charset="0"/>
              </a:rPr>
              <a:t> points.</a:t>
            </a:r>
            <a:endParaRPr lang="en-GB" sz="2800">
              <a:solidFill>
                <a:schemeClr val="tx1"/>
              </a:solidFill>
              <a:latin typeface="HelveticaNeueLT Pro 55 Roman" panose="020B0604020202020204" pitchFamily="34" charset="0"/>
            </a:endParaRPr>
          </a:p>
          <a:p>
            <a:pPr algn="ctr"/>
            <a:endParaRPr lang="en-GB"/>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2" name="TextBox 11">
            <a:extLst>
              <a:ext uri="{FF2B5EF4-FFF2-40B4-BE49-F238E27FC236}">
                <a16:creationId xmlns:a16="http://schemas.microsoft.com/office/drawing/2014/main" id="{E4FFC526-2063-5282-E8BC-2638AFC2159E}"/>
              </a:ext>
            </a:extLst>
          </p:cNvPr>
          <p:cNvSpPr txBox="1">
            <a:spLocks noGrp="1" noRot="1" noMove="1" noResize="1" noEditPoints="1" noAdjustHandles="1" noChangeArrowheads="1" noChangeShapeType="1"/>
          </p:cNvSpPr>
          <p:nvPr/>
        </p:nvSpPr>
        <p:spPr>
          <a:xfrm>
            <a:off x="3412315" y="1997839"/>
            <a:ext cx="3086100" cy="2646878"/>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no.</a:t>
            </a:r>
          </a:p>
          <a:p>
            <a:pPr algn="ctr"/>
            <a:r>
              <a:rPr lang="en-GB" sz="2000" b="1">
                <a:latin typeface="Arial" panose="020B0604020202020204" pitchFamily="34" charset="0"/>
                <a:cs typeface="Arial" panose="020B0604020202020204" pitchFamily="34" charset="0"/>
              </a:rPr>
              <a:t>Have a look at the graph and try again.</a:t>
            </a:r>
          </a:p>
          <a:p>
            <a:pPr algn="ctr"/>
            <a:endParaRPr lang="en-GB" b="1"/>
          </a:p>
          <a:p>
            <a:pPr algn="ctr"/>
            <a:endParaRPr lang="en-GB"/>
          </a:p>
          <a:p>
            <a:pPr algn="ctr"/>
            <a:endParaRPr lang="en-GB"/>
          </a:p>
          <a:p>
            <a:pPr algn="ctr"/>
            <a:endParaRPr lang="en-GB"/>
          </a:p>
        </p:txBody>
      </p:sp>
      <p:sp>
        <p:nvSpPr>
          <p:cNvPr id="13" name="TextBox 12">
            <a:extLst>
              <a:ext uri="{FF2B5EF4-FFF2-40B4-BE49-F238E27FC236}">
                <a16:creationId xmlns:a16="http://schemas.microsoft.com/office/drawing/2014/main" id="{3547BE90-8CE1-D68A-1044-D194DF2975DA}"/>
              </a:ext>
            </a:extLst>
          </p:cNvPr>
          <p:cNvSpPr txBox="1">
            <a:spLocks noGrp="1" noRot="1" noMove="1" noResize="1" noEditPoints="1" noAdjustHandles="1" noChangeArrowheads="1" noChangeShapeType="1"/>
          </p:cNvSpPr>
          <p:nvPr/>
        </p:nvSpPr>
        <p:spPr>
          <a:xfrm>
            <a:off x="3352549" y="2109439"/>
            <a:ext cx="3086100" cy="2677656"/>
          </a:xfrm>
          <a:prstGeom prst="rect">
            <a:avLst/>
          </a:prstGeom>
          <a:solidFill>
            <a:srgbClr val="92D050"/>
          </a:solidFill>
        </p:spPr>
        <p:txBody>
          <a:bodyPr wrap="square" rtlCol="0">
            <a:spAutoFit/>
          </a:bodyPr>
          <a:lstStyle/>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Correct</a:t>
            </a: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 </a:t>
            </a:r>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37521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anim calcmode="lin" valueType="num">
                                      <p:cBhvr>
                                        <p:cTn id="20" dur="2000" fill="hold"/>
                                        <p:tgtEl>
                                          <p:spTgt spid="12"/>
                                        </p:tgtEl>
                                        <p:attrNameLst>
                                          <p:attrName>ppt_w</p:attrName>
                                        </p:attrNameLst>
                                      </p:cBhvr>
                                      <p:tavLst>
                                        <p:tav tm="0" fmla="#ppt_w*sin(2.5*pi*$)">
                                          <p:val>
                                            <p:fltVal val="0"/>
                                          </p:val>
                                        </p:tav>
                                        <p:tav tm="100000">
                                          <p:val>
                                            <p:fltVal val="1"/>
                                          </p:val>
                                        </p:tav>
                                      </p:tavLst>
                                    </p:anim>
                                    <p:anim calcmode="lin" valueType="num">
                                      <p:cBhvr>
                                        <p:cTn id="21" dur="2000" fill="hold"/>
                                        <p:tgtEl>
                                          <p:spTgt spid="12"/>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1" presetClass="exit" presetSubtype="0" fill="hold" grpId="1" nodeType="afterEffect">
                                  <p:stCondLst>
                                    <p:cond delay="450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par>
                          <p:cTn id="34" fill="hold">
                            <p:stCondLst>
                              <p:cond delay="1000"/>
                            </p:stCondLst>
                            <p:childTnLst>
                              <p:par>
                                <p:cTn id="35" presetID="1" presetClass="exit" presetSubtype="0" fill="hold" grpId="1" nodeType="afterEffect">
                                  <p:stCondLst>
                                    <p:cond delay="200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8" grpId="0" animBg="1"/>
      <p:bldP spid="12" grpId="0" animBg="1"/>
      <p:bldP spid="12" grpId="1" animBg="1"/>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a:solidFill>
                  <a:srgbClr val="FF0000"/>
                </a:solidFill>
                <a:latin typeface="HelveticaNeueLT Pro 55 Roman"/>
              </a:rPr>
              <a:t>2. </a:t>
            </a:r>
            <a:r>
              <a:rPr lang="en-GB" sz="4000" b="1">
                <a:latin typeface="HelveticaNeueLT Pro 55 Roman"/>
              </a:rPr>
              <a:t>Are heatwaves something to look forward to?</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992117" y="1511166"/>
            <a:ext cx="1883609" cy="18048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NeueLT Pro 55 Roman" panose="020B0604020202020204" pitchFamily="34" charset="0"/>
            </a:endParaRPr>
          </a:p>
          <a:p>
            <a:pPr algn="ctr"/>
            <a:r>
              <a:rPr lang="en-GB">
                <a:latin typeface="HelveticaNeueLT Pro 55 Roman" panose="020B0604020202020204" pitchFamily="34" charset="0"/>
              </a:rPr>
              <a:t>Lots of people think they’re something to look forward to. Why could this be dangerous?</a:t>
            </a:r>
            <a:endParaRPr lang="en-GB" sz="2000">
              <a:latin typeface="HelveticaNeueLT Pro 55 Roman" panose="020B0604020202020204" pitchFamily="34" charset="0"/>
            </a:endParaRPr>
          </a:p>
          <a:p>
            <a:pPr algn="ctr"/>
            <a:endParaRPr lang="en-GB"/>
          </a:p>
        </p:txBody>
      </p:sp>
      <p:sp>
        <p:nvSpPr>
          <p:cNvPr id="8" name="Rectangle 7">
            <a:extLst>
              <a:ext uri="{FF2B5EF4-FFF2-40B4-BE49-F238E27FC236}">
                <a16:creationId xmlns:a16="http://schemas.microsoft.com/office/drawing/2014/main" id="{CAF72D8D-FD50-3B2C-3DD0-8A075549663A}"/>
              </a:ext>
            </a:extLst>
          </p:cNvPr>
          <p:cNvSpPr>
            <a:spLocks noGrp="1" noRot="1" noMove="1" noResize="1" noEditPoints="1" noAdjustHandles="1" noChangeArrowheads="1" noChangeShapeType="1"/>
          </p:cNvSpPr>
          <p:nvPr/>
        </p:nvSpPr>
        <p:spPr>
          <a:xfrm>
            <a:off x="8864955" y="1376109"/>
            <a:ext cx="2018641" cy="201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Tap for </a:t>
            </a:r>
          </a:p>
          <a:p>
            <a:pPr algn="ctr"/>
            <a:r>
              <a:rPr lang="en-GB" sz="2800" b="1">
                <a:solidFill>
                  <a:srgbClr val="FF0000"/>
                </a:solidFill>
                <a:latin typeface="HelveticaNeueLT Pro 55 Roman" panose="020B0604020202020204" pitchFamily="34" charset="0"/>
              </a:rPr>
              <a:t>bonus</a:t>
            </a:r>
          </a:p>
          <a:p>
            <a:pPr algn="ctr"/>
            <a:r>
              <a:rPr lang="en-GB" sz="2800" b="1">
                <a:solidFill>
                  <a:srgbClr val="FF0000"/>
                </a:solidFill>
                <a:latin typeface="HelveticaNeueLT Pro 55 Roman" panose="020B0604020202020204" pitchFamily="34" charset="0"/>
              </a:rPr>
              <a:t> points.</a:t>
            </a:r>
            <a:endParaRPr lang="en-GB" sz="2800">
              <a:solidFill>
                <a:schemeClr val="tx1"/>
              </a:solidFill>
              <a:latin typeface="HelveticaNeueLT Pro 55 Roman" panose="020B0604020202020204" pitchFamily="34" charset="0"/>
            </a:endParaRPr>
          </a:p>
          <a:p>
            <a:pPr algn="ctr"/>
            <a:endParaRPr lang="en-GB"/>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45535" y="1688275"/>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pic>
        <p:nvPicPr>
          <p:cNvPr id="17" name="Picture 16" descr="A blue sky with clouds and the sun.">
            <a:extLst>
              <a:ext uri="{FF2B5EF4-FFF2-40B4-BE49-F238E27FC236}">
                <a16:creationId xmlns:a16="http://schemas.microsoft.com/office/drawing/2014/main" id="{56A9FC5B-511B-C4C6-A7DA-CA9FAF19EA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flipH="1">
            <a:off x="885824" y="1392614"/>
            <a:ext cx="7668545" cy="4199149"/>
          </a:xfrm>
          <a:prstGeom prst="rect">
            <a:avLst/>
          </a:prstGeom>
        </p:spPr>
      </p:pic>
      <p:sp>
        <p:nvSpPr>
          <p:cNvPr id="14" name="Rectangle 13">
            <a:extLst>
              <a:ext uri="{FF2B5EF4-FFF2-40B4-BE49-F238E27FC236}">
                <a16:creationId xmlns:a16="http://schemas.microsoft.com/office/drawing/2014/main" id="{9629CCB6-2981-430D-B192-3985A23D58C6}"/>
              </a:ext>
            </a:extLst>
          </p:cNvPr>
          <p:cNvSpPr>
            <a:spLocks noGrp="1" noRot="1" noMove="1" noResize="1" noEditPoints="1" noAdjustHandles="1" noChangeArrowheads="1" noChangeShapeType="1"/>
          </p:cNvSpPr>
          <p:nvPr/>
        </p:nvSpPr>
        <p:spPr>
          <a:xfrm>
            <a:off x="4497004" y="1535523"/>
            <a:ext cx="3837371" cy="3898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HelveticaNeueLT Pro 55 Roman" panose="020B0604020202020204" pitchFamily="34" charset="0"/>
            </a:endParaRPr>
          </a:p>
          <a:p>
            <a:pPr algn="ctr"/>
            <a:r>
              <a:rPr lang="en-GB" sz="2800">
                <a:solidFill>
                  <a:schemeClr val="tx1"/>
                </a:solidFill>
                <a:latin typeface="HelveticaNeueLT Pro 55 Roman" panose="020B0604020202020204" pitchFamily="34" charset="0"/>
              </a:rPr>
              <a:t> Many people enjoy warm, sunny days </a:t>
            </a:r>
          </a:p>
          <a:p>
            <a:pPr algn="ctr"/>
            <a:r>
              <a:rPr lang="en-GB" sz="2800">
                <a:solidFill>
                  <a:schemeClr val="tx1"/>
                </a:solidFill>
                <a:latin typeface="HelveticaNeueLT Pro 55 Roman" panose="020B0604020202020204" pitchFamily="34" charset="0"/>
              </a:rPr>
              <a:t>with temperatures in the normal range, </a:t>
            </a:r>
          </a:p>
          <a:p>
            <a:pPr algn="ctr"/>
            <a:r>
              <a:rPr lang="en-GB" sz="2800">
                <a:solidFill>
                  <a:schemeClr val="tx1"/>
                </a:solidFill>
                <a:latin typeface="HelveticaNeueLT Pro 55 Roman" panose="020B0604020202020204" pitchFamily="34" charset="0"/>
              </a:rPr>
              <a:t>but heatwaves</a:t>
            </a:r>
            <a:r>
              <a:rPr lang="en-GB" sz="2800" b="1">
                <a:solidFill>
                  <a:schemeClr val="tx1"/>
                </a:solidFill>
                <a:latin typeface="HelveticaNeueLT Pro 55 Roman" panose="020B0604020202020204" pitchFamily="34" charset="0"/>
              </a:rPr>
              <a:t> </a:t>
            </a:r>
            <a:r>
              <a:rPr lang="en-GB" sz="2800">
                <a:solidFill>
                  <a:schemeClr val="tx1"/>
                </a:solidFill>
                <a:latin typeface="HelveticaNeueLT Pro 55 Roman" panose="020B0604020202020204" pitchFamily="34" charset="0"/>
              </a:rPr>
              <a:t>are getting more </a:t>
            </a:r>
          </a:p>
          <a:p>
            <a:pPr algn="ctr"/>
            <a:r>
              <a:rPr lang="en-GB" sz="2800">
                <a:solidFill>
                  <a:schemeClr val="tx1"/>
                </a:solidFill>
                <a:latin typeface="HelveticaNeueLT Pro 55 Roman" panose="020B0604020202020204" pitchFamily="34" charset="0"/>
              </a:rPr>
              <a:t>frequent, longer, hotter and more </a:t>
            </a:r>
            <a:r>
              <a:rPr lang="en-GB" sz="2800" b="1" u="sng">
                <a:solidFill>
                  <a:srgbClr val="FF0000"/>
                </a:solidFill>
                <a:latin typeface="HelveticaNeueLT Pro 55 Roman" panose="020B0604020202020204" pitchFamily="34" charset="0"/>
              </a:rPr>
              <a:t>dangerous</a:t>
            </a:r>
            <a:r>
              <a:rPr lang="en-GB" sz="2800" b="1">
                <a:solidFill>
                  <a:srgbClr val="FF0000"/>
                </a:solidFill>
                <a:latin typeface="HelveticaNeueLT Pro 55 Roman" panose="020B0604020202020204" pitchFamily="34" charset="0"/>
              </a:rPr>
              <a:t>.</a:t>
            </a:r>
          </a:p>
          <a:p>
            <a:pPr algn="ctr"/>
            <a:endParaRPr lang="en-GB" sz="2800" b="1">
              <a:solidFill>
                <a:srgbClr val="FF0000"/>
              </a:solidFill>
              <a:latin typeface="HelveticaNeueLT Pro 55 Roman" panose="020B0604020202020204" pitchFamily="34" charset="0"/>
            </a:endParaRPr>
          </a:p>
          <a:p>
            <a:pPr algn="ctr"/>
            <a:endParaRPr lang="en-GB"/>
          </a:p>
        </p:txBody>
      </p:sp>
      <p:sp>
        <p:nvSpPr>
          <p:cNvPr id="16" name="Rectangle 15">
            <a:extLst>
              <a:ext uri="{FF2B5EF4-FFF2-40B4-BE49-F238E27FC236}">
                <a16:creationId xmlns:a16="http://schemas.microsoft.com/office/drawing/2014/main" id="{975F2E01-0EDD-046A-28DB-3822C8897BE9}"/>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18" name="Rectangle 17">
            <a:extLst>
              <a:ext uri="{FF2B5EF4-FFF2-40B4-BE49-F238E27FC236}">
                <a16:creationId xmlns:a16="http://schemas.microsoft.com/office/drawing/2014/main" id="{2B822E79-DF87-789D-761F-3DA934D78DF3}"/>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19" name="Rectangle 18">
            <a:extLst>
              <a:ext uri="{FF2B5EF4-FFF2-40B4-BE49-F238E27FC236}">
                <a16:creationId xmlns:a16="http://schemas.microsoft.com/office/drawing/2014/main" id="{0E0C311E-5B00-AE2E-5695-02E826C62447}"/>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panose="020B0604020202020204" pitchFamily="34" charset="0"/>
                <a:cs typeface="Arial" panose="020B0604020202020204" pitchFamily="34" charset="0"/>
              </a:rPr>
              <a:t>No</a:t>
            </a:r>
          </a:p>
        </p:txBody>
      </p:sp>
      <p:sp>
        <p:nvSpPr>
          <p:cNvPr id="20" name="TextBox 19">
            <a:extLst>
              <a:ext uri="{FF2B5EF4-FFF2-40B4-BE49-F238E27FC236}">
                <a16:creationId xmlns:a16="http://schemas.microsoft.com/office/drawing/2014/main" id="{4539A4F9-A858-7703-ACD0-4E04F0FCAE3B}"/>
              </a:ext>
            </a:extLst>
          </p:cNvPr>
          <p:cNvSpPr txBox="1">
            <a:spLocks noGrp="1" noRot="1" noMove="1" noResize="1" noEditPoints="1" noAdjustHandles="1" noChangeArrowheads="1" noChangeShapeType="1"/>
          </p:cNvSpPr>
          <p:nvPr/>
        </p:nvSpPr>
        <p:spPr>
          <a:xfrm>
            <a:off x="3412315" y="1997839"/>
            <a:ext cx="3086100" cy="2646878"/>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yes.</a:t>
            </a:r>
          </a:p>
          <a:p>
            <a:pPr algn="ctr"/>
            <a:r>
              <a:rPr lang="en-GB" sz="2000" b="1">
                <a:latin typeface="Arial" panose="020B0604020202020204" pitchFamily="34" charset="0"/>
                <a:cs typeface="Arial" panose="020B0604020202020204" pitchFamily="34" charset="0"/>
              </a:rPr>
              <a:t>Have a look at the statement and try again.</a:t>
            </a:r>
          </a:p>
          <a:p>
            <a:pPr algn="ctr"/>
            <a:endParaRPr lang="en-GB"/>
          </a:p>
          <a:p>
            <a:pPr algn="ctr"/>
            <a:endParaRPr lang="en-GB"/>
          </a:p>
        </p:txBody>
      </p:sp>
      <p:sp>
        <p:nvSpPr>
          <p:cNvPr id="21" name="TextBox 20">
            <a:extLst>
              <a:ext uri="{FF2B5EF4-FFF2-40B4-BE49-F238E27FC236}">
                <a16:creationId xmlns:a16="http://schemas.microsoft.com/office/drawing/2014/main" id="{6E54C97B-A339-B666-1FD6-910D0DD5AC50}"/>
              </a:ext>
            </a:extLst>
          </p:cNvPr>
          <p:cNvSpPr txBox="1">
            <a:spLocks noGrp="1" noRot="1" noMove="1" noResize="1" noEditPoints="1" noAdjustHandles="1" noChangeArrowheads="1" noChangeShapeType="1"/>
          </p:cNvSpPr>
          <p:nvPr/>
        </p:nvSpPr>
        <p:spPr>
          <a:xfrm>
            <a:off x="3400964" y="2195108"/>
            <a:ext cx="3086100" cy="2677656"/>
          </a:xfrm>
          <a:prstGeom prst="rect">
            <a:avLst/>
          </a:prstGeom>
          <a:solidFill>
            <a:srgbClr val="92D050"/>
          </a:solidFill>
        </p:spPr>
        <p:txBody>
          <a:bodyPr wrap="square" rtlCol="0">
            <a:spAutoFit/>
          </a:bodyPr>
          <a:lstStyle/>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Correct</a:t>
            </a: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 </a:t>
            </a:r>
          </a:p>
        </p:txBody>
      </p:sp>
      <p:pic>
        <p:nvPicPr>
          <p:cNvPr id="22" name="Picture 21" descr="An indicator showing the end of the slide and the start of the next.">
            <a:extLst>
              <a:ext uri="{FF2B5EF4-FFF2-40B4-BE49-F238E27FC236}">
                <a16:creationId xmlns:a16="http://schemas.microsoft.com/office/drawing/2014/main" id="{48F95C8E-98CE-EA0C-8AE9-3A464F8ABF81}"/>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2340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8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par>
                          <p:cTn id="26" fill="hold">
                            <p:stCondLst>
                              <p:cond delay="2000"/>
                            </p:stCondLst>
                            <p:childTnLst>
                              <p:par>
                                <p:cTn id="27" presetID="1" presetClass="exit" presetSubtype="0" fill="hold" grpId="1" nodeType="afterEffect">
                                  <p:stCondLst>
                                    <p:cond delay="4500"/>
                                  </p:stCondLst>
                                  <p:childTnLst>
                                    <p:set>
                                      <p:cBhvr>
                                        <p:cTn id="2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fltVal val="0"/>
                                          </p:val>
                                        </p:tav>
                                        <p:tav tm="100000">
                                          <p:val>
                                            <p:strVal val="#ppt_w"/>
                                          </p:val>
                                        </p:tav>
                                      </p:tavLst>
                                    </p:anim>
                                    <p:anim calcmode="lin" valueType="num">
                                      <p:cBhvr>
                                        <p:cTn id="35" dur="1000" fill="hold"/>
                                        <p:tgtEl>
                                          <p:spTgt spid="21"/>
                                        </p:tgtEl>
                                        <p:attrNameLst>
                                          <p:attrName>ppt_h</p:attrName>
                                        </p:attrNameLst>
                                      </p:cBhvr>
                                      <p:tavLst>
                                        <p:tav tm="0">
                                          <p:val>
                                            <p:fltVal val="0"/>
                                          </p:val>
                                        </p:tav>
                                        <p:tav tm="100000">
                                          <p:val>
                                            <p:strVal val="#ppt_h"/>
                                          </p:val>
                                        </p:tav>
                                      </p:tavLst>
                                    </p:anim>
                                    <p:anim calcmode="lin" valueType="num">
                                      <p:cBhvr>
                                        <p:cTn id="36" dur="1000" fill="hold"/>
                                        <p:tgtEl>
                                          <p:spTgt spid="21"/>
                                        </p:tgtEl>
                                        <p:attrNameLst>
                                          <p:attrName>style.rotation</p:attrName>
                                        </p:attrNameLst>
                                      </p:cBhvr>
                                      <p:tavLst>
                                        <p:tav tm="0">
                                          <p:val>
                                            <p:fltVal val="90"/>
                                          </p:val>
                                        </p:tav>
                                        <p:tav tm="100000">
                                          <p:val>
                                            <p:fltVal val="0"/>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8" grpId="0" animBg="1"/>
      <p:bldP spid="14" grpId="0" animBg="1"/>
      <p:bldP spid="20" grpId="0" animBg="1"/>
      <p:bldP spid="20" grpId="1" animBg="1"/>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97EAD7-37CD-2138-7CD0-DDABDD8A4CDD}"/>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72230" y="1394555"/>
            <a:ext cx="2000250" cy="18559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NeueLT Pro 55 Roman" panose="020B0604020202020204" pitchFamily="34" charset="0"/>
            </a:endParaRPr>
          </a:p>
          <a:p>
            <a:pPr algn="ctr"/>
            <a:r>
              <a:rPr lang="en-GB">
                <a:latin typeface="HelveticaNeueLT Pro 55 Roman" panose="020B0604020202020204" pitchFamily="34" charset="0"/>
              </a:rPr>
              <a:t>How could they affect pets?</a:t>
            </a:r>
          </a:p>
          <a:p>
            <a:pPr algn="ctr"/>
            <a:endParaRPr lang="en-GB"/>
          </a:p>
        </p:txBody>
      </p:sp>
      <p:sp>
        <p:nvSpPr>
          <p:cNvPr id="10" name="Title 1">
            <a:extLst>
              <a:ext uri="{FF2B5EF4-FFF2-40B4-BE49-F238E27FC236}">
                <a16:creationId xmlns:a16="http://schemas.microsoft.com/office/drawing/2014/main" id="{6F586648-4079-3A10-A125-4607283FEB42}"/>
              </a:ext>
            </a:extLst>
          </p:cNvPr>
          <p:cNvSpPr txBox="1">
            <a:spLocks noGrp="1" noRot="1" noMove="1" noResize="1" noEditPoints="1" noAdjustHandles="1" noChangeArrowheads="1" noChangeShapeType="1"/>
          </p:cNvSpPr>
          <p:nvPr/>
        </p:nvSpPr>
        <p:spPr>
          <a:xfrm>
            <a:off x="449885" y="308008"/>
            <a:ext cx="10901414" cy="856559"/>
          </a:xfrm>
          <a:prstGeom prst="rect">
            <a:avLst/>
          </a:prstGeom>
          <a:solidFill>
            <a:schemeClr val="bg1"/>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b="1">
                <a:solidFill>
                  <a:srgbClr val="FF0000"/>
                </a:solidFill>
                <a:latin typeface="HelveticaNeueLT Pro 55 Roman"/>
              </a:rPr>
              <a:t>3. </a:t>
            </a:r>
            <a:r>
              <a:rPr lang="en-GB" sz="4000" b="1">
                <a:latin typeface="HelveticaNeueLT Pro 55 Roman"/>
              </a:rPr>
              <a:t>Can heatwaves be dangerous to a person’s health?</a:t>
            </a:r>
          </a:p>
        </p:txBody>
      </p:sp>
      <p:pic>
        <p:nvPicPr>
          <p:cNvPr id="13" name="Picture 12" descr="A construction worker holding a hat above his head. His face is sweaty and his eyes are closed. ">
            <a:extLst>
              <a:ext uri="{FF2B5EF4-FFF2-40B4-BE49-F238E27FC236}">
                <a16:creationId xmlns:a16="http://schemas.microsoft.com/office/drawing/2014/main" id="{8D257311-236A-D8A2-9FA8-3645631EC104}"/>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val="0"/>
              </a:ext>
            </a:extLst>
          </a:blip>
          <a:srcRect l="-334"/>
          <a:stretch/>
        </p:blipFill>
        <p:spPr>
          <a:xfrm>
            <a:off x="839896" y="1314244"/>
            <a:ext cx="7622904" cy="4235363"/>
          </a:xfrm>
          <a:prstGeom prst="rect">
            <a:avLst/>
          </a:prstGeom>
        </p:spPr>
      </p:pic>
      <p:sp>
        <p:nvSpPr>
          <p:cNvPr id="16" name="Rectangle 15">
            <a:extLst>
              <a:ext uri="{FF2B5EF4-FFF2-40B4-BE49-F238E27FC236}">
                <a16:creationId xmlns:a16="http://schemas.microsoft.com/office/drawing/2014/main" id="{73D5FDC5-9042-7173-2776-AA065D381DA7}"/>
              </a:ext>
            </a:extLst>
          </p:cNvPr>
          <p:cNvSpPr>
            <a:spLocks noGrp="1" noRot="1" noMove="1" noResize="1" noEditPoints="1" noAdjustHandles="1" noChangeArrowheads="1" noChangeShapeType="1"/>
          </p:cNvSpPr>
          <p:nvPr/>
        </p:nvSpPr>
        <p:spPr>
          <a:xfrm>
            <a:off x="8872230" y="1314245"/>
            <a:ext cx="2018641" cy="1936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Tap for </a:t>
            </a:r>
          </a:p>
          <a:p>
            <a:pPr algn="ctr"/>
            <a:r>
              <a:rPr lang="en-GB" sz="2800" b="1">
                <a:solidFill>
                  <a:srgbClr val="FF0000"/>
                </a:solidFill>
                <a:latin typeface="HelveticaNeueLT Pro 55 Roman" panose="020B0604020202020204" pitchFamily="34" charset="0"/>
              </a:rPr>
              <a:t>bonus</a:t>
            </a:r>
          </a:p>
          <a:p>
            <a:pPr algn="ctr"/>
            <a:r>
              <a:rPr lang="en-GB" sz="2800" b="1">
                <a:solidFill>
                  <a:srgbClr val="FF0000"/>
                </a:solidFill>
                <a:latin typeface="HelveticaNeueLT Pro 55 Roman" panose="020B0604020202020204" pitchFamily="34" charset="0"/>
              </a:rPr>
              <a:t> points.</a:t>
            </a:r>
            <a:endParaRPr lang="en-GB" sz="2800">
              <a:solidFill>
                <a:schemeClr val="tx1"/>
              </a:solidFill>
              <a:latin typeface="HelveticaNeueLT Pro 55 Roman" panose="020B0604020202020204" pitchFamily="34" charset="0"/>
            </a:endParaRPr>
          </a:p>
          <a:p>
            <a:pPr algn="ctr"/>
            <a:endParaRPr lang="en-GB"/>
          </a:p>
        </p:txBody>
      </p:sp>
      <p:sp>
        <p:nvSpPr>
          <p:cNvPr id="17" name="Rectangle 16">
            <a:extLst>
              <a:ext uri="{FF2B5EF4-FFF2-40B4-BE49-F238E27FC236}">
                <a16:creationId xmlns:a16="http://schemas.microsoft.com/office/drawing/2014/main" id="{B57C4A03-073B-0829-6BA8-AD31BC1A1FC0}"/>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18" name="Rectangle 17">
            <a:extLst>
              <a:ext uri="{FF2B5EF4-FFF2-40B4-BE49-F238E27FC236}">
                <a16:creationId xmlns:a16="http://schemas.microsoft.com/office/drawing/2014/main" id="{A90A1029-E836-B099-4A46-FD6F5A1B8A98}"/>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19" name="Rectangle 18">
            <a:extLst>
              <a:ext uri="{FF2B5EF4-FFF2-40B4-BE49-F238E27FC236}">
                <a16:creationId xmlns:a16="http://schemas.microsoft.com/office/drawing/2014/main" id="{28B9C05B-D30E-6C4B-07C8-021F84F3E6CB}"/>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20" name="TextBox 19">
            <a:extLst>
              <a:ext uri="{FF2B5EF4-FFF2-40B4-BE49-F238E27FC236}">
                <a16:creationId xmlns:a16="http://schemas.microsoft.com/office/drawing/2014/main" id="{C3A67231-ED98-B112-A6EB-3709FF089E03}"/>
              </a:ext>
            </a:extLst>
          </p:cNvPr>
          <p:cNvSpPr txBox="1">
            <a:spLocks noGrp="1" noRot="1" noMove="1" noResize="1" noEditPoints="1" noAdjustHandles="1" noChangeArrowheads="1" noChangeShapeType="1"/>
          </p:cNvSpPr>
          <p:nvPr/>
        </p:nvSpPr>
        <p:spPr>
          <a:xfrm>
            <a:off x="3412315" y="1997839"/>
            <a:ext cx="3086100" cy="2554545"/>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endParaRPr lang="en-GB" sz="1600">
              <a:latin typeface="Arial" panose="020B0604020202020204" pitchFamily="34" charset="0"/>
              <a:cs typeface="Arial" panose="020B0604020202020204" pitchFamily="34" charset="0"/>
            </a:endParaRPr>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no.</a:t>
            </a:r>
          </a:p>
          <a:p>
            <a:pPr algn="ctr"/>
            <a:r>
              <a:rPr lang="en-GB" sz="2000" b="1">
                <a:latin typeface="Arial" panose="020B0604020202020204" pitchFamily="34" charset="0"/>
                <a:cs typeface="Arial" panose="020B0604020202020204" pitchFamily="34" charset="0"/>
              </a:rPr>
              <a:t>Try again.</a:t>
            </a:r>
          </a:p>
          <a:p>
            <a:pPr algn="ctr"/>
            <a:endParaRPr lang="en-GB"/>
          </a:p>
          <a:p>
            <a:pPr algn="ctr"/>
            <a:endParaRPr lang="en-GB"/>
          </a:p>
          <a:p>
            <a:pPr algn="ctr"/>
            <a:endParaRPr lang="en-GB"/>
          </a:p>
        </p:txBody>
      </p:sp>
      <p:sp>
        <p:nvSpPr>
          <p:cNvPr id="21" name="TextBox 20">
            <a:extLst>
              <a:ext uri="{FF2B5EF4-FFF2-40B4-BE49-F238E27FC236}">
                <a16:creationId xmlns:a16="http://schemas.microsoft.com/office/drawing/2014/main" id="{0B3C57D0-7465-8C49-27F9-3EAFB9CEB479}"/>
              </a:ext>
            </a:extLst>
          </p:cNvPr>
          <p:cNvSpPr txBox="1">
            <a:spLocks noGrp="1" noRot="1" noMove="1" noResize="1" noEditPoints="1" noAdjustHandles="1" noChangeArrowheads="1" noChangeShapeType="1"/>
          </p:cNvSpPr>
          <p:nvPr/>
        </p:nvSpPr>
        <p:spPr>
          <a:xfrm>
            <a:off x="3404189" y="1973093"/>
            <a:ext cx="3086100" cy="2677656"/>
          </a:xfrm>
          <a:prstGeom prst="rect">
            <a:avLst/>
          </a:prstGeom>
          <a:solidFill>
            <a:srgbClr val="92D050"/>
          </a:solidFill>
        </p:spPr>
        <p:txBody>
          <a:bodyPr wrap="square" rtlCol="0">
            <a:spAutoFit/>
          </a:bodyPr>
          <a:lstStyle/>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Correct</a:t>
            </a: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86617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anim calcmode="lin" valueType="num">
                                      <p:cBhvr>
                                        <p:cTn id="14" dur="2000" fill="hold"/>
                                        <p:tgtEl>
                                          <p:spTgt spid="20"/>
                                        </p:tgtEl>
                                        <p:attrNameLst>
                                          <p:attrName>ppt_w</p:attrName>
                                        </p:attrNameLst>
                                      </p:cBhvr>
                                      <p:tavLst>
                                        <p:tav tm="0" fmla="#ppt_w*sin(2.5*pi*$)">
                                          <p:val>
                                            <p:fltVal val="0"/>
                                          </p:val>
                                        </p:tav>
                                        <p:tav tm="100000">
                                          <p:val>
                                            <p:fltVal val="1"/>
                                          </p:val>
                                        </p:tav>
                                      </p:tavLst>
                                    </p:anim>
                                    <p:anim calcmode="lin" valueType="num">
                                      <p:cBhvr>
                                        <p:cTn id="15" dur="2000" fill="hold"/>
                                        <p:tgtEl>
                                          <p:spTgt spid="20"/>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xit" presetSubtype="0" fill="hold" grpId="1" nodeType="afterEffect">
                                  <p:stCondLst>
                                    <p:cond delay="450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9" restart="whenNotActive" fill="hold" evtFilter="cancelBubble" nodeType="interactiveSeq">
                <p:stCondLst>
                  <p:cond evt="onClick" delay="0">
                    <p:tgtEl>
                      <p:spTgt spid="17"/>
                    </p:tgtEl>
                  </p:cond>
                </p:stCondLst>
                <p:endSync evt="end" delay="0">
                  <p:rtn val="all"/>
                </p:endSync>
                <p:childTnLst>
                  <p:par>
                    <p:cTn id="20" fill="hold">
                      <p:stCondLst>
                        <p:cond delay="0"/>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 calcmode="lin" valueType="num">
                                      <p:cBhvr>
                                        <p:cTn id="26" dur="1000" fill="hold"/>
                                        <p:tgtEl>
                                          <p:spTgt spid="21"/>
                                        </p:tgtEl>
                                        <p:attrNameLst>
                                          <p:attrName>style.rotation</p:attrName>
                                        </p:attrNameLst>
                                      </p:cBhvr>
                                      <p:tavLst>
                                        <p:tav tm="0">
                                          <p:val>
                                            <p:fltVal val="90"/>
                                          </p:val>
                                        </p:tav>
                                        <p:tav tm="100000">
                                          <p:val>
                                            <p:fltVal val="0"/>
                                          </p:val>
                                        </p:tav>
                                      </p:tavLst>
                                    </p:anim>
                                    <p:animEffect transition="in" filter="fade">
                                      <p:cBhvr>
                                        <p:cTn id="27" dur="1000"/>
                                        <p:tgtEl>
                                          <p:spTgt spid="21"/>
                                        </p:tgtEl>
                                      </p:cBhvr>
                                    </p:animEffect>
                                  </p:childTnLst>
                                </p:cTn>
                              </p:par>
                            </p:childTnLst>
                          </p:cTn>
                        </p:par>
                        <p:par>
                          <p:cTn id="28" fill="hold">
                            <p:stCondLst>
                              <p:cond delay="1000"/>
                            </p:stCondLst>
                            <p:childTnLst>
                              <p:par>
                                <p:cTn id="29" presetID="1" presetClass="exit" presetSubtype="0" fill="hold" grpId="1" nodeType="afterEffect">
                                  <p:stCondLst>
                                    <p:cond delay="200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animBg="1"/>
      <p:bldP spid="20" grpId="0" animBg="1"/>
      <p:bldP spid="20"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97EAD7-37CD-2138-7CD0-DDABDD8A4CDD}"/>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72230" y="1394555"/>
            <a:ext cx="2000250" cy="18559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HelveticaNeueLT Pro 55 Roman" panose="020B0604020202020204" pitchFamily="34" charset="0"/>
            </a:endParaRPr>
          </a:p>
          <a:p>
            <a:pPr algn="ctr"/>
            <a:r>
              <a:rPr lang="en-GB">
                <a:latin typeface="HelveticaNeueLT Pro 55 Roman" panose="020B0604020202020204" pitchFamily="34" charset="0"/>
              </a:rPr>
              <a:t>How could they affect pets?</a:t>
            </a:r>
          </a:p>
          <a:p>
            <a:pPr algn="ctr"/>
            <a:endParaRPr lang="en-GB"/>
          </a:p>
        </p:txBody>
      </p:sp>
      <p:sp>
        <p:nvSpPr>
          <p:cNvPr id="10" name="Title 1">
            <a:extLst>
              <a:ext uri="{FF2B5EF4-FFF2-40B4-BE49-F238E27FC236}">
                <a16:creationId xmlns:a16="http://schemas.microsoft.com/office/drawing/2014/main" id="{6F586648-4079-3A10-A125-4607283FEB42}"/>
              </a:ext>
            </a:extLst>
          </p:cNvPr>
          <p:cNvSpPr txBox="1">
            <a:spLocks noGrp="1" noRot="1" noMove="1" noResize="1" noEditPoints="1" noAdjustHandles="1" noChangeArrowheads="1" noChangeShapeType="1"/>
          </p:cNvSpPr>
          <p:nvPr/>
        </p:nvSpPr>
        <p:spPr>
          <a:xfrm>
            <a:off x="449885" y="308008"/>
            <a:ext cx="10901414" cy="856559"/>
          </a:xfrm>
          <a:prstGeom prst="rect">
            <a:avLst/>
          </a:prstGeom>
          <a:solidFill>
            <a:schemeClr val="bg1"/>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b="1">
                <a:solidFill>
                  <a:srgbClr val="FF0000"/>
                </a:solidFill>
                <a:latin typeface="HelveticaNeueLT Pro 55 Roman"/>
              </a:rPr>
              <a:t>3. </a:t>
            </a:r>
            <a:r>
              <a:rPr lang="en-GB" sz="4000" b="1">
                <a:latin typeface="HelveticaNeueLT Pro 55 Roman"/>
              </a:rPr>
              <a:t>Can heatwaves be dangerous to a person’s health?</a:t>
            </a:r>
          </a:p>
        </p:txBody>
      </p:sp>
      <p:pic>
        <p:nvPicPr>
          <p:cNvPr id="13" name="Picture 12" descr="A person with a hat on his head&#10;&#10;Description automatically generated with low confidence">
            <a:extLst>
              <a:ext uri="{FF2B5EF4-FFF2-40B4-BE49-F238E27FC236}">
                <a16:creationId xmlns:a16="http://schemas.microsoft.com/office/drawing/2014/main" id="{8D257311-236A-D8A2-9FA8-3645631EC10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334"/>
          <a:stretch/>
        </p:blipFill>
        <p:spPr>
          <a:xfrm>
            <a:off x="839896" y="1314244"/>
            <a:ext cx="7622904" cy="4235363"/>
          </a:xfrm>
          <a:prstGeom prst="rect">
            <a:avLst/>
          </a:prstGeom>
        </p:spPr>
      </p:pic>
      <p:sp>
        <p:nvSpPr>
          <p:cNvPr id="17" name="Rectangle 16">
            <a:extLst>
              <a:ext uri="{FF2B5EF4-FFF2-40B4-BE49-F238E27FC236}">
                <a16:creationId xmlns:a16="http://schemas.microsoft.com/office/drawing/2014/main" id="{B57C4A03-073B-0829-6BA8-AD31BC1A1FC0}"/>
              </a:ext>
            </a:extLst>
          </p:cNvPr>
          <p:cNvSpPr>
            <a:spLocks noGrp="1" noRot="1" noMove="1" noResize="1" noEditPoints="1" noAdjustHandles="1" noChangeArrowheads="1" noChangeShapeType="1"/>
          </p:cNvSpPr>
          <p:nvPr/>
        </p:nvSpPr>
        <p:spPr>
          <a:xfrm>
            <a:off x="8861216" y="4650749"/>
            <a:ext cx="996322" cy="9283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18" name="Rectangle 17">
            <a:extLst>
              <a:ext uri="{FF2B5EF4-FFF2-40B4-BE49-F238E27FC236}">
                <a16:creationId xmlns:a16="http://schemas.microsoft.com/office/drawing/2014/main" id="{A90A1029-E836-B099-4A46-FD6F5A1B8A98}"/>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latin typeface="Arial"/>
                <a:cs typeface="Arial"/>
              </a:rPr>
              <a:t>Tap for  </a:t>
            </a:r>
            <a:endParaRPr lang="en-GB">
              <a:solidFill>
                <a:schemeClr val="tx1"/>
              </a:solidFill>
              <a:latin typeface="Arial" panose="020B0604020202020204" pitchFamily="34" charset="0"/>
              <a:cs typeface="Arial" panose="020B0604020202020204" pitchFamily="34" charset="0"/>
            </a:endParaRPr>
          </a:p>
          <a:p>
            <a:pPr algn="ctr"/>
            <a:r>
              <a:rPr lang="en-GB" sz="2800" b="1">
                <a:solidFill>
                  <a:srgbClr val="FF0000"/>
                </a:solidFill>
                <a:latin typeface="Arial" panose="020B0604020202020204" pitchFamily="34" charset="0"/>
                <a:cs typeface="Arial" panose="020B0604020202020204" pitchFamily="34" charset="0"/>
              </a:rPr>
              <a:t>definition.</a:t>
            </a:r>
          </a:p>
        </p:txBody>
      </p:sp>
      <p:sp>
        <p:nvSpPr>
          <p:cNvPr id="19" name="Rectangle 18">
            <a:extLst>
              <a:ext uri="{FF2B5EF4-FFF2-40B4-BE49-F238E27FC236}">
                <a16:creationId xmlns:a16="http://schemas.microsoft.com/office/drawing/2014/main" id="{28B9C05B-D30E-6C4B-07C8-021F84F3E6CB}"/>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2" name="Rectangle 1">
            <a:extLst>
              <a:ext uri="{FF2B5EF4-FFF2-40B4-BE49-F238E27FC236}">
                <a16:creationId xmlns:a16="http://schemas.microsoft.com/office/drawing/2014/main" id="{24772572-4EF7-9AA6-0AFD-57FEC13A5A04}"/>
              </a:ext>
            </a:extLst>
          </p:cNvPr>
          <p:cNvSpPr>
            <a:spLocks noGrp="1" noRot="1" noMove="1" noResize="1" noEditPoints="1" noAdjustHandles="1" noChangeArrowheads="1" noChangeShapeType="1"/>
          </p:cNvSpPr>
          <p:nvPr/>
        </p:nvSpPr>
        <p:spPr>
          <a:xfrm>
            <a:off x="839896" y="1287590"/>
            <a:ext cx="1730153" cy="69707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Dehydration</a:t>
            </a:r>
          </a:p>
        </p:txBody>
      </p:sp>
      <p:sp>
        <p:nvSpPr>
          <p:cNvPr id="3" name="Rectangle 2">
            <a:extLst>
              <a:ext uri="{FF2B5EF4-FFF2-40B4-BE49-F238E27FC236}">
                <a16:creationId xmlns:a16="http://schemas.microsoft.com/office/drawing/2014/main" id="{09F34C52-A2CE-415A-4EB7-3663B467D0B0}"/>
              </a:ext>
            </a:extLst>
          </p:cNvPr>
          <p:cNvSpPr>
            <a:spLocks noGrp="1" noRot="1" noMove="1" noResize="1" noEditPoints="1" noAdjustHandles="1" noChangeArrowheads="1" noChangeShapeType="1"/>
          </p:cNvSpPr>
          <p:nvPr/>
        </p:nvSpPr>
        <p:spPr>
          <a:xfrm>
            <a:off x="868803" y="3601921"/>
            <a:ext cx="1967913" cy="62732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Heatstroke</a:t>
            </a:r>
          </a:p>
        </p:txBody>
      </p:sp>
      <p:sp>
        <p:nvSpPr>
          <p:cNvPr id="4" name="Rectangle 3">
            <a:extLst>
              <a:ext uri="{FF2B5EF4-FFF2-40B4-BE49-F238E27FC236}">
                <a16:creationId xmlns:a16="http://schemas.microsoft.com/office/drawing/2014/main" id="{03229F2B-B75B-B8E1-F2FD-D0E13A763390}"/>
              </a:ext>
            </a:extLst>
          </p:cNvPr>
          <p:cNvSpPr>
            <a:spLocks noGrp="1" noRot="1" noMove="1" noResize="1" noEditPoints="1" noAdjustHandles="1" noChangeArrowheads="1" noChangeShapeType="1"/>
          </p:cNvSpPr>
          <p:nvPr/>
        </p:nvSpPr>
        <p:spPr>
          <a:xfrm>
            <a:off x="3768707" y="1287590"/>
            <a:ext cx="1831993" cy="69707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Heat exhaustion</a:t>
            </a:r>
          </a:p>
        </p:txBody>
      </p:sp>
      <p:sp>
        <p:nvSpPr>
          <p:cNvPr id="6" name="Rectangle 5">
            <a:extLst>
              <a:ext uri="{FF2B5EF4-FFF2-40B4-BE49-F238E27FC236}">
                <a16:creationId xmlns:a16="http://schemas.microsoft.com/office/drawing/2014/main" id="{A5401CD5-ACF7-1120-416F-89D5F8916DEA}"/>
              </a:ext>
            </a:extLst>
          </p:cNvPr>
          <p:cNvSpPr>
            <a:spLocks noGrp="1" noRot="1" noMove="1" noResize="1" noEditPoints="1" noAdjustHandles="1" noChangeArrowheads="1" noChangeShapeType="1"/>
          </p:cNvSpPr>
          <p:nvPr/>
        </p:nvSpPr>
        <p:spPr>
          <a:xfrm>
            <a:off x="6773581" y="1311486"/>
            <a:ext cx="1685925" cy="6961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Sunburn</a:t>
            </a:r>
          </a:p>
        </p:txBody>
      </p:sp>
      <p:sp>
        <p:nvSpPr>
          <p:cNvPr id="7" name="Rectangle 6">
            <a:extLst>
              <a:ext uri="{FF2B5EF4-FFF2-40B4-BE49-F238E27FC236}">
                <a16:creationId xmlns:a16="http://schemas.microsoft.com/office/drawing/2014/main" id="{4701D63E-E5A9-A55B-A24D-3173643606A1}"/>
              </a:ext>
            </a:extLst>
          </p:cNvPr>
          <p:cNvSpPr>
            <a:spLocks noGrp="1" noRot="1" noMove="1" noResize="1" noEditPoints="1" noAdjustHandles="1" noChangeArrowheads="1" noChangeShapeType="1"/>
          </p:cNvSpPr>
          <p:nvPr/>
        </p:nvSpPr>
        <p:spPr>
          <a:xfrm>
            <a:off x="6606736" y="3534543"/>
            <a:ext cx="1852770" cy="62732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Emotional distress</a:t>
            </a:r>
          </a:p>
        </p:txBody>
      </p:sp>
      <p:sp>
        <p:nvSpPr>
          <p:cNvPr id="8" name="Rectangle 7">
            <a:extLst>
              <a:ext uri="{FF2B5EF4-FFF2-40B4-BE49-F238E27FC236}">
                <a16:creationId xmlns:a16="http://schemas.microsoft.com/office/drawing/2014/main" id="{598DEF38-7C72-5BB2-ABC6-5E2D76099F58}"/>
              </a:ext>
            </a:extLst>
          </p:cNvPr>
          <p:cNvSpPr>
            <a:spLocks noGrp="1" noRot="1" noMove="1" noResize="1" noEditPoints="1" noAdjustHandles="1" noChangeArrowheads="1" noChangeShapeType="1"/>
          </p:cNvSpPr>
          <p:nvPr/>
        </p:nvSpPr>
        <p:spPr>
          <a:xfrm>
            <a:off x="6606736" y="4161867"/>
            <a:ext cx="1857145" cy="1390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When a person is extremely upset by a heatwave.</a:t>
            </a:r>
            <a:endParaRPr lang="en-GB">
              <a:solidFill>
                <a:schemeClr val="tx1"/>
              </a:solidFill>
            </a:endParaRPr>
          </a:p>
        </p:txBody>
      </p:sp>
      <p:sp>
        <p:nvSpPr>
          <p:cNvPr id="9" name="Rectangle 8">
            <a:extLst>
              <a:ext uri="{FF2B5EF4-FFF2-40B4-BE49-F238E27FC236}">
                <a16:creationId xmlns:a16="http://schemas.microsoft.com/office/drawing/2014/main" id="{25C3D7AE-E6B4-CA4E-DDBB-04F31DF9989D}"/>
              </a:ext>
            </a:extLst>
          </p:cNvPr>
          <p:cNvSpPr>
            <a:spLocks noGrp="1" noRot="1" noMove="1" noResize="1" noEditPoints="1" noAdjustHandles="1" noChangeArrowheads="1" noChangeShapeType="1"/>
          </p:cNvSpPr>
          <p:nvPr/>
        </p:nvSpPr>
        <p:spPr>
          <a:xfrm>
            <a:off x="836602" y="1978477"/>
            <a:ext cx="1730153" cy="1012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When your body loses too much water.</a:t>
            </a:r>
            <a:r>
              <a:rPr lang="en-GB">
                <a:solidFill>
                  <a:schemeClr val="tx1"/>
                </a:solidFill>
              </a:rPr>
              <a:t> </a:t>
            </a:r>
          </a:p>
        </p:txBody>
      </p:sp>
      <p:sp>
        <p:nvSpPr>
          <p:cNvPr id="11" name="Rectangle 10">
            <a:extLst>
              <a:ext uri="{FF2B5EF4-FFF2-40B4-BE49-F238E27FC236}">
                <a16:creationId xmlns:a16="http://schemas.microsoft.com/office/drawing/2014/main" id="{6B765E37-87C4-D6BC-C6AA-790FA645279D}"/>
              </a:ext>
            </a:extLst>
          </p:cNvPr>
          <p:cNvSpPr>
            <a:spLocks noGrp="1" noRot="1" noMove="1" noResize="1" noEditPoints="1" noAdjustHandles="1" noChangeArrowheads="1" noChangeShapeType="1"/>
          </p:cNvSpPr>
          <p:nvPr/>
        </p:nvSpPr>
        <p:spPr>
          <a:xfrm>
            <a:off x="868804" y="4229244"/>
            <a:ext cx="1967913"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When your body temperature gets dangerously high.</a:t>
            </a:r>
            <a:endParaRPr lang="en-GB">
              <a:solidFill>
                <a:schemeClr val="tx1"/>
              </a:solidFill>
            </a:endParaRPr>
          </a:p>
        </p:txBody>
      </p:sp>
      <p:sp>
        <p:nvSpPr>
          <p:cNvPr id="14" name="Rectangle 13">
            <a:extLst>
              <a:ext uri="{FF2B5EF4-FFF2-40B4-BE49-F238E27FC236}">
                <a16:creationId xmlns:a16="http://schemas.microsoft.com/office/drawing/2014/main" id="{516979BF-4BEC-7210-E62A-7C42DDF2BEAA}"/>
              </a:ext>
            </a:extLst>
          </p:cNvPr>
          <p:cNvSpPr>
            <a:spLocks noGrp="1" noRot="1" noMove="1" noResize="1" noEditPoints="1" noAdjustHandles="1" noChangeArrowheads="1" noChangeShapeType="1"/>
          </p:cNvSpPr>
          <p:nvPr/>
        </p:nvSpPr>
        <p:spPr>
          <a:xfrm>
            <a:off x="3773752" y="1984664"/>
            <a:ext cx="1826948" cy="1061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When sweating causes loss of fluids and salts.</a:t>
            </a:r>
            <a:endParaRPr lang="en-GB">
              <a:solidFill>
                <a:schemeClr val="tx1"/>
              </a:solidFill>
            </a:endParaRPr>
          </a:p>
        </p:txBody>
      </p:sp>
      <p:sp>
        <p:nvSpPr>
          <p:cNvPr id="15" name="Rectangle 14">
            <a:extLst>
              <a:ext uri="{FF2B5EF4-FFF2-40B4-BE49-F238E27FC236}">
                <a16:creationId xmlns:a16="http://schemas.microsoft.com/office/drawing/2014/main" id="{5165ECBA-416A-AED5-5AF4-11829DF05E54}"/>
              </a:ext>
            </a:extLst>
          </p:cNvPr>
          <p:cNvSpPr>
            <a:spLocks noGrp="1" noRot="1" noMove="1" noResize="1" noEditPoints="1" noAdjustHandles="1" noChangeArrowheads="1" noChangeShapeType="1"/>
          </p:cNvSpPr>
          <p:nvPr/>
        </p:nvSpPr>
        <p:spPr>
          <a:xfrm>
            <a:off x="6755190" y="1978477"/>
            <a:ext cx="1695021" cy="1068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Skin damage caused by too much sun.</a:t>
            </a:r>
            <a:endParaRPr lang="en-GB">
              <a:solidFill>
                <a:schemeClr val="tx1"/>
              </a:solidFill>
            </a:endParaRPr>
          </a:p>
        </p:txBody>
      </p:sp>
      <p:pic>
        <p:nvPicPr>
          <p:cNvPr id="22" name="Picture 21" descr="An indicator showing the end of the slide and the start of the next.">
            <a:extLst>
              <a:ext uri="{FF2B5EF4-FFF2-40B4-BE49-F238E27FC236}">
                <a16:creationId xmlns:a16="http://schemas.microsoft.com/office/drawing/2014/main" id="{6AD1F4A9-1A8C-A35E-50E4-30E627AE162A}"/>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66759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nextCondLst>
                <p:cond evt="onClick" delay="0">
                  <p:tgtEl>
                    <p:spTgt spid="7"/>
                  </p:tgtEl>
                </p:cond>
              </p:nextCondLst>
            </p:seq>
          </p:childTnLst>
        </p:cTn>
      </p:par>
    </p:tnLst>
    <p:bldLst>
      <p:bldP spid="8" grpId="0" animBg="1"/>
      <p:bldP spid="9" grpId="0" animBg="1"/>
      <p:bldP spid="11"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F9E07-1872-E741-9592-AAC4D4B6A98B}"/>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12" name="Picture 11" descr="A hand reaching out to the sky to block the sun rays.">
            <a:extLst>
              <a:ext uri="{FF2B5EF4-FFF2-40B4-BE49-F238E27FC236}">
                <a16:creationId xmlns:a16="http://schemas.microsoft.com/office/drawing/2014/main" id="{671A6B46-DFDA-D324-F4D2-721FCD0AEAA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768927" y="1397623"/>
            <a:ext cx="7781703" cy="4169990"/>
          </a:xfrm>
          <a:prstGeom prst="rect">
            <a:avLst/>
          </a:prstGeom>
        </p:spPr>
      </p:pic>
      <p:sp>
        <p:nvSpPr>
          <p:cNvPr id="4" name="Title 1">
            <a:extLst>
              <a:ext uri="{FF2B5EF4-FFF2-40B4-BE49-F238E27FC236}">
                <a16:creationId xmlns:a16="http://schemas.microsoft.com/office/drawing/2014/main" id="{55B9B0B0-2F38-848F-40B2-41806A075909}"/>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3600" b="1" dirty="0">
                <a:solidFill>
                  <a:srgbClr val="FF0000"/>
                </a:solidFill>
                <a:latin typeface="HelveticaNeueLT Pro 55 Roman"/>
              </a:rPr>
              <a:t>4. </a:t>
            </a:r>
            <a:r>
              <a:rPr lang="en-GB" sz="3600" b="1" dirty="0">
                <a:latin typeface="HelveticaNeueLT Pro 55 Roman"/>
              </a:rPr>
              <a:t>Do different groups of people respond differently in a heatwave?</a:t>
            </a:r>
          </a:p>
        </p:txBody>
      </p:sp>
      <p:sp>
        <p:nvSpPr>
          <p:cNvPr id="6" name="Rectangle 5">
            <a:extLst>
              <a:ext uri="{FF2B5EF4-FFF2-40B4-BE49-F238E27FC236}">
                <a16:creationId xmlns:a16="http://schemas.microsoft.com/office/drawing/2014/main" id="{48970F69-0644-0316-E3A3-943DC94B8132}"/>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7" name="Rectangle 6">
            <a:extLst>
              <a:ext uri="{FF2B5EF4-FFF2-40B4-BE49-F238E27FC236}">
                <a16:creationId xmlns:a16="http://schemas.microsoft.com/office/drawing/2014/main" id="{99000091-E3F0-3341-04A7-A25C959A427D}"/>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8" name="Rectangle 7">
            <a:extLst>
              <a:ext uri="{FF2B5EF4-FFF2-40B4-BE49-F238E27FC236}">
                <a16:creationId xmlns:a16="http://schemas.microsoft.com/office/drawing/2014/main" id="{95B8131E-B900-95A8-3590-31FB5A2C0991}"/>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9" name="TextBox 8">
            <a:extLst>
              <a:ext uri="{FF2B5EF4-FFF2-40B4-BE49-F238E27FC236}">
                <a16:creationId xmlns:a16="http://schemas.microsoft.com/office/drawing/2014/main" id="{FC015126-2E34-4D5E-3643-B564E0427A4F}"/>
              </a:ext>
            </a:extLst>
          </p:cNvPr>
          <p:cNvSpPr txBox="1">
            <a:spLocks noGrp="1" noRot="1" noMove="1" noResize="1" noEditPoints="1" noAdjustHandles="1" noChangeArrowheads="1" noChangeShapeType="1"/>
          </p:cNvSpPr>
          <p:nvPr/>
        </p:nvSpPr>
        <p:spPr>
          <a:xfrm>
            <a:off x="3412315" y="1997839"/>
            <a:ext cx="3086100" cy="2646878"/>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no.</a:t>
            </a:r>
          </a:p>
          <a:p>
            <a:pPr algn="ctr"/>
            <a:r>
              <a:rPr lang="en-GB" sz="2000" b="1">
                <a:latin typeface="Arial" panose="020B0604020202020204" pitchFamily="34" charset="0"/>
                <a:cs typeface="Arial" panose="020B0604020202020204" pitchFamily="34" charset="0"/>
              </a:rPr>
              <a:t>Try again.</a:t>
            </a:r>
          </a:p>
          <a:p>
            <a:pPr algn="ctr"/>
            <a:endParaRPr lang="en-GB" sz="2000" b="1">
              <a:latin typeface="Arial" panose="020B0604020202020204" pitchFamily="34" charset="0"/>
              <a:cs typeface="Arial" panose="020B0604020202020204" pitchFamily="34" charset="0"/>
            </a:endParaRPr>
          </a:p>
          <a:p>
            <a:pPr algn="ctr"/>
            <a:endParaRPr lang="en-GB" sz="2000" b="1">
              <a:latin typeface="Arial" panose="020B0604020202020204" pitchFamily="34" charset="0"/>
              <a:cs typeface="Arial" panose="020B0604020202020204" pitchFamily="34" charset="0"/>
            </a:endParaRPr>
          </a:p>
          <a:p>
            <a:pPr algn="ctr"/>
            <a:endParaRPr lang="en-GB"/>
          </a:p>
          <a:p>
            <a:pPr algn="ctr"/>
            <a:endParaRPr lang="en-GB"/>
          </a:p>
        </p:txBody>
      </p:sp>
      <p:sp>
        <p:nvSpPr>
          <p:cNvPr id="10" name="TextBox 9">
            <a:extLst>
              <a:ext uri="{FF2B5EF4-FFF2-40B4-BE49-F238E27FC236}">
                <a16:creationId xmlns:a16="http://schemas.microsoft.com/office/drawing/2014/main" id="{E475B298-006B-51BF-9757-3A76502FACB8}"/>
              </a:ext>
            </a:extLst>
          </p:cNvPr>
          <p:cNvSpPr txBox="1">
            <a:spLocks noGrp="1" noRot="1" noMove="1" noResize="1" noEditPoints="1" noAdjustHandles="1" noChangeArrowheads="1" noChangeShapeType="1"/>
          </p:cNvSpPr>
          <p:nvPr/>
        </p:nvSpPr>
        <p:spPr>
          <a:xfrm>
            <a:off x="3412169" y="1967061"/>
            <a:ext cx="3086100" cy="2677656"/>
          </a:xfrm>
          <a:prstGeom prst="rect">
            <a:avLst/>
          </a:prstGeom>
          <a:solidFill>
            <a:srgbClr val="92D050"/>
          </a:solidFill>
        </p:spPr>
        <p:txBody>
          <a:bodyPr wrap="square" rtlCol="0">
            <a:spAutoFit/>
          </a:bodyPr>
          <a:lstStyle/>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Correct</a:t>
            </a: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ECC5B048-6805-1A5B-25AF-68B9BFF40151}"/>
              </a:ext>
            </a:extLst>
          </p:cNvPr>
          <p:cNvSpPr txBox="1">
            <a:spLocks noGrp="1" noRot="1" noMove="1" noResize="1" noEditPoints="1" noAdjustHandles="1" noChangeArrowheads="1" noChangeShapeType="1"/>
          </p:cNvSpPr>
          <p:nvPr/>
        </p:nvSpPr>
        <p:spPr>
          <a:xfrm>
            <a:off x="8861215" y="1414897"/>
            <a:ext cx="2022527" cy="1938992"/>
          </a:xfrm>
          <a:prstGeom prst="rect">
            <a:avLst/>
          </a:prstGeom>
          <a:solidFill>
            <a:schemeClr val="tx1"/>
          </a:solidFill>
        </p:spPr>
        <p:txBody>
          <a:bodyPr wrap="square" rtlCol="0">
            <a:spAutoFit/>
          </a:bodyPr>
          <a:lstStyle/>
          <a:p>
            <a:pPr algn="ctr"/>
            <a:r>
              <a:rPr lang="en-GB" sz="2000" b="1">
                <a:solidFill>
                  <a:schemeClr val="bg1"/>
                </a:solidFill>
                <a:latin typeface="HelveticaNeueLT Pro 55 Roman" panose="020B0604020202020204" pitchFamily="34" charset="0"/>
              </a:rPr>
              <a:t>Why do you think 18-34 year olds needed medical help more?</a:t>
            </a:r>
          </a:p>
        </p:txBody>
      </p:sp>
      <p:sp>
        <p:nvSpPr>
          <p:cNvPr id="5" name="Rectangle 4">
            <a:extLst>
              <a:ext uri="{FF2B5EF4-FFF2-40B4-BE49-F238E27FC236}">
                <a16:creationId xmlns:a16="http://schemas.microsoft.com/office/drawing/2014/main" id="{10F2560A-F38E-F5E9-CD4D-B12A5F8FAB3B}"/>
              </a:ext>
            </a:extLst>
          </p:cNvPr>
          <p:cNvSpPr>
            <a:spLocks noGrp="1" noRot="1" noMove="1" noResize="1" noEditPoints="1" noAdjustHandles="1" noChangeArrowheads="1" noChangeShapeType="1"/>
          </p:cNvSpPr>
          <p:nvPr/>
        </p:nvSpPr>
        <p:spPr>
          <a:xfrm>
            <a:off x="8864955" y="1376109"/>
            <a:ext cx="2018641" cy="201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Tap for </a:t>
            </a:r>
          </a:p>
          <a:p>
            <a:pPr algn="ctr"/>
            <a:r>
              <a:rPr lang="en-GB" sz="2800" b="1">
                <a:solidFill>
                  <a:srgbClr val="FF0000"/>
                </a:solidFill>
                <a:latin typeface="HelveticaNeueLT Pro 55 Roman" panose="020B0604020202020204" pitchFamily="34" charset="0"/>
              </a:rPr>
              <a:t>bonus</a:t>
            </a:r>
          </a:p>
          <a:p>
            <a:pPr algn="ctr"/>
            <a:r>
              <a:rPr lang="en-GB" sz="2800" b="1">
                <a:solidFill>
                  <a:srgbClr val="FF0000"/>
                </a:solidFill>
                <a:latin typeface="HelveticaNeueLT Pro 55 Roman" panose="020B0604020202020204" pitchFamily="34" charset="0"/>
              </a:rPr>
              <a:t> points.</a:t>
            </a:r>
            <a:endParaRPr lang="en-GB" sz="2800">
              <a:solidFill>
                <a:schemeClr val="tx1"/>
              </a:solidFill>
              <a:latin typeface="HelveticaNeueLT Pro 55 Roman" panose="020B0604020202020204" pitchFamily="34" charset="0"/>
            </a:endParaRPr>
          </a:p>
          <a:p>
            <a:pPr algn="ctr"/>
            <a:endParaRPr lang="en-GB"/>
          </a:p>
        </p:txBody>
      </p:sp>
    </p:spTree>
    <p:extLst>
      <p:ext uri="{BB962C8B-B14F-4D97-AF65-F5344CB8AC3E}">
        <p14:creationId xmlns:p14="http://schemas.microsoft.com/office/powerpoint/2010/main" val="1130794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xit" presetSubtype="0" fill="hold" grpId="1" nodeType="afterEffect">
                                  <p:stCondLst>
                                    <p:cond delay="450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par>
                          <p:cTn id="28" fill="hold">
                            <p:stCondLst>
                              <p:cond delay="1000"/>
                            </p:stCondLst>
                            <p:childTnLst>
                              <p:par>
                                <p:cTn id="29" presetID="1" presetClass="exit" presetSubtype="0" fill="hold" grpId="1" nodeType="afterEffect">
                                  <p:stCondLst>
                                    <p:cond delay="150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F9E07-1872-E741-9592-AAC4D4B6A98B}"/>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12" name="Picture 11" descr="A hand reaching out to the sky&#10;&#10;Description automatically generated with low confidence">
            <a:extLst>
              <a:ext uri="{FF2B5EF4-FFF2-40B4-BE49-F238E27FC236}">
                <a16:creationId xmlns:a16="http://schemas.microsoft.com/office/drawing/2014/main" id="{671A6B46-DFDA-D324-F4D2-721FCD0AEAA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768927" y="1397623"/>
            <a:ext cx="7781703" cy="4169990"/>
          </a:xfrm>
          <a:prstGeom prst="rect">
            <a:avLst/>
          </a:prstGeom>
        </p:spPr>
      </p:pic>
      <p:sp>
        <p:nvSpPr>
          <p:cNvPr id="4" name="Title 1">
            <a:extLst>
              <a:ext uri="{FF2B5EF4-FFF2-40B4-BE49-F238E27FC236}">
                <a16:creationId xmlns:a16="http://schemas.microsoft.com/office/drawing/2014/main" id="{55B9B0B0-2F38-848F-40B2-41806A075909}"/>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3600" b="1" dirty="0">
                <a:solidFill>
                  <a:srgbClr val="FF0000"/>
                </a:solidFill>
                <a:latin typeface="HelveticaNeueLT Pro 55 Roman"/>
              </a:rPr>
              <a:t>4. </a:t>
            </a:r>
            <a:r>
              <a:rPr lang="en-GB" sz="3600" b="1" dirty="0">
                <a:latin typeface="HelveticaNeueLT Pro 55 Roman"/>
              </a:rPr>
              <a:t>Do different groups of people respond differently in a heatwave?</a:t>
            </a:r>
          </a:p>
        </p:txBody>
      </p:sp>
      <p:sp>
        <p:nvSpPr>
          <p:cNvPr id="6" name="Rectangle 5">
            <a:extLst>
              <a:ext uri="{FF2B5EF4-FFF2-40B4-BE49-F238E27FC236}">
                <a16:creationId xmlns:a16="http://schemas.microsoft.com/office/drawing/2014/main" id="{48970F69-0644-0316-E3A3-943DC94B8132}"/>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7" name="Rectangle 6">
            <a:extLst>
              <a:ext uri="{FF2B5EF4-FFF2-40B4-BE49-F238E27FC236}">
                <a16:creationId xmlns:a16="http://schemas.microsoft.com/office/drawing/2014/main" id="{99000091-E3F0-3341-04A7-A25C959A427D}"/>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rgbClr val="FF0000"/>
                </a:solidFill>
                <a:latin typeface="Arial" panose="020B0604020202020204" pitchFamily="34" charset="0"/>
                <a:cs typeface="Arial" panose="020B0604020202020204" pitchFamily="34" charset="0"/>
              </a:rPr>
              <a:t>Information</a:t>
            </a:r>
          </a:p>
        </p:txBody>
      </p:sp>
      <p:sp>
        <p:nvSpPr>
          <p:cNvPr id="8" name="Rectangle 7">
            <a:extLst>
              <a:ext uri="{FF2B5EF4-FFF2-40B4-BE49-F238E27FC236}">
                <a16:creationId xmlns:a16="http://schemas.microsoft.com/office/drawing/2014/main" id="{95B8131E-B900-95A8-3590-31FB5A2C0991}"/>
              </a:ext>
            </a:extLst>
          </p:cNvPr>
          <p:cNvSpPr>
            <a:spLocks noGrp="1" noRot="1" noMove="1" noResize="1" noEditPoints="1" noAdjustHandles="1" noChangeArrowheads="1" noChangeShapeType="1"/>
          </p:cNvSpPr>
          <p:nvPr/>
        </p:nvSpPr>
        <p:spPr>
          <a:xfrm>
            <a:off x="9917304" y="4650749"/>
            <a:ext cx="996322" cy="9283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panose="020B0604020202020204" pitchFamily="34" charset="0"/>
                <a:cs typeface="Arial" panose="020B0604020202020204" pitchFamily="34" charset="0"/>
              </a:rPr>
              <a:t>No</a:t>
            </a:r>
          </a:p>
        </p:txBody>
      </p:sp>
      <p:sp>
        <p:nvSpPr>
          <p:cNvPr id="13" name="TextBox 12">
            <a:extLst>
              <a:ext uri="{FF2B5EF4-FFF2-40B4-BE49-F238E27FC236}">
                <a16:creationId xmlns:a16="http://schemas.microsoft.com/office/drawing/2014/main" id="{ECC5B048-6805-1A5B-25AF-68B9BFF40151}"/>
              </a:ext>
            </a:extLst>
          </p:cNvPr>
          <p:cNvSpPr txBox="1">
            <a:spLocks noGrp="1" noRot="1" noMove="1" noResize="1" noEditPoints="1" noAdjustHandles="1" noChangeArrowheads="1" noChangeShapeType="1"/>
          </p:cNvSpPr>
          <p:nvPr/>
        </p:nvSpPr>
        <p:spPr>
          <a:xfrm>
            <a:off x="8861215" y="1414897"/>
            <a:ext cx="2022527" cy="1938992"/>
          </a:xfrm>
          <a:prstGeom prst="rect">
            <a:avLst/>
          </a:prstGeom>
          <a:solidFill>
            <a:schemeClr val="tx1"/>
          </a:solidFill>
        </p:spPr>
        <p:txBody>
          <a:bodyPr wrap="square" rtlCol="0">
            <a:spAutoFit/>
          </a:bodyPr>
          <a:lstStyle/>
          <a:p>
            <a:pPr algn="ctr"/>
            <a:r>
              <a:rPr lang="en-GB" sz="2000" b="1">
                <a:solidFill>
                  <a:schemeClr val="bg1"/>
                </a:solidFill>
                <a:latin typeface="HelveticaNeueLT Pro 55 Roman" panose="020B0604020202020204" pitchFamily="34" charset="0"/>
              </a:rPr>
              <a:t>Why do you think 18-34 year olds needed medical help more?</a:t>
            </a:r>
          </a:p>
        </p:txBody>
      </p:sp>
      <p:pic>
        <p:nvPicPr>
          <p:cNvPr id="15" name="Picture 14">
            <a:extLst>
              <a:ext uri="{FF2B5EF4-FFF2-40B4-BE49-F238E27FC236}">
                <a16:creationId xmlns:a16="http://schemas.microsoft.com/office/drawing/2014/main" id="{FC22004F-27A1-828F-DC51-50A9FB001E22}"/>
              </a:ext>
            </a:extLst>
          </p:cNvPr>
          <p:cNvPicPr>
            <a:picLocks noGrp="1" noRot="1" noChangeAspect="1" noMove="1" noResize="1" noEditPoints="1" noAdjustHandles="1" noChangeArrowheads="1" noChangeShapeType="1" noCrop="1"/>
          </p:cNvPicPr>
          <p:nvPr/>
        </p:nvPicPr>
        <p:blipFill rotWithShape="1">
          <a:blip r:embed="rId5"/>
          <a:srcRect l="1683" t="2068" r="1841"/>
          <a:stretch/>
        </p:blipFill>
        <p:spPr>
          <a:xfrm>
            <a:off x="747366" y="1360255"/>
            <a:ext cx="2991945" cy="1297390"/>
          </a:xfrm>
          <a:prstGeom prst="rect">
            <a:avLst/>
          </a:prstGeom>
        </p:spPr>
      </p:pic>
      <p:pic>
        <p:nvPicPr>
          <p:cNvPr id="17" name="Picture 16">
            <a:extLst>
              <a:ext uri="{FF2B5EF4-FFF2-40B4-BE49-F238E27FC236}">
                <a16:creationId xmlns:a16="http://schemas.microsoft.com/office/drawing/2014/main" id="{AC9D68D2-DEBB-5E0C-FA66-CF6B85EC6171}"/>
              </a:ext>
            </a:extLst>
          </p:cNvPr>
          <p:cNvPicPr>
            <a:picLocks noGrp="1" noRot="1" noChangeAspect="1" noMove="1" noResize="1" noEditPoints="1" noAdjustHandles="1" noChangeArrowheads="1" noChangeShapeType="1" noCrop="1"/>
          </p:cNvPicPr>
          <p:nvPr/>
        </p:nvPicPr>
        <p:blipFill>
          <a:blip r:embed="rId6"/>
          <a:stretch>
            <a:fillRect/>
          </a:stretch>
        </p:blipFill>
        <p:spPr>
          <a:xfrm>
            <a:off x="747220" y="1860169"/>
            <a:ext cx="2992091" cy="1269534"/>
          </a:xfrm>
          <a:prstGeom prst="rect">
            <a:avLst/>
          </a:prstGeom>
        </p:spPr>
      </p:pic>
      <p:pic>
        <p:nvPicPr>
          <p:cNvPr id="19" name="Picture 18">
            <a:extLst>
              <a:ext uri="{FF2B5EF4-FFF2-40B4-BE49-F238E27FC236}">
                <a16:creationId xmlns:a16="http://schemas.microsoft.com/office/drawing/2014/main" id="{9C111700-A123-2E7B-C693-F6255838228B}"/>
              </a:ext>
            </a:extLst>
          </p:cNvPr>
          <p:cNvPicPr>
            <a:picLocks noGrp="1" noRot="1" noChangeAspect="1" noMove="1" noResize="1" noEditPoints="1" noAdjustHandles="1" noChangeArrowheads="1" noChangeShapeType="1" noCrop="1"/>
          </p:cNvPicPr>
          <p:nvPr/>
        </p:nvPicPr>
        <p:blipFill rotWithShape="1">
          <a:blip r:embed="rId7"/>
          <a:srcRect l="1431"/>
          <a:stretch/>
        </p:blipFill>
        <p:spPr>
          <a:xfrm>
            <a:off x="747221" y="4047943"/>
            <a:ext cx="2992092" cy="1531157"/>
          </a:xfrm>
          <a:prstGeom prst="rect">
            <a:avLst/>
          </a:prstGeom>
        </p:spPr>
      </p:pic>
      <p:pic>
        <p:nvPicPr>
          <p:cNvPr id="21" name="Picture 20">
            <a:extLst>
              <a:ext uri="{FF2B5EF4-FFF2-40B4-BE49-F238E27FC236}">
                <a16:creationId xmlns:a16="http://schemas.microsoft.com/office/drawing/2014/main" id="{1703FE28-ABFA-1443-A855-C9E34E836996}"/>
              </a:ext>
            </a:extLst>
          </p:cNvPr>
          <p:cNvPicPr>
            <a:picLocks noChangeAspect="1"/>
          </p:cNvPicPr>
          <p:nvPr/>
        </p:nvPicPr>
        <p:blipFill rotWithShape="1">
          <a:blip r:embed="rId8"/>
          <a:srcRect l="2094" t="4882" r="1" b="10870"/>
          <a:stretch/>
        </p:blipFill>
        <p:spPr>
          <a:xfrm>
            <a:off x="747220" y="3001047"/>
            <a:ext cx="2992092" cy="1343212"/>
          </a:xfrm>
          <a:prstGeom prst="rect">
            <a:avLst/>
          </a:prstGeom>
        </p:spPr>
      </p:pic>
      <p:pic>
        <p:nvPicPr>
          <p:cNvPr id="24" name="Picture 23">
            <a:extLst>
              <a:ext uri="{FF2B5EF4-FFF2-40B4-BE49-F238E27FC236}">
                <a16:creationId xmlns:a16="http://schemas.microsoft.com/office/drawing/2014/main" id="{A0F9705B-022B-5282-8362-D4A7D84E5EE8}"/>
              </a:ext>
            </a:extLst>
          </p:cNvPr>
          <p:cNvPicPr>
            <a:picLocks noGrp="1" noRot="1" noChangeAspect="1" noMove="1" noResize="1" noEditPoints="1" noAdjustHandles="1" noChangeArrowheads="1" noChangeShapeType="1" noCrop="1"/>
          </p:cNvPicPr>
          <p:nvPr/>
        </p:nvPicPr>
        <p:blipFill>
          <a:blip r:embed="rId9"/>
          <a:stretch>
            <a:fillRect/>
          </a:stretch>
        </p:blipFill>
        <p:spPr>
          <a:xfrm>
            <a:off x="5361066" y="1375824"/>
            <a:ext cx="3232688" cy="1600122"/>
          </a:xfrm>
          <a:prstGeom prst="rect">
            <a:avLst/>
          </a:prstGeom>
        </p:spPr>
      </p:pic>
      <p:pic>
        <p:nvPicPr>
          <p:cNvPr id="26" name="Picture 25">
            <a:extLst>
              <a:ext uri="{FF2B5EF4-FFF2-40B4-BE49-F238E27FC236}">
                <a16:creationId xmlns:a16="http://schemas.microsoft.com/office/drawing/2014/main" id="{A1EB45E8-7C70-BF3F-B633-677EA73E1279}"/>
              </a:ext>
            </a:extLst>
          </p:cNvPr>
          <p:cNvPicPr>
            <a:picLocks noGrp="1" noRot="1" noChangeAspect="1" noMove="1" noResize="1" noEditPoints="1" noAdjustHandles="1" noChangeArrowheads="1" noChangeShapeType="1" noCrop="1"/>
          </p:cNvPicPr>
          <p:nvPr/>
        </p:nvPicPr>
        <p:blipFill>
          <a:blip r:embed="rId10"/>
          <a:stretch>
            <a:fillRect/>
          </a:stretch>
        </p:blipFill>
        <p:spPr>
          <a:xfrm>
            <a:off x="5361066" y="2859129"/>
            <a:ext cx="3240427" cy="1570610"/>
          </a:xfrm>
          <a:prstGeom prst="rect">
            <a:avLst/>
          </a:prstGeom>
        </p:spPr>
      </p:pic>
      <p:pic>
        <p:nvPicPr>
          <p:cNvPr id="28" name="Picture 27">
            <a:extLst>
              <a:ext uri="{FF2B5EF4-FFF2-40B4-BE49-F238E27FC236}">
                <a16:creationId xmlns:a16="http://schemas.microsoft.com/office/drawing/2014/main" id="{BAB7EE79-E1C6-3F44-0CE9-5C6DAD88E0D3}"/>
              </a:ext>
            </a:extLst>
          </p:cNvPr>
          <p:cNvPicPr>
            <a:picLocks noGrp="1" noRot="1" noChangeAspect="1" noMove="1" noResize="1" noEditPoints="1" noAdjustHandles="1" noChangeArrowheads="1" noChangeShapeType="1" noCrop="1"/>
          </p:cNvPicPr>
          <p:nvPr/>
        </p:nvPicPr>
        <p:blipFill>
          <a:blip r:embed="rId11"/>
          <a:stretch>
            <a:fillRect/>
          </a:stretch>
        </p:blipFill>
        <p:spPr>
          <a:xfrm>
            <a:off x="5377168" y="4407433"/>
            <a:ext cx="3232688" cy="1181979"/>
          </a:xfrm>
          <a:prstGeom prst="rect">
            <a:avLst/>
          </a:prstGeom>
        </p:spPr>
      </p:pic>
      <p:pic>
        <p:nvPicPr>
          <p:cNvPr id="2" name="Picture 1" descr="An indicator showing the end of the slide and the start of the next.">
            <a:extLst>
              <a:ext uri="{FF2B5EF4-FFF2-40B4-BE49-F238E27FC236}">
                <a16:creationId xmlns:a16="http://schemas.microsoft.com/office/drawing/2014/main" id="{759AC5C7-2729-9A10-4274-1FAEA1695E60}"/>
              </a:ext>
            </a:extLst>
          </p:cNvPr>
          <p:cNvPicPr>
            <a:picLocks noGrp="1" noRot="1" noChangeAspect="1" noMove="1" noResize="1" noEditPoints="1" noAdjustHandles="1" noChangeArrowheads="1" noChangeShapeType="1" noCrop="1"/>
          </p:cNvPicPr>
          <p:nvPr/>
        </p:nvPicPr>
        <p:blipFill rotWithShape="1">
          <a:blip r:embed="rId12"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9185216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8000">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14:bounceEnd="68000">
                                          <p:cBhvr additive="base">
                                            <p:cTn id="7" dur="1300" fill="hold"/>
                                            <p:tgtEl>
                                              <p:spTgt spid="15"/>
                                            </p:tgtEl>
                                            <p:attrNameLst>
                                              <p:attrName>ppt_x</p:attrName>
                                            </p:attrNameLst>
                                          </p:cBhvr>
                                          <p:tavLst>
                                            <p:tav tm="0">
                                              <p:val>
                                                <p:strVal val="0-#ppt_w/2"/>
                                              </p:val>
                                            </p:tav>
                                            <p:tav tm="100000">
                                              <p:val>
                                                <p:strVal val="#ppt_x"/>
                                              </p:val>
                                            </p:tav>
                                          </p:tavLst>
                                        </p:anim>
                                        <p:anim calcmode="lin" valueType="num" p14:bounceEnd="68000">
                                          <p:cBhvr additive="base">
                                            <p:cTn id="8"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68000">
                                          <p:cBhvr additive="base">
                                            <p:cTn id="13" dur="1300" fill="hold"/>
                                            <p:tgtEl>
                                              <p:spTgt spid="17"/>
                                            </p:tgtEl>
                                            <p:attrNameLst>
                                              <p:attrName>ppt_x</p:attrName>
                                            </p:attrNameLst>
                                          </p:cBhvr>
                                          <p:tavLst>
                                            <p:tav tm="0">
                                              <p:val>
                                                <p:strVal val="0-#ppt_w/2"/>
                                              </p:val>
                                            </p:tav>
                                            <p:tav tm="100000">
                                              <p:val>
                                                <p:strVal val="#ppt_x"/>
                                              </p:val>
                                            </p:tav>
                                          </p:tavLst>
                                        </p:anim>
                                        <p:anim calcmode="lin" valueType="num" p14:bounceEnd="68000">
                                          <p:cBhvr additive="base">
                                            <p:cTn id="14" dur="1300" fill="hold"/>
                                            <p:tgtEl>
                                              <p:spTgt spid="17"/>
                                            </p:tgtEl>
                                            <p:attrNameLst>
                                              <p:attrName>ppt_y</p:attrName>
                                            </p:attrNameLst>
                                          </p:cBhvr>
                                          <p:tavLst>
                                            <p:tav tm="0">
                                              <p:val>
                                                <p:strVal val="#ppt_y"/>
                                              </p:val>
                                            </p:tav>
                                            <p:tav tm="100000">
                                              <p:val>
                                                <p:strVal val="#ppt_y"/>
                                              </p:val>
                                            </p:tav>
                                          </p:tavLst>
                                        </p:anim>
                                      </p:childTnLst>
                                    </p:cTn>
                                  </p:par>
                                </p:childTnLst>
                              </p:cTn>
                            </p:par>
                            <p:par>
                              <p:cTn id="15" fill="hold">
                                <p:stCondLst>
                                  <p:cond delay="1300"/>
                                </p:stCondLst>
                                <p:childTnLst>
                                  <p:par>
                                    <p:cTn id="16" presetID="2" presetClass="entr" presetSubtype="8" fill="hold" nodeType="afterEffect" p14:presetBounceEnd="68000">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14:bounceEnd="68000">
                                          <p:cBhvr additive="base">
                                            <p:cTn id="18" dur="1200" fill="hold"/>
                                            <p:tgtEl>
                                              <p:spTgt spid="21"/>
                                            </p:tgtEl>
                                            <p:attrNameLst>
                                              <p:attrName>ppt_x</p:attrName>
                                            </p:attrNameLst>
                                          </p:cBhvr>
                                          <p:tavLst>
                                            <p:tav tm="0">
                                              <p:val>
                                                <p:strVal val="0-#ppt_w/2"/>
                                              </p:val>
                                            </p:tav>
                                            <p:tav tm="100000">
                                              <p:val>
                                                <p:strVal val="#ppt_x"/>
                                              </p:val>
                                            </p:tav>
                                          </p:tavLst>
                                        </p:anim>
                                        <p:anim calcmode="lin" valueType="num" p14:bounceEnd="68000">
                                          <p:cBhvr additive="base">
                                            <p:cTn id="19" dur="1200" fill="hold"/>
                                            <p:tgtEl>
                                              <p:spTgt spid="21"/>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 presetClass="entr" presetSubtype="8" fill="hold" nodeType="afterEffect" p14:presetBounceEnd="68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68000">
                                          <p:cBhvr additive="base">
                                            <p:cTn id="23" dur="1500" fill="hold"/>
                                            <p:tgtEl>
                                              <p:spTgt spid="19"/>
                                            </p:tgtEl>
                                            <p:attrNameLst>
                                              <p:attrName>ppt_x</p:attrName>
                                            </p:attrNameLst>
                                          </p:cBhvr>
                                          <p:tavLst>
                                            <p:tav tm="0">
                                              <p:val>
                                                <p:strVal val="0-#ppt_w/2"/>
                                              </p:val>
                                            </p:tav>
                                            <p:tav tm="100000">
                                              <p:val>
                                                <p:strVal val="#ppt_x"/>
                                              </p:val>
                                            </p:tav>
                                          </p:tavLst>
                                        </p:anim>
                                        <p:anim calcmode="lin" valueType="num" p14:bounceEnd="68000">
                                          <p:cBhvr additive="base">
                                            <p:cTn id="24"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14:presetBounceEnd="50000">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14:bounceEnd="50000">
                                          <p:cBhvr additive="base">
                                            <p:cTn id="29" dur="13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30" dur="1300" fill="hold"/>
                                            <p:tgtEl>
                                              <p:spTgt spid="24"/>
                                            </p:tgtEl>
                                            <p:attrNameLst>
                                              <p:attrName>ppt_y</p:attrName>
                                            </p:attrNameLst>
                                          </p:cBhvr>
                                          <p:tavLst>
                                            <p:tav tm="0">
                                              <p:val>
                                                <p:strVal val="#ppt_y"/>
                                              </p:val>
                                            </p:tav>
                                            <p:tav tm="100000">
                                              <p:val>
                                                <p:strVal val="#ppt_y"/>
                                              </p:val>
                                            </p:tav>
                                          </p:tavLst>
                                        </p:anim>
                                      </p:childTnLst>
                                    </p:cTn>
                                  </p:par>
                                </p:childTnLst>
                              </p:cTn>
                            </p:par>
                            <p:par>
                              <p:cTn id="31" fill="hold">
                                <p:stCondLst>
                                  <p:cond delay="1300"/>
                                </p:stCondLst>
                                <p:childTnLst>
                                  <p:par>
                                    <p:cTn id="32" presetID="2" presetClass="entr" presetSubtype="2" fill="hold" nodeType="afterEffect" p14:presetBounceEnd="50000">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14:bounceEnd="50000">
                                          <p:cBhvr additive="base">
                                            <p:cTn id="34" dur="1500" fill="hold"/>
                                            <p:tgtEl>
                                              <p:spTgt spid="26"/>
                                            </p:tgtEl>
                                            <p:attrNameLst>
                                              <p:attrName>ppt_x</p:attrName>
                                            </p:attrNameLst>
                                          </p:cBhvr>
                                          <p:tavLst>
                                            <p:tav tm="0">
                                              <p:val>
                                                <p:strVal val="1+#ppt_w/2"/>
                                              </p:val>
                                            </p:tav>
                                            <p:tav tm="100000">
                                              <p:val>
                                                <p:strVal val="#ppt_x"/>
                                              </p:val>
                                            </p:tav>
                                          </p:tavLst>
                                        </p:anim>
                                        <p:anim calcmode="lin" valueType="num" p14:bounceEnd="50000">
                                          <p:cBhvr additive="base">
                                            <p:cTn id="35" dur="1500" fill="hold"/>
                                            <p:tgtEl>
                                              <p:spTgt spid="26"/>
                                            </p:tgtEl>
                                            <p:attrNameLst>
                                              <p:attrName>ppt_y</p:attrName>
                                            </p:attrNameLst>
                                          </p:cBhvr>
                                          <p:tavLst>
                                            <p:tav tm="0">
                                              <p:val>
                                                <p:strVal val="#ppt_y"/>
                                              </p:val>
                                            </p:tav>
                                            <p:tav tm="100000">
                                              <p:val>
                                                <p:strVal val="#ppt_y"/>
                                              </p:val>
                                            </p:tav>
                                          </p:tavLst>
                                        </p:anim>
                                      </p:childTnLst>
                                    </p:cTn>
                                  </p:par>
                                </p:childTnLst>
                              </p:cTn>
                            </p:par>
                            <p:par>
                              <p:cTn id="36" fill="hold">
                                <p:stCondLst>
                                  <p:cond delay="2800"/>
                                </p:stCondLst>
                                <p:childTnLst>
                                  <p:par>
                                    <p:cTn id="37" presetID="2" presetClass="entr" presetSubtype="2" fill="hold" nodeType="afterEffect" p14:presetBounceEnd="50000">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14:bounceEnd="50000">
                                          <p:cBhvr additive="base">
                                            <p:cTn id="39" dur="14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40" dur="14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300" fill="hold"/>
                                            <p:tgtEl>
                                              <p:spTgt spid="15"/>
                                            </p:tgtEl>
                                            <p:attrNameLst>
                                              <p:attrName>ppt_x</p:attrName>
                                            </p:attrNameLst>
                                          </p:cBhvr>
                                          <p:tavLst>
                                            <p:tav tm="0">
                                              <p:val>
                                                <p:strVal val="0-#ppt_w/2"/>
                                              </p:val>
                                            </p:tav>
                                            <p:tav tm="100000">
                                              <p:val>
                                                <p:strVal val="#ppt_x"/>
                                              </p:val>
                                            </p:tav>
                                          </p:tavLst>
                                        </p:anim>
                                        <p:anim calcmode="lin" valueType="num">
                                          <p:cBhvr additive="base">
                                            <p:cTn id="8"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300" fill="hold"/>
                                            <p:tgtEl>
                                              <p:spTgt spid="17"/>
                                            </p:tgtEl>
                                            <p:attrNameLst>
                                              <p:attrName>ppt_x</p:attrName>
                                            </p:attrNameLst>
                                          </p:cBhvr>
                                          <p:tavLst>
                                            <p:tav tm="0">
                                              <p:val>
                                                <p:strVal val="0-#ppt_w/2"/>
                                              </p:val>
                                            </p:tav>
                                            <p:tav tm="100000">
                                              <p:val>
                                                <p:strVal val="#ppt_x"/>
                                              </p:val>
                                            </p:tav>
                                          </p:tavLst>
                                        </p:anim>
                                        <p:anim calcmode="lin" valueType="num">
                                          <p:cBhvr additive="base">
                                            <p:cTn id="14" dur="1300" fill="hold"/>
                                            <p:tgtEl>
                                              <p:spTgt spid="17"/>
                                            </p:tgtEl>
                                            <p:attrNameLst>
                                              <p:attrName>ppt_y</p:attrName>
                                            </p:attrNameLst>
                                          </p:cBhvr>
                                          <p:tavLst>
                                            <p:tav tm="0">
                                              <p:val>
                                                <p:strVal val="#ppt_y"/>
                                              </p:val>
                                            </p:tav>
                                            <p:tav tm="100000">
                                              <p:val>
                                                <p:strVal val="#ppt_y"/>
                                              </p:val>
                                            </p:tav>
                                          </p:tavLst>
                                        </p:anim>
                                      </p:childTnLst>
                                    </p:cTn>
                                  </p:par>
                                </p:childTnLst>
                              </p:cTn>
                            </p:par>
                            <p:par>
                              <p:cTn id="15" fill="hold">
                                <p:stCondLst>
                                  <p:cond delay="1300"/>
                                </p:stCondLst>
                                <p:childTnLst>
                                  <p:par>
                                    <p:cTn id="16" presetID="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200" fill="hold"/>
                                            <p:tgtEl>
                                              <p:spTgt spid="21"/>
                                            </p:tgtEl>
                                            <p:attrNameLst>
                                              <p:attrName>ppt_x</p:attrName>
                                            </p:attrNameLst>
                                          </p:cBhvr>
                                          <p:tavLst>
                                            <p:tav tm="0">
                                              <p:val>
                                                <p:strVal val="0-#ppt_w/2"/>
                                              </p:val>
                                            </p:tav>
                                            <p:tav tm="100000">
                                              <p:val>
                                                <p:strVal val="#ppt_x"/>
                                              </p:val>
                                            </p:tav>
                                          </p:tavLst>
                                        </p:anim>
                                        <p:anim calcmode="lin" valueType="num">
                                          <p:cBhvr additive="base">
                                            <p:cTn id="19" dur="1200" fill="hold"/>
                                            <p:tgtEl>
                                              <p:spTgt spid="21"/>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500" fill="hold"/>
                                            <p:tgtEl>
                                              <p:spTgt spid="19"/>
                                            </p:tgtEl>
                                            <p:attrNameLst>
                                              <p:attrName>ppt_x</p:attrName>
                                            </p:attrNameLst>
                                          </p:cBhvr>
                                          <p:tavLst>
                                            <p:tav tm="0">
                                              <p:val>
                                                <p:strVal val="0-#ppt_w/2"/>
                                              </p:val>
                                            </p:tav>
                                            <p:tav tm="100000">
                                              <p:val>
                                                <p:strVal val="#ppt_x"/>
                                              </p:val>
                                            </p:tav>
                                          </p:tavLst>
                                        </p:anim>
                                        <p:anim calcmode="lin" valueType="num">
                                          <p:cBhvr additive="base">
                                            <p:cTn id="24" dur="1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1300" fill="hold"/>
                                            <p:tgtEl>
                                              <p:spTgt spid="24"/>
                                            </p:tgtEl>
                                            <p:attrNameLst>
                                              <p:attrName>ppt_x</p:attrName>
                                            </p:attrNameLst>
                                          </p:cBhvr>
                                          <p:tavLst>
                                            <p:tav tm="0">
                                              <p:val>
                                                <p:strVal val="1+#ppt_w/2"/>
                                              </p:val>
                                            </p:tav>
                                            <p:tav tm="100000">
                                              <p:val>
                                                <p:strVal val="#ppt_x"/>
                                              </p:val>
                                            </p:tav>
                                          </p:tavLst>
                                        </p:anim>
                                        <p:anim calcmode="lin" valueType="num">
                                          <p:cBhvr additive="base">
                                            <p:cTn id="30" dur="1300" fill="hold"/>
                                            <p:tgtEl>
                                              <p:spTgt spid="24"/>
                                            </p:tgtEl>
                                            <p:attrNameLst>
                                              <p:attrName>ppt_y</p:attrName>
                                            </p:attrNameLst>
                                          </p:cBhvr>
                                          <p:tavLst>
                                            <p:tav tm="0">
                                              <p:val>
                                                <p:strVal val="#ppt_y"/>
                                              </p:val>
                                            </p:tav>
                                            <p:tav tm="100000">
                                              <p:val>
                                                <p:strVal val="#ppt_y"/>
                                              </p:val>
                                            </p:tav>
                                          </p:tavLst>
                                        </p:anim>
                                      </p:childTnLst>
                                    </p:cTn>
                                  </p:par>
                                </p:childTnLst>
                              </p:cTn>
                            </p:par>
                            <p:par>
                              <p:cTn id="31" fill="hold">
                                <p:stCondLst>
                                  <p:cond delay="1300"/>
                                </p:stCondLst>
                                <p:childTnLst>
                                  <p:par>
                                    <p:cTn id="32" presetID="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1500" fill="hold"/>
                                            <p:tgtEl>
                                              <p:spTgt spid="26"/>
                                            </p:tgtEl>
                                            <p:attrNameLst>
                                              <p:attrName>ppt_x</p:attrName>
                                            </p:attrNameLst>
                                          </p:cBhvr>
                                          <p:tavLst>
                                            <p:tav tm="0">
                                              <p:val>
                                                <p:strVal val="1+#ppt_w/2"/>
                                              </p:val>
                                            </p:tav>
                                            <p:tav tm="100000">
                                              <p:val>
                                                <p:strVal val="#ppt_x"/>
                                              </p:val>
                                            </p:tav>
                                          </p:tavLst>
                                        </p:anim>
                                        <p:anim calcmode="lin" valueType="num">
                                          <p:cBhvr additive="base">
                                            <p:cTn id="35" dur="1500" fill="hold"/>
                                            <p:tgtEl>
                                              <p:spTgt spid="26"/>
                                            </p:tgtEl>
                                            <p:attrNameLst>
                                              <p:attrName>ppt_y</p:attrName>
                                            </p:attrNameLst>
                                          </p:cBhvr>
                                          <p:tavLst>
                                            <p:tav tm="0">
                                              <p:val>
                                                <p:strVal val="#ppt_y"/>
                                              </p:val>
                                            </p:tav>
                                            <p:tav tm="100000">
                                              <p:val>
                                                <p:strVal val="#ppt_y"/>
                                              </p:val>
                                            </p:tav>
                                          </p:tavLst>
                                        </p:anim>
                                      </p:childTnLst>
                                    </p:cTn>
                                  </p:par>
                                </p:childTnLst>
                              </p:cTn>
                            </p:par>
                            <p:par>
                              <p:cTn id="36" fill="hold">
                                <p:stCondLst>
                                  <p:cond delay="2800"/>
                                </p:stCondLst>
                                <p:childTnLst>
                                  <p:par>
                                    <p:cTn id="37" presetID="2" presetClass="entr" presetSubtype="2"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1400" fill="hold"/>
                                            <p:tgtEl>
                                              <p:spTgt spid="28"/>
                                            </p:tgtEl>
                                            <p:attrNameLst>
                                              <p:attrName>ppt_x</p:attrName>
                                            </p:attrNameLst>
                                          </p:cBhvr>
                                          <p:tavLst>
                                            <p:tav tm="0">
                                              <p:val>
                                                <p:strVal val="1+#ppt_w/2"/>
                                              </p:val>
                                            </p:tav>
                                            <p:tav tm="100000">
                                              <p:val>
                                                <p:strVal val="#ppt_x"/>
                                              </p:val>
                                            </p:tav>
                                          </p:tavLst>
                                        </p:anim>
                                        <p:anim calcmode="lin" valueType="num">
                                          <p:cBhvr additive="base">
                                            <p:cTn id="40" dur="14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HelveticaNeueLT Pro 55 Roman" panose="020B0604020202020204" pitchFamily="34" charset="0"/>
              </a:rPr>
              <a:t>Think of all the people that live in cities. Who do you think would be most affected by this?</a:t>
            </a:r>
          </a:p>
          <a:p>
            <a:pPr algn="ctr"/>
            <a:endParaRPr lang="en-GB" dirty="0"/>
          </a:p>
        </p:txBody>
      </p:sp>
      <p:sp>
        <p:nvSpPr>
          <p:cNvPr id="8" name="Rectangle 7">
            <a:extLst>
              <a:ext uri="{FF2B5EF4-FFF2-40B4-BE49-F238E27FC236}">
                <a16:creationId xmlns:a16="http://schemas.microsoft.com/office/drawing/2014/main" id="{CAF72D8D-FD50-3B2C-3DD0-8A075549663A}"/>
              </a:ext>
            </a:extLst>
          </p:cNvPr>
          <p:cNvSpPr>
            <a:spLocks noGrp="1" noRot="1" noMove="1" noResize="1" noEditPoints="1" noAdjustHandles="1" noChangeArrowheads="1" noChangeShapeType="1"/>
          </p:cNvSpPr>
          <p:nvPr/>
        </p:nvSpPr>
        <p:spPr>
          <a:xfrm>
            <a:off x="8838656" y="1299424"/>
            <a:ext cx="2018641" cy="201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HelveticaNeueLT Pro 55 Roman" panose="020B0604020202020204" pitchFamily="34" charset="0"/>
              </a:rPr>
              <a:t>Tap for </a:t>
            </a:r>
          </a:p>
          <a:p>
            <a:pPr algn="ctr"/>
            <a:r>
              <a:rPr lang="en-GB" sz="2800" b="1" dirty="0">
                <a:solidFill>
                  <a:srgbClr val="FF0000"/>
                </a:solidFill>
                <a:latin typeface="HelveticaNeueLT Pro 55 Roman" panose="020B0604020202020204" pitchFamily="34" charset="0"/>
              </a:rPr>
              <a:t>bonus</a:t>
            </a:r>
          </a:p>
          <a:p>
            <a:pPr algn="ctr"/>
            <a:r>
              <a:rPr lang="en-GB" sz="2800" b="1" dirty="0">
                <a:solidFill>
                  <a:srgbClr val="FF0000"/>
                </a:solidFill>
                <a:latin typeface="HelveticaNeueLT Pro 55 Roman" panose="020B0604020202020204" pitchFamily="34" charset="0"/>
              </a:rPr>
              <a:t> points.</a:t>
            </a:r>
            <a:endParaRPr lang="en-GB" sz="2800" dirty="0">
              <a:solidFill>
                <a:schemeClr val="tx1"/>
              </a:solidFill>
              <a:latin typeface="HelveticaNeueLT Pro 55 Roman" panose="020B0604020202020204" pitchFamily="34" charset="0"/>
            </a:endParaRPr>
          </a:p>
          <a:p>
            <a:pPr algn="ctr"/>
            <a:endParaRPr lang="en-GB" dirty="0"/>
          </a:p>
        </p:txBody>
      </p:sp>
      <p:pic>
        <p:nvPicPr>
          <p:cNvPr id="16" name="Picture 15" descr="A grassy field with a city in the background. There is a blue sky with clouds.">
            <a:extLst>
              <a:ext uri="{FF2B5EF4-FFF2-40B4-BE49-F238E27FC236}">
                <a16:creationId xmlns:a16="http://schemas.microsoft.com/office/drawing/2014/main" id="{7FAAAB37-20C8-B70B-BA5F-9AF5CC4F7E6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1702" y="1425901"/>
            <a:ext cx="7646802" cy="4100066"/>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dirty="0">
                <a:solidFill>
                  <a:srgbClr val="FF0000"/>
                </a:solidFill>
                <a:latin typeface="HelveticaNeueLT Pro 55 Roman"/>
              </a:rPr>
              <a:t>5. </a:t>
            </a:r>
            <a:r>
              <a:rPr lang="en-GB" sz="3600" b="1" dirty="0">
                <a:latin typeface="HelveticaNeueLT Pro 55 Roman"/>
              </a:rPr>
              <a:t>During a heatwave, do cities get hotter than the countryside?</a:t>
            </a:r>
            <a:endParaRPr lang="en-GB" sz="4000" b="1" dirty="0">
              <a:latin typeface="HelveticaNeueLT Pro 55 Roman"/>
            </a:endParaRP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2" name="TextBox 11">
            <a:extLst>
              <a:ext uri="{FF2B5EF4-FFF2-40B4-BE49-F238E27FC236}">
                <a16:creationId xmlns:a16="http://schemas.microsoft.com/office/drawing/2014/main" id="{E4FFC526-2063-5282-E8BC-2638AFC2159E}"/>
              </a:ext>
            </a:extLst>
          </p:cNvPr>
          <p:cNvSpPr txBox="1">
            <a:spLocks noGrp="1" noRot="1" noMove="1" noResize="1" noEditPoints="1" noAdjustHandles="1" noChangeArrowheads="1" noChangeShapeType="1"/>
          </p:cNvSpPr>
          <p:nvPr/>
        </p:nvSpPr>
        <p:spPr>
          <a:xfrm>
            <a:off x="3412315" y="1997839"/>
            <a:ext cx="3086100" cy="2369880"/>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no. </a:t>
            </a:r>
          </a:p>
          <a:p>
            <a:pPr algn="ctr"/>
            <a:r>
              <a:rPr lang="en-GB" sz="2000" b="1">
                <a:latin typeface="Arial" panose="020B0604020202020204" pitchFamily="34" charset="0"/>
                <a:cs typeface="Arial" panose="020B0604020202020204" pitchFamily="34" charset="0"/>
              </a:rPr>
              <a:t>Try again.</a:t>
            </a:r>
          </a:p>
          <a:p>
            <a:pPr algn="ctr"/>
            <a:endParaRPr lang="en-GB" sz="2000" b="1">
              <a:latin typeface="Arial" panose="020B0604020202020204" pitchFamily="34" charset="0"/>
              <a:cs typeface="Arial" panose="020B0604020202020204" pitchFamily="34" charset="0"/>
            </a:endParaRPr>
          </a:p>
          <a:p>
            <a:pPr algn="ctr"/>
            <a:endParaRPr lang="en-GB"/>
          </a:p>
          <a:p>
            <a:pPr algn="ctr"/>
            <a:endParaRPr lang="en-GB"/>
          </a:p>
          <a:p>
            <a:pPr algn="ctr"/>
            <a:endParaRPr lang="en-GB"/>
          </a:p>
        </p:txBody>
      </p:sp>
      <p:sp>
        <p:nvSpPr>
          <p:cNvPr id="13" name="TextBox 12">
            <a:extLst>
              <a:ext uri="{FF2B5EF4-FFF2-40B4-BE49-F238E27FC236}">
                <a16:creationId xmlns:a16="http://schemas.microsoft.com/office/drawing/2014/main" id="{3547BE90-8CE1-D68A-1044-D194DF2975DA}"/>
              </a:ext>
            </a:extLst>
          </p:cNvPr>
          <p:cNvSpPr txBox="1">
            <a:spLocks noGrp="1" noRot="1" noMove="1" noResize="1" noEditPoints="1" noAdjustHandles="1" noChangeArrowheads="1" noChangeShapeType="1"/>
          </p:cNvSpPr>
          <p:nvPr/>
        </p:nvSpPr>
        <p:spPr>
          <a:xfrm>
            <a:off x="3412315" y="1977163"/>
            <a:ext cx="3086100" cy="2677656"/>
          </a:xfrm>
          <a:prstGeom prst="rect">
            <a:avLst/>
          </a:prstGeom>
          <a:solidFill>
            <a:srgbClr val="92D050"/>
          </a:solidFill>
        </p:spPr>
        <p:txBody>
          <a:bodyPr wrap="square" rtlCol="0">
            <a:spAutoFit/>
          </a:bodyPr>
          <a:lstStyle/>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Correct</a:t>
            </a: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 </a:t>
            </a:r>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18" name="TextBox 17">
            <a:extLst>
              <a:ext uri="{FF2B5EF4-FFF2-40B4-BE49-F238E27FC236}">
                <a16:creationId xmlns:a16="http://schemas.microsoft.com/office/drawing/2014/main" id="{9894B060-7228-CF88-542D-77151FEDD249}"/>
              </a:ext>
            </a:extLst>
          </p:cNvPr>
          <p:cNvSpPr txBox="1">
            <a:spLocks noGrp="1" noRot="1" noMove="1" noResize="1" noEditPoints="1" noAdjustHandles="1" noChangeArrowheads="1" noChangeShapeType="1"/>
          </p:cNvSpPr>
          <p:nvPr/>
        </p:nvSpPr>
        <p:spPr>
          <a:xfrm>
            <a:off x="2838802" y="1836876"/>
            <a:ext cx="3890949" cy="3046988"/>
          </a:xfrm>
          <a:prstGeom prst="rect">
            <a:avLst/>
          </a:prstGeom>
          <a:solidFill>
            <a:schemeClr val="bg1"/>
          </a:solidFill>
          <a:ln>
            <a:noFill/>
          </a:ln>
        </p:spPr>
        <p:txBody>
          <a:bodyPr wrap="square">
            <a:spAutoFit/>
          </a:body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a:p>
            <a:pPr marL="0" indent="0">
              <a:lnSpc>
                <a:spcPct val="100000"/>
              </a:lnSpc>
              <a:buFont typeface="Calibri" panose="020F0502020204030204" pitchFamily="34" charset="0"/>
              <a:buNone/>
            </a:pPr>
            <a:endParaRPr lang="en-GB">
              <a:latin typeface="HelveticaNeueLT Pro 55 Roman" panose="020B0604020202020204" pitchFamily="34" charset="0"/>
            </a:endParaRPr>
          </a:p>
          <a:p>
            <a:pPr marL="0" indent="0">
              <a:lnSpc>
                <a:spcPct val="100000"/>
              </a:lnSpc>
              <a:buFont typeface="Calibri" panose="020F0502020204030204" pitchFamily="34" charset="0"/>
              <a:buNone/>
            </a:pPr>
            <a:r>
              <a:rPr lang="en-GB" sz="2000">
                <a:latin typeface="HelveticaNeueLT Pro 55 Roman" panose="020B0604020202020204" pitchFamily="34" charset="0"/>
              </a:rPr>
              <a:t>Urban areas can reach temperatures up to 10°C hotter than the nearby countryside.</a:t>
            </a:r>
          </a:p>
          <a:p>
            <a:pPr marL="0" indent="0">
              <a:lnSpc>
                <a:spcPct val="100000"/>
              </a:lnSpc>
              <a:buFont typeface="Calibri" panose="020F0502020204030204" pitchFamily="34" charset="0"/>
              <a:buNone/>
            </a:pPr>
            <a:r>
              <a:rPr lang="en-GB" sz="2000">
                <a:latin typeface="HelveticaNeueLT Pro 55 Roman" panose="020B0604020202020204" pitchFamily="34" charset="0"/>
              </a:rPr>
              <a:t>Buildings, roads and pavements tightly packed together absorb heat.</a:t>
            </a:r>
          </a:p>
          <a:p>
            <a:pPr marL="0" indent="0">
              <a:lnSpc>
                <a:spcPct val="100000"/>
              </a:lnSpc>
              <a:buFont typeface="Calibri" panose="020F0502020204030204" pitchFamily="34" charset="0"/>
              <a:buNone/>
            </a:pPr>
            <a:endParaRPr lang="en-GB">
              <a:latin typeface="HelveticaNeueLT Pro 55 Roman" panose="020B0604020202020204" pitchFamily="34" charset="0"/>
            </a:endParaRPr>
          </a:p>
          <a:p>
            <a:pPr marL="0" indent="0">
              <a:lnSpc>
                <a:spcPct val="100000"/>
              </a:lnSpc>
              <a:buFont typeface="Calibri" panose="020F0502020204030204" pitchFamily="34" charset="0"/>
              <a:buNone/>
            </a:pPr>
            <a:r>
              <a:rPr lang="en-GB">
                <a:latin typeface="HelveticaNeueLT Pro 55 Roman" panose="020B0604020202020204" pitchFamily="34" charset="0"/>
              </a:rPr>
              <a:t> </a:t>
            </a:r>
          </a:p>
        </p:txBody>
      </p:sp>
    </p:spTree>
    <p:extLst>
      <p:ext uri="{BB962C8B-B14F-4D97-AF65-F5344CB8AC3E}">
        <p14:creationId xmlns:p14="http://schemas.microsoft.com/office/powerpoint/2010/main" val="259907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xit" presetSubtype="0" fill="hold" grpId="1" nodeType="afterEffect">
                                  <p:stCondLst>
                                    <p:cond delay="450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childTnLst>
                          </p:cTn>
                        </p:par>
                        <p:par>
                          <p:cTn id="28" fill="hold">
                            <p:stCondLst>
                              <p:cond delay="1000"/>
                            </p:stCondLst>
                            <p:childTnLst>
                              <p:par>
                                <p:cTn id="29" presetID="1" presetClass="exit" presetSubtype="0" fill="hold" grpId="1" nodeType="afterEffect">
                                  <p:stCondLst>
                                    <p:cond delay="2000"/>
                                  </p:stCondLst>
                                  <p:childTnLst>
                                    <p:set>
                                      <p:cBhvr>
                                        <p:cTn id="30" dur="1" fill="hold">
                                          <p:stCondLst>
                                            <p:cond delay="0"/>
                                          </p:stCondLst>
                                        </p:cTn>
                                        <p:tgtEl>
                                          <p:spTgt spid="13"/>
                                        </p:tgtEl>
                                        <p:attrNameLst>
                                          <p:attrName>style.visibility</p:attrName>
                                        </p:attrNameLst>
                                      </p:cBhvr>
                                      <p:to>
                                        <p:strVal val="hidden"/>
                                      </p:to>
                                    </p:set>
                                  </p:child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8" grpId="0" animBg="1"/>
      <p:bldP spid="12" grpId="0" animBg="1"/>
      <p:bldP spid="12" grpId="1" animBg="1"/>
      <p:bldP spid="13" grpId="0" animBg="1"/>
      <p:bldP spid="13" grpId="1"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HelveticaNeueLT Pro 55 Roman" panose="020B0604020202020204" pitchFamily="34" charset="0"/>
              </a:rPr>
              <a:t>Why are temperatures getting hotter?</a:t>
            </a:r>
          </a:p>
          <a:p>
            <a:pPr algn="ctr"/>
            <a:endParaRPr lang="en-GB" dirty="0"/>
          </a:p>
        </p:txBody>
      </p:sp>
      <p:sp>
        <p:nvSpPr>
          <p:cNvPr id="8" name="Rectangle 7">
            <a:extLst>
              <a:ext uri="{FF2B5EF4-FFF2-40B4-BE49-F238E27FC236}">
                <a16:creationId xmlns:a16="http://schemas.microsoft.com/office/drawing/2014/main" id="{CAF72D8D-FD50-3B2C-3DD0-8A075549663A}"/>
              </a:ext>
            </a:extLst>
          </p:cNvPr>
          <p:cNvSpPr>
            <a:spLocks noGrp="1" noRot="1" noMove="1" noResize="1" noEditPoints="1" noAdjustHandles="1" noChangeArrowheads="1" noChangeShapeType="1"/>
          </p:cNvSpPr>
          <p:nvPr/>
        </p:nvSpPr>
        <p:spPr>
          <a:xfrm>
            <a:off x="8869876" y="1299424"/>
            <a:ext cx="2018641" cy="201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HelveticaNeueLT Pro 55 Roman" panose="020B0604020202020204" pitchFamily="34" charset="0"/>
              </a:rPr>
              <a:t>Tap for </a:t>
            </a:r>
          </a:p>
          <a:p>
            <a:pPr algn="ctr"/>
            <a:r>
              <a:rPr lang="en-GB" sz="2800" b="1" dirty="0">
                <a:solidFill>
                  <a:srgbClr val="FF0000"/>
                </a:solidFill>
                <a:latin typeface="HelveticaNeueLT Pro 55 Roman" panose="020B0604020202020204" pitchFamily="34" charset="0"/>
              </a:rPr>
              <a:t>bonus</a:t>
            </a:r>
          </a:p>
          <a:p>
            <a:pPr algn="ctr"/>
            <a:r>
              <a:rPr lang="en-GB" sz="2800" b="1" dirty="0">
                <a:solidFill>
                  <a:srgbClr val="FF0000"/>
                </a:solidFill>
                <a:latin typeface="HelveticaNeueLT Pro 55 Roman" panose="020B0604020202020204" pitchFamily="34" charset="0"/>
              </a:rPr>
              <a:t> points.</a:t>
            </a:r>
            <a:endParaRPr lang="en-GB" sz="2800" dirty="0">
              <a:solidFill>
                <a:schemeClr val="tx1"/>
              </a:solidFill>
              <a:latin typeface="HelveticaNeueLT Pro 55 Roman" panose="020B0604020202020204" pitchFamily="34" charset="0"/>
            </a:endParaRPr>
          </a:p>
          <a:p>
            <a:pPr algn="ctr"/>
            <a:endParaRPr lang="en-GB" dirty="0"/>
          </a:p>
        </p:txBody>
      </p:sp>
      <p:pic>
        <p:nvPicPr>
          <p:cNvPr id="21" name="Picture 20" descr="A red thermometer. ">
            <a:extLst>
              <a:ext uri="{FF2B5EF4-FFF2-40B4-BE49-F238E27FC236}">
                <a16:creationId xmlns:a16="http://schemas.microsoft.com/office/drawing/2014/main" id="{0181D60B-9F87-8816-2E0A-2AB30950A265}"/>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val="0"/>
              </a:ext>
            </a:extLst>
          </a:blip>
          <a:srcRect l="-201"/>
          <a:stretch/>
        </p:blipFill>
        <p:spPr>
          <a:xfrm>
            <a:off x="435512" y="1150125"/>
            <a:ext cx="7995876" cy="4666085"/>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dirty="0">
                <a:solidFill>
                  <a:srgbClr val="FF0000"/>
                </a:solidFill>
                <a:latin typeface="HelveticaNeueLT Pro 55 Roman"/>
              </a:rPr>
              <a:t>6. </a:t>
            </a:r>
            <a:r>
              <a:rPr lang="en-GB" sz="3600" b="1" dirty="0">
                <a:latin typeface="HelveticaNeueLT Pro 55 Roman"/>
              </a:rPr>
              <a:t>Was the hottest </a:t>
            </a:r>
            <a:r>
              <a:rPr lang="en-GB" sz="3600" b="1" u="sng" dirty="0">
                <a:latin typeface="HelveticaNeueLT Pro 55 Roman"/>
              </a:rPr>
              <a:t>ever</a:t>
            </a:r>
            <a:r>
              <a:rPr lang="en-GB" sz="3600" b="1" dirty="0">
                <a:latin typeface="HelveticaNeueLT Pro 55 Roman"/>
              </a:rPr>
              <a:t> recorded temperature in the UK in 2022?</a:t>
            </a:r>
            <a:endParaRPr lang="en-GB" sz="4000" b="1" dirty="0">
              <a:latin typeface="HelveticaNeueLT Pro 55 Roman"/>
            </a:endParaRP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17" name="Picture 16" descr="A picture containing an outline of a map of the UK.">
            <a:extLst>
              <a:ext uri="{FF2B5EF4-FFF2-40B4-BE49-F238E27FC236}">
                <a16:creationId xmlns:a16="http://schemas.microsoft.com/office/drawing/2014/main" id="{6BB5E474-3B94-69E8-EC2F-AB051DB59EC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68940" y="1534897"/>
            <a:ext cx="3788205" cy="3788205"/>
          </a:xfrm>
          <a:prstGeom prst="rect">
            <a:avLst/>
          </a:prstGeom>
        </p:spPr>
      </p:pic>
      <p:sp>
        <p:nvSpPr>
          <p:cNvPr id="12" name="TextBox 11">
            <a:extLst>
              <a:ext uri="{FF2B5EF4-FFF2-40B4-BE49-F238E27FC236}">
                <a16:creationId xmlns:a16="http://schemas.microsoft.com/office/drawing/2014/main" id="{E4FFC526-2063-5282-E8BC-2638AFC2159E}"/>
              </a:ext>
            </a:extLst>
          </p:cNvPr>
          <p:cNvSpPr txBox="1">
            <a:spLocks noGrp="1" noRot="1" noMove="1" noResize="1" noEditPoints="1" noAdjustHandles="1" noChangeArrowheads="1" noChangeShapeType="1"/>
          </p:cNvSpPr>
          <p:nvPr/>
        </p:nvSpPr>
        <p:spPr>
          <a:xfrm>
            <a:off x="3412315" y="1997839"/>
            <a:ext cx="3086100" cy="2369880"/>
          </a:xfrm>
          <a:prstGeom prst="rect">
            <a:avLst/>
          </a:prstGeom>
          <a:solidFill>
            <a:srgbClr val="FFC000"/>
          </a:solidFill>
        </p:spPr>
        <p:txBody>
          <a:bodyPr wrap="square" rtlCol="0">
            <a:spAutoFit/>
          </a:bodyPr>
          <a:lstStyle/>
          <a:p>
            <a:pPr algn="ctr"/>
            <a:endParaRPr lang="en-GB" dirty="0"/>
          </a:p>
          <a:p>
            <a:pPr algn="ctr"/>
            <a:endParaRPr lang="en-GB" sz="1600" dirty="0">
              <a:latin typeface="Arial" panose="020B0604020202020204" pitchFamily="34" charset="0"/>
              <a:cs typeface="Arial" panose="020B0604020202020204" pitchFamily="34" charset="0"/>
            </a:endParaRPr>
          </a:p>
          <a:p>
            <a:pPr algn="ctr"/>
            <a:r>
              <a:rPr lang="en-GB" sz="2000" b="1" dirty="0">
                <a:latin typeface="Arial" panose="020B0604020202020204" pitchFamily="34" charset="0"/>
                <a:cs typeface="Arial" panose="020B0604020202020204" pitchFamily="34" charset="0"/>
              </a:rPr>
              <a:t>You selected no. </a:t>
            </a:r>
          </a:p>
          <a:p>
            <a:pPr algn="ctr"/>
            <a:r>
              <a:rPr lang="en-GB" sz="2000" b="1" dirty="0">
                <a:latin typeface="Arial" panose="020B0604020202020204" pitchFamily="34" charset="0"/>
                <a:cs typeface="Arial" panose="020B0604020202020204" pitchFamily="34" charset="0"/>
              </a:rPr>
              <a:t>Try again.</a:t>
            </a:r>
          </a:p>
          <a:p>
            <a:pPr algn="ctr"/>
            <a:endParaRPr lang="en-GB" sz="2000" b="1" dirty="0">
              <a:latin typeface="Arial" panose="020B0604020202020204" pitchFamily="34" charset="0"/>
              <a:cs typeface="Arial" panose="020B0604020202020204" pitchFamily="34" charset="0"/>
            </a:endParaRPr>
          </a:p>
          <a:p>
            <a:pPr algn="ctr"/>
            <a:endParaRPr lang="en-GB" dirty="0"/>
          </a:p>
          <a:p>
            <a:pPr algn="ctr"/>
            <a:endParaRPr lang="en-GB" dirty="0"/>
          </a:p>
          <a:p>
            <a:pPr algn="ctr"/>
            <a:endParaRPr lang="en-GB" dirty="0"/>
          </a:p>
        </p:txBody>
      </p:sp>
      <p:sp>
        <p:nvSpPr>
          <p:cNvPr id="13" name="TextBox 12">
            <a:extLst>
              <a:ext uri="{FF2B5EF4-FFF2-40B4-BE49-F238E27FC236}">
                <a16:creationId xmlns:a16="http://schemas.microsoft.com/office/drawing/2014/main" id="{3547BE90-8CE1-D68A-1044-D194DF2975DA}"/>
              </a:ext>
            </a:extLst>
          </p:cNvPr>
          <p:cNvSpPr txBox="1">
            <a:spLocks noGrp="1" noRot="1" noMove="1" noResize="1" noEditPoints="1" noAdjustHandles="1" noChangeArrowheads="1" noChangeShapeType="1"/>
          </p:cNvSpPr>
          <p:nvPr/>
        </p:nvSpPr>
        <p:spPr>
          <a:xfrm>
            <a:off x="3424966" y="1843951"/>
            <a:ext cx="3086100" cy="2677656"/>
          </a:xfrm>
          <a:prstGeom prst="rect">
            <a:avLst/>
          </a:prstGeom>
          <a:solidFill>
            <a:srgbClr val="92D050"/>
          </a:solidFill>
        </p:spPr>
        <p:txBody>
          <a:bodyPr wrap="square" rtlCol="0">
            <a:spAutoFit/>
          </a:bodyPr>
          <a:lstStyle/>
          <a:p>
            <a:pPr algn="ctr"/>
            <a:endParaRPr lang="en-GB" sz="2400" b="1" dirty="0">
              <a:latin typeface="Arial" panose="020B0604020202020204" pitchFamily="34" charset="0"/>
              <a:cs typeface="Arial" panose="020B0604020202020204" pitchFamily="34" charset="0"/>
            </a:endParaRPr>
          </a:p>
          <a:p>
            <a:pPr algn="ctr"/>
            <a:endParaRPr lang="en-GB" sz="2400" b="1" dirty="0">
              <a:latin typeface="Arial" panose="020B0604020202020204" pitchFamily="34" charset="0"/>
              <a:cs typeface="Arial" panose="020B0604020202020204" pitchFamily="34" charset="0"/>
            </a:endParaRPr>
          </a:p>
          <a:p>
            <a:pPr algn="ctr"/>
            <a:endParaRPr lang="en-GB" sz="2400" b="1" dirty="0">
              <a:latin typeface="Arial" panose="020B0604020202020204" pitchFamily="34" charset="0"/>
              <a:cs typeface="Arial" panose="020B0604020202020204" pitchFamily="34" charset="0"/>
            </a:endParaRPr>
          </a:p>
          <a:p>
            <a:pPr algn="ctr"/>
            <a:r>
              <a:rPr lang="en-GB" sz="2400" b="1" dirty="0">
                <a:latin typeface="Arial" panose="020B0604020202020204" pitchFamily="34" charset="0"/>
                <a:cs typeface="Arial" panose="020B0604020202020204" pitchFamily="34" charset="0"/>
              </a:rPr>
              <a:t>Correct</a:t>
            </a:r>
          </a:p>
          <a:p>
            <a:pPr algn="ctr"/>
            <a:endParaRPr lang="en-GB" sz="2400" b="1" dirty="0">
              <a:latin typeface="Arial" panose="020B0604020202020204" pitchFamily="34" charset="0"/>
              <a:cs typeface="Arial" panose="020B0604020202020204" pitchFamily="34" charset="0"/>
            </a:endParaRPr>
          </a:p>
          <a:p>
            <a:pPr algn="ctr"/>
            <a:endParaRPr lang="en-GB" sz="2400" b="1" dirty="0">
              <a:latin typeface="Arial" panose="020B0604020202020204" pitchFamily="34" charset="0"/>
              <a:cs typeface="Arial" panose="020B0604020202020204" pitchFamily="34" charset="0"/>
            </a:endParaRPr>
          </a:p>
          <a:p>
            <a:pPr algn="ctr"/>
            <a:r>
              <a:rPr lang="en-GB" sz="2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50658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xit" presetSubtype="0" fill="hold" grpId="1" nodeType="afterEffect">
                                  <p:stCondLst>
                                    <p:cond delay="450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childTnLst>
                          </p:cTn>
                        </p:par>
                        <p:par>
                          <p:cTn id="28" fill="hold">
                            <p:stCondLst>
                              <p:cond delay="1000"/>
                            </p:stCondLst>
                            <p:childTnLst>
                              <p:par>
                                <p:cTn id="29" presetID="1" presetClass="exit" presetSubtype="0" fill="hold" grpId="1" nodeType="after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8" grpId="0" animBg="1"/>
      <p:bldP spid="12" grpId="0" animBg="1"/>
      <p:bldP spid="12"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dirty="0">
                <a:solidFill>
                  <a:srgbClr val="FF0000"/>
                </a:solidFill>
                <a:latin typeface="HelveticaNeueLT Pro 55 Roman"/>
              </a:rPr>
              <a:t>6. </a:t>
            </a:r>
            <a:r>
              <a:rPr lang="en-GB" sz="3600" b="1" dirty="0">
                <a:latin typeface="HelveticaNeueLT Pro 55 Roman"/>
              </a:rPr>
              <a:t>Was the hottest </a:t>
            </a:r>
            <a:r>
              <a:rPr lang="en-GB" sz="3600" b="1" u="sng" dirty="0">
                <a:latin typeface="HelveticaNeueLT Pro 55 Roman"/>
              </a:rPr>
              <a:t>ever</a:t>
            </a:r>
            <a:r>
              <a:rPr lang="en-GB" sz="3600" b="1" dirty="0">
                <a:latin typeface="HelveticaNeueLT Pro 55 Roman"/>
              </a:rPr>
              <a:t> recorded temperature in the UK in 2022?</a:t>
            </a:r>
            <a:endParaRPr lang="en-GB" sz="4000" b="1" dirty="0">
              <a:latin typeface="HelveticaNeueLT Pro 55 Roman"/>
            </a:endParaRP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HelveticaNeueLT Pro 55 Roman" panose="020B0604020202020204" pitchFamily="34" charset="0"/>
              </a:rPr>
              <a:t>Why are temperatures getting hotter?</a:t>
            </a:r>
          </a:p>
          <a:p>
            <a:pPr algn="ctr"/>
            <a:endParaRPr lang="en-GB" dirty="0"/>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1</a:t>
            </a:r>
            <a:r>
              <a:rPr lang="en-GB" baseline="30000">
                <a:solidFill>
                  <a:schemeClr val="tx1"/>
                </a:solidFill>
                <a:latin typeface="Arial" panose="020B0604020202020204" pitchFamily="34" charset="0"/>
                <a:cs typeface="Arial" panose="020B0604020202020204" pitchFamily="34" charset="0"/>
              </a:rPr>
              <a:t>st</a:t>
            </a:r>
            <a:r>
              <a:rPr lang="en-GB">
                <a:solidFill>
                  <a:schemeClr val="tx1"/>
                </a:solidFill>
                <a:latin typeface="Arial" panose="020B0604020202020204" pitchFamily="34" charset="0"/>
                <a:cs typeface="Arial" panose="020B0604020202020204" pitchFamily="34" charset="0"/>
              </a:rPr>
              <a:t>,2</a:t>
            </a:r>
            <a:r>
              <a:rPr lang="en-GB" baseline="30000">
                <a:solidFill>
                  <a:schemeClr val="tx1"/>
                </a:solidFill>
                <a:latin typeface="Arial" panose="020B0604020202020204" pitchFamily="34" charset="0"/>
                <a:cs typeface="Arial" panose="020B0604020202020204" pitchFamily="34" charset="0"/>
              </a:rPr>
              <a:t>nd</a:t>
            </a:r>
            <a:r>
              <a:rPr lang="en-GB">
                <a:solidFill>
                  <a:schemeClr val="tx1"/>
                </a:solidFill>
                <a:latin typeface="Arial" panose="020B0604020202020204" pitchFamily="34" charset="0"/>
                <a:cs typeface="Arial" panose="020B0604020202020204" pitchFamily="34" charset="0"/>
              </a:rPr>
              <a:t>,3rd</a:t>
            </a:r>
          </a:p>
          <a:p>
            <a:pPr algn="ctr"/>
            <a:r>
              <a:rPr lang="en-GB" b="1">
                <a:solidFill>
                  <a:srgbClr val="FF0000"/>
                </a:solidFill>
                <a:latin typeface="Arial" panose="020B0604020202020204" pitchFamily="34" charset="0"/>
                <a:cs typeface="Arial" panose="020B0604020202020204" pitchFamily="34" charset="0"/>
              </a:rPr>
              <a:t>Information.</a:t>
            </a:r>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2" name="TextBox 11">
            <a:extLst>
              <a:ext uri="{FF2B5EF4-FFF2-40B4-BE49-F238E27FC236}">
                <a16:creationId xmlns:a16="http://schemas.microsoft.com/office/drawing/2014/main" id="{E4FFC526-2063-5282-E8BC-2638AFC2159E}"/>
              </a:ext>
            </a:extLst>
          </p:cNvPr>
          <p:cNvSpPr txBox="1">
            <a:spLocks noGrp="1" noRot="1" noMove="1" noResize="1" noEditPoints="1" noAdjustHandles="1" noChangeArrowheads="1" noChangeShapeType="1"/>
          </p:cNvSpPr>
          <p:nvPr/>
        </p:nvSpPr>
        <p:spPr>
          <a:xfrm>
            <a:off x="3412315" y="1997839"/>
            <a:ext cx="3086100" cy="2369880"/>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no. </a:t>
            </a:r>
          </a:p>
          <a:p>
            <a:pPr algn="ctr"/>
            <a:r>
              <a:rPr lang="en-GB" sz="2000" b="1">
                <a:latin typeface="Arial" panose="020B0604020202020204" pitchFamily="34" charset="0"/>
                <a:cs typeface="Arial" panose="020B0604020202020204" pitchFamily="34" charset="0"/>
              </a:rPr>
              <a:t>Try again.</a:t>
            </a:r>
          </a:p>
          <a:p>
            <a:pPr algn="ctr"/>
            <a:endParaRPr lang="en-GB" sz="2000" b="1">
              <a:latin typeface="Arial" panose="020B0604020202020204" pitchFamily="34" charset="0"/>
              <a:cs typeface="Arial" panose="020B0604020202020204" pitchFamily="34" charset="0"/>
            </a:endParaRPr>
          </a:p>
          <a:p>
            <a:pPr algn="ctr"/>
            <a:endParaRPr lang="en-GB"/>
          </a:p>
          <a:p>
            <a:pPr algn="ctr"/>
            <a:endParaRPr lang="en-GB"/>
          </a:p>
          <a:p>
            <a:pPr algn="ctr"/>
            <a:endParaRPr lang="en-GB"/>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17" name="Picture 16" descr="An outline of a map of the UK.">
            <a:extLst>
              <a:ext uri="{FF2B5EF4-FFF2-40B4-BE49-F238E27FC236}">
                <a16:creationId xmlns:a16="http://schemas.microsoft.com/office/drawing/2014/main" id="{6BB5E474-3B94-69E8-EC2F-AB051DB59ECC}"/>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val="0"/>
              </a:ext>
            </a:extLst>
          </a:blip>
          <a:stretch>
            <a:fillRect/>
          </a:stretch>
        </p:blipFill>
        <p:spPr>
          <a:xfrm>
            <a:off x="2924464" y="1686152"/>
            <a:ext cx="3568275" cy="3568275"/>
          </a:xfrm>
          <a:prstGeom prst="rect">
            <a:avLst/>
          </a:prstGeom>
        </p:spPr>
      </p:pic>
      <p:sp>
        <p:nvSpPr>
          <p:cNvPr id="18" name="Rectangle 17">
            <a:extLst>
              <a:ext uri="{FF2B5EF4-FFF2-40B4-BE49-F238E27FC236}">
                <a16:creationId xmlns:a16="http://schemas.microsoft.com/office/drawing/2014/main" id="{08E6D2DE-8BAD-5C21-5007-1D2CBFD74E67}"/>
              </a:ext>
            </a:extLst>
          </p:cNvPr>
          <p:cNvSpPr>
            <a:spLocks noGrp="1" noRot="1" noMove="1" noResize="1" noEditPoints="1" noAdjustHandles="1" noChangeArrowheads="1" noChangeShapeType="1"/>
          </p:cNvSpPr>
          <p:nvPr/>
        </p:nvSpPr>
        <p:spPr>
          <a:xfrm>
            <a:off x="660126" y="1420446"/>
            <a:ext cx="1912794" cy="1733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latin typeface="HelveticaNeueLT Pro 55 Roman" panose="020B0604020202020204" pitchFamily="34" charset="0"/>
              </a:rPr>
              <a:t>1</a:t>
            </a:r>
            <a:r>
              <a:rPr lang="en-GB" sz="2800" b="1" baseline="30000">
                <a:latin typeface="HelveticaNeueLT Pro 55 Roman" panose="020B0604020202020204" pitchFamily="34" charset="0"/>
              </a:rPr>
              <a:t>st</a:t>
            </a:r>
            <a:r>
              <a:rPr lang="en-GB" sz="2800" b="1">
                <a:latin typeface="HelveticaNeueLT Pro 55 Roman" panose="020B0604020202020204" pitchFamily="34" charset="0"/>
              </a:rPr>
              <a:t> </a:t>
            </a:r>
          </a:p>
          <a:p>
            <a:pPr algn="ctr"/>
            <a:r>
              <a:rPr lang="en-GB">
                <a:latin typeface="HelveticaNeueLT Pro 55 Roman" panose="020B0604020202020204" pitchFamily="34" charset="0"/>
              </a:rPr>
              <a:t>hottest day ever recorded </a:t>
            </a:r>
          </a:p>
          <a:p>
            <a:pPr algn="ctr"/>
            <a:r>
              <a:rPr lang="en-GB">
                <a:latin typeface="HelveticaNeueLT Pro 55 Roman" panose="020B0604020202020204" pitchFamily="34" charset="0"/>
              </a:rPr>
              <a:t>(click to reveal)</a:t>
            </a:r>
          </a:p>
          <a:p>
            <a:pPr algn="ctr"/>
            <a:endParaRPr lang="en-GB">
              <a:latin typeface="HelveticaNeueLT Pro 55 Roman" panose="020B0604020202020204" pitchFamily="34" charset="0"/>
            </a:endParaRPr>
          </a:p>
        </p:txBody>
      </p:sp>
      <p:sp>
        <p:nvSpPr>
          <p:cNvPr id="19" name="Rectangle 18">
            <a:extLst>
              <a:ext uri="{FF2B5EF4-FFF2-40B4-BE49-F238E27FC236}">
                <a16:creationId xmlns:a16="http://schemas.microsoft.com/office/drawing/2014/main" id="{455CA28D-BB13-1930-5274-D45EAAFF66BB}"/>
              </a:ext>
            </a:extLst>
          </p:cNvPr>
          <p:cNvSpPr>
            <a:spLocks noGrp="1" noRot="1" noMove="1" noResize="1" noEditPoints="1" noAdjustHandles="1" noChangeArrowheads="1" noChangeShapeType="1"/>
          </p:cNvSpPr>
          <p:nvPr/>
        </p:nvSpPr>
        <p:spPr>
          <a:xfrm>
            <a:off x="618515" y="3903330"/>
            <a:ext cx="1912794" cy="175492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latin typeface="HelveticaNeueLT Pro 55 Roman" panose="020B0604020202020204" pitchFamily="34" charset="0"/>
              </a:rPr>
              <a:t>2</a:t>
            </a:r>
            <a:r>
              <a:rPr lang="en-GB" sz="2800" b="1" baseline="30000">
                <a:latin typeface="HelveticaNeueLT Pro 55 Roman" panose="020B0604020202020204" pitchFamily="34" charset="0"/>
              </a:rPr>
              <a:t>nd</a:t>
            </a:r>
            <a:r>
              <a:rPr lang="en-GB" sz="2800">
                <a:latin typeface="HelveticaNeueLT Pro 55 Roman" panose="020B0604020202020204" pitchFamily="34" charset="0"/>
              </a:rPr>
              <a:t> </a:t>
            </a:r>
          </a:p>
          <a:p>
            <a:pPr algn="ctr"/>
            <a:r>
              <a:rPr lang="en-GB">
                <a:latin typeface="HelveticaNeueLT Pro 55 Roman" panose="020B0604020202020204" pitchFamily="34" charset="0"/>
              </a:rPr>
              <a:t>hottest day every recorded</a:t>
            </a:r>
          </a:p>
          <a:p>
            <a:pPr algn="ctr"/>
            <a:r>
              <a:rPr lang="en-GB">
                <a:latin typeface="HelveticaNeueLT Pro 55 Roman" panose="020B0604020202020204" pitchFamily="34" charset="0"/>
              </a:rPr>
              <a:t>(click to reveal)</a:t>
            </a:r>
          </a:p>
        </p:txBody>
      </p:sp>
      <p:sp>
        <p:nvSpPr>
          <p:cNvPr id="20" name="Rectangle 19">
            <a:extLst>
              <a:ext uri="{FF2B5EF4-FFF2-40B4-BE49-F238E27FC236}">
                <a16:creationId xmlns:a16="http://schemas.microsoft.com/office/drawing/2014/main" id="{92FC396B-92A2-87E8-48C8-A2B541E90622}"/>
              </a:ext>
            </a:extLst>
          </p:cNvPr>
          <p:cNvSpPr>
            <a:spLocks noGrp="1" noRot="1" noMove="1" noResize="1" noEditPoints="1" noAdjustHandles="1" noChangeArrowheads="1" noChangeShapeType="1"/>
          </p:cNvSpPr>
          <p:nvPr/>
        </p:nvSpPr>
        <p:spPr>
          <a:xfrm>
            <a:off x="6712201" y="3944153"/>
            <a:ext cx="1886351" cy="1747296"/>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latin typeface="HelveticaNeueLT Pro 55 Roman" panose="020B0604020202020204" pitchFamily="34" charset="0"/>
            </a:endParaRPr>
          </a:p>
          <a:p>
            <a:pPr algn="ctr"/>
            <a:r>
              <a:rPr lang="en-GB" sz="2800" b="1">
                <a:latin typeface="HelveticaNeueLT Pro 55 Roman" panose="020B0604020202020204" pitchFamily="34" charset="0"/>
              </a:rPr>
              <a:t>3</a:t>
            </a:r>
            <a:r>
              <a:rPr lang="en-GB" sz="2800" b="1" baseline="30000">
                <a:latin typeface="HelveticaNeueLT Pro 55 Roman" panose="020B0604020202020204" pitchFamily="34" charset="0"/>
              </a:rPr>
              <a:t>rd</a:t>
            </a:r>
            <a:r>
              <a:rPr lang="en-GB" sz="2800" b="1">
                <a:latin typeface="HelveticaNeueLT Pro 55 Roman" panose="020B0604020202020204" pitchFamily="34" charset="0"/>
              </a:rPr>
              <a:t> </a:t>
            </a:r>
          </a:p>
          <a:p>
            <a:pPr algn="ctr"/>
            <a:r>
              <a:rPr lang="en-GB">
                <a:latin typeface="HelveticaNeueLT Pro 55 Roman" panose="020B0604020202020204" pitchFamily="34" charset="0"/>
              </a:rPr>
              <a:t> hottest day ever recorded </a:t>
            </a:r>
          </a:p>
          <a:p>
            <a:pPr algn="ctr"/>
            <a:r>
              <a:rPr lang="en-GB">
                <a:latin typeface="HelveticaNeueLT Pro 55 Roman" panose="020B0604020202020204" pitchFamily="34" charset="0"/>
              </a:rPr>
              <a:t>(click to reveal)</a:t>
            </a:r>
          </a:p>
          <a:p>
            <a:pPr algn="ctr"/>
            <a:endParaRPr lang="en-GB">
              <a:latin typeface="HelveticaNeueLT Pro 55 Roman" panose="020B0604020202020204" pitchFamily="34" charset="0"/>
            </a:endParaRPr>
          </a:p>
        </p:txBody>
      </p:sp>
      <p:cxnSp>
        <p:nvCxnSpPr>
          <p:cNvPr id="21" name="Connector: Curved 20">
            <a:extLst>
              <a:ext uri="{FF2B5EF4-FFF2-40B4-BE49-F238E27FC236}">
                <a16:creationId xmlns:a16="http://schemas.microsoft.com/office/drawing/2014/main" id="{14A38130-FD63-AC6C-73E4-896E0620BD21}"/>
              </a:ext>
            </a:extLst>
          </p:cNvPr>
          <p:cNvCxnSpPr>
            <a:cxnSpLocks noGrp="1" noRot="1" noMove="1" noResize="1" noEditPoints="1" noAdjustHandles="1" noChangeArrowheads="1" noChangeShapeType="1"/>
          </p:cNvCxnSpPr>
          <p:nvPr/>
        </p:nvCxnSpPr>
        <p:spPr>
          <a:xfrm flipV="1">
            <a:off x="2139885" y="4160603"/>
            <a:ext cx="2971544" cy="234971"/>
          </a:xfrm>
          <a:prstGeom prst="curvedConnector3">
            <a:avLst>
              <a:gd name="adj1" fmla="val 53385"/>
            </a:avLst>
          </a:prstGeom>
          <a:ln w="66675">
            <a:tailEnd type="triangle"/>
          </a:ln>
        </p:spPr>
        <p:style>
          <a:lnRef idx="3">
            <a:schemeClr val="dk1"/>
          </a:lnRef>
          <a:fillRef idx="0">
            <a:schemeClr val="dk1"/>
          </a:fillRef>
          <a:effectRef idx="2">
            <a:schemeClr val="dk1"/>
          </a:effectRef>
          <a:fontRef idx="minor">
            <a:schemeClr val="tx1"/>
          </a:fontRef>
        </p:style>
      </p:cxnSp>
      <p:cxnSp>
        <p:nvCxnSpPr>
          <p:cNvPr id="22" name="Connector: Curved 21">
            <a:extLst>
              <a:ext uri="{FF2B5EF4-FFF2-40B4-BE49-F238E27FC236}">
                <a16:creationId xmlns:a16="http://schemas.microsoft.com/office/drawing/2014/main" id="{EEE9123A-C723-C0BC-242D-FBE7FD105C4F}"/>
              </a:ext>
            </a:extLst>
          </p:cNvPr>
          <p:cNvCxnSpPr>
            <a:cxnSpLocks noGrp="1" noRot="1" noMove="1" noResize="1" noEditPoints="1" noAdjustHandles="1" noChangeArrowheads="1" noChangeShapeType="1"/>
          </p:cNvCxnSpPr>
          <p:nvPr/>
        </p:nvCxnSpPr>
        <p:spPr>
          <a:xfrm rot="10800000">
            <a:off x="5062390" y="4091801"/>
            <a:ext cx="2197946" cy="392603"/>
          </a:xfrm>
          <a:prstGeom prst="curvedConnector3">
            <a:avLst/>
          </a:prstGeom>
          <a:ln w="66675">
            <a:tailEnd type="triangle"/>
          </a:ln>
        </p:spPr>
        <p:style>
          <a:lnRef idx="3">
            <a:schemeClr val="dk1"/>
          </a:lnRef>
          <a:fillRef idx="0">
            <a:schemeClr val="dk1"/>
          </a:fillRef>
          <a:effectRef idx="2">
            <a:schemeClr val="dk1"/>
          </a:effectRef>
          <a:fontRef idx="minor">
            <a:schemeClr val="tx1"/>
          </a:fontRef>
        </p:style>
      </p:cxnSp>
      <p:cxnSp>
        <p:nvCxnSpPr>
          <p:cNvPr id="28" name="Connector: Curved 27">
            <a:extLst>
              <a:ext uri="{FF2B5EF4-FFF2-40B4-BE49-F238E27FC236}">
                <a16:creationId xmlns:a16="http://schemas.microsoft.com/office/drawing/2014/main" id="{34533BB5-8689-A019-B369-133676E3E570}"/>
              </a:ext>
            </a:extLst>
          </p:cNvPr>
          <p:cNvCxnSpPr>
            <a:cxnSpLocks noGrp="1" noRot="1" noMove="1" noResize="1" noEditPoints="1" noAdjustHandles="1" noChangeArrowheads="1" noChangeShapeType="1"/>
          </p:cNvCxnSpPr>
          <p:nvPr/>
        </p:nvCxnSpPr>
        <p:spPr>
          <a:xfrm>
            <a:off x="1500256" y="3145710"/>
            <a:ext cx="3611175" cy="840239"/>
          </a:xfrm>
          <a:prstGeom prst="curvedConnector3">
            <a:avLst>
              <a:gd name="adj1" fmla="val 44936"/>
            </a:avLst>
          </a:prstGeom>
          <a:ln w="66675">
            <a:tailEnd type="triangle"/>
          </a:ln>
        </p:spPr>
        <p:style>
          <a:lnRef idx="3">
            <a:schemeClr val="dk1"/>
          </a:lnRef>
          <a:fillRef idx="0">
            <a:schemeClr val="dk1"/>
          </a:fillRef>
          <a:effectRef idx="2">
            <a:schemeClr val="dk1"/>
          </a:effectRef>
          <a:fontRef idx="minor">
            <a:schemeClr val="tx1"/>
          </a:fontRef>
        </p:style>
      </p:cxnSp>
      <p:pic>
        <p:nvPicPr>
          <p:cNvPr id="15" name="Picture 14">
            <a:extLst>
              <a:ext uri="{FF2B5EF4-FFF2-40B4-BE49-F238E27FC236}">
                <a16:creationId xmlns:a16="http://schemas.microsoft.com/office/drawing/2014/main" id="{3315E131-2FED-46FE-5606-D81110CCAA4A}"/>
              </a:ext>
            </a:extLst>
          </p:cNvPr>
          <p:cNvPicPr>
            <a:picLocks noGrp="1" noRot="1" noChangeAspect="1" noMove="1" noResize="1" noEditPoints="1" noAdjustHandles="1" noChangeArrowheads="1" noChangeShapeType="1" noCrop="1"/>
          </p:cNvPicPr>
          <p:nvPr/>
        </p:nvPicPr>
        <p:blipFill rotWithShape="1">
          <a:blip r:embed="rId6"/>
          <a:srcRect l="37613" t="55024" r="422" b="34893"/>
          <a:stretch/>
        </p:blipFill>
        <p:spPr>
          <a:xfrm>
            <a:off x="239204" y="4604090"/>
            <a:ext cx="4183686" cy="903700"/>
          </a:xfrm>
          <a:prstGeom prst="rect">
            <a:avLst/>
          </a:prstGeom>
        </p:spPr>
      </p:pic>
      <p:pic>
        <p:nvPicPr>
          <p:cNvPr id="16" name="Picture 15">
            <a:extLst>
              <a:ext uri="{FF2B5EF4-FFF2-40B4-BE49-F238E27FC236}">
                <a16:creationId xmlns:a16="http://schemas.microsoft.com/office/drawing/2014/main" id="{01010193-4651-824C-56AA-C571DE605F3C}"/>
              </a:ext>
            </a:extLst>
          </p:cNvPr>
          <p:cNvPicPr>
            <a:picLocks noGrp="1" noRot="1" noChangeAspect="1" noMove="1" noResize="1" noEditPoints="1" noAdjustHandles="1" noChangeArrowheads="1" noChangeShapeType="1" noCrop="1"/>
          </p:cNvPicPr>
          <p:nvPr/>
        </p:nvPicPr>
        <p:blipFill rotWithShape="1">
          <a:blip r:embed="rId6"/>
          <a:srcRect t="89840" r="38243" b="697"/>
          <a:stretch/>
        </p:blipFill>
        <p:spPr>
          <a:xfrm>
            <a:off x="4463214" y="4628040"/>
            <a:ext cx="4361206" cy="886976"/>
          </a:xfrm>
          <a:prstGeom prst="rect">
            <a:avLst/>
          </a:prstGeom>
        </p:spPr>
      </p:pic>
      <p:pic>
        <p:nvPicPr>
          <p:cNvPr id="10" name="Picture 9">
            <a:extLst>
              <a:ext uri="{FF2B5EF4-FFF2-40B4-BE49-F238E27FC236}">
                <a16:creationId xmlns:a16="http://schemas.microsoft.com/office/drawing/2014/main" id="{2F942D55-00B8-A397-229B-FF02819D9A30}"/>
              </a:ext>
            </a:extLst>
          </p:cNvPr>
          <p:cNvPicPr>
            <a:picLocks noGrp="1" noRot="1" noChangeAspect="1" noMove="1" noResize="1" noEditPoints="1" noAdjustHandles="1" noChangeArrowheads="1" noChangeShapeType="1" noCrop="1"/>
          </p:cNvPicPr>
          <p:nvPr/>
        </p:nvPicPr>
        <p:blipFill rotWithShape="1">
          <a:blip r:embed="rId7"/>
          <a:srcRect l="984" t="20698" r="42924" b="68620"/>
          <a:stretch/>
        </p:blipFill>
        <p:spPr>
          <a:xfrm>
            <a:off x="258989" y="1955326"/>
            <a:ext cx="4320200" cy="1088137"/>
          </a:xfrm>
          <a:prstGeom prst="rect">
            <a:avLst/>
          </a:prstGeom>
        </p:spPr>
      </p:pic>
      <p:sp>
        <p:nvSpPr>
          <p:cNvPr id="40" name="TextBox 39">
            <a:extLst>
              <a:ext uri="{FF2B5EF4-FFF2-40B4-BE49-F238E27FC236}">
                <a16:creationId xmlns:a16="http://schemas.microsoft.com/office/drawing/2014/main" id="{F9F1E965-9207-16B0-0CC4-75ED0374D87E}"/>
              </a:ext>
            </a:extLst>
          </p:cNvPr>
          <p:cNvSpPr txBox="1">
            <a:spLocks noGrp="1" noRot="1" noMove="1" noResize="1" noEditPoints="1" noAdjustHandles="1" noChangeArrowheads="1" noChangeShapeType="1"/>
          </p:cNvSpPr>
          <p:nvPr/>
        </p:nvSpPr>
        <p:spPr>
          <a:xfrm>
            <a:off x="2918788" y="3060231"/>
            <a:ext cx="1428080" cy="369332"/>
          </a:xfrm>
          <a:prstGeom prst="rect">
            <a:avLst/>
          </a:prstGeom>
          <a:noFill/>
        </p:spPr>
        <p:txBody>
          <a:bodyPr wrap="square" rtlCol="0">
            <a:spAutoFit/>
          </a:bodyPr>
          <a:lstStyle/>
          <a:p>
            <a:r>
              <a:rPr lang="en-GB"/>
              <a:t>19 July 2022</a:t>
            </a:r>
          </a:p>
        </p:txBody>
      </p:sp>
      <p:sp>
        <p:nvSpPr>
          <p:cNvPr id="42" name="TextBox 41">
            <a:extLst>
              <a:ext uri="{FF2B5EF4-FFF2-40B4-BE49-F238E27FC236}">
                <a16:creationId xmlns:a16="http://schemas.microsoft.com/office/drawing/2014/main" id="{B801B0CD-DE25-B883-CCF6-A3AA00F915BD}"/>
              </a:ext>
            </a:extLst>
          </p:cNvPr>
          <p:cNvSpPr txBox="1">
            <a:spLocks noGrp="1" noRot="1" noMove="1" noResize="1" noEditPoints="1" noAdjustHandles="1" noChangeArrowheads="1" noChangeShapeType="1"/>
          </p:cNvSpPr>
          <p:nvPr/>
        </p:nvSpPr>
        <p:spPr>
          <a:xfrm>
            <a:off x="2862698" y="3900014"/>
            <a:ext cx="1428080" cy="369332"/>
          </a:xfrm>
          <a:prstGeom prst="rect">
            <a:avLst/>
          </a:prstGeom>
          <a:noFill/>
        </p:spPr>
        <p:txBody>
          <a:bodyPr wrap="square" rtlCol="0">
            <a:spAutoFit/>
          </a:bodyPr>
          <a:lstStyle/>
          <a:p>
            <a:r>
              <a:rPr lang="en-GB"/>
              <a:t>19 July 2021</a:t>
            </a:r>
          </a:p>
        </p:txBody>
      </p:sp>
      <p:sp>
        <p:nvSpPr>
          <p:cNvPr id="43" name="TextBox 42">
            <a:extLst>
              <a:ext uri="{FF2B5EF4-FFF2-40B4-BE49-F238E27FC236}">
                <a16:creationId xmlns:a16="http://schemas.microsoft.com/office/drawing/2014/main" id="{BD4B3809-205E-B127-4180-B37654B32C6B}"/>
              </a:ext>
            </a:extLst>
          </p:cNvPr>
          <p:cNvSpPr txBox="1">
            <a:spLocks noGrp="1" noRot="1" noMove="1" noResize="1" noEditPoints="1" noAdjustHandles="1" noChangeArrowheads="1" noChangeShapeType="1"/>
          </p:cNvSpPr>
          <p:nvPr/>
        </p:nvSpPr>
        <p:spPr>
          <a:xfrm>
            <a:off x="5199261" y="3653772"/>
            <a:ext cx="1428080" cy="369332"/>
          </a:xfrm>
          <a:prstGeom prst="rect">
            <a:avLst/>
          </a:prstGeom>
          <a:noFill/>
        </p:spPr>
        <p:txBody>
          <a:bodyPr wrap="square" rtlCol="0">
            <a:spAutoFit/>
          </a:bodyPr>
          <a:lstStyle/>
          <a:p>
            <a:r>
              <a:rPr lang="en-GB"/>
              <a:t>25 July 2019</a:t>
            </a:r>
          </a:p>
        </p:txBody>
      </p:sp>
    </p:spTree>
    <p:extLst>
      <p:ext uri="{BB962C8B-B14F-4D97-AF65-F5344CB8AC3E}">
        <p14:creationId xmlns:p14="http://schemas.microsoft.com/office/powerpoint/2010/main" val="2367967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150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150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150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150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150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1500"/>
                                  </p:stCondLst>
                                  <p:childTnLst>
                                    <p:set>
                                      <p:cBhvr>
                                        <p:cTn id="27" dur="1" fill="hold">
                                          <p:stCondLst>
                                            <p:cond delay="0"/>
                                          </p:stCondLst>
                                        </p:cTn>
                                        <p:tgtEl>
                                          <p:spTgt spid="22"/>
                                        </p:tgtEl>
                                        <p:attrNameLst>
                                          <p:attrName>style.visibility</p:attrName>
                                        </p:attrNameLst>
                                      </p:cBhvr>
                                      <p:to>
                                        <p:strVal val="visible"/>
                                      </p:to>
                                    </p:set>
                                  </p:childTnLst>
                                </p:cTn>
                              </p:par>
                              <p:par>
                                <p:cTn id="28" presetID="1" presetClass="entr" presetSubtype="0" fill="hold" grpId="0" nodeType="withEffect">
                                  <p:stCondLst>
                                    <p:cond delay="1500"/>
                                  </p:stCondLst>
                                  <p:childTnLst>
                                    <p:set>
                                      <p:cBhvr>
                                        <p:cTn id="29" dur="1" fill="hold">
                                          <p:stCondLst>
                                            <p:cond delay="0"/>
                                          </p:stCondLst>
                                        </p:cTn>
                                        <p:tgtEl>
                                          <p:spTgt spid="4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40"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ng collage of a different people's faces. An illustration of a grey cloud with flashing lightening. ">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2" name="Title 1">
            <a:extLst>
              <a:ext uri="{FF2B5EF4-FFF2-40B4-BE49-F238E27FC236}">
                <a16:creationId xmlns:a16="http://schemas.microsoft.com/office/drawing/2014/main" id="{DDA212CD-1C3D-79D8-50A9-38C228D946CD}"/>
              </a:ext>
            </a:extLst>
          </p:cNvPr>
          <p:cNvSpPr>
            <a:spLocks noGrp="1"/>
          </p:cNvSpPr>
          <p:nvPr>
            <p:ph type="title" idx="4294967295"/>
          </p:nvPr>
        </p:nvSpPr>
        <p:spPr>
          <a:xfrm>
            <a:off x="838202" y="-1325563"/>
            <a:ext cx="10371371" cy="1325563"/>
          </a:xfrm>
        </p:spPr>
        <p:txBody>
          <a:bodyPr vert="horz" lIns="91440" tIns="45720" rIns="91440" bIns="45720" rtlCol="0" anchor="b">
            <a:normAutofit/>
          </a:bodyPr>
          <a:lstStyle/>
          <a:p>
            <a:r>
              <a:rPr lang="en-GB"/>
              <a:t>Screensaver</a:t>
            </a:r>
          </a:p>
        </p:txBody>
      </p:sp>
    </p:spTree>
    <p:extLst>
      <p:ext uri="{BB962C8B-B14F-4D97-AF65-F5344CB8AC3E}">
        <p14:creationId xmlns:p14="http://schemas.microsoft.com/office/powerpoint/2010/main" val="289514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15" name="Picture 14" descr="A picture containing a red sky and pylons, the sun is shining behind the pylons. ">
            <a:extLst>
              <a:ext uri="{FF2B5EF4-FFF2-40B4-BE49-F238E27FC236}">
                <a16:creationId xmlns:a16="http://schemas.microsoft.com/office/drawing/2014/main" id="{0F8349C2-BADB-9E0C-D705-B1E570CFAF08}"/>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tretch>
            <a:fillRect/>
          </a:stretch>
        </p:blipFill>
        <p:spPr>
          <a:xfrm>
            <a:off x="775267" y="1299424"/>
            <a:ext cx="7838055" cy="4309872"/>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a:solidFill>
                  <a:srgbClr val="FF0000"/>
                </a:solidFill>
                <a:latin typeface="HelveticaNeueLT Pro 55 Roman"/>
              </a:rPr>
              <a:t>7. </a:t>
            </a:r>
            <a:r>
              <a:rPr lang="en-GB" sz="4000" b="1">
                <a:latin typeface="HelveticaNeueLT Pro 55 Roman"/>
              </a:rPr>
              <a:t>Can mobile phones be affected by heatwaves?</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latin typeface="HelveticaNeueLT Pro 55 Roman" panose="020B0604020202020204" pitchFamily="34" charset="0"/>
              </a:rPr>
              <a:t>How would this affect you?</a:t>
            </a:r>
          </a:p>
          <a:p>
            <a:pPr algn="ctr"/>
            <a:endParaRPr lang="en-GB"/>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8" name="Rectangle 7">
            <a:extLst>
              <a:ext uri="{FF2B5EF4-FFF2-40B4-BE49-F238E27FC236}">
                <a16:creationId xmlns:a16="http://schemas.microsoft.com/office/drawing/2014/main" id="{CAF72D8D-FD50-3B2C-3DD0-8A075549663A}"/>
              </a:ext>
            </a:extLst>
          </p:cNvPr>
          <p:cNvSpPr>
            <a:spLocks noGrp="1" noRot="1" noMove="1" noResize="1" noEditPoints="1" noAdjustHandles="1" noChangeArrowheads="1" noChangeShapeType="1"/>
          </p:cNvSpPr>
          <p:nvPr/>
        </p:nvSpPr>
        <p:spPr>
          <a:xfrm>
            <a:off x="8866266" y="1299422"/>
            <a:ext cx="2018641" cy="201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Tap for </a:t>
            </a:r>
          </a:p>
          <a:p>
            <a:pPr algn="ctr"/>
            <a:r>
              <a:rPr lang="en-GB" sz="2800" b="1">
                <a:solidFill>
                  <a:srgbClr val="FF0000"/>
                </a:solidFill>
                <a:latin typeface="HelveticaNeueLT Pro 55 Roman" panose="020B0604020202020204" pitchFamily="34" charset="0"/>
              </a:rPr>
              <a:t>bonus</a:t>
            </a:r>
          </a:p>
          <a:p>
            <a:pPr algn="ctr"/>
            <a:r>
              <a:rPr lang="en-GB" sz="2800" b="1">
                <a:solidFill>
                  <a:srgbClr val="FF0000"/>
                </a:solidFill>
                <a:latin typeface="HelveticaNeueLT Pro 55 Roman" panose="020B0604020202020204" pitchFamily="34" charset="0"/>
              </a:rPr>
              <a:t> points.</a:t>
            </a:r>
            <a:endParaRPr lang="en-GB" sz="2800">
              <a:solidFill>
                <a:schemeClr val="tx1"/>
              </a:solidFill>
              <a:latin typeface="HelveticaNeueLT Pro 55 Roman" panose="020B0604020202020204" pitchFamily="34" charset="0"/>
            </a:endParaRPr>
          </a:p>
          <a:p>
            <a:pPr algn="ctr"/>
            <a:endParaRPr lang="en-GB"/>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2" name="TextBox 11">
            <a:extLst>
              <a:ext uri="{FF2B5EF4-FFF2-40B4-BE49-F238E27FC236}">
                <a16:creationId xmlns:a16="http://schemas.microsoft.com/office/drawing/2014/main" id="{E4FFC526-2063-5282-E8BC-2638AFC2159E}"/>
              </a:ext>
            </a:extLst>
          </p:cNvPr>
          <p:cNvSpPr txBox="1">
            <a:spLocks noGrp="1" noRot="1" noMove="1" noResize="1" noEditPoints="1" noAdjustHandles="1" noChangeArrowheads="1" noChangeShapeType="1"/>
          </p:cNvSpPr>
          <p:nvPr/>
        </p:nvSpPr>
        <p:spPr>
          <a:xfrm>
            <a:off x="3412315" y="1997839"/>
            <a:ext cx="3086100" cy="2369880"/>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no. </a:t>
            </a:r>
          </a:p>
          <a:p>
            <a:pPr algn="ctr"/>
            <a:r>
              <a:rPr lang="en-GB" sz="2000" b="1">
                <a:latin typeface="Arial" panose="020B0604020202020204" pitchFamily="34" charset="0"/>
                <a:cs typeface="Arial" panose="020B0604020202020204" pitchFamily="34" charset="0"/>
              </a:rPr>
              <a:t>Try again.</a:t>
            </a:r>
          </a:p>
          <a:p>
            <a:pPr algn="ctr"/>
            <a:endParaRPr lang="en-GB" sz="2000" b="1">
              <a:latin typeface="Arial" panose="020B0604020202020204" pitchFamily="34" charset="0"/>
              <a:cs typeface="Arial" panose="020B0604020202020204" pitchFamily="34" charset="0"/>
            </a:endParaRPr>
          </a:p>
          <a:p>
            <a:pPr algn="ctr"/>
            <a:endParaRPr lang="en-GB"/>
          </a:p>
          <a:p>
            <a:pPr algn="ctr"/>
            <a:endParaRPr lang="en-GB"/>
          </a:p>
          <a:p>
            <a:pPr algn="ctr"/>
            <a:endParaRPr lang="en-GB"/>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13" name="TextBox 12">
            <a:extLst>
              <a:ext uri="{FF2B5EF4-FFF2-40B4-BE49-F238E27FC236}">
                <a16:creationId xmlns:a16="http://schemas.microsoft.com/office/drawing/2014/main" id="{3547BE90-8CE1-D68A-1044-D194DF2975DA}"/>
              </a:ext>
            </a:extLst>
          </p:cNvPr>
          <p:cNvSpPr txBox="1">
            <a:spLocks noGrp="1" noRot="1" noMove="1" noResize="1" noEditPoints="1" noAdjustHandles="1" noChangeArrowheads="1" noChangeShapeType="1"/>
          </p:cNvSpPr>
          <p:nvPr/>
        </p:nvSpPr>
        <p:spPr>
          <a:xfrm>
            <a:off x="3424966" y="1928232"/>
            <a:ext cx="3086100" cy="2677656"/>
          </a:xfrm>
          <a:prstGeom prst="rect">
            <a:avLst/>
          </a:prstGeom>
          <a:solidFill>
            <a:srgbClr val="92D050"/>
          </a:solidFill>
        </p:spPr>
        <p:txBody>
          <a:bodyPr wrap="square" rtlCol="0">
            <a:spAutoFit/>
          </a:bodyPr>
          <a:lstStyle/>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Correct</a:t>
            </a: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49801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xit" presetSubtype="0" fill="hold" grpId="1" nodeType="afterEffect">
                                  <p:stCondLst>
                                    <p:cond delay="450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childTnLst>
                          </p:cTn>
                        </p:par>
                        <p:par>
                          <p:cTn id="28" fill="hold">
                            <p:stCondLst>
                              <p:cond delay="1000"/>
                            </p:stCondLst>
                            <p:childTnLst>
                              <p:par>
                                <p:cTn id="29" presetID="1" presetClass="exit" presetSubtype="0" fill="hold" grpId="1" nodeType="afterEffect">
                                  <p:stCondLst>
                                    <p:cond delay="200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8" grpId="0" animBg="1"/>
      <p:bldP spid="12" grpId="0" animBg="1"/>
      <p:bldP spid="12"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15" name="Picture 14" descr="A picture containing a red sky and pylons, the sun is shining behind the pylons.">
            <a:extLst>
              <a:ext uri="{FF2B5EF4-FFF2-40B4-BE49-F238E27FC236}">
                <a16:creationId xmlns:a16="http://schemas.microsoft.com/office/drawing/2014/main" id="{0F8349C2-BADB-9E0C-D705-B1E570CFAF0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5267" y="1299424"/>
            <a:ext cx="7838055" cy="4309872"/>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a:solidFill>
                  <a:srgbClr val="FF0000"/>
                </a:solidFill>
                <a:latin typeface="HelveticaNeueLT Pro 55 Roman"/>
              </a:rPr>
              <a:t>7. </a:t>
            </a:r>
            <a:r>
              <a:rPr lang="en-GB" sz="4000" b="1">
                <a:latin typeface="HelveticaNeueLT Pro 55 Roman"/>
              </a:rPr>
              <a:t>Can mobile phones be affected by heatwaves?</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latin typeface="HelveticaNeueLT Pro 55 Roman" panose="020B0604020202020204" pitchFamily="34" charset="0"/>
              </a:rPr>
              <a:t>How would this affect you?</a:t>
            </a:r>
          </a:p>
          <a:p>
            <a:pPr algn="ctr"/>
            <a:endParaRPr lang="en-GB"/>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image for</a:t>
            </a:r>
          </a:p>
          <a:p>
            <a:pPr algn="ctr"/>
            <a:r>
              <a:rPr lang="en-GB" sz="2400" b="1">
                <a:solidFill>
                  <a:srgbClr val="FF0000"/>
                </a:solidFill>
                <a:latin typeface="Arial" panose="020B0604020202020204" pitchFamily="34" charset="0"/>
                <a:cs typeface="Arial" panose="020B0604020202020204" pitchFamily="34" charset="0"/>
              </a:rPr>
              <a:t>information.</a:t>
            </a:r>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18" name="TextBox 17">
            <a:extLst>
              <a:ext uri="{FF2B5EF4-FFF2-40B4-BE49-F238E27FC236}">
                <a16:creationId xmlns:a16="http://schemas.microsoft.com/office/drawing/2014/main" id="{22EC6D80-62C7-1A54-6816-2E568A66D793}"/>
              </a:ext>
            </a:extLst>
          </p:cNvPr>
          <p:cNvSpPr txBox="1">
            <a:spLocks noGrp="1" noRot="1" noMove="1" noResize="1" noEditPoints="1" noAdjustHandles="1" noChangeArrowheads="1" noChangeShapeType="1"/>
          </p:cNvSpPr>
          <p:nvPr/>
        </p:nvSpPr>
        <p:spPr>
          <a:xfrm>
            <a:off x="775266" y="1299422"/>
            <a:ext cx="4455102" cy="830997"/>
          </a:xfrm>
          <a:prstGeom prst="rect">
            <a:avLst/>
          </a:prstGeom>
          <a:solidFill>
            <a:schemeClr val="bg1"/>
          </a:solidFill>
        </p:spPr>
        <p:txBody>
          <a:bodyPr wrap="square">
            <a:spAutoFit/>
          </a:bodyPr>
          <a:lstStyle/>
          <a:p>
            <a:pPr marL="342900" indent="-342900">
              <a:lnSpc>
                <a:spcPct val="100000"/>
              </a:lnSpc>
              <a:buClr>
                <a:srgbClr val="FF0000"/>
              </a:buClr>
              <a:buFontTx/>
              <a:buChar char="‒"/>
            </a:pPr>
            <a:r>
              <a:rPr lang="en-GB" sz="2400">
                <a:latin typeface="HelveticaNeueLT Pro 55 Roman" panose="020B0604020202020204" pitchFamily="34" charset="0"/>
              </a:rPr>
              <a:t>Heatwaves can cause power cuts.</a:t>
            </a:r>
          </a:p>
        </p:txBody>
      </p:sp>
      <p:sp>
        <p:nvSpPr>
          <p:cNvPr id="25" name="TextBox 24">
            <a:extLst>
              <a:ext uri="{FF2B5EF4-FFF2-40B4-BE49-F238E27FC236}">
                <a16:creationId xmlns:a16="http://schemas.microsoft.com/office/drawing/2014/main" id="{A0A40C6B-2C04-F475-94CF-07A98715AB9E}"/>
              </a:ext>
            </a:extLst>
          </p:cNvPr>
          <p:cNvSpPr txBox="1">
            <a:spLocks noGrp="1" noRot="1" noMove="1" noResize="1" noEditPoints="1" noAdjustHandles="1" noChangeArrowheads="1" noChangeShapeType="1"/>
          </p:cNvSpPr>
          <p:nvPr/>
        </p:nvSpPr>
        <p:spPr>
          <a:xfrm>
            <a:off x="775265" y="2130419"/>
            <a:ext cx="4455102" cy="830997"/>
          </a:xfrm>
          <a:prstGeom prst="rect">
            <a:avLst/>
          </a:prstGeom>
          <a:solidFill>
            <a:schemeClr val="bg1"/>
          </a:solidFill>
        </p:spPr>
        <p:txBody>
          <a:bodyPr wrap="square">
            <a:spAutoFit/>
          </a:bodyPr>
          <a:lstStyle/>
          <a:p>
            <a:pPr marL="342900" indent="-342900">
              <a:lnSpc>
                <a:spcPct val="100000"/>
              </a:lnSpc>
              <a:buClr>
                <a:srgbClr val="FF0000"/>
              </a:buClr>
              <a:buFontTx/>
              <a:buChar char="‒"/>
            </a:pPr>
            <a:r>
              <a:rPr lang="en-GB" sz="2400">
                <a:latin typeface="HelveticaNeueLT Pro 55 Roman" panose="020B0604020202020204" pitchFamily="34" charset="0"/>
              </a:rPr>
              <a:t>In heatwaves, demand for electricity can increase.</a:t>
            </a:r>
          </a:p>
        </p:txBody>
      </p:sp>
      <p:sp>
        <p:nvSpPr>
          <p:cNvPr id="26" name="TextBox 25">
            <a:extLst>
              <a:ext uri="{FF2B5EF4-FFF2-40B4-BE49-F238E27FC236}">
                <a16:creationId xmlns:a16="http://schemas.microsoft.com/office/drawing/2014/main" id="{888D4644-993C-38E3-18E6-8B42337DCFDD}"/>
              </a:ext>
            </a:extLst>
          </p:cNvPr>
          <p:cNvSpPr txBox="1">
            <a:spLocks noGrp="1" noRot="1" noMove="1" noResize="1" noEditPoints="1" noAdjustHandles="1" noChangeArrowheads="1" noChangeShapeType="1"/>
          </p:cNvSpPr>
          <p:nvPr/>
        </p:nvSpPr>
        <p:spPr>
          <a:xfrm>
            <a:off x="775265" y="2928533"/>
            <a:ext cx="4455102" cy="830997"/>
          </a:xfrm>
          <a:prstGeom prst="rect">
            <a:avLst/>
          </a:prstGeom>
          <a:solidFill>
            <a:schemeClr val="bg1"/>
          </a:solidFill>
        </p:spPr>
        <p:txBody>
          <a:bodyPr wrap="square">
            <a:spAutoFit/>
          </a:bodyPr>
          <a:lstStyle/>
          <a:p>
            <a:pPr marL="342900" indent="-342900">
              <a:lnSpc>
                <a:spcPct val="100000"/>
              </a:lnSpc>
              <a:buClr>
                <a:srgbClr val="FF0000"/>
              </a:buClr>
              <a:buFontTx/>
              <a:buChar char="‒"/>
            </a:pPr>
            <a:r>
              <a:rPr lang="en-GB" sz="2400">
                <a:latin typeface="HelveticaNeueLT Pro 55 Roman" panose="020B0604020202020204" pitchFamily="34" charset="0"/>
              </a:rPr>
              <a:t>Sensitive equipment can be damaged by the heat. </a:t>
            </a:r>
          </a:p>
        </p:txBody>
      </p:sp>
      <p:sp>
        <p:nvSpPr>
          <p:cNvPr id="27" name="TextBox 26">
            <a:extLst>
              <a:ext uri="{FF2B5EF4-FFF2-40B4-BE49-F238E27FC236}">
                <a16:creationId xmlns:a16="http://schemas.microsoft.com/office/drawing/2014/main" id="{9499117F-4EF2-464F-EE93-81C5E9076C8B}"/>
              </a:ext>
            </a:extLst>
          </p:cNvPr>
          <p:cNvSpPr txBox="1">
            <a:spLocks noGrp="1" noRot="1" noMove="1" noResize="1" noEditPoints="1" noAdjustHandles="1" noChangeArrowheads="1" noChangeShapeType="1"/>
          </p:cNvSpPr>
          <p:nvPr/>
        </p:nvSpPr>
        <p:spPr>
          <a:xfrm>
            <a:off x="775265" y="3728749"/>
            <a:ext cx="4455102" cy="830997"/>
          </a:xfrm>
          <a:prstGeom prst="rect">
            <a:avLst/>
          </a:prstGeom>
          <a:solidFill>
            <a:schemeClr val="bg1"/>
          </a:solidFill>
        </p:spPr>
        <p:txBody>
          <a:bodyPr wrap="square">
            <a:spAutoFit/>
          </a:bodyPr>
          <a:lstStyle/>
          <a:p>
            <a:pPr marL="342900" indent="-342900">
              <a:lnSpc>
                <a:spcPct val="100000"/>
              </a:lnSpc>
              <a:buClr>
                <a:srgbClr val="FF0000"/>
              </a:buClr>
              <a:buFontTx/>
              <a:buChar char="‒"/>
            </a:pPr>
            <a:r>
              <a:rPr lang="en-GB" sz="2400">
                <a:latin typeface="HelveticaNeueLT Pro 55 Roman" panose="020B0604020202020204" pitchFamily="34" charset="0"/>
              </a:rPr>
              <a:t>Power stations may have difficulty staying cool.</a:t>
            </a:r>
          </a:p>
        </p:txBody>
      </p:sp>
      <p:sp>
        <p:nvSpPr>
          <p:cNvPr id="28" name="TextBox 27">
            <a:extLst>
              <a:ext uri="{FF2B5EF4-FFF2-40B4-BE49-F238E27FC236}">
                <a16:creationId xmlns:a16="http://schemas.microsoft.com/office/drawing/2014/main" id="{8B25EF71-6DE7-B3D5-4871-51A8E4D7CB56}"/>
              </a:ext>
            </a:extLst>
          </p:cNvPr>
          <p:cNvSpPr txBox="1">
            <a:spLocks noGrp="1" noRot="1" noMove="1" noResize="1" noEditPoints="1" noAdjustHandles="1" noChangeArrowheads="1" noChangeShapeType="1"/>
          </p:cNvSpPr>
          <p:nvPr/>
        </p:nvSpPr>
        <p:spPr>
          <a:xfrm>
            <a:off x="775265" y="4523460"/>
            <a:ext cx="4455102" cy="1200329"/>
          </a:xfrm>
          <a:prstGeom prst="rect">
            <a:avLst/>
          </a:prstGeom>
          <a:solidFill>
            <a:schemeClr val="bg1"/>
          </a:solidFill>
        </p:spPr>
        <p:txBody>
          <a:bodyPr wrap="square">
            <a:spAutoFit/>
          </a:bodyPr>
          <a:lstStyle/>
          <a:p>
            <a:pPr marL="342900" indent="-342900">
              <a:lnSpc>
                <a:spcPct val="100000"/>
              </a:lnSpc>
              <a:buClr>
                <a:srgbClr val="FF0000"/>
              </a:buClr>
              <a:buFontTx/>
              <a:buChar char="‒"/>
            </a:pPr>
            <a:r>
              <a:rPr lang="en-GB" sz="2400">
                <a:latin typeface="HelveticaNeueLT Pro 55 Roman" panose="020B0604020202020204" pitchFamily="34" charset="0"/>
              </a:rPr>
              <a:t>High temperatures cause electrical cables to swell and break.</a:t>
            </a:r>
          </a:p>
        </p:txBody>
      </p:sp>
    </p:spTree>
    <p:extLst>
      <p:ext uri="{BB962C8B-B14F-4D97-AF65-F5344CB8AC3E}">
        <p14:creationId xmlns:p14="http://schemas.microsoft.com/office/powerpoint/2010/main" val="31867851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7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4000">
                                          <p:cBhvr additive="base">
                                            <p:cTn id="7" dur="2000" fill="hold"/>
                                            <p:tgtEl>
                                              <p:spTgt spid="18"/>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4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74000">
                                          <p:cBhvr additive="base">
                                            <p:cTn id="12" dur="2000" fill="hold"/>
                                            <p:tgtEl>
                                              <p:spTgt spid="25"/>
                                            </p:tgtEl>
                                            <p:attrNameLst>
                                              <p:attrName>ppt_x</p:attrName>
                                            </p:attrNameLst>
                                          </p:cBhvr>
                                          <p:tavLst>
                                            <p:tav tm="0">
                                              <p:val>
                                                <p:strVal val="0-#ppt_w/2"/>
                                              </p:val>
                                            </p:tav>
                                            <p:tav tm="100000">
                                              <p:val>
                                                <p:strVal val="#ppt_x"/>
                                              </p:val>
                                            </p:tav>
                                          </p:tavLst>
                                        </p:anim>
                                        <p:anim calcmode="lin" valueType="num" p14:bounceEnd="74000">
                                          <p:cBhvr additive="base">
                                            <p:cTn id="13" dur="20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4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74000">
                                          <p:cBhvr additive="base">
                                            <p:cTn id="17" dur="2000" fill="hold"/>
                                            <p:tgtEl>
                                              <p:spTgt spid="26"/>
                                            </p:tgtEl>
                                            <p:attrNameLst>
                                              <p:attrName>ppt_x</p:attrName>
                                            </p:attrNameLst>
                                          </p:cBhvr>
                                          <p:tavLst>
                                            <p:tav tm="0">
                                              <p:val>
                                                <p:strVal val="0-#ppt_w/2"/>
                                              </p:val>
                                            </p:tav>
                                            <p:tav tm="100000">
                                              <p:val>
                                                <p:strVal val="#ppt_x"/>
                                              </p:val>
                                            </p:tav>
                                          </p:tavLst>
                                        </p:anim>
                                        <p:anim calcmode="lin" valueType="num" p14:bounceEnd="74000">
                                          <p:cBhvr additive="base">
                                            <p:cTn id="18" dur="20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14:presetBounceEnd="74000">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74000">
                                          <p:cBhvr additive="base">
                                            <p:cTn id="22" dur="2000" fill="hold"/>
                                            <p:tgtEl>
                                              <p:spTgt spid="27"/>
                                            </p:tgtEl>
                                            <p:attrNameLst>
                                              <p:attrName>ppt_x</p:attrName>
                                            </p:attrNameLst>
                                          </p:cBhvr>
                                          <p:tavLst>
                                            <p:tav tm="0">
                                              <p:val>
                                                <p:strVal val="0-#ppt_w/2"/>
                                              </p:val>
                                            </p:tav>
                                            <p:tav tm="100000">
                                              <p:val>
                                                <p:strVal val="#ppt_x"/>
                                              </p:val>
                                            </p:tav>
                                          </p:tavLst>
                                        </p:anim>
                                        <p:anim calcmode="lin" valueType="num" p14:bounceEnd="74000">
                                          <p:cBhvr additive="base">
                                            <p:cTn id="23" dur="200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8" fill="hold" grpId="0" nodeType="afterEffect" p14:presetBounceEnd="74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74000">
                                          <p:cBhvr additive="base">
                                            <p:cTn id="27" dur="2000" fill="hold"/>
                                            <p:tgtEl>
                                              <p:spTgt spid="28"/>
                                            </p:tgtEl>
                                            <p:attrNameLst>
                                              <p:attrName>ppt_x</p:attrName>
                                            </p:attrNameLst>
                                          </p:cBhvr>
                                          <p:tavLst>
                                            <p:tav tm="0">
                                              <p:val>
                                                <p:strVal val="0-#ppt_w/2"/>
                                              </p:val>
                                            </p:tav>
                                            <p:tav tm="100000">
                                              <p:val>
                                                <p:strVal val="#ppt_x"/>
                                              </p:val>
                                            </p:tav>
                                          </p:tavLst>
                                        </p:anim>
                                        <p:anim calcmode="lin" valueType="num" p14:bounceEnd="74000">
                                          <p:cBhvr additive="base">
                                            <p:cTn id="28"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18" grpId="0" animBg="1"/>
          <p:bldP spid="25" grpId="0" animBg="1"/>
          <p:bldP spid="26" grpId="0" animBg="1"/>
          <p:bldP spid="27"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2000" fill="hold"/>
                                            <p:tgtEl>
                                              <p:spTgt spid="25"/>
                                            </p:tgtEl>
                                            <p:attrNameLst>
                                              <p:attrName>ppt_x</p:attrName>
                                            </p:attrNameLst>
                                          </p:cBhvr>
                                          <p:tavLst>
                                            <p:tav tm="0">
                                              <p:val>
                                                <p:strVal val="0-#ppt_w/2"/>
                                              </p:val>
                                            </p:tav>
                                            <p:tav tm="100000">
                                              <p:val>
                                                <p:strVal val="#ppt_x"/>
                                              </p:val>
                                            </p:tav>
                                          </p:tavLst>
                                        </p:anim>
                                        <p:anim calcmode="lin" valueType="num">
                                          <p:cBhvr additive="base">
                                            <p:cTn id="13" dur="20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2000" fill="hold"/>
                                            <p:tgtEl>
                                              <p:spTgt spid="26"/>
                                            </p:tgtEl>
                                            <p:attrNameLst>
                                              <p:attrName>ppt_x</p:attrName>
                                            </p:attrNameLst>
                                          </p:cBhvr>
                                          <p:tavLst>
                                            <p:tav tm="0">
                                              <p:val>
                                                <p:strVal val="0-#ppt_w/2"/>
                                              </p:val>
                                            </p:tav>
                                            <p:tav tm="100000">
                                              <p:val>
                                                <p:strVal val="#ppt_x"/>
                                              </p:val>
                                            </p:tav>
                                          </p:tavLst>
                                        </p:anim>
                                        <p:anim calcmode="lin" valueType="num">
                                          <p:cBhvr additive="base">
                                            <p:cTn id="18" dur="20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2000" fill="hold"/>
                                            <p:tgtEl>
                                              <p:spTgt spid="27"/>
                                            </p:tgtEl>
                                            <p:attrNameLst>
                                              <p:attrName>ppt_x</p:attrName>
                                            </p:attrNameLst>
                                          </p:cBhvr>
                                          <p:tavLst>
                                            <p:tav tm="0">
                                              <p:val>
                                                <p:strVal val="0-#ppt_w/2"/>
                                              </p:val>
                                            </p:tav>
                                            <p:tav tm="100000">
                                              <p:val>
                                                <p:strVal val="#ppt_x"/>
                                              </p:val>
                                            </p:tav>
                                          </p:tavLst>
                                        </p:anim>
                                        <p:anim calcmode="lin" valueType="num">
                                          <p:cBhvr additive="base">
                                            <p:cTn id="23" dur="200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0" fill="hold"/>
                                            <p:tgtEl>
                                              <p:spTgt spid="28"/>
                                            </p:tgtEl>
                                            <p:attrNameLst>
                                              <p:attrName>ppt_x</p:attrName>
                                            </p:attrNameLst>
                                          </p:cBhvr>
                                          <p:tavLst>
                                            <p:tav tm="0">
                                              <p:val>
                                                <p:strVal val="0-#ppt_w/2"/>
                                              </p:val>
                                            </p:tav>
                                            <p:tav tm="100000">
                                              <p:val>
                                                <p:strVal val="#ppt_x"/>
                                              </p:val>
                                            </p:tav>
                                          </p:tavLst>
                                        </p:anim>
                                        <p:anim calcmode="lin" valueType="num">
                                          <p:cBhvr additive="base">
                                            <p:cTn id="28"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18" grpId="0" animBg="1"/>
          <p:bldP spid="25" grpId="0" animBg="1"/>
          <p:bldP spid="26" grpId="0" animBg="1"/>
          <p:bldP spid="27" grpId="0" animBg="1"/>
          <p:bldP spid="2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16" name="Picture 15" descr="A view of traffic on a busy motorway. ">
            <a:extLst>
              <a:ext uri="{FF2B5EF4-FFF2-40B4-BE49-F238E27FC236}">
                <a16:creationId xmlns:a16="http://schemas.microsoft.com/office/drawing/2014/main" id="{A85C7CFA-0DD3-2C34-02D4-0BE3D5B83EE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5268" y="1405166"/>
            <a:ext cx="7749064" cy="4199181"/>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a:bodyPr>
          <a:lstStyle/>
          <a:p>
            <a:r>
              <a:rPr lang="en-GB" sz="4000" b="1">
                <a:solidFill>
                  <a:srgbClr val="FF0000"/>
                </a:solidFill>
                <a:latin typeface="HelveticaNeueLT Pro 55 Roman"/>
              </a:rPr>
              <a:t>8. </a:t>
            </a:r>
            <a:r>
              <a:rPr lang="en-GB" sz="4000" b="1">
                <a:latin typeface="HelveticaNeueLT Pro 55 Roman"/>
              </a:rPr>
              <a:t>Do heatwaves damage cars?</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latin typeface="HelveticaNeueLT Pro 55 Roman" panose="020B0604020202020204" pitchFamily="34" charset="0"/>
              </a:rPr>
              <a:t>How could this affect a person walking on a pavement?</a:t>
            </a:r>
          </a:p>
          <a:p>
            <a:pPr algn="ctr"/>
            <a:endParaRPr lang="en-GB"/>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8" name="Rectangle 7">
            <a:extLst>
              <a:ext uri="{FF2B5EF4-FFF2-40B4-BE49-F238E27FC236}">
                <a16:creationId xmlns:a16="http://schemas.microsoft.com/office/drawing/2014/main" id="{CAF72D8D-FD50-3B2C-3DD0-8A075549663A}"/>
              </a:ext>
            </a:extLst>
          </p:cNvPr>
          <p:cNvSpPr>
            <a:spLocks noGrp="1" noRot="1" noMove="1" noResize="1" noEditPoints="1" noAdjustHandles="1" noChangeArrowheads="1" noChangeShapeType="1"/>
          </p:cNvSpPr>
          <p:nvPr/>
        </p:nvSpPr>
        <p:spPr>
          <a:xfrm>
            <a:off x="8862706" y="1299424"/>
            <a:ext cx="2018641" cy="201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Tap for </a:t>
            </a:r>
          </a:p>
          <a:p>
            <a:pPr algn="ctr"/>
            <a:r>
              <a:rPr lang="en-GB" sz="2800" b="1">
                <a:solidFill>
                  <a:srgbClr val="FF0000"/>
                </a:solidFill>
                <a:latin typeface="HelveticaNeueLT Pro 55 Roman" panose="020B0604020202020204" pitchFamily="34" charset="0"/>
              </a:rPr>
              <a:t>bonus</a:t>
            </a:r>
          </a:p>
          <a:p>
            <a:pPr algn="ctr"/>
            <a:r>
              <a:rPr lang="en-GB" sz="2800" b="1">
                <a:solidFill>
                  <a:srgbClr val="FF0000"/>
                </a:solidFill>
                <a:latin typeface="HelveticaNeueLT Pro 55 Roman" panose="020B0604020202020204" pitchFamily="34" charset="0"/>
              </a:rPr>
              <a:t> points.</a:t>
            </a:r>
            <a:endParaRPr lang="en-GB" sz="2800">
              <a:solidFill>
                <a:schemeClr val="tx1"/>
              </a:solidFill>
              <a:latin typeface="HelveticaNeueLT Pro 55 Roman" panose="020B0604020202020204" pitchFamily="34" charset="0"/>
            </a:endParaRPr>
          </a:p>
          <a:p>
            <a:pPr algn="ctr"/>
            <a:endParaRPr lang="en-GB"/>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2" name="TextBox 11">
            <a:extLst>
              <a:ext uri="{FF2B5EF4-FFF2-40B4-BE49-F238E27FC236}">
                <a16:creationId xmlns:a16="http://schemas.microsoft.com/office/drawing/2014/main" id="{E4FFC526-2063-5282-E8BC-2638AFC2159E}"/>
              </a:ext>
            </a:extLst>
          </p:cNvPr>
          <p:cNvSpPr txBox="1">
            <a:spLocks noGrp="1" noRot="1" noMove="1" noResize="1" noEditPoints="1" noAdjustHandles="1" noChangeArrowheads="1" noChangeShapeType="1"/>
          </p:cNvSpPr>
          <p:nvPr/>
        </p:nvSpPr>
        <p:spPr>
          <a:xfrm>
            <a:off x="3412315" y="1997839"/>
            <a:ext cx="3086100" cy="2369880"/>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no. </a:t>
            </a:r>
          </a:p>
          <a:p>
            <a:pPr algn="ctr"/>
            <a:r>
              <a:rPr lang="en-GB" sz="2000" b="1">
                <a:latin typeface="Arial" panose="020B0604020202020204" pitchFamily="34" charset="0"/>
                <a:cs typeface="Arial" panose="020B0604020202020204" pitchFamily="34" charset="0"/>
              </a:rPr>
              <a:t>Try again.</a:t>
            </a:r>
          </a:p>
          <a:p>
            <a:pPr algn="ctr"/>
            <a:endParaRPr lang="en-GB" sz="2000" b="1">
              <a:latin typeface="Arial" panose="020B0604020202020204" pitchFamily="34" charset="0"/>
              <a:cs typeface="Arial" panose="020B0604020202020204" pitchFamily="34" charset="0"/>
            </a:endParaRPr>
          </a:p>
          <a:p>
            <a:pPr algn="ctr"/>
            <a:endParaRPr lang="en-GB"/>
          </a:p>
          <a:p>
            <a:pPr algn="ctr"/>
            <a:endParaRPr lang="en-GB"/>
          </a:p>
          <a:p>
            <a:pPr algn="ctr"/>
            <a:endParaRPr lang="en-GB"/>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13" name="TextBox 12">
            <a:extLst>
              <a:ext uri="{FF2B5EF4-FFF2-40B4-BE49-F238E27FC236}">
                <a16:creationId xmlns:a16="http://schemas.microsoft.com/office/drawing/2014/main" id="{3547BE90-8CE1-D68A-1044-D194DF2975DA}"/>
              </a:ext>
            </a:extLst>
          </p:cNvPr>
          <p:cNvSpPr txBox="1">
            <a:spLocks noGrp="1" noRot="1" noMove="1" noResize="1" noEditPoints="1" noAdjustHandles="1" noChangeArrowheads="1" noChangeShapeType="1"/>
          </p:cNvSpPr>
          <p:nvPr/>
        </p:nvSpPr>
        <p:spPr>
          <a:xfrm>
            <a:off x="3424966" y="1928232"/>
            <a:ext cx="3086100" cy="2677656"/>
          </a:xfrm>
          <a:prstGeom prst="rect">
            <a:avLst/>
          </a:prstGeom>
          <a:solidFill>
            <a:srgbClr val="92D050"/>
          </a:solidFill>
        </p:spPr>
        <p:txBody>
          <a:bodyPr wrap="square" rtlCol="0">
            <a:spAutoFit/>
          </a:bodyPr>
          <a:lstStyle/>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Correct</a:t>
            </a: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7886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ppt_w</p:attrName>
                                        </p:attrNameLst>
                                      </p:cBhvr>
                                      <p:tavLst>
                                        <p:tav tm="0" fmla="#ppt_w*sin(2.5*pi*$)">
                                          <p:val>
                                            <p:fltVal val="0"/>
                                          </p:val>
                                        </p:tav>
                                        <p:tav tm="100000">
                                          <p:val>
                                            <p:fltVal val="1"/>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 presetClass="exit" presetSubtype="0" fill="hold" grpId="1" nodeType="afterEffect">
                                  <p:stCondLst>
                                    <p:cond delay="450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fltVal val="0"/>
                                          </p:val>
                                        </p:tav>
                                        <p:tav tm="100000">
                                          <p:val>
                                            <p:strVal val="#ppt_w"/>
                                          </p:val>
                                        </p:tav>
                                      </p:tavLst>
                                    </p:anim>
                                    <p:anim calcmode="lin" valueType="num">
                                      <p:cBhvr>
                                        <p:cTn id="25" dur="1000" fill="hold"/>
                                        <p:tgtEl>
                                          <p:spTgt spid="13"/>
                                        </p:tgtEl>
                                        <p:attrNameLst>
                                          <p:attrName>ppt_h</p:attrName>
                                        </p:attrNameLst>
                                      </p:cBhvr>
                                      <p:tavLst>
                                        <p:tav tm="0">
                                          <p:val>
                                            <p:fltVal val="0"/>
                                          </p:val>
                                        </p:tav>
                                        <p:tav tm="100000">
                                          <p:val>
                                            <p:strVal val="#ppt_h"/>
                                          </p:val>
                                        </p:tav>
                                      </p:tavLst>
                                    </p:anim>
                                    <p:anim calcmode="lin" valueType="num">
                                      <p:cBhvr>
                                        <p:cTn id="26" dur="1000" fill="hold"/>
                                        <p:tgtEl>
                                          <p:spTgt spid="13"/>
                                        </p:tgtEl>
                                        <p:attrNameLst>
                                          <p:attrName>style.rotation</p:attrName>
                                        </p:attrNameLst>
                                      </p:cBhvr>
                                      <p:tavLst>
                                        <p:tav tm="0">
                                          <p:val>
                                            <p:fltVal val="90"/>
                                          </p:val>
                                        </p:tav>
                                        <p:tav tm="100000">
                                          <p:val>
                                            <p:fltVal val="0"/>
                                          </p:val>
                                        </p:tav>
                                      </p:tavLst>
                                    </p:anim>
                                    <p:animEffect transition="in" filter="fade">
                                      <p:cBhvr>
                                        <p:cTn id="27" dur="1000"/>
                                        <p:tgtEl>
                                          <p:spTgt spid="13"/>
                                        </p:tgtEl>
                                      </p:cBhvr>
                                    </p:animEffect>
                                  </p:childTnLst>
                                </p:cTn>
                              </p:par>
                            </p:childTnLst>
                          </p:cTn>
                        </p:par>
                        <p:par>
                          <p:cTn id="28" fill="hold">
                            <p:stCondLst>
                              <p:cond delay="1000"/>
                            </p:stCondLst>
                            <p:childTnLst>
                              <p:par>
                                <p:cTn id="29" presetID="1" presetClass="exit" presetSubtype="0" fill="hold" grpId="1" nodeType="afterEffect">
                                  <p:stCondLst>
                                    <p:cond delay="200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8" grpId="0" animBg="1"/>
      <p:bldP spid="12" grpId="0" animBg="1"/>
      <p:bldP spid="12" grpId="1"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16" name="Picture 15" descr="A view of traffic on a busy motorway.">
            <a:extLst>
              <a:ext uri="{FF2B5EF4-FFF2-40B4-BE49-F238E27FC236}">
                <a16:creationId xmlns:a16="http://schemas.microsoft.com/office/drawing/2014/main" id="{9E749F77-1A34-BDC4-97F1-B3AADDED3BBC}"/>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tretch>
            <a:fillRect/>
          </a:stretch>
        </p:blipFill>
        <p:spPr>
          <a:xfrm>
            <a:off x="775268" y="1405166"/>
            <a:ext cx="7749064" cy="4199181"/>
          </a:xfrm>
          <a:prstGeom prst="rect">
            <a:avLst/>
          </a:prstGeom>
        </p:spPr>
      </p:pic>
      <p:sp>
        <p:nvSpPr>
          <p:cNvPr id="7" name="Content Placeholder 8">
            <a:extLst>
              <a:ext uri="{FF2B5EF4-FFF2-40B4-BE49-F238E27FC236}">
                <a16:creationId xmlns:a16="http://schemas.microsoft.com/office/drawing/2014/main" id="{E15E404B-298E-E826-CDAA-0523457FA933}"/>
              </a:ext>
            </a:extLst>
          </p:cNvPr>
          <p:cNvSpPr txBox="1">
            <a:spLocks/>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latin typeface="HelveticaNeueLT Pro 55 Roman" panose="020B0604020202020204" pitchFamily="34" charset="0"/>
              </a:rPr>
              <a:t>How could this affect a person walking on a pavement?</a:t>
            </a:r>
          </a:p>
          <a:p>
            <a:pPr algn="ctr"/>
            <a:endParaRPr lang="en-GB" dirty="0"/>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image for</a:t>
            </a:r>
          </a:p>
          <a:p>
            <a:pPr algn="ctr"/>
            <a:r>
              <a:rPr lang="en-GB" sz="2400" b="1">
                <a:solidFill>
                  <a:srgbClr val="FF0000"/>
                </a:solidFill>
                <a:latin typeface="Arial" panose="020B0604020202020204" pitchFamily="34" charset="0"/>
                <a:cs typeface="Arial" panose="020B0604020202020204" pitchFamily="34" charset="0"/>
              </a:rPr>
              <a:t>information.</a:t>
            </a:r>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8" name="TextBox 17">
            <a:extLst>
              <a:ext uri="{FF2B5EF4-FFF2-40B4-BE49-F238E27FC236}">
                <a16:creationId xmlns:a16="http://schemas.microsoft.com/office/drawing/2014/main" id="{22EC6D80-62C7-1A54-6816-2E568A66D793}"/>
              </a:ext>
            </a:extLst>
          </p:cNvPr>
          <p:cNvSpPr txBox="1">
            <a:spLocks noGrp="1" noRot="1" noMove="1" noResize="1" noEditPoints="1" noAdjustHandles="1" noChangeArrowheads="1" noChangeShapeType="1"/>
          </p:cNvSpPr>
          <p:nvPr/>
        </p:nvSpPr>
        <p:spPr>
          <a:xfrm>
            <a:off x="775266" y="1299422"/>
            <a:ext cx="4455102" cy="1200329"/>
          </a:xfrm>
          <a:prstGeom prst="rect">
            <a:avLst/>
          </a:prstGeom>
          <a:solidFill>
            <a:schemeClr val="bg1"/>
          </a:solidFill>
        </p:spPr>
        <p:txBody>
          <a:bodyPr wrap="square">
            <a:spAutoFit/>
          </a:bodyPr>
          <a:lstStyle/>
          <a:p>
            <a:pPr marL="342900" indent="-342900">
              <a:buClr>
                <a:srgbClr val="FF0000"/>
              </a:buClr>
              <a:buFontTx/>
              <a:buChar char="‒"/>
            </a:pPr>
            <a:r>
              <a:rPr lang="en-GB" sz="2400">
                <a:latin typeface="HelveticaNeueLT Pro 55 Roman" panose="020B0604020202020204" pitchFamily="34" charset="0"/>
              </a:rPr>
              <a:t>More cars break down during heatwaves. </a:t>
            </a:r>
          </a:p>
          <a:p>
            <a:pPr marL="342900" indent="-342900">
              <a:buClr>
                <a:srgbClr val="FF0000"/>
              </a:buClr>
              <a:buFontTx/>
              <a:buChar char="‒"/>
            </a:pPr>
            <a:endParaRPr lang="en-GB" sz="2400">
              <a:latin typeface="HelveticaNeueLT Pro 55 Roman" panose="020B0604020202020204" pitchFamily="34" charset="0"/>
            </a:endParaRPr>
          </a:p>
        </p:txBody>
      </p:sp>
      <p:sp>
        <p:nvSpPr>
          <p:cNvPr id="25" name="TextBox 24">
            <a:extLst>
              <a:ext uri="{FF2B5EF4-FFF2-40B4-BE49-F238E27FC236}">
                <a16:creationId xmlns:a16="http://schemas.microsoft.com/office/drawing/2014/main" id="{A0A40C6B-2C04-F475-94CF-07A98715AB9E}"/>
              </a:ext>
            </a:extLst>
          </p:cNvPr>
          <p:cNvSpPr txBox="1">
            <a:spLocks noGrp="1" noRot="1" noMove="1" noResize="1" noEditPoints="1" noAdjustHandles="1" noChangeArrowheads="1" noChangeShapeType="1"/>
          </p:cNvSpPr>
          <p:nvPr/>
        </p:nvSpPr>
        <p:spPr>
          <a:xfrm>
            <a:off x="775265" y="2393194"/>
            <a:ext cx="4455102" cy="830997"/>
          </a:xfrm>
          <a:prstGeom prst="rect">
            <a:avLst/>
          </a:prstGeom>
          <a:solidFill>
            <a:schemeClr val="bg1"/>
          </a:solidFill>
        </p:spPr>
        <p:txBody>
          <a:bodyPr wrap="square">
            <a:spAutoFit/>
          </a:bodyPr>
          <a:lstStyle/>
          <a:p>
            <a:pPr marL="342900" indent="-342900">
              <a:lnSpc>
                <a:spcPct val="100000"/>
              </a:lnSpc>
              <a:buClr>
                <a:srgbClr val="FF0000"/>
              </a:buClr>
              <a:buFontTx/>
              <a:buChar char="‒"/>
            </a:pPr>
            <a:r>
              <a:rPr lang="en-GB" sz="2400">
                <a:latin typeface="HelveticaNeueLT Pro 55 Roman" panose="020B0604020202020204" pitchFamily="34" charset="0"/>
              </a:rPr>
              <a:t>Roads can melt and buckle.</a:t>
            </a:r>
          </a:p>
          <a:p>
            <a:pPr>
              <a:lnSpc>
                <a:spcPct val="100000"/>
              </a:lnSpc>
              <a:buClr>
                <a:srgbClr val="FF0000"/>
              </a:buClr>
            </a:pPr>
            <a:endParaRPr lang="en-GB" sz="2400">
              <a:latin typeface="HelveticaNeueLT Pro 55 Roman" panose="020B0604020202020204" pitchFamily="34" charset="0"/>
            </a:endParaRPr>
          </a:p>
        </p:txBody>
      </p:sp>
      <p:sp>
        <p:nvSpPr>
          <p:cNvPr id="26" name="TextBox 25">
            <a:extLst>
              <a:ext uri="{FF2B5EF4-FFF2-40B4-BE49-F238E27FC236}">
                <a16:creationId xmlns:a16="http://schemas.microsoft.com/office/drawing/2014/main" id="{888D4644-993C-38E3-18E6-8B42337DCFDD}"/>
              </a:ext>
            </a:extLst>
          </p:cNvPr>
          <p:cNvSpPr txBox="1">
            <a:spLocks noGrp="1" noRot="1" noMove="1" noResize="1" noEditPoints="1" noAdjustHandles="1" noChangeArrowheads="1" noChangeShapeType="1"/>
          </p:cNvSpPr>
          <p:nvPr/>
        </p:nvSpPr>
        <p:spPr>
          <a:xfrm>
            <a:off x="775265" y="3041613"/>
            <a:ext cx="4455102" cy="830997"/>
          </a:xfrm>
          <a:prstGeom prst="rect">
            <a:avLst/>
          </a:prstGeom>
          <a:solidFill>
            <a:schemeClr val="bg1"/>
          </a:solidFill>
        </p:spPr>
        <p:txBody>
          <a:bodyPr wrap="square">
            <a:spAutoFit/>
          </a:bodyPr>
          <a:lstStyle/>
          <a:p>
            <a:pPr marL="342900" indent="-342900">
              <a:lnSpc>
                <a:spcPct val="100000"/>
              </a:lnSpc>
              <a:buClr>
                <a:srgbClr val="FF0000"/>
              </a:buClr>
              <a:buFontTx/>
              <a:buChar char="‒"/>
            </a:pPr>
            <a:r>
              <a:rPr lang="en-GB" sz="2400">
                <a:latin typeface="HelveticaNeueLT Pro 55 Roman" panose="020B0604020202020204" pitchFamily="34" charset="0"/>
              </a:rPr>
              <a:t>Melted tarmac flicks up at cars, damaging them.</a:t>
            </a:r>
          </a:p>
        </p:txBody>
      </p:sp>
      <p:sp>
        <p:nvSpPr>
          <p:cNvPr id="27" name="TextBox 26">
            <a:extLst>
              <a:ext uri="{FF2B5EF4-FFF2-40B4-BE49-F238E27FC236}">
                <a16:creationId xmlns:a16="http://schemas.microsoft.com/office/drawing/2014/main" id="{9499117F-4EF2-464F-EE93-81C5E9076C8B}"/>
              </a:ext>
            </a:extLst>
          </p:cNvPr>
          <p:cNvSpPr txBox="1">
            <a:spLocks noGrp="1" noRot="1" noMove="1" noResize="1" noEditPoints="1" noAdjustHandles="1" noChangeArrowheads="1" noChangeShapeType="1"/>
          </p:cNvSpPr>
          <p:nvPr/>
        </p:nvSpPr>
        <p:spPr>
          <a:xfrm>
            <a:off x="775265" y="3844222"/>
            <a:ext cx="4455102" cy="1200329"/>
          </a:xfrm>
          <a:prstGeom prst="rect">
            <a:avLst/>
          </a:prstGeom>
          <a:solidFill>
            <a:schemeClr val="bg1"/>
          </a:solidFill>
        </p:spPr>
        <p:txBody>
          <a:bodyPr wrap="square">
            <a:spAutoFit/>
          </a:bodyPr>
          <a:lstStyle/>
          <a:p>
            <a:pPr marL="342900" indent="-342900">
              <a:buClr>
                <a:srgbClr val="FF0000"/>
              </a:buClr>
              <a:buFontTx/>
              <a:buChar char="‒"/>
            </a:pPr>
            <a:r>
              <a:rPr lang="en-GB" sz="2400">
                <a:latin typeface="HelveticaNeueLT Pro 55 Roman" panose="020B0604020202020204" pitchFamily="34" charset="0"/>
              </a:rPr>
              <a:t>Melted tarmac damages tyres.</a:t>
            </a:r>
          </a:p>
          <a:p>
            <a:pPr marL="342900" indent="-342900">
              <a:buClr>
                <a:srgbClr val="FF0000"/>
              </a:buClr>
              <a:buFontTx/>
              <a:buChar char="‒"/>
            </a:pPr>
            <a:endParaRPr lang="en-GB" sz="2400">
              <a:latin typeface="HelveticaNeueLT Pro 55 Roman" panose="020B0604020202020204" pitchFamily="34" charset="0"/>
            </a:endParaRPr>
          </a:p>
        </p:txBody>
      </p:sp>
      <p:sp>
        <p:nvSpPr>
          <p:cNvPr id="28" name="TextBox 27">
            <a:extLst>
              <a:ext uri="{FF2B5EF4-FFF2-40B4-BE49-F238E27FC236}">
                <a16:creationId xmlns:a16="http://schemas.microsoft.com/office/drawing/2014/main" id="{8B25EF71-6DE7-B3D5-4871-51A8E4D7CB56}"/>
              </a:ext>
            </a:extLst>
          </p:cNvPr>
          <p:cNvSpPr txBox="1">
            <a:spLocks noGrp="1" noRot="1" noMove="1" noResize="1" noEditPoints="1" noAdjustHandles="1" noChangeArrowheads="1" noChangeShapeType="1"/>
          </p:cNvSpPr>
          <p:nvPr/>
        </p:nvSpPr>
        <p:spPr>
          <a:xfrm>
            <a:off x="775265" y="4817893"/>
            <a:ext cx="4455102" cy="830997"/>
          </a:xfrm>
          <a:prstGeom prst="rect">
            <a:avLst/>
          </a:prstGeom>
          <a:solidFill>
            <a:schemeClr val="bg1"/>
          </a:solidFill>
        </p:spPr>
        <p:txBody>
          <a:bodyPr wrap="square">
            <a:spAutoFit/>
          </a:bodyPr>
          <a:lstStyle/>
          <a:p>
            <a:pPr marL="342900" indent="-342900">
              <a:buClr>
                <a:srgbClr val="FF0000"/>
              </a:buClr>
              <a:buFontTx/>
              <a:buChar char="‒"/>
            </a:pPr>
            <a:r>
              <a:rPr lang="en-GB" sz="2400">
                <a:latin typeface="HelveticaNeueLT Pro 55 Roman" panose="020B0604020202020204" pitchFamily="34" charset="0"/>
              </a:rPr>
              <a:t>The roads tend to be busier, leading to more crashes. </a:t>
            </a:r>
          </a:p>
        </p:txBody>
      </p:sp>
      <p:sp>
        <p:nvSpPr>
          <p:cNvPr id="13" name="Title 1">
            <a:extLst>
              <a:ext uri="{FF2B5EF4-FFF2-40B4-BE49-F238E27FC236}">
                <a16:creationId xmlns:a16="http://schemas.microsoft.com/office/drawing/2014/main" id="{8C77804D-570C-DE22-0194-B2A6552A8F99}"/>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a:bodyPr>
          <a:lstStyle/>
          <a:p>
            <a:r>
              <a:rPr lang="en-GB" sz="4000" b="1">
                <a:solidFill>
                  <a:srgbClr val="FF0000"/>
                </a:solidFill>
                <a:latin typeface="HelveticaNeueLT Pro 55 Roman"/>
              </a:rPr>
              <a:t>8. </a:t>
            </a:r>
            <a:r>
              <a:rPr lang="en-GB" sz="4000" b="1">
                <a:latin typeface="HelveticaNeueLT Pro 55 Roman"/>
              </a:rPr>
              <a:t>Do heatwaves damage cars?</a:t>
            </a:r>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9943522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afterEffect" p14:presetBounceEnd="7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4000">
                                          <p:cBhvr additive="base">
                                            <p:cTn id="7" dur="2000" fill="hold"/>
                                            <p:tgtEl>
                                              <p:spTgt spid="18"/>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4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74000">
                                          <p:cBhvr additive="base">
                                            <p:cTn id="12" dur="2000" fill="hold"/>
                                            <p:tgtEl>
                                              <p:spTgt spid="25"/>
                                            </p:tgtEl>
                                            <p:attrNameLst>
                                              <p:attrName>ppt_x</p:attrName>
                                            </p:attrNameLst>
                                          </p:cBhvr>
                                          <p:tavLst>
                                            <p:tav tm="0">
                                              <p:val>
                                                <p:strVal val="0-#ppt_w/2"/>
                                              </p:val>
                                            </p:tav>
                                            <p:tav tm="100000">
                                              <p:val>
                                                <p:strVal val="#ppt_x"/>
                                              </p:val>
                                            </p:tav>
                                          </p:tavLst>
                                        </p:anim>
                                        <p:anim calcmode="lin" valueType="num" p14:bounceEnd="74000">
                                          <p:cBhvr additive="base">
                                            <p:cTn id="13" dur="20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4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74000">
                                          <p:cBhvr additive="base">
                                            <p:cTn id="17" dur="2000" fill="hold"/>
                                            <p:tgtEl>
                                              <p:spTgt spid="26"/>
                                            </p:tgtEl>
                                            <p:attrNameLst>
                                              <p:attrName>ppt_x</p:attrName>
                                            </p:attrNameLst>
                                          </p:cBhvr>
                                          <p:tavLst>
                                            <p:tav tm="0">
                                              <p:val>
                                                <p:strVal val="0-#ppt_w/2"/>
                                              </p:val>
                                            </p:tav>
                                            <p:tav tm="100000">
                                              <p:val>
                                                <p:strVal val="#ppt_x"/>
                                              </p:val>
                                            </p:tav>
                                          </p:tavLst>
                                        </p:anim>
                                        <p:anim calcmode="lin" valueType="num" p14:bounceEnd="74000">
                                          <p:cBhvr additive="base">
                                            <p:cTn id="18" dur="20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14:presetBounceEnd="74000">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74000">
                                          <p:cBhvr additive="base">
                                            <p:cTn id="22" dur="2000" fill="hold"/>
                                            <p:tgtEl>
                                              <p:spTgt spid="27"/>
                                            </p:tgtEl>
                                            <p:attrNameLst>
                                              <p:attrName>ppt_x</p:attrName>
                                            </p:attrNameLst>
                                          </p:cBhvr>
                                          <p:tavLst>
                                            <p:tav tm="0">
                                              <p:val>
                                                <p:strVal val="0-#ppt_w/2"/>
                                              </p:val>
                                            </p:tav>
                                            <p:tav tm="100000">
                                              <p:val>
                                                <p:strVal val="#ppt_x"/>
                                              </p:val>
                                            </p:tav>
                                          </p:tavLst>
                                        </p:anim>
                                        <p:anim calcmode="lin" valueType="num" p14:bounceEnd="74000">
                                          <p:cBhvr additive="base">
                                            <p:cTn id="23" dur="200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8" fill="hold" grpId="0" nodeType="afterEffect" p14:presetBounceEnd="74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74000">
                                          <p:cBhvr additive="base">
                                            <p:cTn id="27" dur="2000" fill="hold"/>
                                            <p:tgtEl>
                                              <p:spTgt spid="28"/>
                                            </p:tgtEl>
                                            <p:attrNameLst>
                                              <p:attrName>ppt_x</p:attrName>
                                            </p:attrNameLst>
                                          </p:cBhvr>
                                          <p:tavLst>
                                            <p:tav tm="0">
                                              <p:val>
                                                <p:strVal val="0-#ppt_w/2"/>
                                              </p:val>
                                            </p:tav>
                                            <p:tav tm="100000">
                                              <p:val>
                                                <p:strVal val="#ppt_x"/>
                                              </p:val>
                                            </p:tav>
                                          </p:tavLst>
                                        </p:anim>
                                        <p:anim calcmode="lin" valueType="num" p14:bounceEnd="74000">
                                          <p:cBhvr additive="base">
                                            <p:cTn id="28" dur="2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8" grpId="0" animBg="1"/>
          <p:bldP spid="25" grpId="0" animBg="1"/>
          <p:bldP spid="26" grpId="0" animBg="1"/>
          <p:bldP spid="27" grpId="0" animBg="1"/>
          <p:bldP spid="28"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2000" fill="hold"/>
                                            <p:tgtEl>
                                              <p:spTgt spid="25"/>
                                            </p:tgtEl>
                                            <p:attrNameLst>
                                              <p:attrName>ppt_x</p:attrName>
                                            </p:attrNameLst>
                                          </p:cBhvr>
                                          <p:tavLst>
                                            <p:tav tm="0">
                                              <p:val>
                                                <p:strVal val="0-#ppt_w/2"/>
                                              </p:val>
                                            </p:tav>
                                            <p:tav tm="100000">
                                              <p:val>
                                                <p:strVal val="#ppt_x"/>
                                              </p:val>
                                            </p:tav>
                                          </p:tavLst>
                                        </p:anim>
                                        <p:anim calcmode="lin" valueType="num">
                                          <p:cBhvr additive="base">
                                            <p:cTn id="13" dur="20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2000" fill="hold"/>
                                            <p:tgtEl>
                                              <p:spTgt spid="26"/>
                                            </p:tgtEl>
                                            <p:attrNameLst>
                                              <p:attrName>ppt_x</p:attrName>
                                            </p:attrNameLst>
                                          </p:cBhvr>
                                          <p:tavLst>
                                            <p:tav tm="0">
                                              <p:val>
                                                <p:strVal val="0-#ppt_w/2"/>
                                              </p:val>
                                            </p:tav>
                                            <p:tav tm="100000">
                                              <p:val>
                                                <p:strVal val="#ppt_x"/>
                                              </p:val>
                                            </p:tav>
                                          </p:tavLst>
                                        </p:anim>
                                        <p:anim calcmode="lin" valueType="num">
                                          <p:cBhvr additive="base">
                                            <p:cTn id="18" dur="20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2000" fill="hold"/>
                                            <p:tgtEl>
                                              <p:spTgt spid="27"/>
                                            </p:tgtEl>
                                            <p:attrNameLst>
                                              <p:attrName>ppt_x</p:attrName>
                                            </p:attrNameLst>
                                          </p:cBhvr>
                                          <p:tavLst>
                                            <p:tav tm="0">
                                              <p:val>
                                                <p:strVal val="0-#ppt_w/2"/>
                                              </p:val>
                                            </p:tav>
                                            <p:tav tm="100000">
                                              <p:val>
                                                <p:strVal val="#ppt_x"/>
                                              </p:val>
                                            </p:tav>
                                          </p:tavLst>
                                        </p:anim>
                                        <p:anim calcmode="lin" valueType="num">
                                          <p:cBhvr additive="base">
                                            <p:cTn id="23" dur="2000" fill="hold"/>
                                            <p:tgtEl>
                                              <p:spTgt spid="27"/>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8"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0" fill="hold"/>
                                            <p:tgtEl>
                                              <p:spTgt spid="28"/>
                                            </p:tgtEl>
                                            <p:attrNameLst>
                                              <p:attrName>ppt_x</p:attrName>
                                            </p:attrNameLst>
                                          </p:cBhvr>
                                          <p:tavLst>
                                            <p:tav tm="0">
                                              <p:val>
                                                <p:strVal val="0-#ppt_w/2"/>
                                              </p:val>
                                            </p:tav>
                                            <p:tav tm="100000">
                                              <p:val>
                                                <p:strVal val="#ppt_x"/>
                                              </p:val>
                                            </p:tav>
                                          </p:tavLst>
                                        </p:anim>
                                        <p:anim calcmode="lin" valueType="num">
                                          <p:cBhvr additive="base">
                                            <p:cTn id="28" dur="2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8" grpId="0" animBg="1"/>
          <p:bldP spid="25" grpId="0" animBg="1"/>
          <p:bldP spid="26" grpId="0" animBg="1"/>
          <p:bldP spid="27" grpId="0" animBg="1"/>
          <p:bldP spid="2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16" name="Picture 15" descr="A view of crop fields beneath a blue sky with clouds. The crop fields look dry and are a pale brown colour. ">
            <a:extLst>
              <a:ext uri="{FF2B5EF4-FFF2-40B4-BE49-F238E27FC236}">
                <a16:creationId xmlns:a16="http://schemas.microsoft.com/office/drawing/2014/main" id="{A85C7CFA-0DD3-2C34-02D4-0BE3D5B83EE5}"/>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rcRect/>
          <a:stretch/>
        </p:blipFill>
        <p:spPr>
          <a:xfrm>
            <a:off x="775268" y="1405166"/>
            <a:ext cx="7773114" cy="4199181"/>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a:solidFill>
                  <a:srgbClr val="FF0000"/>
                </a:solidFill>
                <a:latin typeface="HelveticaNeueLT Pro 55 Roman"/>
              </a:rPr>
              <a:t>9. </a:t>
            </a:r>
            <a:r>
              <a:rPr lang="en-GB" sz="3600" b="1">
                <a:latin typeface="HelveticaNeueLT Pro 55 Roman"/>
              </a:rPr>
              <a:t>Heatwaves are good for plants including fruits and vegetables on farms?</a:t>
            </a:r>
            <a:endParaRPr lang="en-GB" sz="4000" b="1">
              <a:latin typeface="HelveticaNeueLT Pro 55 Roman"/>
            </a:endParaRP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latin typeface="HelveticaNeueLT Pro 55 Roman" panose="020B0604020202020204" pitchFamily="34" charset="0"/>
              </a:rPr>
              <a:t>How could this affect the UK’s food supply?</a:t>
            </a:r>
          </a:p>
          <a:p>
            <a:pPr algn="ctr"/>
            <a:endParaRPr lang="en-GB"/>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8" name="Rectangle 7">
            <a:extLst>
              <a:ext uri="{FF2B5EF4-FFF2-40B4-BE49-F238E27FC236}">
                <a16:creationId xmlns:a16="http://schemas.microsoft.com/office/drawing/2014/main" id="{CAF72D8D-FD50-3B2C-3DD0-8A075549663A}"/>
              </a:ext>
            </a:extLst>
          </p:cNvPr>
          <p:cNvSpPr>
            <a:spLocks noGrp="1" noRot="1" noMove="1" noResize="1" noEditPoints="1" noAdjustHandles="1" noChangeArrowheads="1" noChangeShapeType="1"/>
          </p:cNvSpPr>
          <p:nvPr/>
        </p:nvSpPr>
        <p:spPr>
          <a:xfrm>
            <a:off x="8850681" y="1294096"/>
            <a:ext cx="2018641" cy="201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Tap for </a:t>
            </a:r>
          </a:p>
          <a:p>
            <a:pPr algn="ctr"/>
            <a:r>
              <a:rPr lang="en-GB" sz="2800" b="1">
                <a:solidFill>
                  <a:srgbClr val="FF0000"/>
                </a:solidFill>
                <a:latin typeface="HelveticaNeueLT Pro 55 Roman" panose="020B0604020202020204" pitchFamily="34" charset="0"/>
              </a:rPr>
              <a:t>bonus</a:t>
            </a:r>
          </a:p>
          <a:p>
            <a:pPr algn="ctr"/>
            <a:r>
              <a:rPr lang="en-GB" sz="2800" b="1">
                <a:solidFill>
                  <a:srgbClr val="FF0000"/>
                </a:solidFill>
                <a:latin typeface="HelveticaNeueLT Pro 55 Roman" panose="020B0604020202020204" pitchFamily="34" charset="0"/>
              </a:rPr>
              <a:t> points.</a:t>
            </a:r>
            <a:endParaRPr lang="en-GB" sz="2800">
              <a:solidFill>
                <a:schemeClr val="tx1"/>
              </a:solidFill>
              <a:latin typeface="HelveticaNeueLT Pro 55 Roman" panose="020B0604020202020204" pitchFamily="34" charset="0"/>
            </a:endParaRPr>
          </a:p>
          <a:p>
            <a:pPr algn="ctr"/>
            <a:endParaRPr lang="en-GB"/>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2" name="TextBox 11">
            <a:extLst>
              <a:ext uri="{FF2B5EF4-FFF2-40B4-BE49-F238E27FC236}">
                <a16:creationId xmlns:a16="http://schemas.microsoft.com/office/drawing/2014/main" id="{E4FFC526-2063-5282-E8BC-2638AFC2159E}"/>
              </a:ext>
            </a:extLst>
          </p:cNvPr>
          <p:cNvSpPr txBox="1">
            <a:spLocks noGrp="1" noRot="1" noMove="1" noResize="1" noEditPoints="1" noAdjustHandles="1" noChangeArrowheads="1" noChangeShapeType="1"/>
          </p:cNvSpPr>
          <p:nvPr/>
        </p:nvSpPr>
        <p:spPr>
          <a:xfrm>
            <a:off x="3412315" y="1997839"/>
            <a:ext cx="3086100" cy="2369880"/>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yes. </a:t>
            </a:r>
          </a:p>
          <a:p>
            <a:pPr algn="ctr"/>
            <a:r>
              <a:rPr lang="en-GB" sz="2000" b="1">
                <a:latin typeface="Arial" panose="020B0604020202020204" pitchFamily="34" charset="0"/>
                <a:cs typeface="Arial" panose="020B0604020202020204" pitchFamily="34" charset="0"/>
              </a:rPr>
              <a:t>Try again.</a:t>
            </a:r>
          </a:p>
          <a:p>
            <a:pPr algn="ctr"/>
            <a:endParaRPr lang="en-GB" sz="2000" b="1">
              <a:latin typeface="Arial" panose="020B0604020202020204" pitchFamily="34" charset="0"/>
              <a:cs typeface="Arial" panose="020B0604020202020204" pitchFamily="34" charset="0"/>
            </a:endParaRPr>
          </a:p>
          <a:p>
            <a:pPr algn="ctr"/>
            <a:endParaRPr lang="en-GB"/>
          </a:p>
          <a:p>
            <a:pPr algn="ctr"/>
            <a:endParaRPr lang="en-GB"/>
          </a:p>
          <a:p>
            <a:pPr algn="ctr"/>
            <a:endParaRPr lang="en-GB"/>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13" name="TextBox 12">
            <a:extLst>
              <a:ext uri="{FF2B5EF4-FFF2-40B4-BE49-F238E27FC236}">
                <a16:creationId xmlns:a16="http://schemas.microsoft.com/office/drawing/2014/main" id="{3547BE90-8CE1-D68A-1044-D194DF2975DA}"/>
              </a:ext>
            </a:extLst>
          </p:cNvPr>
          <p:cNvSpPr txBox="1">
            <a:spLocks noGrp="1" noRot="1" noMove="1" noResize="1" noEditPoints="1" noAdjustHandles="1" noChangeArrowheads="1" noChangeShapeType="1"/>
          </p:cNvSpPr>
          <p:nvPr/>
        </p:nvSpPr>
        <p:spPr>
          <a:xfrm>
            <a:off x="3455512" y="1997839"/>
            <a:ext cx="3086100" cy="2677656"/>
          </a:xfrm>
          <a:prstGeom prst="rect">
            <a:avLst/>
          </a:prstGeom>
          <a:solidFill>
            <a:srgbClr val="92D050"/>
          </a:solidFill>
        </p:spPr>
        <p:txBody>
          <a:bodyPr wrap="square" rtlCol="0">
            <a:spAutoFit/>
          </a:bodyPr>
          <a:lstStyle/>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Correct</a:t>
            </a: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42528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1" presetClass="exit" presetSubtype="0" fill="hold" grpId="1" nodeType="afterEffect">
                                  <p:stCondLst>
                                    <p:cond delay="200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ppt_w</p:attrName>
                                        </p:attrNameLst>
                                      </p:cBhvr>
                                      <p:tavLst>
                                        <p:tav tm="0" fmla="#ppt_w*sin(2.5*pi*$)">
                                          <p:val>
                                            <p:fltVal val="0"/>
                                          </p:val>
                                        </p:tav>
                                        <p:tav tm="100000">
                                          <p:val>
                                            <p:fltVal val="1"/>
                                          </p:val>
                                        </p:tav>
                                      </p:tavLst>
                                    </p:anim>
                                    <p:anim calcmode="lin" valueType="num">
                                      <p:cBhvr>
                                        <p:cTn id="31" dur="2000" fill="hold"/>
                                        <p:tgtEl>
                                          <p:spTgt spid="12"/>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 presetClass="exit" presetSubtype="0" fill="hold" grpId="1" nodeType="afterEffect">
                                  <p:stCondLst>
                                    <p:cond delay="450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12" grpId="0" animBg="1"/>
      <p:bldP spid="12" grpId="1" animBg="1"/>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2" name="Picture 1">
            <a:extLst>
              <a:ext uri="{FF2B5EF4-FFF2-40B4-BE49-F238E27FC236}">
                <a16:creationId xmlns:a16="http://schemas.microsoft.com/office/drawing/2014/main" id="{2CDABF10-E85F-96B7-9DEB-29DB6A15AF4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775268" y="1405166"/>
            <a:ext cx="7773114" cy="4199181"/>
          </a:xfrm>
          <a:prstGeom prst="rect">
            <a:avLst/>
          </a:prstGeom>
        </p:spPr>
      </p:pic>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latin typeface="HelveticaNeueLT Pro 55 Roman" panose="020B0604020202020204" pitchFamily="34" charset="0"/>
              </a:rPr>
              <a:t>How could this affect the UK’s food supply?</a:t>
            </a:r>
          </a:p>
          <a:p>
            <a:pPr algn="ctr"/>
            <a:endParaRPr lang="en-GB"/>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image for</a:t>
            </a:r>
          </a:p>
          <a:p>
            <a:pPr algn="ctr"/>
            <a:r>
              <a:rPr lang="en-GB" sz="2400" b="1">
                <a:solidFill>
                  <a:srgbClr val="FF0000"/>
                </a:solidFill>
                <a:latin typeface="Arial" panose="020B0604020202020204" pitchFamily="34" charset="0"/>
                <a:cs typeface="Arial" panose="020B0604020202020204" pitchFamily="34" charset="0"/>
              </a:rPr>
              <a:t>information.</a:t>
            </a:r>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8" name="TextBox 17">
            <a:extLst>
              <a:ext uri="{FF2B5EF4-FFF2-40B4-BE49-F238E27FC236}">
                <a16:creationId xmlns:a16="http://schemas.microsoft.com/office/drawing/2014/main" id="{22EC6D80-62C7-1A54-6816-2E568A66D793}"/>
              </a:ext>
            </a:extLst>
          </p:cNvPr>
          <p:cNvSpPr txBox="1">
            <a:spLocks noGrp="1" noRot="1" noMove="1" noResize="1" noEditPoints="1" noAdjustHandles="1" noChangeArrowheads="1" noChangeShapeType="1"/>
          </p:cNvSpPr>
          <p:nvPr/>
        </p:nvSpPr>
        <p:spPr>
          <a:xfrm>
            <a:off x="775265" y="1157703"/>
            <a:ext cx="4455102" cy="1200329"/>
          </a:xfrm>
          <a:prstGeom prst="rect">
            <a:avLst/>
          </a:prstGeom>
          <a:solidFill>
            <a:schemeClr val="bg1"/>
          </a:solidFill>
        </p:spPr>
        <p:txBody>
          <a:bodyPr wrap="square">
            <a:spAutoFit/>
          </a:bodyPr>
          <a:lstStyle/>
          <a:p>
            <a:pPr marL="342900" indent="-342900">
              <a:buClr>
                <a:srgbClr val="FF0000"/>
              </a:buClr>
              <a:buFontTx/>
              <a:buChar char="‒"/>
            </a:pPr>
            <a:r>
              <a:rPr lang="en-GB" sz="2400">
                <a:latin typeface="HelveticaNeueLT Pro 55 Roman"/>
              </a:rPr>
              <a:t>Heatwaves can cause farmers' crops to die. </a:t>
            </a:r>
            <a:endParaRPr lang="en-GB" sz="2400">
              <a:latin typeface="HelveticaNeueLT Pro 55 Roman" panose="020B0604020202020204" pitchFamily="34" charset="0"/>
            </a:endParaRPr>
          </a:p>
          <a:p>
            <a:pPr marL="342900" indent="-342900">
              <a:buClr>
                <a:srgbClr val="FF0000"/>
              </a:buClr>
              <a:buFontTx/>
              <a:buChar char="‒"/>
            </a:pPr>
            <a:endParaRPr lang="en-GB" sz="2400">
              <a:latin typeface="HelveticaNeueLT Pro 55 Roman" panose="020B0604020202020204" pitchFamily="34" charset="0"/>
            </a:endParaRPr>
          </a:p>
        </p:txBody>
      </p:sp>
      <p:sp>
        <p:nvSpPr>
          <p:cNvPr id="25" name="TextBox 24">
            <a:extLst>
              <a:ext uri="{FF2B5EF4-FFF2-40B4-BE49-F238E27FC236}">
                <a16:creationId xmlns:a16="http://schemas.microsoft.com/office/drawing/2014/main" id="{A0A40C6B-2C04-F475-94CF-07A98715AB9E}"/>
              </a:ext>
            </a:extLst>
          </p:cNvPr>
          <p:cNvSpPr txBox="1">
            <a:spLocks noGrp="1" noRot="1" noMove="1" noResize="1" noEditPoints="1" noAdjustHandles="1" noChangeArrowheads="1" noChangeShapeType="1"/>
          </p:cNvSpPr>
          <p:nvPr/>
        </p:nvSpPr>
        <p:spPr>
          <a:xfrm>
            <a:off x="775265" y="2170518"/>
            <a:ext cx="4455102" cy="1200329"/>
          </a:xfrm>
          <a:prstGeom prst="rect">
            <a:avLst/>
          </a:prstGeom>
          <a:solidFill>
            <a:schemeClr val="bg1"/>
          </a:solidFill>
        </p:spPr>
        <p:txBody>
          <a:bodyPr wrap="square">
            <a:spAutoFit/>
          </a:bodyPr>
          <a:lstStyle/>
          <a:p>
            <a:pPr marL="342900" indent="-342900">
              <a:buClr>
                <a:srgbClr val="FF0000"/>
              </a:buClr>
              <a:buFontTx/>
              <a:buChar char="‒"/>
            </a:pPr>
            <a:r>
              <a:rPr lang="en-GB" sz="2400">
                <a:latin typeface="HelveticaNeueLT Pro 55 Roman" panose="020B0604020202020204" pitchFamily="34" charset="0"/>
              </a:rPr>
              <a:t>Field fires caused by heatwaves kill crops.</a:t>
            </a:r>
          </a:p>
          <a:p>
            <a:pPr marL="342900" indent="-342900">
              <a:lnSpc>
                <a:spcPct val="100000"/>
              </a:lnSpc>
              <a:buClr>
                <a:srgbClr val="FF0000"/>
              </a:buClr>
              <a:buFontTx/>
              <a:buChar char="‒"/>
            </a:pPr>
            <a:endParaRPr lang="en-GB" sz="2400">
              <a:latin typeface="HelveticaNeueLT Pro 55 Roman" panose="020B0604020202020204" pitchFamily="34" charset="0"/>
            </a:endParaRPr>
          </a:p>
        </p:txBody>
      </p:sp>
      <p:sp>
        <p:nvSpPr>
          <p:cNvPr id="26" name="TextBox 25">
            <a:extLst>
              <a:ext uri="{FF2B5EF4-FFF2-40B4-BE49-F238E27FC236}">
                <a16:creationId xmlns:a16="http://schemas.microsoft.com/office/drawing/2014/main" id="{888D4644-993C-38E3-18E6-8B42337DCFDD}"/>
              </a:ext>
            </a:extLst>
          </p:cNvPr>
          <p:cNvSpPr txBox="1">
            <a:spLocks noGrp="1" noRot="1" noMove="1" noResize="1" noEditPoints="1" noAdjustHandles="1" noChangeArrowheads="1" noChangeShapeType="1"/>
          </p:cNvSpPr>
          <p:nvPr/>
        </p:nvSpPr>
        <p:spPr>
          <a:xfrm>
            <a:off x="775265" y="3104639"/>
            <a:ext cx="4455102" cy="1200329"/>
          </a:xfrm>
          <a:prstGeom prst="rect">
            <a:avLst/>
          </a:prstGeom>
          <a:solidFill>
            <a:schemeClr val="bg1"/>
          </a:solidFill>
        </p:spPr>
        <p:txBody>
          <a:bodyPr wrap="square">
            <a:spAutoFit/>
          </a:bodyPr>
          <a:lstStyle/>
          <a:p>
            <a:pPr marL="342900" indent="-342900">
              <a:buClr>
                <a:srgbClr val="FF0000"/>
              </a:buClr>
              <a:buFontTx/>
              <a:buChar char="‒"/>
            </a:pPr>
            <a:r>
              <a:rPr lang="en-GB" sz="2400">
                <a:latin typeface="HelveticaNeueLT Pro 55 Roman" panose="020B0604020202020204" pitchFamily="34" charset="0"/>
              </a:rPr>
              <a:t>What is produced tends to be much smaller and lower quality.</a:t>
            </a:r>
          </a:p>
        </p:txBody>
      </p:sp>
      <p:sp>
        <p:nvSpPr>
          <p:cNvPr id="27" name="TextBox 26">
            <a:extLst>
              <a:ext uri="{FF2B5EF4-FFF2-40B4-BE49-F238E27FC236}">
                <a16:creationId xmlns:a16="http://schemas.microsoft.com/office/drawing/2014/main" id="{9499117F-4EF2-464F-EE93-81C5E9076C8B}"/>
              </a:ext>
            </a:extLst>
          </p:cNvPr>
          <p:cNvSpPr txBox="1">
            <a:spLocks noGrp="1" noRot="1" noMove="1" noResize="1" noEditPoints="1" noAdjustHandles="1" noChangeArrowheads="1" noChangeShapeType="1"/>
          </p:cNvSpPr>
          <p:nvPr/>
        </p:nvSpPr>
        <p:spPr>
          <a:xfrm>
            <a:off x="775265" y="4263249"/>
            <a:ext cx="4455102" cy="1569660"/>
          </a:xfrm>
          <a:prstGeom prst="rect">
            <a:avLst/>
          </a:prstGeom>
          <a:solidFill>
            <a:schemeClr val="bg1"/>
          </a:solidFill>
        </p:spPr>
        <p:txBody>
          <a:bodyPr wrap="square">
            <a:spAutoFit/>
          </a:bodyPr>
          <a:lstStyle/>
          <a:p>
            <a:pPr marL="342900" indent="-342900">
              <a:buClr>
                <a:srgbClr val="FF0000"/>
              </a:buClr>
              <a:buFontTx/>
              <a:buChar char="‒"/>
            </a:pPr>
            <a:r>
              <a:rPr lang="en-GB" sz="2400">
                <a:latin typeface="HelveticaNeueLT Pro 55 Roman" panose="020B0604020202020204" pitchFamily="34" charset="0"/>
              </a:rPr>
              <a:t>Farm animals also struggle in the heat, especially when the grass turns brown and stops growing.</a:t>
            </a:r>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12" name="Title 1">
            <a:extLst>
              <a:ext uri="{FF2B5EF4-FFF2-40B4-BE49-F238E27FC236}">
                <a16:creationId xmlns:a16="http://schemas.microsoft.com/office/drawing/2014/main" id="{67E2F7E2-C433-667D-0B82-75899630B616}"/>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a:solidFill>
                  <a:srgbClr val="FF0000"/>
                </a:solidFill>
                <a:latin typeface="HelveticaNeueLT Pro 55 Roman"/>
              </a:rPr>
              <a:t>9.</a:t>
            </a:r>
            <a:r>
              <a:rPr lang="en-GB" sz="3600" b="1">
                <a:solidFill>
                  <a:srgbClr val="FF0000"/>
                </a:solidFill>
                <a:latin typeface="HelveticaNeueLT Pro 55 Roman"/>
              </a:rPr>
              <a:t> </a:t>
            </a:r>
            <a:r>
              <a:rPr lang="en-GB" sz="3600" b="1">
                <a:latin typeface="HelveticaNeueLT Pro 55 Roman"/>
              </a:rPr>
              <a:t>Heatwaves are good for plants including fruits and vegetables on farms?</a:t>
            </a:r>
            <a:endParaRPr lang="en-GB" sz="4000" b="1">
              <a:latin typeface="HelveticaNeueLT Pro 55 Roman"/>
            </a:endParaRPr>
          </a:p>
        </p:txBody>
      </p:sp>
    </p:spTree>
    <p:extLst>
      <p:ext uri="{BB962C8B-B14F-4D97-AF65-F5344CB8AC3E}">
        <p14:creationId xmlns:p14="http://schemas.microsoft.com/office/powerpoint/2010/main" val="40980926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afterEffect" p14:presetBounceEnd="7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4000">
                                          <p:cBhvr additive="base">
                                            <p:cTn id="7" dur="2000" fill="hold"/>
                                            <p:tgtEl>
                                              <p:spTgt spid="18"/>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4000">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74000">
                                          <p:cBhvr additive="base">
                                            <p:cTn id="12" dur="2000" fill="hold"/>
                                            <p:tgtEl>
                                              <p:spTgt spid="25"/>
                                            </p:tgtEl>
                                            <p:attrNameLst>
                                              <p:attrName>ppt_x</p:attrName>
                                            </p:attrNameLst>
                                          </p:cBhvr>
                                          <p:tavLst>
                                            <p:tav tm="0">
                                              <p:val>
                                                <p:strVal val="0-#ppt_w/2"/>
                                              </p:val>
                                            </p:tav>
                                            <p:tav tm="100000">
                                              <p:val>
                                                <p:strVal val="#ppt_x"/>
                                              </p:val>
                                            </p:tav>
                                          </p:tavLst>
                                        </p:anim>
                                        <p:anim calcmode="lin" valueType="num" p14:bounceEnd="74000">
                                          <p:cBhvr additive="base">
                                            <p:cTn id="13" dur="20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4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74000">
                                          <p:cBhvr additive="base">
                                            <p:cTn id="17" dur="2000" fill="hold"/>
                                            <p:tgtEl>
                                              <p:spTgt spid="26"/>
                                            </p:tgtEl>
                                            <p:attrNameLst>
                                              <p:attrName>ppt_x</p:attrName>
                                            </p:attrNameLst>
                                          </p:cBhvr>
                                          <p:tavLst>
                                            <p:tav tm="0">
                                              <p:val>
                                                <p:strVal val="0-#ppt_w/2"/>
                                              </p:val>
                                            </p:tav>
                                            <p:tav tm="100000">
                                              <p:val>
                                                <p:strVal val="#ppt_x"/>
                                              </p:val>
                                            </p:tav>
                                          </p:tavLst>
                                        </p:anim>
                                        <p:anim calcmode="lin" valueType="num" p14:bounceEnd="74000">
                                          <p:cBhvr additive="base">
                                            <p:cTn id="18" dur="20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14:presetBounceEnd="74000">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14:bounceEnd="74000">
                                          <p:cBhvr additive="base">
                                            <p:cTn id="22" dur="2000" fill="hold"/>
                                            <p:tgtEl>
                                              <p:spTgt spid="27"/>
                                            </p:tgtEl>
                                            <p:attrNameLst>
                                              <p:attrName>ppt_x</p:attrName>
                                            </p:attrNameLst>
                                          </p:cBhvr>
                                          <p:tavLst>
                                            <p:tav tm="0">
                                              <p:val>
                                                <p:strVal val="0-#ppt_w/2"/>
                                              </p:val>
                                            </p:tav>
                                            <p:tav tm="100000">
                                              <p:val>
                                                <p:strVal val="#ppt_x"/>
                                              </p:val>
                                            </p:tav>
                                          </p:tavLst>
                                        </p:anim>
                                        <p:anim calcmode="lin" valueType="num" p14:bounceEnd="74000">
                                          <p:cBhvr additive="base">
                                            <p:cTn id="23"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8" grpId="0" animBg="1"/>
          <p:bldP spid="25" grpId="0" animBg="1"/>
          <p:bldP spid="26" grpId="0" animBg="1"/>
          <p:bldP spid="27"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2000" fill="hold"/>
                                            <p:tgtEl>
                                              <p:spTgt spid="25"/>
                                            </p:tgtEl>
                                            <p:attrNameLst>
                                              <p:attrName>ppt_x</p:attrName>
                                            </p:attrNameLst>
                                          </p:cBhvr>
                                          <p:tavLst>
                                            <p:tav tm="0">
                                              <p:val>
                                                <p:strVal val="0-#ppt_w/2"/>
                                              </p:val>
                                            </p:tav>
                                            <p:tav tm="100000">
                                              <p:val>
                                                <p:strVal val="#ppt_x"/>
                                              </p:val>
                                            </p:tav>
                                          </p:tavLst>
                                        </p:anim>
                                        <p:anim calcmode="lin" valueType="num">
                                          <p:cBhvr additive="base">
                                            <p:cTn id="13" dur="20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2000" fill="hold"/>
                                            <p:tgtEl>
                                              <p:spTgt spid="26"/>
                                            </p:tgtEl>
                                            <p:attrNameLst>
                                              <p:attrName>ppt_x</p:attrName>
                                            </p:attrNameLst>
                                          </p:cBhvr>
                                          <p:tavLst>
                                            <p:tav tm="0">
                                              <p:val>
                                                <p:strVal val="0-#ppt_w/2"/>
                                              </p:val>
                                            </p:tav>
                                            <p:tav tm="100000">
                                              <p:val>
                                                <p:strVal val="#ppt_x"/>
                                              </p:val>
                                            </p:tav>
                                          </p:tavLst>
                                        </p:anim>
                                        <p:anim calcmode="lin" valueType="num">
                                          <p:cBhvr additive="base">
                                            <p:cTn id="18" dur="2000" fill="hold"/>
                                            <p:tgtEl>
                                              <p:spTgt spid="26"/>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2000" fill="hold"/>
                                            <p:tgtEl>
                                              <p:spTgt spid="27"/>
                                            </p:tgtEl>
                                            <p:attrNameLst>
                                              <p:attrName>ppt_x</p:attrName>
                                            </p:attrNameLst>
                                          </p:cBhvr>
                                          <p:tavLst>
                                            <p:tav tm="0">
                                              <p:val>
                                                <p:strVal val="0-#ppt_w/2"/>
                                              </p:val>
                                            </p:tav>
                                            <p:tav tm="100000">
                                              <p:val>
                                                <p:strVal val="#ppt_x"/>
                                              </p:val>
                                            </p:tav>
                                          </p:tavLst>
                                        </p:anim>
                                        <p:anim calcmode="lin" valueType="num">
                                          <p:cBhvr additive="base">
                                            <p:cTn id="23"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8" grpId="0" animBg="1"/>
          <p:bldP spid="25" grpId="0" animBg="1"/>
          <p:bldP spid="26" grpId="0" animBg="1"/>
          <p:bldP spid="27"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16" name="Picture 15" descr="A close up image of a pink flower with a bumble bee flying next to the flower. ">
            <a:extLst>
              <a:ext uri="{FF2B5EF4-FFF2-40B4-BE49-F238E27FC236}">
                <a16:creationId xmlns:a16="http://schemas.microsoft.com/office/drawing/2014/main" id="{A85C7CFA-0DD3-2C34-02D4-0BE3D5B83EE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775268" y="1299422"/>
            <a:ext cx="7738529" cy="4304925"/>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dirty="0">
                <a:solidFill>
                  <a:srgbClr val="FF0000"/>
                </a:solidFill>
                <a:latin typeface="HelveticaNeueLT Pro 55 Roman"/>
              </a:rPr>
              <a:t>10. </a:t>
            </a:r>
            <a:r>
              <a:rPr lang="en-GB" sz="3600" b="1" dirty="0">
                <a:latin typeface="HelveticaNeueLT Pro 55 Roman"/>
              </a:rPr>
              <a:t>Are heatwaves good for bumblebees as they can collect lots of nectar?</a:t>
            </a:r>
            <a:endParaRPr lang="en-GB" sz="4000" b="1" dirty="0">
              <a:latin typeface="HelveticaNeueLT Pro 55 Roman"/>
            </a:endParaRP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latin typeface="HelveticaNeueLT Pro 55 Roman" panose="020B0604020202020204" pitchFamily="34" charset="0"/>
              </a:rPr>
              <a:t>How could damage to plants affect bees?</a:t>
            </a:r>
          </a:p>
          <a:p>
            <a:pPr algn="ctr"/>
            <a:endParaRPr lang="en-GB"/>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your  </a:t>
            </a:r>
          </a:p>
          <a:p>
            <a:pPr algn="ctr"/>
            <a:r>
              <a:rPr lang="en-GB" sz="2800" b="1">
                <a:solidFill>
                  <a:srgbClr val="FF0000"/>
                </a:solidFill>
                <a:latin typeface="Arial" panose="020B0604020202020204" pitchFamily="34" charset="0"/>
                <a:cs typeface="Arial" panose="020B0604020202020204" pitchFamily="34" charset="0"/>
              </a:rPr>
              <a:t>answer.</a:t>
            </a:r>
          </a:p>
        </p:txBody>
      </p:sp>
      <p:sp>
        <p:nvSpPr>
          <p:cNvPr id="8" name="Rectangle 7">
            <a:extLst>
              <a:ext uri="{FF2B5EF4-FFF2-40B4-BE49-F238E27FC236}">
                <a16:creationId xmlns:a16="http://schemas.microsoft.com/office/drawing/2014/main" id="{CAF72D8D-FD50-3B2C-3DD0-8A075549663A}"/>
              </a:ext>
            </a:extLst>
          </p:cNvPr>
          <p:cNvSpPr>
            <a:spLocks noGrp="1" noRot="1" noMove="1" noResize="1" noEditPoints="1" noAdjustHandles="1" noChangeArrowheads="1" noChangeShapeType="1"/>
          </p:cNvSpPr>
          <p:nvPr/>
        </p:nvSpPr>
        <p:spPr>
          <a:xfrm>
            <a:off x="8867973" y="1299422"/>
            <a:ext cx="2018641" cy="2016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55 Roman" panose="020B0604020202020204" pitchFamily="34" charset="0"/>
              </a:rPr>
              <a:t>Tap for </a:t>
            </a:r>
          </a:p>
          <a:p>
            <a:pPr algn="ctr"/>
            <a:r>
              <a:rPr lang="en-GB" sz="2800" b="1">
                <a:solidFill>
                  <a:srgbClr val="FF0000"/>
                </a:solidFill>
                <a:latin typeface="HelveticaNeueLT Pro 55 Roman" panose="020B0604020202020204" pitchFamily="34" charset="0"/>
              </a:rPr>
              <a:t>bonus</a:t>
            </a:r>
          </a:p>
          <a:p>
            <a:pPr algn="ctr"/>
            <a:r>
              <a:rPr lang="en-GB" sz="2800" b="1">
                <a:solidFill>
                  <a:srgbClr val="FF0000"/>
                </a:solidFill>
                <a:latin typeface="HelveticaNeueLT Pro 55 Roman" panose="020B0604020202020204" pitchFamily="34" charset="0"/>
              </a:rPr>
              <a:t> points.</a:t>
            </a:r>
            <a:endParaRPr lang="en-GB" sz="2800">
              <a:solidFill>
                <a:schemeClr val="tx1"/>
              </a:solidFill>
              <a:latin typeface="HelveticaNeueLT Pro 55 Roman" panose="020B0604020202020204" pitchFamily="34" charset="0"/>
            </a:endParaRPr>
          </a:p>
          <a:p>
            <a:pPr algn="ctr"/>
            <a:endParaRPr lang="en-GB"/>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2" name="TextBox 11">
            <a:extLst>
              <a:ext uri="{FF2B5EF4-FFF2-40B4-BE49-F238E27FC236}">
                <a16:creationId xmlns:a16="http://schemas.microsoft.com/office/drawing/2014/main" id="{E4FFC526-2063-5282-E8BC-2638AFC2159E}"/>
              </a:ext>
            </a:extLst>
          </p:cNvPr>
          <p:cNvSpPr txBox="1">
            <a:spLocks noGrp="1" noRot="1" noMove="1" noResize="1" noEditPoints="1" noAdjustHandles="1" noChangeArrowheads="1" noChangeShapeType="1"/>
          </p:cNvSpPr>
          <p:nvPr/>
        </p:nvSpPr>
        <p:spPr>
          <a:xfrm>
            <a:off x="3412315" y="1997839"/>
            <a:ext cx="3086100" cy="2369880"/>
          </a:xfrm>
          <a:prstGeom prst="rect">
            <a:avLst/>
          </a:prstGeom>
          <a:solidFill>
            <a:srgbClr val="FFC000"/>
          </a:solidFill>
        </p:spPr>
        <p:txBody>
          <a:bodyPr wrap="square" rtlCol="0">
            <a:spAutoFit/>
          </a:bodyPr>
          <a:lstStyle/>
          <a:p>
            <a:pPr algn="ctr"/>
            <a:endParaRPr lang="en-GB"/>
          </a:p>
          <a:p>
            <a:pPr algn="ctr"/>
            <a:endParaRPr lang="en-GB" sz="1600">
              <a:latin typeface="Arial" panose="020B0604020202020204" pitchFamily="34" charset="0"/>
              <a:cs typeface="Arial" panose="020B0604020202020204" pitchFamily="34" charset="0"/>
            </a:endParaRPr>
          </a:p>
          <a:p>
            <a:pPr algn="ctr"/>
            <a:r>
              <a:rPr lang="en-GB" sz="2000" b="1">
                <a:latin typeface="Arial" panose="020B0604020202020204" pitchFamily="34" charset="0"/>
                <a:cs typeface="Arial" panose="020B0604020202020204" pitchFamily="34" charset="0"/>
              </a:rPr>
              <a:t>You selected yes. </a:t>
            </a:r>
          </a:p>
          <a:p>
            <a:pPr algn="ctr"/>
            <a:r>
              <a:rPr lang="en-GB" sz="2000" b="1">
                <a:latin typeface="Arial" panose="020B0604020202020204" pitchFamily="34" charset="0"/>
                <a:cs typeface="Arial" panose="020B0604020202020204" pitchFamily="34" charset="0"/>
              </a:rPr>
              <a:t>Try again.</a:t>
            </a:r>
          </a:p>
          <a:p>
            <a:pPr algn="ctr"/>
            <a:endParaRPr lang="en-GB" sz="2000" b="1">
              <a:latin typeface="Arial" panose="020B0604020202020204" pitchFamily="34" charset="0"/>
              <a:cs typeface="Arial" panose="020B0604020202020204" pitchFamily="34" charset="0"/>
            </a:endParaRPr>
          </a:p>
          <a:p>
            <a:pPr algn="ctr"/>
            <a:endParaRPr lang="en-GB"/>
          </a:p>
          <a:p>
            <a:pPr algn="ctr"/>
            <a:endParaRPr lang="en-GB"/>
          </a:p>
          <a:p>
            <a:pPr algn="ctr"/>
            <a:endParaRPr lang="en-GB"/>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13" name="TextBox 12">
            <a:extLst>
              <a:ext uri="{FF2B5EF4-FFF2-40B4-BE49-F238E27FC236}">
                <a16:creationId xmlns:a16="http://schemas.microsoft.com/office/drawing/2014/main" id="{3547BE90-8CE1-D68A-1044-D194DF2975DA}"/>
              </a:ext>
            </a:extLst>
          </p:cNvPr>
          <p:cNvSpPr txBox="1">
            <a:spLocks noGrp="1" noRot="1" noMove="1" noResize="1" noEditPoints="1" noAdjustHandles="1" noChangeArrowheads="1" noChangeShapeType="1"/>
          </p:cNvSpPr>
          <p:nvPr/>
        </p:nvSpPr>
        <p:spPr>
          <a:xfrm>
            <a:off x="3455512" y="1997839"/>
            <a:ext cx="3086100" cy="2677656"/>
          </a:xfrm>
          <a:prstGeom prst="rect">
            <a:avLst/>
          </a:prstGeom>
          <a:solidFill>
            <a:srgbClr val="92D050"/>
          </a:solidFill>
        </p:spPr>
        <p:txBody>
          <a:bodyPr wrap="square" rtlCol="0">
            <a:spAutoFit/>
          </a:bodyPr>
          <a:lstStyle/>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Correct</a:t>
            </a:r>
          </a:p>
          <a:p>
            <a:pPr algn="ctr"/>
            <a:endParaRPr lang="en-GB" sz="2400" b="1">
              <a:latin typeface="Arial" panose="020B0604020202020204" pitchFamily="34" charset="0"/>
              <a:cs typeface="Arial" panose="020B0604020202020204" pitchFamily="34" charset="0"/>
            </a:endParaRPr>
          </a:p>
          <a:p>
            <a:pPr algn="ctr"/>
            <a:endParaRPr lang="en-GB" sz="2400" b="1">
              <a:latin typeface="Arial" panose="020B0604020202020204" pitchFamily="34" charset="0"/>
              <a:cs typeface="Arial" panose="020B0604020202020204" pitchFamily="34" charset="0"/>
            </a:endParaRPr>
          </a:p>
          <a:p>
            <a:pPr algn="ctr"/>
            <a:r>
              <a:rPr lang="en-GB" sz="2400" b="1">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06740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par>
                          <p:cTn id="17" fill="hold">
                            <p:stCondLst>
                              <p:cond delay="1000"/>
                            </p:stCondLst>
                            <p:childTnLst>
                              <p:par>
                                <p:cTn id="18" presetID="1" presetClass="exit" presetSubtype="0" fill="hold" grpId="1" nodeType="afterEffect">
                                  <p:stCondLst>
                                    <p:cond delay="200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ppt_w</p:attrName>
                                        </p:attrNameLst>
                                      </p:cBhvr>
                                      <p:tavLst>
                                        <p:tav tm="0" fmla="#ppt_w*sin(2.5*pi*$)">
                                          <p:val>
                                            <p:fltVal val="0"/>
                                          </p:val>
                                        </p:tav>
                                        <p:tav tm="100000">
                                          <p:val>
                                            <p:fltVal val="1"/>
                                          </p:val>
                                        </p:tav>
                                      </p:tavLst>
                                    </p:anim>
                                    <p:anim calcmode="lin" valueType="num">
                                      <p:cBhvr>
                                        <p:cTn id="31" dur="2000" fill="hold"/>
                                        <p:tgtEl>
                                          <p:spTgt spid="12"/>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 presetClass="exit" presetSubtype="0" fill="hold" grpId="1" nodeType="afterEffect">
                                  <p:stCondLst>
                                    <p:cond delay="450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12" grpId="0" animBg="1"/>
      <p:bldP spid="12" grpId="1" animBg="1"/>
      <p:bldP spid="13" grpId="0" animBg="1"/>
      <p:bldP spid="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02B034-0BA9-9BEB-5526-FABCA244E56F}"/>
              </a:ext>
            </a:extLst>
          </p:cNvPr>
          <p:cNvPicPr>
            <a:picLocks noGrp="1" noRot="1" noChangeAspect="1" noMove="1" noResize="1" noEditPoints="1" noAdjustHandles="1" noChangeArrowheads="1" noChangeShapeType="1" noCrop="1"/>
          </p:cNvPicPr>
          <p:nvPr/>
        </p:nvPicPr>
        <p:blipFill>
          <a:blip r:embed="rId3"/>
          <a:stretch>
            <a:fillRect/>
          </a:stretch>
        </p:blipFill>
        <p:spPr>
          <a:xfrm>
            <a:off x="452387" y="308008"/>
            <a:ext cx="10741794" cy="5524901"/>
          </a:xfrm>
          <a:prstGeom prst="rect">
            <a:avLst/>
          </a:prstGeom>
        </p:spPr>
      </p:pic>
      <p:pic>
        <p:nvPicPr>
          <p:cNvPr id="2" name="Picture 1">
            <a:extLst>
              <a:ext uri="{FF2B5EF4-FFF2-40B4-BE49-F238E27FC236}">
                <a16:creationId xmlns:a16="http://schemas.microsoft.com/office/drawing/2014/main" id="{2CDABF10-E85F-96B7-9DEB-29DB6A15AF45}"/>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775268" y="1299424"/>
            <a:ext cx="7781726" cy="4304923"/>
          </a:xfrm>
          <a:prstGeom prst="rect">
            <a:avLst/>
          </a:prstGeom>
        </p:spPr>
      </p:pic>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4" name="Rectangle 3">
            <a:extLst>
              <a:ext uri="{FF2B5EF4-FFF2-40B4-BE49-F238E27FC236}">
                <a16:creationId xmlns:a16="http://schemas.microsoft.com/office/drawing/2014/main" id="{C362D3D7-A9EB-1440-772E-F3EE0844C6ED}"/>
              </a:ext>
            </a:extLst>
          </p:cNvPr>
          <p:cNvSpPr>
            <a:spLocks noGrp="1" noRot="1" noMove="1" noResize="1" noEditPoints="1" noAdjustHandles="1" noChangeArrowheads="1" noChangeShapeType="1"/>
          </p:cNvSpPr>
          <p:nvPr/>
        </p:nvSpPr>
        <p:spPr>
          <a:xfrm>
            <a:off x="8861216" y="4650749"/>
            <a:ext cx="996322" cy="9283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latin typeface="Arial" panose="020B0604020202020204" pitchFamily="34" charset="0"/>
                <a:cs typeface="Arial" panose="020B0604020202020204" pitchFamily="34" charset="0"/>
              </a:rPr>
              <a:t>Yes</a:t>
            </a:r>
          </a:p>
        </p:txBody>
      </p:sp>
      <p:sp>
        <p:nvSpPr>
          <p:cNvPr id="5" name="Rectangle 4">
            <a:extLst>
              <a:ext uri="{FF2B5EF4-FFF2-40B4-BE49-F238E27FC236}">
                <a16:creationId xmlns:a16="http://schemas.microsoft.com/office/drawing/2014/main" id="{C1B01088-7AC7-6F3B-3B9E-718ED45397DD}"/>
              </a:ext>
            </a:extLst>
          </p:cNvPr>
          <p:cNvSpPr>
            <a:spLocks noGrp="1" noRot="1" noMove="1" noResize="1" noEditPoints="1" noAdjustHandles="1" noChangeArrowheads="1" noChangeShapeType="1"/>
          </p:cNvSpPr>
          <p:nvPr/>
        </p:nvSpPr>
        <p:spPr>
          <a:xfrm>
            <a:off x="8893878" y="1299424"/>
            <a:ext cx="1963419" cy="2016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latin typeface="HelveticaNeueLT Pro 55 Roman" panose="020B0604020202020204" pitchFamily="34" charset="0"/>
              </a:rPr>
              <a:t>How could damage to plants affect bees?</a:t>
            </a:r>
          </a:p>
          <a:p>
            <a:pPr algn="ctr"/>
            <a:endParaRPr lang="en-GB"/>
          </a:p>
        </p:txBody>
      </p:sp>
      <p:sp>
        <p:nvSpPr>
          <p:cNvPr id="6" name="Rectangle 5">
            <a:extLst>
              <a:ext uri="{FF2B5EF4-FFF2-40B4-BE49-F238E27FC236}">
                <a16:creationId xmlns:a16="http://schemas.microsoft.com/office/drawing/2014/main" id="{E3852108-3E55-CEF0-7CB8-29A308F734FC}"/>
              </a:ext>
            </a:extLst>
          </p:cNvPr>
          <p:cNvSpPr>
            <a:spLocks noGrp="1" noRot="1" noMove="1" noResize="1" noEditPoints="1" noAdjustHandles="1" noChangeArrowheads="1" noChangeShapeType="1"/>
          </p:cNvSpPr>
          <p:nvPr/>
        </p:nvSpPr>
        <p:spPr>
          <a:xfrm>
            <a:off x="8861217" y="3704804"/>
            <a:ext cx="2052410" cy="856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cs typeface="Arial" panose="020B0604020202020204" pitchFamily="34" charset="0"/>
              </a:rPr>
              <a:t>Tap image for</a:t>
            </a:r>
          </a:p>
          <a:p>
            <a:pPr algn="ctr"/>
            <a:r>
              <a:rPr lang="en-GB" sz="2400" b="1">
                <a:solidFill>
                  <a:srgbClr val="FF0000"/>
                </a:solidFill>
                <a:latin typeface="Arial" panose="020B0604020202020204" pitchFamily="34" charset="0"/>
                <a:cs typeface="Arial" panose="020B0604020202020204" pitchFamily="34" charset="0"/>
              </a:rPr>
              <a:t>information.</a:t>
            </a:r>
          </a:p>
        </p:txBody>
      </p:sp>
      <p:sp>
        <p:nvSpPr>
          <p:cNvPr id="11" name="TextBox 10">
            <a:extLst>
              <a:ext uri="{FF2B5EF4-FFF2-40B4-BE49-F238E27FC236}">
                <a16:creationId xmlns:a16="http://schemas.microsoft.com/office/drawing/2014/main" id="{D19BDD3F-8ABD-9F26-C3C0-6D3873D3CE01}"/>
              </a:ext>
            </a:extLst>
          </p:cNvPr>
          <p:cNvSpPr txBox="1">
            <a:spLocks noGrp="1" noRot="1" noMove="1" noResize="1" noEditPoints="1" noAdjustHandles="1" noChangeArrowheads="1" noChangeShapeType="1"/>
          </p:cNvSpPr>
          <p:nvPr/>
        </p:nvSpPr>
        <p:spPr>
          <a:xfrm rot="16200000">
            <a:off x="10136295" y="1575266"/>
            <a:ext cx="2958230" cy="523220"/>
          </a:xfrm>
          <a:prstGeom prst="rect">
            <a:avLst/>
          </a:prstGeom>
          <a:noFill/>
        </p:spPr>
        <p:txBody>
          <a:bodyPr wrap="square" rtlCol="0">
            <a:spAutoFit/>
          </a:bodyPr>
          <a:lstStyle/>
          <a:p>
            <a:r>
              <a:rPr lang="en-GB" sz="2800" b="1">
                <a:solidFill>
                  <a:srgbClr val="FF0000"/>
                </a:solidFill>
                <a:latin typeface="HelveticaNeueLT Pro 55 Roman" panose="020B0604020202020204"/>
              </a:rPr>
              <a:t>Heatwaves quiz</a:t>
            </a:r>
          </a:p>
        </p:txBody>
      </p:sp>
      <p:sp>
        <p:nvSpPr>
          <p:cNvPr id="3" name="Rectangle 2">
            <a:extLst>
              <a:ext uri="{FF2B5EF4-FFF2-40B4-BE49-F238E27FC236}">
                <a16:creationId xmlns:a16="http://schemas.microsoft.com/office/drawing/2014/main" id="{0698FE0D-8D8E-6841-9C25-AE8382B39A49}"/>
              </a:ext>
            </a:extLst>
          </p:cNvPr>
          <p:cNvSpPr>
            <a:spLocks noGrp="1" noRot="1" noMove="1" noResize="1" noEditPoints="1" noAdjustHandles="1" noChangeArrowheads="1" noChangeShapeType="1"/>
          </p:cNvSpPr>
          <p:nvPr/>
        </p:nvSpPr>
        <p:spPr>
          <a:xfrm>
            <a:off x="9917304" y="4650749"/>
            <a:ext cx="996322" cy="92835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No</a:t>
            </a:r>
          </a:p>
        </p:txBody>
      </p:sp>
      <p:sp>
        <p:nvSpPr>
          <p:cNvPr id="18" name="TextBox 17">
            <a:extLst>
              <a:ext uri="{FF2B5EF4-FFF2-40B4-BE49-F238E27FC236}">
                <a16:creationId xmlns:a16="http://schemas.microsoft.com/office/drawing/2014/main" id="{22EC6D80-62C7-1A54-6816-2E568A66D793}"/>
              </a:ext>
            </a:extLst>
          </p:cNvPr>
          <p:cNvSpPr txBox="1">
            <a:spLocks noGrp="1" noRot="1" noMove="1" noResize="1" noEditPoints="1" noAdjustHandles="1" noChangeArrowheads="1" noChangeShapeType="1"/>
          </p:cNvSpPr>
          <p:nvPr/>
        </p:nvSpPr>
        <p:spPr>
          <a:xfrm>
            <a:off x="637749" y="1299424"/>
            <a:ext cx="4455102" cy="1200329"/>
          </a:xfrm>
          <a:prstGeom prst="rect">
            <a:avLst/>
          </a:prstGeom>
          <a:solidFill>
            <a:schemeClr val="bg1"/>
          </a:solidFill>
        </p:spPr>
        <p:txBody>
          <a:bodyPr wrap="square">
            <a:spAutoFit/>
          </a:bodyPr>
          <a:lstStyle/>
          <a:p>
            <a:pPr marL="342900" indent="-342900">
              <a:buClr>
                <a:srgbClr val="FF0000"/>
              </a:buClr>
              <a:buFontTx/>
              <a:buChar char="‒"/>
            </a:pPr>
            <a:r>
              <a:rPr lang="en-GB" sz="2400">
                <a:latin typeface="HelveticaNeueLT Pro 55 Roman" panose="020B0604020202020204" pitchFamily="34" charset="0"/>
              </a:rPr>
              <a:t>Heatwaves are bad for bumblebees.</a:t>
            </a:r>
          </a:p>
          <a:p>
            <a:pPr marL="342900" indent="-342900">
              <a:buClr>
                <a:srgbClr val="FF0000"/>
              </a:buClr>
              <a:buFontTx/>
              <a:buChar char="‒"/>
            </a:pPr>
            <a:endParaRPr lang="en-GB" sz="2400">
              <a:latin typeface="HelveticaNeueLT Pro 55 Roman" panose="020B0604020202020204" pitchFamily="34" charset="0"/>
            </a:endParaRPr>
          </a:p>
        </p:txBody>
      </p:sp>
      <p:pic>
        <p:nvPicPr>
          <p:cNvPr id="14" name="Picture 13" descr="An indicator showing the end of the slide and the start of the next.">
            <a:extLst>
              <a:ext uri="{FF2B5EF4-FFF2-40B4-BE49-F238E27FC236}">
                <a16:creationId xmlns:a16="http://schemas.microsoft.com/office/drawing/2014/main" id="{F0ECE4F9-3074-A247-9EBE-C12C32E06EF8}"/>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19" name="Title 1">
            <a:extLst>
              <a:ext uri="{FF2B5EF4-FFF2-40B4-BE49-F238E27FC236}">
                <a16:creationId xmlns:a16="http://schemas.microsoft.com/office/drawing/2014/main" id="{638FCD33-85D1-569E-1E4A-358B34F018DB}"/>
              </a:ext>
            </a:extLst>
          </p:cNvPr>
          <p:cNvSpPr>
            <a:spLocks noGrp="1" noRot="1" noMove="1" noResize="1" noEditPoints="1" noAdjustHandles="1" noChangeArrowheads="1" noChangeShapeType="1"/>
          </p:cNvSpPr>
          <p:nvPr>
            <p:ph type="title"/>
          </p:nvPr>
        </p:nvSpPr>
        <p:spPr>
          <a:xfrm>
            <a:off x="452386" y="308008"/>
            <a:ext cx="10901414" cy="856559"/>
          </a:xfrm>
          <a:solidFill>
            <a:schemeClr val="bg1"/>
          </a:solidFill>
        </p:spPr>
        <p:txBody>
          <a:bodyPr>
            <a:normAutofit fontScale="90000"/>
          </a:bodyPr>
          <a:lstStyle/>
          <a:p>
            <a:r>
              <a:rPr lang="en-GB" sz="4000" b="1" dirty="0">
                <a:solidFill>
                  <a:srgbClr val="FF0000"/>
                </a:solidFill>
                <a:latin typeface="HelveticaNeueLT Pro 55 Roman"/>
              </a:rPr>
              <a:t>10. </a:t>
            </a:r>
            <a:r>
              <a:rPr lang="en-GB" sz="3600" b="1" dirty="0">
                <a:latin typeface="HelveticaNeueLT Pro 55 Roman"/>
              </a:rPr>
              <a:t>Are heatwaves good for bumblebees as they can collect lots of nectar?</a:t>
            </a:r>
          </a:p>
        </p:txBody>
      </p:sp>
      <p:sp>
        <p:nvSpPr>
          <p:cNvPr id="8" name="TextBox 7">
            <a:extLst>
              <a:ext uri="{FF2B5EF4-FFF2-40B4-BE49-F238E27FC236}">
                <a16:creationId xmlns:a16="http://schemas.microsoft.com/office/drawing/2014/main" id="{DCD3A41F-CD8A-746B-7E8B-C1D7F55ED0E3}"/>
              </a:ext>
            </a:extLst>
          </p:cNvPr>
          <p:cNvSpPr txBox="1">
            <a:spLocks noGrp="1" noRot="1" noMove="1" noResize="1" noEditPoints="1" noAdjustHandles="1" noChangeArrowheads="1" noChangeShapeType="1"/>
          </p:cNvSpPr>
          <p:nvPr/>
        </p:nvSpPr>
        <p:spPr>
          <a:xfrm>
            <a:off x="637749" y="2278949"/>
            <a:ext cx="4455102" cy="1200329"/>
          </a:xfrm>
          <a:prstGeom prst="rect">
            <a:avLst/>
          </a:prstGeom>
          <a:solidFill>
            <a:schemeClr val="bg1"/>
          </a:solidFill>
        </p:spPr>
        <p:txBody>
          <a:bodyPr wrap="square">
            <a:spAutoFit/>
          </a:bodyPr>
          <a:lstStyle/>
          <a:p>
            <a:pPr marL="342900" indent="-342900">
              <a:buClr>
                <a:srgbClr val="FF0000"/>
              </a:buClr>
              <a:buFontTx/>
              <a:buChar char="‒"/>
            </a:pPr>
            <a:r>
              <a:rPr lang="en-GB" sz="2400" dirty="0">
                <a:latin typeface="HelveticaNeueLT Pro 55 Roman" panose="020B0604020202020204" pitchFamily="34" charset="0"/>
              </a:rPr>
              <a:t>Their thick fur means they struggle to stay cool.</a:t>
            </a:r>
          </a:p>
          <a:p>
            <a:pPr marL="342900" indent="-342900">
              <a:buClr>
                <a:srgbClr val="FF0000"/>
              </a:buClr>
              <a:buFontTx/>
              <a:buChar char="‒"/>
            </a:pPr>
            <a:endParaRPr lang="en-GB" sz="2400" dirty="0">
              <a:latin typeface="HelveticaNeueLT Pro 55 Roman" panose="020B0604020202020204" pitchFamily="34" charset="0"/>
            </a:endParaRPr>
          </a:p>
        </p:txBody>
      </p:sp>
      <p:sp>
        <p:nvSpPr>
          <p:cNvPr id="10" name="TextBox 9">
            <a:extLst>
              <a:ext uri="{FF2B5EF4-FFF2-40B4-BE49-F238E27FC236}">
                <a16:creationId xmlns:a16="http://schemas.microsoft.com/office/drawing/2014/main" id="{6A6E47D7-BB11-2AE6-A7E4-ACE732428AE0}"/>
              </a:ext>
            </a:extLst>
          </p:cNvPr>
          <p:cNvSpPr txBox="1">
            <a:spLocks noGrp="1" noRot="1" noMove="1" noResize="1" noEditPoints="1" noAdjustHandles="1" noChangeArrowheads="1" noChangeShapeType="1"/>
          </p:cNvSpPr>
          <p:nvPr/>
        </p:nvSpPr>
        <p:spPr>
          <a:xfrm>
            <a:off x="637749" y="3260729"/>
            <a:ext cx="4455102" cy="1569660"/>
          </a:xfrm>
          <a:prstGeom prst="rect">
            <a:avLst/>
          </a:prstGeom>
          <a:solidFill>
            <a:schemeClr val="bg1"/>
          </a:solidFill>
        </p:spPr>
        <p:txBody>
          <a:bodyPr wrap="square">
            <a:spAutoFit/>
          </a:bodyPr>
          <a:lstStyle/>
          <a:p>
            <a:pPr marL="342900" indent="-342900">
              <a:buClr>
                <a:srgbClr val="FF0000"/>
              </a:buClr>
              <a:buFontTx/>
              <a:buChar char="‒"/>
            </a:pPr>
            <a:r>
              <a:rPr lang="en-GB" sz="2400" dirty="0">
                <a:latin typeface="HelveticaNeueLT Pro 55 Roman" panose="020B0604020202020204" pitchFamily="34" charset="0"/>
              </a:rPr>
              <a:t>If they are too hot, they can’t fly which means they can’t find food.</a:t>
            </a:r>
          </a:p>
          <a:p>
            <a:pPr marL="342900" indent="-342900">
              <a:buClr>
                <a:srgbClr val="FF0000"/>
              </a:buClr>
              <a:buFontTx/>
              <a:buChar char="‒"/>
            </a:pPr>
            <a:endParaRPr lang="en-GB" sz="2400" dirty="0">
              <a:latin typeface="HelveticaNeueLT Pro 55 Roman" panose="020B0604020202020204" pitchFamily="34" charset="0"/>
            </a:endParaRPr>
          </a:p>
        </p:txBody>
      </p:sp>
      <p:sp>
        <p:nvSpPr>
          <p:cNvPr id="12" name="TextBox 11">
            <a:extLst>
              <a:ext uri="{FF2B5EF4-FFF2-40B4-BE49-F238E27FC236}">
                <a16:creationId xmlns:a16="http://schemas.microsoft.com/office/drawing/2014/main" id="{6BB14017-74C5-9550-8D1A-7BD758EE1CE6}"/>
              </a:ext>
            </a:extLst>
          </p:cNvPr>
          <p:cNvSpPr txBox="1">
            <a:spLocks noGrp="1" noRot="1" noMove="1" noResize="1" noEditPoints="1" noAdjustHandles="1" noChangeArrowheads="1" noChangeShapeType="1"/>
          </p:cNvSpPr>
          <p:nvPr/>
        </p:nvSpPr>
        <p:spPr>
          <a:xfrm>
            <a:off x="637749" y="4493104"/>
            <a:ext cx="4455102" cy="1200329"/>
          </a:xfrm>
          <a:prstGeom prst="rect">
            <a:avLst/>
          </a:prstGeom>
          <a:solidFill>
            <a:schemeClr val="bg1"/>
          </a:solidFill>
        </p:spPr>
        <p:txBody>
          <a:bodyPr wrap="square">
            <a:spAutoFit/>
          </a:bodyPr>
          <a:lstStyle/>
          <a:p>
            <a:pPr marL="342900" indent="-342900">
              <a:buClr>
                <a:srgbClr val="FF0000"/>
              </a:buClr>
              <a:buFontTx/>
              <a:buChar char="‒"/>
            </a:pPr>
            <a:r>
              <a:rPr lang="en-GB" sz="2400" dirty="0">
                <a:latin typeface="HelveticaNeueLT Pro 55 Roman" panose="020B0604020202020204" pitchFamily="34" charset="0"/>
              </a:rPr>
              <a:t>They keep some food in their nests but this only lasts for a short time.</a:t>
            </a:r>
          </a:p>
        </p:txBody>
      </p:sp>
    </p:spTree>
    <p:extLst>
      <p:ext uri="{BB962C8B-B14F-4D97-AF65-F5344CB8AC3E}">
        <p14:creationId xmlns:p14="http://schemas.microsoft.com/office/powerpoint/2010/main" val="8664057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74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4000">
                                          <p:cBhvr additive="base">
                                            <p:cTn id="7" dur="2000" fill="hold"/>
                                            <p:tgtEl>
                                              <p:spTgt spid="18"/>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14:presetBounceEnd="74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74000">
                                          <p:cBhvr additive="base">
                                            <p:cTn id="12" dur="2000" fill="hold"/>
                                            <p:tgtEl>
                                              <p:spTgt spid="8"/>
                                            </p:tgtEl>
                                            <p:attrNameLst>
                                              <p:attrName>ppt_x</p:attrName>
                                            </p:attrNameLst>
                                          </p:cBhvr>
                                          <p:tavLst>
                                            <p:tav tm="0">
                                              <p:val>
                                                <p:strVal val="0-#ppt_w/2"/>
                                              </p:val>
                                            </p:tav>
                                            <p:tav tm="100000">
                                              <p:val>
                                                <p:strVal val="#ppt_x"/>
                                              </p:val>
                                            </p:tav>
                                          </p:tavLst>
                                        </p:anim>
                                        <p:anim calcmode="lin" valueType="num" p14:bounceEnd="74000">
                                          <p:cBhvr additive="base">
                                            <p:cTn id="13" dur="20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14:presetBounceEnd="74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74000">
                                          <p:cBhvr additive="base">
                                            <p:cTn id="17" dur="2000" fill="hold"/>
                                            <p:tgtEl>
                                              <p:spTgt spid="10"/>
                                            </p:tgtEl>
                                            <p:attrNameLst>
                                              <p:attrName>ppt_x</p:attrName>
                                            </p:attrNameLst>
                                          </p:cBhvr>
                                          <p:tavLst>
                                            <p:tav tm="0">
                                              <p:val>
                                                <p:strVal val="0-#ppt_w/2"/>
                                              </p:val>
                                            </p:tav>
                                            <p:tav tm="100000">
                                              <p:val>
                                                <p:strVal val="#ppt_x"/>
                                              </p:val>
                                            </p:tav>
                                          </p:tavLst>
                                        </p:anim>
                                        <p:anim calcmode="lin" valueType="num" p14:bounceEnd="74000">
                                          <p:cBhvr additive="base">
                                            <p:cTn id="18" dur="2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14:presetBounceEnd="74000">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14:bounceEnd="74000">
                                          <p:cBhvr additive="base">
                                            <p:cTn id="22" dur="2000" fill="hold"/>
                                            <p:tgtEl>
                                              <p:spTgt spid="12"/>
                                            </p:tgtEl>
                                            <p:attrNameLst>
                                              <p:attrName>ppt_x</p:attrName>
                                            </p:attrNameLst>
                                          </p:cBhvr>
                                          <p:tavLst>
                                            <p:tav tm="0">
                                              <p:val>
                                                <p:strVal val="0-#ppt_w/2"/>
                                              </p:val>
                                            </p:tav>
                                            <p:tav tm="100000">
                                              <p:val>
                                                <p:strVal val="#ppt_x"/>
                                              </p:val>
                                            </p:tav>
                                          </p:tavLst>
                                        </p:anim>
                                        <p:anim calcmode="lin" valueType="num" p14:bounceEnd="74000">
                                          <p:cBhvr additive="base">
                                            <p:cTn id="23"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8" grpId="0" animBg="1"/>
          <p:bldP spid="8" grpId="0" animBg="1"/>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000" fill="hold"/>
                                            <p:tgtEl>
                                              <p:spTgt spid="8"/>
                                            </p:tgtEl>
                                            <p:attrNameLst>
                                              <p:attrName>ppt_x</p:attrName>
                                            </p:attrNameLst>
                                          </p:cBhvr>
                                          <p:tavLst>
                                            <p:tav tm="0">
                                              <p:val>
                                                <p:strVal val="0-#ppt_w/2"/>
                                              </p:val>
                                            </p:tav>
                                            <p:tav tm="100000">
                                              <p:val>
                                                <p:strVal val="#ppt_x"/>
                                              </p:val>
                                            </p:tav>
                                          </p:tavLst>
                                        </p:anim>
                                        <p:anim calcmode="lin" valueType="num">
                                          <p:cBhvr additive="base">
                                            <p:cTn id="13" dur="20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2000" fill="hold"/>
                                            <p:tgtEl>
                                              <p:spTgt spid="10"/>
                                            </p:tgtEl>
                                            <p:attrNameLst>
                                              <p:attrName>ppt_x</p:attrName>
                                            </p:attrNameLst>
                                          </p:cBhvr>
                                          <p:tavLst>
                                            <p:tav tm="0">
                                              <p:val>
                                                <p:strVal val="0-#ppt_w/2"/>
                                              </p:val>
                                            </p:tav>
                                            <p:tav tm="100000">
                                              <p:val>
                                                <p:strVal val="#ppt_x"/>
                                              </p:val>
                                            </p:tav>
                                          </p:tavLst>
                                        </p:anim>
                                        <p:anim calcmode="lin" valueType="num">
                                          <p:cBhvr additive="base">
                                            <p:cTn id="18" dur="2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000" fill="hold"/>
                                            <p:tgtEl>
                                              <p:spTgt spid="12"/>
                                            </p:tgtEl>
                                            <p:attrNameLst>
                                              <p:attrName>ppt_x</p:attrName>
                                            </p:attrNameLst>
                                          </p:cBhvr>
                                          <p:tavLst>
                                            <p:tav tm="0">
                                              <p:val>
                                                <p:strVal val="0-#ppt_w/2"/>
                                              </p:val>
                                            </p:tav>
                                            <p:tav tm="100000">
                                              <p:val>
                                                <p:strVal val="#ppt_x"/>
                                              </p:val>
                                            </p:tav>
                                          </p:tavLst>
                                        </p:anim>
                                        <p:anim calcmode="lin" valueType="num">
                                          <p:cBhvr additive="base">
                                            <p:cTn id="23"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8" grpId="0" animBg="1"/>
          <p:bldP spid="8" grpId="0" animBg="1"/>
          <p:bldP spid="10" grpId="0" animBg="1"/>
          <p:bldP spid="1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7B7BDAF-ECF5-6F76-DBDC-03FCE5FE22B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6108"/>
          <a:stretch/>
        </p:blipFill>
        <p:spPr>
          <a:xfrm>
            <a:off x="542925" y="304799"/>
            <a:ext cx="10820400" cy="5676901"/>
          </a:xfrm>
          <a:prstGeom prst="rect">
            <a:avLst/>
          </a:prstGeom>
        </p:spPr>
      </p:pic>
      <p:sp>
        <p:nvSpPr>
          <p:cNvPr id="3" name="Title 1">
            <a:extLst>
              <a:ext uri="{FF2B5EF4-FFF2-40B4-BE49-F238E27FC236}">
                <a16:creationId xmlns:a16="http://schemas.microsoft.com/office/drawing/2014/main" id="{BF022CA9-2F5E-D10F-9D30-D195CCA209AF}"/>
              </a:ext>
            </a:extLst>
          </p:cNvPr>
          <p:cNvSpPr txBox="1">
            <a:spLocks noGrp="1" noRot="1" noMove="1" noResize="1" noEditPoints="1" noAdjustHandles="1" noChangeArrowheads="1" noChangeShapeType="1"/>
          </p:cNvSpPr>
          <p:nvPr/>
        </p:nvSpPr>
        <p:spPr>
          <a:xfrm>
            <a:off x="638175" y="289997"/>
            <a:ext cx="5314950" cy="786605"/>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4000" b="1">
                <a:latin typeface="HelveticaNeueLT Pro 55 Roman"/>
              </a:rPr>
              <a:t>Heatwaves </a:t>
            </a:r>
            <a:r>
              <a:rPr lang="en-GB" sz="4000" b="1">
                <a:solidFill>
                  <a:srgbClr val="FF0000"/>
                </a:solidFill>
                <a:latin typeface="HelveticaNeueLT Pro 55 Roman"/>
              </a:rPr>
              <a:t>quiz</a:t>
            </a:r>
          </a:p>
        </p:txBody>
      </p:sp>
      <p:sp>
        <p:nvSpPr>
          <p:cNvPr id="4" name="TextBox 3">
            <a:extLst>
              <a:ext uri="{FF2B5EF4-FFF2-40B4-BE49-F238E27FC236}">
                <a16:creationId xmlns:a16="http://schemas.microsoft.com/office/drawing/2014/main" id="{14C85F6C-D210-B72A-00E0-57C54E864A37}"/>
              </a:ext>
            </a:extLst>
          </p:cNvPr>
          <p:cNvSpPr txBox="1">
            <a:spLocks noGrp="1" noRot="1" noMove="1" noResize="1" noEditPoints="1" noAdjustHandles="1" noChangeArrowheads="1" noChangeShapeType="1"/>
          </p:cNvSpPr>
          <p:nvPr/>
        </p:nvSpPr>
        <p:spPr>
          <a:xfrm>
            <a:off x="7823598" y="2147372"/>
            <a:ext cx="1840705" cy="1815882"/>
          </a:xfrm>
          <a:prstGeom prst="rect">
            <a:avLst/>
          </a:prstGeom>
          <a:solidFill>
            <a:schemeClr val="tx1"/>
          </a:solidFill>
        </p:spPr>
        <p:txBody>
          <a:bodyPr wrap="square">
            <a:spAutoFit/>
          </a:bodyPr>
          <a:lstStyle/>
          <a:p>
            <a:pPr algn="ctr"/>
            <a:endParaRPr lang="en-GB" sz="2800">
              <a:solidFill>
                <a:schemeClr val="bg1"/>
              </a:solidFill>
              <a:latin typeface="HelveticaNeueLT Pro 55 Roman" panose="020B0604020202020204" pitchFamily="34" charset="0"/>
            </a:endParaRPr>
          </a:p>
          <a:p>
            <a:pPr algn="ctr"/>
            <a:r>
              <a:rPr lang="en-GB" sz="2800">
                <a:solidFill>
                  <a:schemeClr val="bg1"/>
                </a:solidFill>
                <a:latin typeface="HelveticaNeueLT Pro 55 Roman" panose="020B0604020202020204" pitchFamily="34" charset="0"/>
              </a:rPr>
              <a:t>How did you do?</a:t>
            </a:r>
          </a:p>
          <a:p>
            <a:pPr algn="ctr"/>
            <a:endParaRPr lang="en-GB" sz="2800">
              <a:solidFill>
                <a:schemeClr val="tx1"/>
              </a:solidFill>
              <a:latin typeface="HelveticaNeueLT Pro 55 Roman" panose="020B0604020202020204" pitchFamily="34" charset="0"/>
            </a:endParaRPr>
          </a:p>
        </p:txBody>
      </p:sp>
      <p:pic>
        <p:nvPicPr>
          <p:cNvPr id="5" name="Picture 4" descr="An indicator showing the end of the slide and the start of the next.">
            <a:extLst>
              <a:ext uri="{FF2B5EF4-FFF2-40B4-BE49-F238E27FC236}">
                <a16:creationId xmlns:a16="http://schemas.microsoft.com/office/drawing/2014/main" id="{A2533745-6C13-D458-C2AB-1C937D7F0CF5}"/>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6" name="Content Placeholder 8">
            <a:extLst>
              <a:ext uri="{FF2B5EF4-FFF2-40B4-BE49-F238E27FC236}">
                <a16:creationId xmlns:a16="http://schemas.microsoft.com/office/drawing/2014/main" id="{70C89E44-ABF9-95D2-3B10-B944074EDBC1}"/>
              </a:ext>
            </a:extLst>
          </p:cNvPr>
          <p:cNvSpPr txBox="1">
            <a:spLocks noGrp="1" noRot="1" noMove="1" noResize="1" noEditPoints="1" noAdjustHandles="1" noChangeArrowheads="1" noChangeShapeType="1"/>
          </p:cNvSpPr>
          <p:nvPr/>
        </p:nvSpPr>
        <p:spPr>
          <a:xfrm>
            <a:off x="638176" y="1076602"/>
            <a:ext cx="5314950" cy="4905098"/>
          </a:xfrm>
          <a:prstGeom prst="rect">
            <a:avLst/>
          </a:prstGeom>
          <a:solidFill>
            <a:schemeClr val="bg1"/>
          </a:solidFill>
          <a:ln>
            <a:noFill/>
          </a:ln>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a:latin typeface="HelveticaNeueLT Pro 55 Roman" panose="020B0604020202020204" pitchFamily="34" charset="0"/>
            </a:endParaRPr>
          </a:p>
          <a:p>
            <a:pPr>
              <a:lnSpc>
                <a:spcPct val="100000"/>
              </a:lnSpc>
            </a:pPr>
            <a:r>
              <a:rPr lang="en-GB">
                <a:latin typeface="HelveticaNeueLT Pro 55 Roman" panose="020B0604020202020204" pitchFamily="34" charset="0"/>
              </a:rPr>
              <a:t>Count up your points. </a:t>
            </a:r>
          </a:p>
          <a:p>
            <a:pPr>
              <a:lnSpc>
                <a:spcPct val="100000"/>
              </a:lnSpc>
            </a:pPr>
            <a:r>
              <a:rPr lang="en-GB">
                <a:latin typeface="HelveticaNeueLT Pro 55 Roman" panose="020B0604020202020204" pitchFamily="34" charset="0"/>
              </a:rPr>
              <a:t>Add together your correct ‘yes’ and ‘no’ answers and any bonus points you earned.</a:t>
            </a:r>
          </a:p>
          <a:p>
            <a:pPr>
              <a:lnSpc>
                <a:spcPct val="100000"/>
              </a:lnSpc>
            </a:pPr>
            <a:r>
              <a:rPr lang="en-GB">
                <a:latin typeface="HelveticaNeueLT Pro 55 Roman" panose="020B0604020202020204" pitchFamily="34" charset="0"/>
              </a:rPr>
              <a:t>You could score a maximum of 20 including the bonus answers.</a:t>
            </a:r>
          </a:p>
        </p:txBody>
      </p:sp>
      <p:sp>
        <p:nvSpPr>
          <p:cNvPr id="7" name="Title 6">
            <a:extLst>
              <a:ext uri="{FF2B5EF4-FFF2-40B4-BE49-F238E27FC236}">
                <a16:creationId xmlns:a16="http://schemas.microsoft.com/office/drawing/2014/main" id="{A3469EE2-C212-CB85-7B27-DC63DE316EFF}"/>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Heatwaves quiz</a:t>
            </a:r>
          </a:p>
        </p:txBody>
      </p:sp>
    </p:spTree>
    <p:extLst>
      <p:ext uri="{BB962C8B-B14F-4D97-AF65-F5344CB8AC3E}">
        <p14:creationId xmlns:p14="http://schemas.microsoft.com/office/powerpoint/2010/main" val="15186791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14:presetBounceEnd="5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56000">
                                          <p:cBhvr additive="base">
                                            <p:cTn id="12" dur="1000" fill="hold"/>
                                            <p:tgtEl>
                                              <p:spTgt spid="6"/>
                                            </p:tgtEl>
                                            <p:attrNameLst>
                                              <p:attrName>ppt_x</p:attrName>
                                            </p:attrNameLst>
                                          </p:cBhvr>
                                          <p:tavLst>
                                            <p:tav tm="0">
                                              <p:val>
                                                <p:strVal val="0-#ppt_w/2"/>
                                              </p:val>
                                            </p:tav>
                                            <p:tav tm="100000">
                                              <p:val>
                                                <p:strVal val="#ppt_x"/>
                                              </p:val>
                                            </p:tav>
                                          </p:tavLst>
                                        </p:anim>
                                        <p:anim calcmode="lin" valueType="num" p14:bounceEnd="56000">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a girl blocking rays of sunlight with her hands. ">
            <a:extLst>
              <a:ext uri="{FF2B5EF4-FFF2-40B4-BE49-F238E27FC236}">
                <a16:creationId xmlns:a16="http://schemas.microsoft.com/office/drawing/2014/main" id="{5F981ECC-369E-9108-BE9F-6A941C552D7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val="0"/>
              </a:ext>
            </a:extLst>
          </a:blip>
          <a:stretch>
            <a:fillRect/>
          </a:stretch>
        </p:blipFill>
        <p:spPr>
          <a:xfrm flipH="1">
            <a:off x="678151" y="227801"/>
            <a:ext cx="10478529" cy="5614966"/>
          </a:xfrm>
          <a:prstGeom prst="rect">
            <a:avLst/>
          </a:prstGeom>
        </p:spPr>
      </p:pic>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pic>
        <p:nvPicPr>
          <p:cNvPr id="18" name="Picture 17" descr="A large question mark">
            <a:extLst>
              <a:ext uri="{FF2B5EF4-FFF2-40B4-BE49-F238E27FC236}">
                <a16:creationId xmlns:a16="http://schemas.microsoft.com/office/drawing/2014/main" id="{2AA7C2FA-77AB-5457-8BC8-0106FA77622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2988" y="1015233"/>
            <a:ext cx="4940928" cy="4134695"/>
          </a:xfrm>
          <a:prstGeom prst="rect">
            <a:avLst/>
          </a:prstGeom>
        </p:spPr>
      </p:pic>
      <p:grpSp>
        <p:nvGrpSpPr>
          <p:cNvPr id="6" name="Group 5" descr="A box containing the question: how can eco-anxiety affect a person?">
            <a:extLst>
              <a:ext uri="{FF2B5EF4-FFF2-40B4-BE49-F238E27FC236}">
                <a16:creationId xmlns:a16="http://schemas.microsoft.com/office/drawing/2014/main" id="{ACCA9206-C079-487F-4B22-8693B7E98672}"/>
              </a:ext>
            </a:extLst>
          </p:cNvPr>
          <p:cNvGrpSpPr>
            <a:grpSpLocks noGrp="1" noUngrp="1" noRot="1" noMove="1" noResize="1"/>
          </p:cNvGrpSpPr>
          <p:nvPr/>
        </p:nvGrpSpPr>
        <p:grpSpPr>
          <a:xfrm>
            <a:off x="8501403" y="3348857"/>
            <a:ext cx="2757241" cy="2493910"/>
            <a:chOff x="8482818" y="3348857"/>
            <a:chExt cx="2775826" cy="2493910"/>
          </a:xfrm>
        </p:grpSpPr>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482818" y="3348857"/>
              <a:ext cx="2775826"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809101" y="3611974"/>
              <a:ext cx="2203197" cy="22307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800">
                  <a:latin typeface="HelveticaNeueLT Pro 65 Md" panose="020B0804020202020204" pitchFamily="34" charset="0"/>
                  <a:cs typeface="Calibri"/>
                </a:rPr>
                <a:t>How do heatwaves affect people?</a:t>
              </a:r>
            </a:p>
          </p:txBody>
        </p:sp>
      </p:grpSp>
      <p:pic>
        <p:nvPicPr>
          <p:cNvPr id="9" name="Picture 8" descr="An indicator showing the end of the slide and the start of the next.">
            <a:extLst>
              <a:ext uri="{FF2B5EF4-FFF2-40B4-BE49-F238E27FC236}">
                <a16:creationId xmlns:a16="http://schemas.microsoft.com/office/drawing/2014/main" id="{B44679E8-2992-500F-450B-C0D59119B69A}"/>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3" name="Title 2">
            <a:extLst>
              <a:ext uri="{FF2B5EF4-FFF2-40B4-BE49-F238E27FC236}">
                <a16:creationId xmlns:a16="http://schemas.microsoft.com/office/drawing/2014/main" id="{942897AE-54D3-CA9B-7776-E947AC4753FE}"/>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Big question</a:t>
            </a:r>
          </a:p>
        </p:txBody>
      </p:sp>
    </p:spTree>
    <p:extLst>
      <p:ext uri="{BB962C8B-B14F-4D97-AF65-F5344CB8AC3E}">
        <p14:creationId xmlns:p14="http://schemas.microsoft.com/office/powerpoint/2010/main" val="2112925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1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100" fill="hold"/>
                                            <p:tgtEl>
                                              <p:spTgt spid="6"/>
                                            </p:tgtEl>
                                            <p:attrNameLst>
                                              <p:attrName>ppt_x</p:attrName>
                                            </p:attrNameLst>
                                          </p:cBhvr>
                                          <p:tavLst>
                                            <p:tav tm="0">
                                              <p:val>
                                                <p:strVal val="1+#ppt_w/2"/>
                                              </p:val>
                                            </p:tav>
                                            <p:tav tm="100000">
                                              <p:val>
                                                <p:strVal val="#ppt_x"/>
                                              </p:val>
                                            </p:tav>
                                          </p:tavLst>
                                        </p:anim>
                                        <p:anim calcmode="lin" valueType="num">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nvSpPr>
        <p:spPr>
          <a:xfrm rot="16200000">
            <a:off x="10724083" y="905699"/>
            <a:ext cx="174858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Pause</a:t>
            </a:r>
          </a:p>
        </p:txBody>
      </p:sp>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826" t="40296" r="-826" b="2753"/>
          <a:stretch/>
        </p:blipFill>
        <p:spPr>
          <a:xfrm>
            <a:off x="0" y="-436024"/>
            <a:ext cx="10458508" cy="1198087"/>
          </a:xfrm>
          <a:prstGeom prst="rect">
            <a:avLst/>
          </a:prstGeom>
        </p:spPr>
      </p:pic>
      <p:pic>
        <p:nvPicPr>
          <p:cNvPr id="11" name="Picture 10" descr="A gif of a pause icon flashing on and off.">
            <a:extLst>
              <a:ext uri="{FF2B5EF4-FFF2-40B4-BE49-F238E27FC236}">
                <a16:creationId xmlns:a16="http://schemas.microsoft.com/office/drawing/2014/main" id="{9130ACDD-08A9-61DB-E5F7-6C1F522B4481}"/>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val="0"/>
              </a:ext>
            </a:extLst>
          </a:blip>
          <a:srcRect l="29266" t="15758" r="28302" b="12297"/>
          <a:stretch/>
        </p:blipFill>
        <p:spPr>
          <a:xfrm>
            <a:off x="8610364" y="2457545"/>
            <a:ext cx="2255339" cy="2151831"/>
          </a:xfrm>
          <a:prstGeom prst="rect">
            <a:avLst/>
          </a:prstGeom>
        </p:spPr>
      </p:pic>
      <p:sp>
        <p:nvSpPr>
          <p:cNvPr id="12" name="Title 1" descr="An image of a pause sign flashing on and off.">
            <a:extLst>
              <a:ext uri="{FF2B5EF4-FFF2-40B4-BE49-F238E27FC236}">
                <a16:creationId xmlns:a16="http://schemas.microsoft.com/office/drawing/2014/main" id="{9084DB22-CBC6-873E-5240-87B4F6BF56A9}"/>
              </a:ext>
            </a:extLst>
          </p:cNvPr>
          <p:cNvSpPr txBox="1">
            <a:spLocks noGrp="1" noRot="1" noMove="1" noResize="1" noEditPoints="1" noAdjustHandles="1" noChangeArrowheads="1" noChangeShapeType="1"/>
          </p:cNvSpPr>
          <p:nvPr/>
        </p:nvSpPr>
        <p:spPr>
          <a:xfrm>
            <a:off x="8304366" y="1827592"/>
            <a:ext cx="2867333" cy="3411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a:solidFill>
                  <a:srgbClr val="FF0000"/>
                </a:solidFill>
                <a:latin typeface="HelveticaNeueLT Pro 55 Roman" panose="020B0604020202020204" pitchFamily="34" charset="0"/>
              </a:rPr>
              <a:t>Take a pause</a:t>
            </a: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br>
              <a:rPr lang="en-GB" sz="2800">
                <a:latin typeface="HelveticaNeueLT Pro 55 Roman" panose="020B0604020202020204" pitchFamily="34" charset="0"/>
              </a:rPr>
            </a:br>
            <a:r>
              <a:rPr lang="en-GB" sz="2800" b="1">
                <a:solidFill>
                  <a:srgbClr val="FF0000"/>
                </a:solidFill>
                <a:latin typeface="HelveticaNeueLT Pro 55 Roman"/>
              </a:rPr>
              <a:t>happy place</a:t>
            </a:r>
            <a:endParaRPr lang="en-GB" sz="2800" b="1">
              <a:solidFill>
                <a:srgbClr val="FF0000"/>
              </a:solidFill>
              <a:latin typeface="HelveticaNeueLT Pro 55 Roman" panose="020B0604020202020204" pitchFamily="34" charset="0"/>
            </a:endParaRPr>
          </a:p>
        </p:txBody>
      </p:sp>
      <p:sp>
        <p:nvSpPr>
          <p:cNvPr id="14" name="TextBox 13">
            <a:extLst>
              <a:ext uri="{FF2B5EF4-FFF2-40B4-BE49-F238E27FC236}">
                <a16:creationId xmlns:a16="http://schemas.microsoft.com/office/drawing/2014/main" id="{98429A41-3C28-E1EE-8515-8844AC0FFE02}"/>
              </a:ext>
            </a:extLst>
          </p:cNvPr>
          <p:cNvSpPr txBox="1">
            <a:spLocks noGrp="1" noRot="1" noMove="1" noResize="1" noEditPoints="1" noAdjustHandles="1" noChangeArrowheads="1" noChangeShapeType="1"/>
          </p:cNvSpPr>
          <p:nvPr/>
        </p:nvSpPr>
        <p:spPr>
          <a:xfrm>
            <a:off x="668799" y="730475"/>
            <a:ext cx="6147580" cy="711733"/>
          </a:xfrm>
          <a:prstGeom prst="rect">
            <a:avLst/>
          </a:prstGeom>
          <a:noFill/>
        </p:spPr>
        <p:txBody>
          <a:bodyPr wrap="square">
            <a:spAutoFit/>
          </a:bodyPr>
          <a:lstStyle/>
          <a:p>
            <a:pPr marL="0" indent="0">
              <a:lnSpc>
                <a:spcPct val="110000"/>
              </a:lnSpc>
              <a:buNone/>
            </a:pPr>
            <a:r>
              <a:rPr lang="en-GB" sz="4000" b="1">
                <a:latin typeface="HelveticaNeueLT Pro 45 Lt" panose="020B0403020202020204"/>
              </a:rPr>
              <a:t>Your happy place</a:t>
            </a:r>
          </a:p>
        </p:txBody>
      </p:sp>
      <p:sp>
        <p:nvSpPr>
          <p:cNvPr id="7" name="Content Placeholder 8">
            <a:extLst>
              <a:ext uri="{FF2B5EF4-FFF2-40B4-BE49-F238E27FC236}">
                <a16:creationId xmlns:a16="http://schemas.microsoft.com/office/drawing/2014/main" id="{B20BA2F2-8367-2851-7B95-45892B27E7B6}"/>
              </a:ext>
            </a:extLst>
          </p:cNvPr>
          <p:cNvSpPr txBox="1">
            <a:spLocks noGrp="1" noRot="1" noMove="1" noResize="1" noEditPoints="1" noAdjustHandles="1" noChangeArrowheads="1" noChangeShapeType="1"/>
          </p:cNvSpPr>
          <p:nvPr/>
        </p:nvSpPr>
        <p:spPr>
          <a:xfrm>
            <a:off x="751114" y="1442208"/>
            <a:ext cx="7435511" cy="39798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a:t>Imagine a place you love, that makes you feel happy. Focusing on something positive when we feel anxious can help us cope.</a:t>
            </a:r>
          </a:p>
          <a:p>
            <a:pPr marL="514350" indent="-514350">
              <a:lnSpc>
                <a:spcPct val="110000"/>
              </a:lnSpc>
              <a:buFont typeface="+mj-lt"/>
              <a:buAutoNum type="arabicPeriod"/>
            </a:pPr>
            <a:r>
              <a:rPr lang="en-GB" sz="2400">
                <a:cs typeface="Calibri"/>
              </a:rPr>
              <a:t>Sit up straight, close your eyes if you want to, take a few deep breaths and imagine a place that makes you feel relaxed and happy.</a:t>
            </a:r>
          </a:p>
          <a:p>
            <a:pPr marL="514350" indent="-514350">
              <a:lnSpc>
                <a:spcPct val="110000"/>
              </a:lnSpc>
              <a:buFont typeface="+mj-lt"/>
              <a:buAutoNum type="arabicPeriod"/>
            </a:pPr>
            <a:r>
              <a:rPr lang="en-GB" sz="2400">
                <a:cs typeface="Calibri"/>
              </a:rPr>
              <a:t>What can you smell?</a:t>
            </a:r>
          </a:p>
          <a:p>
            <a:pPr marL="514350" indent="-514350">
              <a:lnSpc>
                <a:spcPct val="110000"/>
              </a:lnSpc>
              <a:buFont typeface="+mj-lt"/>
              <a:buAutoNum type="arabicPeriod"/>
            </a:pPr>
            <a:r>
              <a:rPr lang="en-GB" sz="2400">
                <a:cs typeface="Calibri"/>
              </a:rPr>
              <a:t>What can you hear?</a:t>
            </a:r>
          </a:p>
          <a:p>
            <a:pPr marL="514350" indent="-514350">
              <a:lnSpc>
                <a:spcPct val="110000"/>
              </a:lnSpc>
              <a:buFont typeface="+mj-lt"/>
              <a:buAutoNum type="arabicPeriod"/>
            </a:pPr>
            <a:r>
              <a:rPr lang="en-GB" sz="2400">
                <a:cs typeface="Calibri"/>
              </a:rPr>
              <a:t>Is anyone with you?</a:t>
            </a:r>
          </a:p>
        </p:txBody>
      </p:sp>
      <p:pic>
        <p:nvPicPr>
          <p:cNvPr id="2" name="Picture 1" descr="An indicator showing the end of the slide and the start of the next.">
            <a:extLst>
              <a:ext uri="{FF2B5EF4-FFF2-40B4-BE49-F238E27FC236}">
                <a16:creationId xmlns:a16="http://schemas.microsoft.com/office/drawing/2014/main" id="{94A36B16-B18E-8E6A-D1AF-81D9FA50F5D4}"/>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3" name="Title 2">
            <a:extLst>
              <a:ext uri="{FF2B5EF4-FFF2-40B4-BE49-F238E27FC236}">
                <a16:creationId xmlns:a16="http://schemas.microsoft.com/office/drawing/2014/main" id="{67E199DF-7DE5-318A-F286-60F0FD5E3ADB}"/>
              </a:ext>
            </a:extLst>
          </p:cNvPr>
          <p:cNvSpPr>
            <a:spLocks noGrp="1" noRot="1" noMove="1" noResize="1" noEditPoints="1" noAdjustHandles="1" noChangeArrowheads="1" noChangeShapeType="1"/>
          </p:cNvSpPr>
          <p:nvPr>
            <p:ph type="title"/>
          </p:nvPr>
        </p:nvSpPr>
        <p:spPr>
          <a:xfrm>
            <a:off x="679622" y="-1325563"/>
            <a:ext cx="10478529" cy="1325563"/>
          </a:xfrm>
        </p:spPr>
        <p:txBody>
          <a:bodyPr vert="horz" lIns="91440" tIns="45720" rIns="91440" bIns="45720" rtlCol="0" anchor="b">
            <a:normAutofit/>
          </a:bodyPr>
          <a:lstStyle/>
          <a:p>
            <a:r>
              <a:rPr lang="en-GB" dirty="0"/>
              <a:t>Take a pause</a:t>
            </a:r>
          </a:p>
        </p:txBody>
      </p:sp>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xEl>
                                              <p:pRg st="1" end="1"/>
                                            </p:txEl>
                                          </p:spTgt>
                                        </p:tgtEl>
                                      </p:cBhvr>
                                    </p:animEffect>
                                    <p:set>
                                      <p:cBhvr>
                                        <p:cTn id="12"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xEl>
                                              <p:pRg st="2" end="2"/>
                                            </p:txEl>
                                          </p:spTgt>
                                        </p:tgtEl>
                                      </p:cBhvr>
                                    </p:animEffect>
                                    <p:set>
                                      <p:cBhvr>
                                        <p:cTn id="22" dur="1" fill="hold">
                                          <p:stCondLst>
                                            <p:cond delay="499"/>
                                          </p:stCondLst>
                                        </p:cTn>
                                        <p:tgtEl>
                                          <p:spTgt spid="7">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xEl>
                                              <p:pRg st="3" end="3"/>
                                            </p:txEl>
                                          </p:spTgt>
                                        </p:tgtEl>
                                      </p:cBhvr>
                                    </p:animEffect>
                                    <p:set>
                                      <p:cBhvr>
                                        <p:cTn id="32"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xEl>
                                              <p:pRg st="4" end="4"/>
                                            </p:txEl>
                                          </p:spTgt>
                                        </p:tgtEl>
                                      </p:cBhvr>
                                    </p:animEffect>
                                    <p:set>
                                      <p:cBhvr>
                                        <p:cTn id="42"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dirty="0">
                <a:latin typeface="HelveticaNeueLT Pro 65 Md" panose="020B0804020202020204" pitchFamily="34" charset="0"/>
              </a:rPr>
              <a:t>Resources and support</a:t>
            </a:r>
          </a:p>
        </p:txBody>
      </p:sp>
    </p:spTree>
    <p:extLst>
      <p:ext uri="{BB962C8B-B14F-4D97-AF65-F5344CB8AC3E}">
        <p14:creationId xmlns:p14="http://schemas.microsoft.com/office/powerpoint/2010/main" val="1499431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D9FEFE-DA0A-6937-9301-CBF994D318F7}"/>
              </a:ext>
            </a:extLst>
          </p:cNvPr>
          <p:cNvSpPr>
            <a:spLocks noGrp="1" noRot="1" noMove="1" noResize="1" noEditPoints="1" noAdjustHandles="1" noChangeArrowheads="1" noChangeShapeType="1"/>
          </p:cNvSpPr>
          <p:nvPr/>
        </p:nvSpPr>
        <p:spPr>
          <a:xfrm>
            <a:off x="552450" y="1130949"/>
            <a:ext cx="7306505" cy="2524550"/>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18321" y="3964357"/>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518321" y="119279"/>
            <a:ext cx="10205704" cy="1100255"/>
          </a:xfrm>
        </p:spPr>
        <p:txBody>
          <a:bodyPr>
            <a:normAutofit/>
          </a:bodyPr>
          <a:lstStyle/>
          <a:p>
            <a:r>
              <a:rPr lang="en-GB" sz="4000" b="1">
                <a:latin typeface="HelveticaNeueLT Pro 55 Roman"/>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lnSpc>
                <a:spcPct val="110000"/>
              </a:lnSpc>
              <a:buNone/>
            </a:pPr>
            <a:r>
              <a:rPr lang="en-GB" sz="1800">
                <a:solidFill>
                  <a:schemeClr val="bg1"/>
                </a:solidFill>
                <a:latin typeface="HelveticaNeueLT Pro 55 Roman"/>
              </a:rPr>
              <a:t>Visit the British Red Cross website to learn more about how to prepare for and cope with heatwaves.</a:t>
            </a:r>
          </a:p>
        </p:txBody>
      </p:sp>
      <p:sp>
        <p:nvSpPr>
          <p:cNvPr id="8" name="TextBox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nvSpPr>
        <p:spPr>
          <a:xfrm rot="16200000">
            <a:off x="10323671" y="1306114"/>
            <a:ext cx="2558152" cy="59351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rot="21281583">
            <a:off x="8535837" y="1064968"/>
            <a:ext cx="2210769" cy="4552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231901">
            <a:off x="8605746" y="1313409"/>
            <a:ext cx="1733621" cy="1356607"/>
          </a:xfrm>
          <a:prstGeom prst="rect">
            <a:avLst/>
          </a:prstGeom>
        </p:spPr>
        <p:txBody>
          <a:bodyPr vert="horz" lIns="91440" tIns="45720" rIns="91440" bIns="45720" rtlCol="0">
            <a:normAutofit lnSpcReduction="1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1600">
                <a:latin typeface="HelveticaNeueLT Pro 55 Roman" panose="020B0604020202020204" pitchFamily="34" charset="0"/>
              </a:rPr>
              <a:t>Visit the British Red Cross website to read the Feeling the Heat report.</a:t>
            </a:r>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152902" y="3984423"/>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66128" y="5551269"/>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15877" y="4079681"/>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49950" y="1186273"/>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628412" y="90075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325478" y="5460585"/>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n image of a child smiling with their tongue out. ">
            <a:extLst>
              <a:ext uri="{FF2B5EF4-FFF2-40B4-BE49-F238E27FC236}">
                <a16:creationId xmlns:a16="http://schemas.microsoft.com/office/drawing/2014/main" id="{96A39229-9BB4-0DCB-62B9-DC6BB2585D7E}"/>
              </a:ext>
            </a:extLst>
          </p:cNvPr>
          <p:cNvPicPr>
            <a:picLocks noGrp="1" noRot="1" noChangeAspect="1" noMove="1" noResize="1" noEditPoints="1" noAdjustHandles="1" noChangeArrowheads="1" noChangeShapeType="1" noCrop="1"/>
          </p:cNvPicPr>
          <p:nvPr/>
        </p:nvPicPr>
        <p:blipFill>
          <a:blip r:embed="rId3"/>
          <a:stretch>
            <a:fillRect/>
          </a:stretch>
        </p:blipFill>
        <p:spPr>
          <a:xfrm>
            <a:off x="736135" y="1312980"/>
            <a:ext cx="3583727" cy="2205018"/>
          </a:xfrm>
          <a:prstGeom prst="rect">
            <a:avLst/>
          </a:prstGeom>
        </p:spPr>
      </p:pic>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5044" y="124541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D2D6ECB-3C5B-4C9E-2C9D-DC4B800844BB}"/>
              </a:ext>
            </a:extLst>
          </p:cNvPr>
          <p:cNvSpPr txBox="1">
            <a:spLocks noGrp="1" noRot="1" noMove="1" noResize="1" noEditPoints="1" noAdjustHandles="1" noChangeArrowheads="1" noChangeShapeType="1"/>
          </p:cNvSpPr>
          <p:nvPr/>
        </p:nvSpPr>
        <p:spPr>
          <a:xfrm>
            <a:off x="4319862" y="1252197"/>
            <a:ext cx="2660288" cy="646331"/>
          </a:xfrm>
          <a:prstGeom prst="rect">
            <a:avLst/>
          </a:prstGeom>
          <a:noFill/>
        </p:spPr>
        <p:txBody>
          <a:bodyPr wrap="square">
            <a:spAutoFit/>
          </a:bodyPr>
          <a:lstStyle/>
          <a:p>
            <a:pPr marL="0" indent="0">
              <a:lnSpc>
                <a:spcPct val="100000"/>
              </a:lnSpc>
              <a:buFont typeface="Calibri" panose="020F0502020204030204" pitchFamily="34" charset="0"/>
              <a:buNone/>
            </a:pPr>
            <a:r>
              <a:rPr lang="en-GB">
                <a:latin typeface="HelveticaNeueLT Pro 55 Roman" panose="020B0604020202020204" pitchFamily="34" charset="0"/>
              </a:rPr>
              <a:t>Learn how to stay cool in hot weather.</a:t>
            </a:r>
          </a:p>
        </p:txBody>
      </p:sp>
      <p:pic>
        <p:nvPicPr>
          <p:cNvPr id="20" name="Picture 19" descr="Qr code&#10;&#10;Description automatically generated">
            <a:extLst>
              <a:ext uri="{FF2B5EF4-FFF2-40B4-BE49-F238E27FC236}">
                <a16:creationId xmlns:a16="http://schemas.microsoft.com/office/drawing/2014/main" id="{241AF5DB-1595-38F6-65A9-EE68B8D5C27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tretch>
            <a:fillRect/>
          </a:stretch>
        </p:blipFill>
        <p:spPr>
          <a:xfrm>
            <a:off x="4444360" y="1991384"/>
            <a:ext cx="1534964" cy="1534964"/>
          </a:xfrm>
          <a:prstGeom prst="rect">
            <a:avLst/>
          </a:prstGeom>
        </p:spPr>
      </p:pic>
      <p:sp>
        <p:nvSpPr>
          <p:cNvPr id="31" name="TextBox 30">
            <a:hlinkClick r:id="rId5"/>
            <a:extLst>
              <a:ext uri="{FF2B5EF4-FFF2-40B4-BE49-F238E27FC236}">
                <a16:creationId xmlns:a16="http://schemas.microsoft.com/office/drawing/2014/main" id="{43FAA70D-DF7A-5379-6352-63396D532027}"/>
              </a:ext>
            </a:extLst>
          </p:cNvPr>
          <p:cNvSpPr txBox="1">
            <a:spLocks noGrp="1" noRot="1" noMove="1" noResize="1" noEditPoints="1" noAdjustHandles="1" noChangeArrowheads="1" noChangeShapeType="1"/>
          </p:cNvSpPr>
          <p:nvPr/>
        </p:nvSpPr>
        <p:spPr>
          <a:xfrm>
            <a:off x="6013453" y="2155488"/>
            <a:ext cx="1761157" cy="120032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https://www.redcross.org.uk/stories/health-and-social-care/first-aid/beat-the-hot-weather-top-tips-for-staying-cool</a:t>
            </a:r>
          </a:p>
        </p:txBody>
      </p:sp>
      <p:pic>
        <p:nvPicPr>
          <p:cNvPr id="33" name="Picture 32" descr="Qr code&#10;&#10;Description automatically generated">
            <a:extLst>
              <a:ext uri="{FF2B5EF4-FFF2-40B4-BE49-F238E27FC236}">
                <a16:creationId xmlns:a16="http://schemas.microsoft.com/office/drawing/2014/main" id="{5183E19C-E245-77AC-8B08-B743F612EF3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44360" y="4090737"/>
            <a:ext cx="1452802" cy="1452802"/>
          </a:xfrm>
          <a:prstGeom prst="rect">
            <a:avLst/>
          </a:prstGeom>
        </p:spPr>
      </p:pic>
      <p:sp>
        <p:nvSpPr>
          <p:cNvPr id="35" name="TextBox 34">
            <a:hlinkClick r:id="rId7"/>
            <a:extLst>
              <a:ext uri="{FF2B5EF4-FFF2-40B4-BE49-F238E27FC236}">
                <a16:creationId xmlns:a16="http://schemas.microsoft.com/office/drawing/2014/main" id="{B1B13B02-452F-FF96-5328-08C73A7C295B}"/>
              </a:ext>
            </a:extLst>
          </p:cNvPr>
          <p:cNvSpPr txBox="1">
            <a:spLocks noGrp="1" noRot="1" noMove="1" noResize="1" noEditPoints="1" noAdjustHandles="1" noChangeArrowheads="1" noChangeShapeType="1"/>
          </p:cNvSpPr>
          <p:nvPr/>
        </p:nvSpPr>
        <p:spPr>
          <a:xfrm>
            <a:off x="5977574" y="4340316"/>
            <a:ext cx="1452802" cy="1015663"/>
          </a:xfrm>
          <a:prstGeom prst="rect">
            <a:avLst/>
          </a:prstGeom>
          <a:noFill/>
        </p:spPr>
        <p:txBody>
          <a:bodyPr wrap="square">
            <a:spAutoFit/>
          </a:bodyPr>
          <a:lstStyle/>
          <a:p>
            <a:r>
              <a:rPr lang="en-GB" sz="1200">
                <a:solidFill>
                  <a:schemeClr val="bg1"/>
                </a:solidFill>
                <a:latin typeface="Arial" panose="020B0604020202020204" pitchFamily="34" charset="0"/>
                <a:cs typeface="Arial" panose="020B0604020202020204" pitchFamily="34" charset="0"/>
              </a:rPr>
              <a:t>https://www.redcross.org.uk/get-help/prepare-for-emergencies/heatwaves-uk</a:t>
            </a:r>
          </a:p>
        </p:txBody>
      </p:sp>
      <p:pic>
        <p:nvPicPr>
          <p:cNvPr id="37" name="Picture 36" descr="Qr code&#10;&#10;Description automatically generated">
            <a:extLst>
              <a:ext uri="{FF2B5EF4-FFF2-40B4-BE49-F238E27FC236}">
                <a16:creationId xmlns:a16="http://schemas.microsoft.com/office/drawing/2014/main" id="{34F97224-A7BC-CAC9-EA82-A78D65F6F5B8}"/>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val="0"/>
              </a:ext>
            </a:extLst>
          </a:blip>
          <a:stretch>
            <a:fillRect/>
          </a:stretch>
        </p:blipFill>
        <p:spPr>
          <a:xfrm rot="21232272">
            <a:off x="8874396" y="2696214"/>
            <a:ext cx="1534113" cy="1534113"/>
          </a:xfrm>
          <a:prstGeom prst="rect">
            <a:avLst/>
          </a:prstGeom>
        </p:spPr>
      </p:pic>
      <p:sp>
        <p:nvSpPr>
          <p:cNvPr id="39" name="TextBox 38">
            <a:hlinkClick r:id="rId9"/>
            <a:extLst>
              <a:ext uri="{FF2B5EF4-FFF2-40B4-BE49-F238E27FC236}">
                <a16:creationId xmlns:a16="http://schemas.microsoft.com/office/drawing/2014/main" id="{BC0EFCC9-767B-2011-FEFF-1EBD74785E02}"/>
              </a:ext>
            </a:extLst>
          </p:cNvPr>
          <p:cNvSpPr txBox="1">
            <a:spLocks noGrp="1" noRot="1" noMove="1" noResize="1" noEditPoints="1" noAdjustHandles="1" noChangeArrowheads="1" noChangeShapeType="1"/>
          </p:cNvSpPr>
          <p:nvPr/>
        </p:nvSpPr>
        <p:spPr>
          <a:xfrm rot="21176312">
            <a:off x="8783388" y="4262777"/>
            <a:ext cx="2055122" cy="1200329"/>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https://www.redcross.org.uk/about-us/what-we-do/we-speak-up-for-change/feeling-the-heat-a-british-red-cross-briefing-on-heatwaves-in-the-uk</a:t>
            </a:r>
          </a:p>
        </p:txBody>
      </p:sp>
    </p:spTree>
    <p:extLst>
      <p:ext uri="{BB962C8B-B14F-4D97-AF65-F5344CB8AC3E}">
        <p14:creationId xmlns:p14="http://schemas.microsoft.com/office/powerpoint/2010/main" val="1053246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2DB48-BD8D-F904-61CA-9EC516F9AE4B}"/>
              </a:ext>
            </a:extLst>
          </p:cNvPr>
          <p:cNvSpPr>
            <a:spLocks noGrp="1" noRot="1" noMove="1" noResize="1" noEditPoints="1" noAdjustHandles="1" noChangeArrowheads="1" noChangeShapeType="1"/>
          </p:cNvSpPr>
          <p:nvPr/>
        </p:nvSpPr>
        <p:spPr>
          <a:xfrm>
            <a:off x="7341472" y="323795"/>
            <a:ext cx="3812370" cy="54483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FADFB8F-C3D0-CC88-942D-9C61BA6E3BA4}"/>
              </a:ext>
            </a:extLst>
          </p:cNvPr>
          <p:cNvSpPr>
            <a:spLocks noGrp="1" noRot="1" noMove="1" noResize="1" noEditPoints="1" noAdjustHandles="1" noChangeArrowheads="1" noChangeShapeType="1"/>
          </p:cNvSpPr>
          <p:nvPr/>
        </p:nvSpPr>
        <p:spPr>
          <a:xfrm rot="281527">
            <a:off x="8594163" y="5695071"/>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3183024-A550-DD26-A43C-5CD22C331540}"/>
              </a:ext>
            </a:extLst>
          </p:cNvPr>
          <p:cNvSpPr>
            <a:spLocks noGrp="1" noRot="1" noMove="1" noResize="1" noEditPoints="1" noAdjustHandles="1" noChangeArrowheads="1" noChangeShapeType="1"/>
          </p:cNvSpPr>
          <p:nvPr/>
        </p:nvSpPr>
        <p:spPr>
          <a:xfrm>
            <a:off x="8613277" y="256148"/>
            <a:ext cx="130698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22FD282-1395-4AFB-43CD-2422DE594D59}"/>
              </a:ext>
            </a:extLst>
          </p:cNvPr>
          <p:cNvSpPr>
            <a:spLocks noGrp="1" noRot="1" noMove="1" noResize="1" noEditPoints="1" noAdjustHandles="1" noChangeArrowheads="1" noChangeShapeType="1"/>
          </p:cNvSpPr>
          <p:nvPr/>
        </p:nvSpPr>
        <p:spPr>
          <a:xfrm>
            <a:off x="301236" y="323795"/>
            <a:ext cx="4024324" cy="544835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EE89DC5-EB44-9366-49B4-4C2D47146371}"/>
              </a:ext>
            </a:extLst>
          </p:cNvPr>
          <p:cNvPicPr>
            <a:picLocks noChangeAspect="1"/>
          </p:cNvPicPr>
          <p:nvPr/>
        </p:nvPicPr>
        <p:blipFill>
          <a:blip r:embed="rId3"/>
          <a:stretch>
            <a:fillRect/>
          </a:stretch>
        </p:blipFill>
        <p:spPr>
          <a:xfrm>
            <a:off x="505201" y="517056"/>
            <a:ext cx="3552210" cy="2105024"/>
          </a:xfrm>
          <a:prstGeom prst="rect">
            <a:avLst/>
          </a:prstGeom>
        </p:spPr>
      </p:pic>
      <p:sp>
        <p:nvSpPr>
          <p:cNvPr id="2" name="Title 1">
            <a:extLst>
              <a:ext uri="{FF2B5EF4-FFF2-40B4-BE49-F238E27FC236}">
                <a16:creationId xmlns:a16="http://schemas.microsoft.com/office/drawing/2014/main" id="{DF3BE67C-477A-7E6E-64FD-BB490DA1A0D1}"/>
              </a:ext>
            </a:extLst>
          </p:cNvPr>
          <p:cNvSpPr>
            <a:spLocks noGrp="1" noRot="1" noMove="1" noResize="1" noEditPoints="1" noAdjustHandles="1" noChangeArrowheads="1" noChangeShapeType="1"/>
          </p:cNvSpPr>
          <p:nvPr>
            <p:ph type="title" idx="4294967295"/>
          </p:nvPr>
        </p:nvSpPr>
        <p:spPr>
          <a:xfrm>
            <a:off x="4477706" y="110681"/>
            <a:ext cx="2725557" cy="1785360"/>
          </a:xfrm>
        </p:spPr>
        <p:txBody>
          <a:bodyPr>
            <a:normAutofit/>
          </a:bodyPr>
          <a:lstStyle/>
          <a:p>
            <a:pPr algn="ctr"/>
            <a:r>
              <a:rPr lang="en-GB" sz="2400" b="1">
                <a:latin typeface="HelveticaNeueLT Pro 55 Roman" panose="020B0604020202020204" pitchFamily="34" charset="0"/>
              </a:rPr>
              <a:t>How to tell the emergency services where you are</a:t>
            </a:r>
          </a:p>
        </p:txBody>
      </p:sp>
      <p:sp>
        <p:nvSpPr>
          <p:cNvPr id="7" name="Content Placeholder 2">
            <a:extLst>
              <a:ext uri="{FF2B5EF4-FFF2-40B4-BE49-F238E27FC236}">
                <a16:creationId xmlns:a16="http://schemas.microsoft.com/office/drawing/2014/main" id="{E6D84635-1529-3326-E151-CA49B2DBB856}"/>
              </a:ext>
            </a:extLst>
          </p:cNvPr>
          <p:cNvSpPr txBox="1">
            <a:spLocks noGrp="1" noRot="1" noMove="1" noResize="1" noEditPoints="1" noAdjustHandles="1" noChangeArrowheads="1" noChangeShapeType="1"/>
          </p:cNvSpPr>
          <p:nvPr/>
        </p:nvSpPr>
        <p:spPr>
          <a:xfrm>
            <a:off x="438196" y="2760855"/>
            <a:ext cx="3442053" cy="1520553"/>
          </a:xfrm>
          <a:prstGeom prst="rect">
            <a:avLst/>
          </a:prstGeom>
        </p:spPr>
        <p:txBody>
          <a:bodyPr vert="horz" lIns="91440" tIns="45720" rIns="91440" bIns="45720" rtlCol="0">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FF0000"/>
                </a:solidFill>
                <a:latin typeface="HelveticaNeueLT Pro 55 Roman" panose="020B0604020202020204" pitchFamily="34" charset="0"/>
              </a:rPr>
              <a:t>1.</a:t>
            </a:r>
            <a:r>
              <a:rPr lang="en-GB" sz="1800" dirty="0">
                <a:latin typeface="HelveticaNeueLT Pro 55 Roman" panose="020B0604020202020204" pitchFamily="34" charset="0"/>
              </a:rPr>
              <a:t> </a:t>
            </a:r>
            <a:r>
              <a:rPr lang="en-GB" sz="1800">
                <a:latin typeface="HelveticaNeueLT Pro 55 Roman" panose="020B0604020202020204" pitchFamily="34" charset="0"/>
              </a:rPr>
              <a:t>You could get the </a:t>
            </a:r>
            <a:r>
              <a:rPr lang="en-GB" sz="1800" b="1" dirty="0" err="1">
                <a:latin typeface="HelveticaNeueLT Pro 55 Roman" panose="020B0604020202020204" pitchFamily="34" charset="0"/>
              </a:rPr>
              <a:t>what.three.words</a:t>
            </a:r>
            <a:r>
              <a:rPr lang="en-GB" sz="1800" b="1" dirty="0">
                <a:latin typeface="HelveticaNeueLT Pro 55 Roman" panose="020B0604020202020204" pitchFamily="34" charset="0"/>
              </a:rPr>
              <a:t> </a:t>
            </a:r>
            <a:r>
              <a:rPr lang="en-GB" sz="1800" dirty="0">
                <a:latin typeface="HelveticaNeueLT Pro 55 Roman" panose="020B0604020202020204" pitchFamily="34" charset="0"/>
              </a:rPr>
              <a:t>app</a:t>
            </a:r>
          </a:p>
        </p:txBody>
      </p:sp>
      <p:sp>
        <p:nvSpPr>
          <p:cNvPr id="3" name="Content Placeholder 2">
            <a:extLst>
              <a:ext uri="{FF2B5EF4-FFF2-40B4-BE49-F238E27FC236}">
                <a16:creationId xmlns:a16="http://schemas.microsoft.com/office/drawing/2014/main" id="{7928C06B-79D6-6305-7AD8-A93364C7E03B}"/>
              </a:ext>
            </a:extLst>
          </p:cNvPr>
          <p:cNvSpPr txBox="1">
            <a:spLocks noGrp="1" noRot="1" noMove="1" noResize="1" noEditPoints="1" noAdjustHandles="1" noChangeArrowheads="1" noChangeShapeType="1"/>
          </p:cNvSpPr>
          <p:nvPr/>
        </p:nvSpPr>
        <p:spPr>
          <a:xfrm>
            <a:off x="7644855" y="648365"/>
            <a:ext cx="3475056" cy="3323126"/>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800" b="1">
                <a:solidFill>
                  <a:srgbClr val="FF0000"/>
                </a:solidFill>
                <a:latin typeface="HelveticaNeueLT Pro 55 Roman"/>
              </a:rPr>
              <a:t>2.</a:t>
            </a:r>
            <a:r>
              <a:rPr lang="en-GB" sz="1800">
                <a:latin typeface="HelveticaNeueLT Pro 55 Roman"/>
              </a:rPr>
              <a:t> Some </a:t>
            </a:r>
            <a:r>
              <a:rPr lang="en-GB" sz="1800" b="1">
                <a:latin typeface="HelveticaNeueLT Pro 55 Roman"/>
              </a:rPr>
              <a:t>smartphones </a:t>
            </a:r>
            <a:r>
              <a:rPr lang="en-GB" sz="1800">
                <a:latin typeface="HelveticaNeueLT Pro 55 Roman"/>
              </a:rPr>
              <a:t>have a built-in feature to call the emergency services and share your location. Find out how to use this on your phone. </a:t>
            </a:r>
            <a:endParaRPr lang="en-GB" sz="1800">
              <a:latin typeface="HelveticaNeueLT Pro 55 Roman" panose="020B0604020202020204" pitchFamily="34" charset="0"/>
            </a:endParaRPr>
          </a:p>
          <a:p>
            <a:pPr marL="0" indent="0">
              <a:lnSpc>
                <a:spcPct val="120000"/>
              </a:lnSpc>
              <a:buNone/>
            </a:pPr>
            <a:r>
              <a:rPr lang="en-GB" sz="1800" b="1">
                <a:solidFill>
                  <a:srgbClr val="FF0000"/>
                </a:solidFill>
                <a:latin typeface="HelveticaNeueLT Pro 55 Roman"/>
              </a:rPr>
              <a:t>3.</a:t>
            </a:r>
            <a:r>
              <a:rPr lang="en-GB" sz="1800">
                <a:latin typeface="HelveticaNeueLT Pro 55 Roman"/>
              </a:rPr>
              <a:t> You could also use a </a:t>
            </a:r>
            <a:r>
              <a:rPr lang="en-GB" sz="1800" b="1">
                <a:latin typeface="HelveticaNeueLT Pro 55 Roman"/>
              </a:rPr>
              <a:t>maps app </a:t>
            </a:r>
            <a:r>
              <a:rPr lang="en-GB" sz="1800">
                <a:latin typeface="HelveticaNeueLT Pro 55 Roman"/>
              </a:rPr>
              <a:t>to pinpoint and share your location. Learn how to do this so you’re ready for an emergency.</a:t>
            </a:r>
          </a:p>
        </p:txBody>
      </p:sp>
      <p:sp>
        <p:nvSpPr>
          <p:cNvPr id="8" name="TextBox 7">
            <a:extLst>
              <a:ext uri="{FF2B5EF4-FFF2-40B4-BE49-F238E27FC236}">
                <a16:creationId xmlns:a16="http://schemas.microsoft.com/office/drawing/2014/main" id="{CA31BA3C-E012-3CDD-98FD-D3AA6ACC4B94}"/>
              </a:ext>
            </a:extLst>
          </p:cNvPr>
          <p:cNvSpPr txBox="1">
            <a:spLocks noGrp="1" noRot="1" noMove="1" noResize="1" noEditPoints="1" noAdjustHandles="1" noChangeArrowheads="1" noChangeShapeType="1"/>
          </p:cNvSpPr>
          <p:nvPr/>
        </p:nvSpPr>
        <p:spPr>
          <a:xfrm rot="16200000">
            <a:off x="10353505" y="1276279"/>
            <a:ext cx="2489742"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sp>
        <p:nvSpPr>
          <p:cNvPr id="9" name="TextBox 8">
            <a:hlinkClick r:id="rId4"/>
            <a:extLst>
              <a:ext uri="{FF2B5EF4-FFF2-40B4-BE49-F238E27FC236}">
                <a16:creationId xmlns:a16="http://schemas.microsoft.com/office/drawing/2014/main" id="{87386EBF-F39A-2117-84F6-56971B72583A}"/>
              </a:ext>
            </a:extLst>
          </p:cNvPr>
          <p:cNvSpPr txBox="1">
            <a:spLocks noGrp="1" noRot="1" noMove="1" noResize="1" noEditPoints="1" noAdjustHandles="1" noChangeArrowheads="1" noChangeShapeType="1"/>
          </p:cNvSpPr>
          <p:nvPr/>
        </p:nvSpPr>
        <p:spPr>
          <a:xfrm>
            <a:off x="5057339" y="5015102"/>
            <a:ext cx="1552354" cy="430887"/>
          </a:xfrm>
          <a:prstGeom prst="rect">
            <a:avLst/>
          </a:prstGeom>
          <a:noFill/>
        </p:spPr>
        <p:txBody>
          <a:bodyPr wrap="square" rtlCol="0">
            <a:spAutoFit/>
          </a:bodyPr>
          <a:lstStyle/>
          <a:p>
            <a:r>
              <a:rPr lang="en-GB" sz="1100"/>
              <a:t>what3words.com/products/what3words-app</a:t>
            </a:r>
          </a:p>
        </p:txBody>
      </p:sp>
      <p:sp>
        <p:nvSpPr>
          <p:cNvPr id="15" name="Rectangle 14">
            <a:extLst>
              <a:ext uri="{FF2B5EF4-FFF2-40B4-BE49-F238E27FC236}">
                <a16:creationId xmlns:a16="http://schemas.microsoft.com/office/drawing/2014/main" id="{F5A1F569-8862-F5C3-5D83-D965087A9674}"/>
              </a:ext>
            </a:extLst>
          </p:cNvPr>
          <p:cNvSpPr>
            <a:spLocks noGrp="1" noRot="1" noMove="1" noResize="1" noEditPoints="1" noAdjustHandles="1" noChangeArrowheads="1" noChangeShapeType="1"/>
          </p:cNvSpPr>
          <p:nvPr/>
        </p:nvSpPr>
        <p:spPr>
          <a:xfrm>
            <a:off x="1561517" y="5695071"/>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B05113-B0A4-E118-5238-43DADFA11DB9}"/>
              </a:ext>
            </a:extLst>
          </p:cNvPr>
          <p:cNvSpPr>
            <a:spLocks noGrp="1" noRot="1" noMove="1" noResize="1" noEditPoints="1" noAdjustHandles="1" noChangeArrowheads="1" noChangeShapeType="1"/>
          </p:cNvSpPr>
          <p:nvPr/>
        </p:nvSpPr>
        <p:spPr>
          <a:xfrm rot="21374098">
            <a:off x="1506438" y="244052"/>
            <a:ext cx="1305567" cy="17504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Qr code&#10;&#10;Description automatically generated">
            <a:extLst>
              <a:ext uri="{FF2B5EF4-FFF2-40B4-BE49-F238E27FC236}">
                <a16:creationId xmlns:a16="http://schemas.microsoft.com/office/drawing/2014/main" id="{EABFCE86-2E75-8EA2-15C1-94CC50C75BE1}"/>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val="0"/>
              </a:ext>
            </a:extLst>
          </a:blip>
          <a:stretch>
            <a:fillRect/>
          </a:stretch>
        </p:blipFill>
        <p:spPr>
          <a:xfrm>
            <a:off x="5010605" y="3521131"/>
            <a:ext cx="1552354" cy="1552354"/>
          </a:xfrm>
          <a:prstGeom prst="rect">
            <a:avLst/>
          </a:prstGeom>
        </p:spPr>
      </p:pic>
      <p:pic>
        <p:nvPicPr>
          <p:cNvPr id="4" name="Picture 4" descr="An image of hands holding a mobile phone, on the phone there is a map. ">
            <a:extLst>
              <a:ext uri="{FF2B5EF4-FFF2-40B4-BE49-F238E27FC236}">
                <a16:creationId xmlns:a16="http://schemas.microsoft.com/office/drawing/2014/main" id="{7235C67D-0DB8-D0D3-E476-887DDBDF2042}"/>
              </a:ext>
            </a:extLst>
          </p:cNvPr>
          <p:cNvPicPr>
            <a:picLocks noGrp="1" noRot="1" noChangeAspect="1" noMove="1" noResize="1" noEditPoints="1" noAdjustHandles="1" noChangeArrowheads="1" noChangeShapeType="1" noCrop="1"/>
          </p:cNvPicPr>
          <p:nvPr/>
        </p:nvPicPr>
        <p:blipFill>
          <a:blip r:embed="rId6"/>
          <a:stretch>
            <a:fillRect/>
          </a:stretch>
        </p:blipFill>
        <p:spPr>
          <a:xfrm>
            <a:off x="8005483" y="3894737"/>
            <a:ext cx="2488346" cy="1658897"/>
          </a:xfrm>
          <a:prstGeom prst="rect">
            <a:avLst/>
          </a:prstGeom>
        </p:spPr>
      </p:pic>
      <p:pic>
        <p:nvPicPr>
          <p:cNvPr id="5" name="Picture 5" descr="A persons legs and feet on grass, one foot has a blue bandage around it. The person is holding a mobile phone. ">
            <a:extLst>
              <a:ext uri="{FF2B5EF4-FFF2-40B4-BE49-F238E27FC236}">
                <a16:creationId xmlns:a16="http://schemas.microsoft.com/office/drawing/2014/main" id="{19D7443C-7C15-2934-66FE-4DC4BBE7F858}"/>
              </a:ext>
            </a:extLst>
          </p:cNvPr>
          <p:cNvPicPr>
            <a:picLocks noGrp="1" noRot="1" noChangeAspect="1" noMove="1" noResize="1" noEditPoints="1" noAdjustHandles="1" noChangeArrowheads="1" noChangeShapeType="1" noCrop="1"/>
          </p:cNvPicPr>
          <p:nvPr/>
        </p:nvPicPr>
        <p:blipFill>
          <a:blip r:embed="rId7"/>
          <a:stretch>
            <a:fillRect/>
          </a:stretch>
        </p:blipFill>
        <p:spPr>
          <a:xfrm>
            <a:off x="546847" y="3518647"/>
            <a:ext cx="3469340" cy="1927411"/>
          </a:xfrm>
          <a:prstGeom prst="rect">
            <a:avLst/>
          </a:prstGeom>
        </p:spPr>
      </p:pic>
    </p:spTree>
    <p:extLst>
      <p:ext uri="{BB962C8B-B14F-4D97-AF65-F5344CB8AC3E}">
        <p14:creationId xmlns:p14="http://schemas.microsoft.com/office/powerpoint/2010/main" val="3976685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5A8D95F4-1645-4878-2CEA-B87BD26D4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extBox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nvSpPr>
        <p:spPr>
          <a:xfrm rot="16200000">
            <a:off x="10142489" y="1487294"/>
            <a:ext cx="2911773"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DA365AE0-A0F2-B746-3B2F-C68C7D78FDE7}"/>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First aid app information</a:t>
            </a:r>
          </a:p>
        </p:txBody>
      </p:sp>
    </p:spTree>
    <p:extLst>
      <p:ext uri="{BB962C8B-B14F-4D97-AF65-F5344CB8AC3E}">
        <p14:creationId xmlns:p14="http://schemas.microsoft.com/office/powerpoint/2010/main" val="1131475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ChangeAspect="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5E12FBCB-9408-31E1-C31D-66E3D7F3830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0399" y="310605"/>
            <a:ext cx="10558901" cy="5705444"/>
          </a:xfrm>
          <a:prstGeom prst="rect">
            <a:avLst/>
          </a:prstGeom>
        </p:spPr>
      </p:pic>
      <p:sp>
        <p:nvSpPr>
          <p:cNvPr id="6" name="Subtitle 5">
            <a:extLst>
              <a:ext uri="{FF2B5EF4-FFF2-40B4-BE49-F238E27FC236}">
                <a16:creationId xmlns:a16="http://schemas.microsoft.com/office/drawing/2014/main" id="{5CA617D7-04F9-CAE2-03A7-B28A02EFDA08}"/>
              </a:ext>
            </a:extLst>
          </p:cNvPr>
          <p:cNvSpPr>
            <a:spLocks noGrp="1" noRot="1" noMove="1" noResize="1" noEditPoints="1" noAdjustHandles="1" noChangeArrowheads="1" noChangeShapeType="1"/>
          </p:cNvSpPr>
          <p:nvPr>
            <p:ph type="subTitle" idx="4294967295"/>
          </p:nvPr>
        </p:nvSpPr>
        <p:spPr>
          <a:xfrm>
            <a:off x="1135781" y="3996748"/>
            <a:ext cx="9997773" cy="2019300"/>
          </a:xfrm>
          <a:solidFill>
            <a:schemeClr val="bg1"/>
          </a:solidFill>
        </p:spPr>
        <p:txBody>
          <a:bodyPr vert="horz" lIns="91440" tIns="45720" rIns="91440" bIns="45720" rtlCol="0" anchor="t">
            <a:normAutofit lnSpcReduction="10000"/>
          </a:bodyPr>
          <a:lstStyle/>
          <a:p>
            <a:pPr>
              <a:lnSpc>
                <a:spcPct val="120000"/>
              </a:lnSpc>
            </a:pPr>
            <a:r>
              <a:rPr lang="en-GB" sz="2400">
                <a:latin typeface="HelveticaNeueLT Pro 55 Roman"/>
              </a:rPr>
              <a:t>Objective: </a:t>
            </a:r>
            <a:r>
              <a:rPr lang="en-GB" sz="2400" b="1" i="0">
                <a:solidFill>
                  <a:srgbClr val="FF0000"/>
                </a:solidFill>
                <a:effectLst/>
                <a:latin typeface="HelveticaNeueLT Pro 55 Roman"/>
              </a:rPr>
              <a:t>Learn</a:t>
            </a:r>
            <a:r>
              <a:rPr lang="en-GB" sz="2400" b="0" i="0">
                <a:solidFill>
                  <a:srgbClr val="000000"/>
                </a:solidFill>
                <a:effectLst/>
                <a:latin typeface="HelveticaNeueLT Pro 55 Roman"/>
              </a:rPr>
              <a:t> why </a:t>
            </a:r>
            <a:r>
              <a:rPr lang="en-GB" sz="2400">
                <a:solidFill>
                  <a:srgbClr val="000000"/>
                </a:solidFill>
                <a:effectLst/>
                <a:latin typeface="HelveticaNeueLT Pro 55 Roman"/>
              </a:rPr>
              <a:t>you</a:t>
            </a:r>
            <a:r>
              <a:rPr lang="en-GB" sz="2400" b="0" i="0">
                <a:solidFill>
                  <a:srgbClr val="000000"/>
                </a:solidFill>
                <a:effectLst/>
                <a:latin typeface="HelveticaNeueLT Pro 55 Roman"/>
              </a:rPr>
              <a:t> need to </a:t>
            </a:r>
            <a:r>
              <a:rPr lang="en-GB" sz="2400" b="1" i="0">
                <a:solidFill>
                  <a:srgbClr val="000000"/>
                </a:solidFill>
                <a:effectLst/>
                <a:latin typeface="HelveticaNeueLT Pro 55 Roman"/>
              </a:rPr>
              <a:t>prepare</a:t>
            </a:r>
            <a:r>
              <a:rPr lang="en-GB" sz="2400" b="0" i="0">
                <a:solidFill>
                  <a:srgbClr val="000000"/>
                </a:solidFill>
                <a:effectLst/>
                <a:latin typeface="HelveticaNeueLT Pro 55 Roman"/>
              </a:rPr>
              <a:t> for a </a:t>
            </a:r>
            <a:r>
              <a:rPr lang="en-GB" sz="2400">
                <a:solidFill>
                  <a:srgbClr val="000000"/>
                </a:solidFill>
                <a:latin typeface="HelveticaNeueLT Pro 55 Roman"/>
              </a:rPr>
              <a:t>heatwave</a:t>
            </a:r>
            <a:r>
              <a:rPr lang="en-GB" sz="2400" b="0" i="0">
                <a:solidFill>
                  <a:srgbClr val="000000"/>
                </a:solidFill>
                <a:effectLst/>
                <a:latin typeface="HelveticaNeueLT Pro 55 Roman"/>
              </a:rPr>
              <a:t>.</a:t>
            </a:r>
            <a:r>
              <a:rPr lang="en-GB" sz="3300">
                <a:latin typeface="HelveticaNeueLT Pro 55 Roman"/>
              </a:rPr>
              <a:t> </a:t>
            </a:r>
            <a:endParaRPr lang="en-GB" sz="3300">
              <a:latin typeface="HelveticaNeueLT Pro 55 Roman" panose="020B0604020202020204" pitchFamily="34" charset="0"/>
            </a:endParaRPr>
          </a:p>
          <a:p>
            <a:pPr>
              <a:lnSpc>
                <a:spcPct val="120000"/>
              </a:lnSpc>
            </a:pPr>
            <a:r>
              <a:rPr lang="en-GB" sz="2400">
                <a:latin typeface="HelveticaNeueLT Pro 55 Roman"/>
              </a:rPr>
              <a:t>To meet this objective, you’ll learn what a heatwave is and why they can be dangerous. You'll complete a quiz to help you remember the information.</a:t>
            </a:r>
            <a:endParaRPr lang="en-GB" sz="2400">
              <a:latin typeface="HelveticaNeueLT Pro 55 Roman" panose="020B0604020202020204" pitchFamily="34" charset="0"/>
            </a:endParaRPr>
          </a:p>
          <a:p>
            <a:endParaRPr lang="en-GB">
              <a:latin typeface="HelveticaNeueLT Pro 55 Roman" panose="020B0604020202020204" pitchFamily="34" charset="0"/>
            </a:endParaRPr>
          </a:p>
        </p:txBody>
      </p:sp>
      <p:pic>
        <p:nvPicPr>
          <p:cNvPr id="8" name="Picture 2">
            <a:extLst>
              <a:ext uri="{FF2B5EF4-FFF2-40B4-BE49-F238E27FC236}">
                <a16:creationId xmlns:a16="http://schemas.microsoft.com/office/drawing/2014/main" id="{2B219C70-EC30-1C4F-F043-1A0E6700598D}"/>
              </a:ext>
            </a:extLst>
          </p:cNvPr>
          <p:cNvPicPr>
            <a:picLocks noGrp="1" noRo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010" y="-1"/>
            <a:ext cx="11127545" cy="13039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AE14CE1-E271-5D76-51EB-A58CE3610B5C}"/>
              </a:ext>
            </a:extLst>
          </p:cNvPr>
          <p:cNvSpPr txBox="1">
            <a:spLocks noGrp="1" noRot="1" noMove="1" noResize="1" noEditPoints="1" noAdjustHandles="1" noChangeArrowheads="1" noChangeShapeType="1"/>
          </p:cNvSpPr>
          <p:nvPr/>
        </p:nvSpPr>
        <p:spPr>
          <a:xfrm rot="16200000">
            <a:off x="10385878" y="1369008"/>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Heatwaves</a:t>
            </a:r>
          </a:p>
        </p:txBody>
      </p:sp>
      <p:pic>
        <p:nvPicPr>
          <p:cNvPr id="10" name="Picture 9" descr="A cartoon image of a house in a heatwave. The words Weather Together are in front of the house. ">
            <a:extLst>
              <a:ext uri="{FF2B5EF4-FFF2-40B4-BE49-F238E27FC236}">
                <a16:creationId xmlns:a16="http://schemas.microsoft.com/office/drawing/2014/main" id="{C49FC4C5-BE49-EA1B-7AD0-B1E4D1F65BA8}"/>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2912834" y="459102"/>
            <a:ext cx="5672137" cy="3191824"/>
          </a:xfrm>
          <a:prstGeom prst="rect">
            <a:avLst/>
          </a:prstGeom>
        </p:spPr>
      </p:pic>
      <p:sp>
        <p:nvSpPr>
          <p:cNvPr id="2" name="Title 1">
            <a:extLst>
              <a:ext uri="{FF2B5EF4-FFF2-40B4-BE49-F238E27FC236}">
                <a16:creationId xmlns:a16="http://schemas.microsoft.com/office/drawing/2014/main" id="{93A7E2EB-0784-74B6-8FCF-7488C975B406}"/>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Objective</a:t>
            </a:r>
          </a:p>
        </p:txBody>
      </p:sp>
    </p:spTree>
    <p:extLst>
      <p:ext uri="{BB962C8B-B14F-4D97-AF65-F5344CB8AC3E}">
        <p14:creationId xmlns:p14="http://schemas.microsoft.com/office/powerpoint/2010/main" val="95569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image of a girl blocking rays of sunlight with her hands. Image is black and white. ">
            <a:extLst>
              <a:ext uri="{FF2B5EF4-FFF2-40B4-BE49-F238E27FC236}">
                <a16:creationId xmlns:a16="http://schemas.microsoft.com/office/drawing/2014/main" id="{5F981ECC-369E-9108-BE9F-6A941C552D7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val="0"/>
              </a:ext>
            </a:extLst>
          </a:blip>
          <a:stretch>
            <a:fillRect/>
          </a:stretch>
        </p:blipFill>
        <p:spPr>
          <a:xfrm flipH="1">
            <a:off x="678151" y="227801"/>
            <a:ext cx="10478529" cy="5614966"/>
          </a:xfrm>
          <a:prstGeom prst="rect">
            <a:avLst/>
          </a:prstGeom>
        </p:spPr>
      </p:pic>
      <p:sp>
        <p:nvSpPr>
          <p:cNvPr id="2" name="TextBox 1">
            <a:extLst>
              <a:ext uri="{FF2B5EF4-FFF2-40B4-BE49-F238E27FC236}">
                <a16:creationId xmlns:a16="http://schemas.microsoft.com/office/drawing/2014/main" id="{C8ECA51D-48C6-5AF4-2C65-E04AFD288AEB}"/>
              </a:ext>
            </a:extLst>
          </p:cNvPr>
          <p:cNvSpPr txBox="1">
            <a:spLocks noGrp="1" noRot="1" noMove="1" noResize="1" noEditPoints="1" noAdjustHandles="1" noChangeArrowheads="1" noChangeShapeType="1"/>
          </p:cNvSpPr>
          <p:nvPr/>
        </p:nvSpPr>
        <p:spPr>
          <a:xfrm rot="16200000">
            <a:off x="10149081" y="1487969"/>
            <a:ext cx="2886077" cy="584775"/>
          </a:xfrm>
          <a:prstGeom prst="rect">
            <a:avLst/>
          </a:prstGeom>
          <a:noFill/>
        </p:spPr>
        <p:txBody>
          <a:bodyPr wrap="square" rtlCol="0">
            <a:spAutoFit/>
          </a:bodyPr>
          <a:lstStyle/>
          <a:p>
            <a:r>
              <a:rPr lang="en-GB" sz="3200" b="1">
                <a:solidFill>
                  <a:srgbClr val="FF0000"/>
                </a:solidFill>
                <a:latin typeface="HelveticaNeueLT Pro 55 Roman" panose="020B0604020202020204"/>
              </a:rPr>
              <a:t>Big question</a:t>
            </a:r>
          </a:p>
        </p:txBody>
      </p:sp>
      <p:pic>
        <p:nvPicPr>
          <p:cNvPr id="18" name="Picture 17" descr="A large question mark.">
            <a:extLst>
              <a:ext uri="{FF2B5EF4-FFF2-40B4-BE49-F238E27FC236}">
                <a16:creationId xmlns:a16="http://schemas.microsoft.com/office/drawing/2014/main" id="{2AA7C2FA-77AB-5457-8BC8-0106FA77622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2988" y="1015233"/>
            <a:ext cx="4940928" cy="4134695"/>
          </a:xfrm>
          <a:prstGeom prst="rect">
            <a:avLst/>
          </a:prstGeom>
        </p:spPr>
      </p:pic>
      <p:grpSp>
        <p:nvGrpSpPr>
          <p:cNvPr id="6" name="Group 5" descr="A box containing the question: how can eco-anxiety affect a person?">
            <a:extLst>
              <a:ext uri="{FF2B5EF4-FFF2-40B4-BE49-F238E27FC236}">
                <a16:creationId xmlns:a16="http://schemas.microsoft.com/office/drawing/2014/main" id="{ACCA9206-C079-487F-4B22-8693B7E98672}"/>
              </a:ext>
            </a:extLst>
          </p:cNvPr>
          <p:cNvGrpSpPr>
            <a:grpSpLocks noGrp="1" noUngrp="1" noRot="1" noMove="1" noResize="1"/>
          </p:cNvGrpSpPr>
          <p:nvPr/>
        </p:nvGrpSpPr>
        <p:grpSpPr>
          <a:xfrm>
            <a:off x="8501403" y="3348857"/>
            <a:ext cx="2757241" cy="2493910"/>
            <a:chOff x="8482818" y="3348857"/>
            <a:chExt cx="2775826" cy="2493910"/>
          </a:xfrm>
        </p:grpSpPr>
        <p:sp>
          <p:nvSpPr>
            <p:cNvPr id="4" name="Rectangle 3">
              <a:extLst>
                <a:ext uri="{FF2B5EF4-FFF2-40B4-BE49-F238E27FC236}">
                  <a16:creationId xmlns:a16="http://schemas.microsoft.com/office/drawing/2014/main" id="{98B7657A-020A-1904-5D1E-46F2D9C5EA4F}"/>
                </a:ext>
              </a:extLst>
            </p:cNvPr>
            <p:cNvSpPr>
              <a:spLocks noGrp="1" noRot="1" noMove="1" noResize="1" noEditPoints="1" noAdjustHandles="1" noChangeArrowheads="1" noChangeShapeType="1"/>
            </p:cNvSpPr>
            <p:nvPr/>
          </p:nvSpPr>
          <p:spPr>
            <a:xfrm>
              <a:off x="8482818" y="3348857"/>
              <a:ext cx="2775826"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5">
              <a:extLst>
                <a:ext uri="{FF2B5EF4-FFF2-40B4-BE49-F238E27FC236}">
                  <a16:creationId xmlns:a16="http://schemas.microsoft.com/office/drawing/2014/main" id="{D3640B6C-28BF-5E91-F761-D3C80198E2D6}"/>
                </a:ext>
              </a:extLst>
            </p:cNvPr>
            <p:cNvSpPr txBox="1">
              <a:spLocks noGrp="1" noRot="1" noMove="1" noResize="1" noEditPoints="1" noAdjustHandles="1" noChangeArrowheads="1" noChangeShapeType="1"/>
            </p:cNvSpPr>
            <p:nvPr/>
          </p:nvSpPr>
          <p:spPr>
            <a:xfrm>
              <a:off x="8809101" y="3611974"/>
              <a:ext cx="2203197" cy="223079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800">
                  <a:latin typeface="HelveticaNeueLT Pro 65 Md" panose="020B0804020202020204" pitchFamily="34" charset="0"/>
                  <a:cs typeface="Calibri"/>
                </a:rPr>
                <a:t>How do heatwaves affect people?</a:t>
              </a:r>
            </a:p>
          </p:txBody>
        </p:sp>
      </p:grpSp>
      <p:pic>
        <p:nvPicPr>
          <p:cNvPr id="9" name="Picture 8" descr="An indicator showing the end of the slide and the start of the next.">
            <a:extLst>
              <a:ext uri="{FF2B5EF4-FFF2-40B4-BE49-F238E27FC236}">
                <a16:creationId xmlns:a16="http://schemas.microsoft.com/office/drawing/2014/main" id="{B44679E8-2992-500F-450B-C0D59119B69A}"/>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3" name="Title 2">
            <a:extLst>
              <a:ext uri="{FF2B5EF4-FFF2-40B4-BE49-F238E27FC236}">
                <a16:creationId xmlns:a16="http://schemas.microsoft.com/office/drawing/2014/main" id="{942897AE-54D3-CA9B-7776-E947AC4753FE}"/>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Big question</a:t>
            </a:r>
          </a:p>
        </p:txBody>
      </p:sp>
    </p:spTree>
    <p:extLst>
      <p:ext uri="{BB962C8B-B14F-4D97-AF65-F5344CB8AC3E}">
        <p14:creationId xmlns:p14="http://schemas.microsoft.com/office/powerpoint/2010/main" val="24401276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8000">
                                          <p:cBhvr additive="base">
                                            <p:cTn id="7" dur="2100" fill="hold"/>
                                            <p:tgtEl>
                                              <p:spTgt spid="6"/>
                                            </p:tgtEl>
                                            <p:attrNameLst>
                                              <p:attrName>ppt_x</p:attrName>
                                            </p:attrNameLst>
                                          </p:cBhvr>
                                          <p:tavLst>
                                            <p:tav tm="0">
                                              <p:val>
                                                <p:strVal val="1+#ppt_w/2"/>
                                              </p:val>
                                            </p:tav>
                                            <p:tav tm="100000">
                                              <p:val>
                                                <p:strVal val="#ppt_x"/>
                                              </p:val>
                                            </p:tav>
                                          </p:tavLst>
                                        </p:anim>
                                        <p:anim calcmode="lin" valueType="num" p14:bounceEnd="78000">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100" fill="hold"/>
                                            <p:tgtEl>
                                              <p:spTgt spid="6"/>
                                            </p:tgtEl>
                                            <p:attrNameLst>
                                              <p:attrName>ppt_x</p:attrName>
                                            </p:attrNameLst>
                                          </p:cBhvr>
                                          <p:tavLst>
                                            <p:tav tm="0">
                                              <p:val>
                                                <p:strVal val="1+#ppt_w/2"/>
                                              </p:val>
                                            </p:tav>
                                            <p:tav tm="100000">
                                              <p:val>
                                                <p:strVal val="#ppt_x"/>
                                              </p:val>
                                            </p:tav>
                                          </p:tavLst>
                                        </p:anim>
                                        <p:anim calcmode="lin" valueType="num">
                                          <p:cBhvr additive="base">
                                            <p:cTn id="8" dur="21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100"/>
                                </p:stCondLst>
                                <p:childTnLst>
                                  <p:par>
                                    <p:cTn id="10" presetID="14" presetClass="entr" presetSubtype="10" fill="hold" nodeType="afterEffect">
                                      <p:stCondLst>
                                        <p:cond delay="40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14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nstruction worker with his hand over his head. His face is sweaty and his eyes are closed. ">
            <a:extLst>
              <a:ext uri="{FF2B5EF4-FFF2-40B4-BE49-F238E27FC236}">
                <a16:creationId xmlns:a16="http://schemas.microsoft.com/office/drawing/2014/main" id="{4F096BFC-A0A2-805B-4147-DDC1DB8691A9}"/>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a:stretch/>
        </p:blipFill>
        <p:spPr>
          <a:xfrm>
            <a:off x="4138229" y="257175"/>
            <a:ext cx="3491295" cy="5700600"/>
          </a:xfrm>
          <a:prstGeom prst="rect">
            <a:avLst/>
          </a:prstGeom>
        </p:spPr>
      </p:pic>
      <p:pic>
        <p:nvPicPr>
          <p:cNvPr id="7" name="Picture 6" descr="A picture showing a grass field with trees on fire. There is black smoke coming from the fire. ">
            <a:extLst>
              <a:ext uri="{FF2B5EF4-FFF2-40B4-BE49-F238E27FC236}">
                <a16:creationId xmlns:a16="http://schemas.microsoft.com/office/drawing/2014/main" id="{47004166-A83D-1BEE-D2DE-CFC37437F9C3}"/>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val="0"/>
              </a:ext>
            </a:extLst>
          </a:blip>
          <a:stretch>
            <a:fillRect/>
          </a:stretch>
        </p:blipFill>
        <p:spPr>
          <a:xfrm>
            <a:off x="7786305" y="257175"/>
            <a:ext cx="3376995" cy="5700600"/>
          </a:xfrm>
          <a:prstGeom prst="rect">
            <a:avLst/>
          </a:prstGeom>
        </p:spPr>
      </p:pic>
      <p:pic>
        <p:nvPicPr>
          <p:cNvPr id="10" name="Picture 9" descr="An image of London showing Tower Bridge. The sun is shining and the air looks hazy.">
            <a:extLst>
              <a:ext uri="{FF2B5EF4-FFF2-40B4-BE49-F238E27FC236}">
                <a16:creationId xmlns:a16="http://schemas.microsoft.com/office/drawing/2014/main" id="{6E6CBE3B-2DA2-06BB-D276-EDB748BDD95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4454" y="262050"/>
            <a:ext cx="3376996" cy="5700600"/>
          </a:xfrm>
          <a:prstGeom prst="rect">
            <a:avLst/>
          </a:prstGeom>
        </p:spPr>
      </p:pic>
      <p:sp>
        <p:nvSpPr>
          <p:cNvPr id="11" name="TextBox 10">
            <a:extLst>
              <a:ext uri="{FF2B5EF4-FFF2-40B4-BE49-F238E27FC236}">
                <a16:creationId xmlns:a16="http://schemas.microsoft.com/office/drawing/2014/main" id="{16B89D00-B1AA-97F8-52E1-C5AFE46BA756}"/>
              </a:ext>
            </a:extLst>
          </p:cNvPr>
          <p:cNvSpPr txBox="1">
            <a:spLocks noGrp="1" noRot="1" noMove="1" noResize="1" noEditPoints="1" noAdjustHandles="1" noChangeArrowheads="1" noChangeShapeType="1"/>
          </p:cNvSpPr>
          <p:nvPr/>
        </p:nvSpPr>
        <p:spPr>
          <a:xfrm rot="16200000">
            <a:off x="10174866" y="1554516"/>
            <a:ext cx="2834508" cy="400110"/>
          </a:xfrm>
          <a:prstGeom prst="rect">
            <a:avLst/>
          </a:prstGeom>
          <a:noFill/>
        </p:spPr>
        <p:txBody>
          <a:bodyPr wrap="square" rtlCol="0">
            <a:spAutoFit/>
          </a:bodyPr>
          <a:lstStyle/>
          <a:p>
            <a:r>
              <a:rPr lang="en-GB" sz="2000" b="1">
                <a:solidFill>
                  <a:srgbClr val="FF0000"/>
                </a:solidFill>
                <a:latin typeface="HelveticaNeueLT Pro 55 Roman" panose="020B0604020202020204"/>
              </a:rPr>
              <a:t>What is a heatwave?</a:t>
            </a:r>
          </a:p>
        </p:txBody>
      </p:sp>
      <p:sp>
        <p:nvSpPr>
          <p:cNvPr id="12" name="TextBox 11">
            <a:extLst>
              <a:ext uri="{FF2B5EF4-FFF2-40B4-BE49-F238E27FC236}">
                <a16:creationId xmlns:a16="http://schemas.microsoft.com/office/drawing/2014/main" id="{C9B5DE59-A99E-6B87-7FAF-130A3F6AEDD1}"/>
              </a:ext>
            </a:extLst>
          </p:cNvPr>
          <p:cNvSpPr txBox="1">
            <a:spLocks noGrp="1" noRot="1" noMove="1" noResize="1" noEditPoints="1" noAdjustHandles="1" noChangeArrowheads="1" noChangeShapeType="1"/>
          </p:cNvSpPr>
          <p:nvPr/>
        </p:nvSpPr>
        <p:spPr>
          <a:xfrm>
            <a:off x="604454" y="257175"/>
            <a:ext cx="3376994" cy="923330"/>
          </a:xfrm>
          <a:prstGeom prst="rect">
            <a:avLst/>
          </a:prstGeom>
          <a:solidFill>
            <a:schemeClr val="bg1"/>
          </a:solidFill>
        </p:spPr>
        <p:txBody>
          <a:bodyPr wrap="square" rtlCol="0">
            <a:spAutoFit/>
          </a:bodyPr>
          <a:lstStyle/>
          <a:p>
            <a:endParaRPr lang="en-GB">
              <a:latin typeface="HelveticaNeueLT Pro 55 Roman" panose="020B0604020202020204" pitchFamily="34" charset="0"/>
            </a:endParaRPr>
          </a:p>
          <a:p>
            <a:r>
              <a:rPr lang="en-GB">
                <a:latin typeface="HelveticaNeueLT Pro 55 Roman" panose="020B0604020202020204" pitchFamily="34" charset="0"/>
              </a:rPr>
              <a:t>What do these images show?</a:t>
            </a:r>
          </a:p>
          <a:p>
            <a:endParaRPr lang="en-GB"/>
          </a:p>
        </p:txBody>
      </p:sp>
      <p:sp>
        <p:nvSpPr>
          <p:cNvPr id="14" name="TextBox 13">
            <a:extLst>
              <a:ext uri="{FF2B5EF4-FFF2-40B4-BE49-F238E27FC236}">
                <a16:creationId xmlns:a16="http://schemas.microsoft.com/office/drawing/2014/main" id="{F53E709C-9E4D-8708-4A6B-6E73724DC2C1}"/>
              </a:ext>
            </a:extLst>
          </p:cNvPr>
          <p:cNvSpPr txBox="1">
            <a:spLocks noGrp="1" noRot="1" noMove="1" noResize="1" noEditPoints="1" noAdjustHandles="1" noChangeArrowheads="1" noChangeShapeType="1"/>
          </p:cNvSpPr>
          <p:nvPr/>
        </p:nvSpPr>
        <p:spPr>
          <a:xfrm>
            <a:off x="4138227" y="242067"/>
            <a:ext cx="3491295" cy="923330"/>
          </a:xfrm>
          <a:prstGeom prst="rect">
            <a:avLst/>
          </a:prstGeom>
          <a:solidFill>
            <a:schemeClr val="bg1"/>
          </a:solidFill>
        </p:spPr>
        <p:txBody>
          <a:bodyPr wrap="square">
            <a:spAutoFit/>
          </a:bodyPr>
          <a:lstStyle/>
          <a:p>
            <a:pPr marL="0" indent="0">
              <a:lnSpc>
                <a:spcPct val="100000"/>
              </a:lnSpc>
              <a:buNone/>
            </a:pPr>
            <a:r>
              <a:rPr lang="en-GB">
                <a:latin typeface="HelveticaNeueLT Pro 55 Roman" panose="020B0604020202020204" pitchFamily="34" charset="0"/>
              </a:rPr>
              <a:t>Use your ideas to talk to a partner about what you think a heatwave is.</a:t>
            </a:r>
          </a:p>
        </p:txBody>
      </p:sp>
      <p:sp>
        <p:nvSpPr>
          <p:cNvPr id="16" name="TextBox 15">
            <a:extLst>
              <a:ext uri="{FF2B5EF4-FFF2-40B4-BE49-F238E27FC236}">
                <a16:creationId xmlns:a16="http://schemas.microsoft.com/office/drawing/2014/main" id="{1F2A67D8-D88D-2157-BF38-1934C27E9A41}"/>
              </a:ext>
            </a:extLst>
          </p:cNvPr>
          <p:cNvSpPr txBox="1">
            <a:spLocks noGrp="1" noRot="1" noMove="1" noResize="1" noEditPoints="1" noAdjustHandles="1" noChangeArrowheads="1" noChangeShapeType="1"/>
          </p:cNvSpPr>
          <p:nvPr/>
        </p:nvSpPr>
        <p:spPr>
          <a:xfrm>
            <a:off x="7786301" y="213492"/>
            <a:ext cx="3377001" cy="923330"/>
          </a:xfrm>
          <a:prstGeom prst="rect">
            <a:avLst/>
          </a:prstGeom>
          <a:solidFill>
            <a:schemeClr val="bg1"/>
          </a:solidFill>
        </p:spPr>
        <p:txBody>
          <a:bodyPr wrap="square">
            <a:spAutoFit/>
          </a:bodyPr>
          <a:lstStyle/>
          <a:p>
            <a:pPr marL="0" indent="0">
              <a:lnSpc>
                <a:spcPct val="100000"/>
              </a:lnSpc>
              <a:buNone/>
            </a:pPr>
            <a:r>
              <a:rPr lang="en-GB">
                <a:latin typeface="HelveticaNeueLT Pro 55 Roman" panose="020B0604020202020204" pitchFamily="34" charset="0"/>
              </a:rPr>
              <a:t>Make notes on your ideas and get ready to share them with the group.</a:t>
            </a:r>
          </a:p>
        </p:txBody>
      </p:sp>
      <p:pic>
        <p:nvPicPr>
          <p:cNvPr id="17" name="Picture 16" descr="An indicator showing the end of the slide and the start of the next.">
            <a:extLst>
              <a:ext uri="{FF2B5EF4-FFF2-40B4-BE49-F238E27FC236}">
                <a16:creationId xmlns:a16="http://schemas.microsoft.com/office/drawing/2014/main" id="{9E004077-7D06-548E-E432-66F595C3C008}"/>
              </a:ext>
            </a:extLst>
          </p:cNvPr>
          <p:cNvPicPr>
            <a:picLocks noGrp="1" noRot="1" noChangeAspect="1" noMove="1" noResize="1" noEditPoints="1" noAdjustHandles="1" noChangeArrowheads="1" noChangeShapeType="1" noCrop="1"/>
          </p:cNvPicPr>
          <p:nvPr/>
        </p:nvPicPr>
        <p:blipFill rotWithShape="1">
          <a:blip r:embed="rId6"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2" name="Title 1">
            <a:extLst>
              <a:ext uri="{FF2B5EF4-FFF2-40B4-BE49-F238E27FC236}">
                <a16:creationId xmlns:a16="http://schemas.microsoft.com/office/drawing/2014/main" id="{C3A0C777-0768-3F57-B384-6D3357322238}"/>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a:t>What is a heatwave?</a:t>
            </a:r>
          </a:p>
        </p:txBody>
      </p:sp>
    </p:spTree>
    <p:extLst>
      <p:ext uri="{BB962C8B-B14F-4D97-AF65-F5344CB8AC3E}">
        <p14:creationId xmlns:p14="http://schemas.microsoft.com/office/powerpoint/2010/main" val="8401426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20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14:presetBounceEnd="60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0000">
                                          <p:cBhvr additive="base">
                                            <p:cTn id="12" dur="20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13" dur="2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14:presetBounceEnd="60000">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14:bounceEnd="60000">
                                          <p:cBhvr additive="base">
                                            <p:cTn id="17" dur="2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18"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0" fill="hold"/>
                                            <p:tgtEl>
                                              <p:spTgt spid="14"/>
                                            </p:tgtEl>
                                            <p:attrNameLst>
                                              <p:attrName>ppt_x</p:attrName>
                                            </p:attrNameLst>
                                          </p:cBhvr>
                                          <p:tavLst>
                                            <p:tav tm="0">
                                              <p:val>
                                                <p:strVal val="#ppt_x"/>
                                              </p:val>
                                            </p:tav>
                                            <p:tav tm="100000">
                                              <p:val>
                                                <p:strVal val="#ppt_x"/>
                                              </p:val>
                                            </p:tav>
                                          </p:tavLst>
                                        </p:anim>
                                        <p:anim calcmode="lin" valueType="num">
                                          <p:cBhvr additive="base">
                                            <p:cTn id="13" dur="2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2000" fill="hold"/>
                                            <p:tgtEl>
                                              <p:spTgt spid="16"/>
                                            </p:tgtEl>
                                            <p:attrNameLst>
                                              <p:attrName>ppt_x</p:attrName>
                                            </p:attrNameLst>
                                          </p:cBhvr>
                                          <p:tavLst>
                                            <p:tav tm="0">
                                              <p:val>
                                                <p:strVal val="#ppt_x"/>
                                              </p:val>
                                            </p:tav>
                                            <p:tav tm="100000">
                                              <p:val>
                                                <p:strVal val="#ppt_x"/>
                                              </p:val>
                                            </p:tav>
                                          </p:tavLst>
                                        </p:anim>
                                        <p:anim calcmode="lin" valueType="num">
                                          <p:cBhvr additive="base">
                                            <p:cTn id="18"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7FC1EB84-5D2A-05ED-CB04-3258B7E1367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6108"/>
          <a:stretch/>
        </p:blipFill>
        <p:spPr>
          <a:xfrm>
            <a:off x="542925" y="304799"/>
            <a:ext cx="10820400" cy="5676901"/>
          </a:xfrm>
          <a:prstGeom prst="rect">
            <a:avLst/>
          </a:prstGeom>
        </p:spPr>
      </p:pic>
      <p:sp>
        <p:nvSpPr>
          <p:cNvPr id="36" name="Title 1">
            <a:extLst>
              <a:ext uri="{FF2B5EF4-FFF2-40B4-BE49-F238E27FC236}">
                <a16:creationId xmlns:a16="http://schemas.microsoft.com/office/drawing/2014/main" id="{F9A93959-3EE0-9BA8-9D0F-2645AFCD37C1}"/>
              </a:ext>
            </a:extLst>
          </p:cNvPr>
          <p:cNvSpPr>
            <a:spLocks noGrp="1" noRot="1" noMove="1" noResize="1" noEditPoints="1" noAdjustHandles="1" noChangeArrowheads="1" noChangeShapeType="1"/>
          </p:cNvSpPr>
          <p:nvPr>
            <p:ph type="title"/>
          </p:nvPr>
        </p:nvSpPr>
        <p:spPr>
          <a:xfrm>
            <a:off x="638175" y="213518"/>
            <a:ext cx="5314950" cy="1325563"/>
          </a:xfrm>
          <a:solidFill>
            <a:schemeClr val="bg1"/>
          </a:solidFill>
        </p:spPr>
        <p:txBody>
          <a:bodyPr>
            <a:normAutofit/>
          </a:bodyPr>
          <a:lstStyle/>
          <a:p>
            <a:r>
              <a:rPr lang="en-GB" sz="4000" b="1">
                <a:latin typeface="HelveticaNeueLT Pro 55 Roman"/>
              </a:rPr>
              <a:t>What is a heatwave?</a:t>
            </a:r>
          </a:p>
        </p:txBody>
      </p:sp>
      <p:sp>
        <p:nvSpPr>
          <p:cNvPr id="38" name="TextBox 37">
            <a:extLst>
              <a:ext uri="{FF2B5EF4-FFF2-40B4-BE49-F238E27FC236}">
                <a16:creationId xmlns:a16="http://schemas.microsoft.com/office/drawing/2014/main" id="{0F65789A-F01F-1EC7-9765-143D91896D79}"/>
              </a:ext>
            </a:extLst>
          </p:cNvPr>
          <p:cNvSpPr txBox="1">
            <a:spLocks noGrp="1" noRot="1" noMove="1" noResize="1" noEditPoints="1" noAdjustHandles="1" noChangeArrowheads="1" noChangeShapeType="1"/>
          </p:cNvSpPr>
          <p:nvPr/>
        </p:nvSpPr>
        <p:spPr>
          <a:xfrm>
            <a:off x="4398169" y="1874728"/>
            <a:ext cx="3395662" cy="3108543"/>
          </a:xfrm>
          <a:prstGeom prst="rect">
            <a:avLst/>
          </a:prstGeom>
          <a:solidFill>
            <a:schemeClr val="tx1"/>
          </a:solidFill>
        </p:spPr>
        <p:txBody>
          <a:bodyPr wrap="square">
            <a:spAutoFit/>
          </a:bodyPr>
          <a:lstStyle/>
          <a:p>
            <a:pPr algn="ctr"/>
            <a:endParaRPr lang="en-GB" sz="2800">
              <a:solidFill>
                <a:schemeClr val="bg1"/>
              </a:solidFill>
              <a:latin typeface="HelveticaNeueLT Pro 55 Roman" panose="020B0604020202020204" pitchFamily="34" charset="0"/>
            </a:endParaRPr>
          </a:p>
          <a:p>
            <a:pPr algn="ctr"/>
            <a:r>
              <a:rPr lang="en-GB" sz="2800">
                <a:solidFill>
                  <a:schemeClr val="bg1"/>
                </a:solidFill>
                <a:latin typeface="HelveticaNeueLT Pro 55 Roman" panose="020B0604020202020204" pitchFamily="34" charset="0"/>
              </a:rPr>
              <a:t>Heatwaves are periods of unusually high temperatures that last for 3 or more days.</a:t>
            </a:r>
          </a:p>
          <a:p>
            <a:pPr algn="ctr"/>
            <a:endParaRPr lang="en-GB" sz="2800">
              <a:solidFill>
                <a:schemeClr val="tx1"/>
              </a:solidFill>
              <a:latin typeface="HelveticaNeueLT Pro 55 Roman" panose="020B0604020202020204" pitchFamily="34" charset="0"/>
            </a:endParaRPr>
          </a:p>
        </p:txBody>
      </p:sp>
      <p:pic>
        <p:nvPicPr>
          <p:cNvPr id="39" name="Picture 38" descr="An indicator showing the end of the slide and the start of the next.">
            <a:extLst>
              <a:ext uri="{FF2B5EF4-FFF2-40B4-BE49-F238E27FC236}">
                <a16:creationId xmlns:a16="http://schemas.microsoft.com/office/drawing/2014/main" id="{92B8ABAD-DAA3-B77A-AD08-B8B8F95BB89D}"/>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40" name="TextBox 39">
            <a:extLst>
              <a:ext uri="{FF2B5EF4-FFF2-40B4-BE49-F238E27FC236}">
                <a16:creationId xmlns:a16="http://schemas.microsoft.com/office/drawing/2014/main" id="{5F25907B-4AAC-4C28-164E-DFCDBF3D4A71}"/>
              </a:ext>
            </a:extLst>
          </p:cNvPr>
          <p:cNvSpPr txBox="1">
            <a:spLocks noGrp="1" noRot="1" noMove="1" noResize="1" noEditPoints="1" noAdjustHandles="1" noChangeArrowheads="1" noChangeShapeType="1"/>
          </p:cNvSpPr>
          <p:nvPr/>
        </p:nvSpPr>
        <p:spPr>
          <a:xfrm rot="16200000">
            <a:off x="10385878" y="1369008"/>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Heatwaves</a:t>
            </a:r>
          </a:p>
        </p:txBody>
      </p:sp>
    </p:spTree>
    <p:extLst>
      <p:ext uri="{BB962C8B-B14F-4D97-AF65-F5344CB8AC3E}">
        <p14:creationId xmlns:p14="http://schemas.microsoft.com/office/powerpoint/2010/main" val="5324615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1000"/>
                                      </p:stCondLst>
                                      <p:childTnLst>
                                        <p:set>
                                          <p:cBhvr>
                                            <p:cTn id="6" dur="1" fill="hold">
                                              <p:stCondLst>
                                                <p:cond delay="0"/>
                                              </p:stCondLst>
                                            </p:cTn>
                                            <p:tgtEl>
                                              <p:spTgt spid="36"/>
                                            </p:tgtEl>
                                            <p:attrNameLst>
                                              <p:attrName>style.visibility</p:attrName>
                                            </p:attrNameLst>
                                          </p:cBhvr>
                                          <p:to>
                                            <p:strVal val="visible"/>
                                          </p:to>
                                        </p:set>
                                        <p:anim calcmode="lin" valueType="num" p14:bounceEnd="60000">
                                          <p:cBhvr additive="base">
                                            <p:cTn id="7" dur="500" fill="hold"/>
                                            <p:tgtEl>
                                              <p:spTgt spid="36"/>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43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43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mage of a red thermometer.">
            <a:extLst>
              <a:ext uri="{FF2B5EF4-FFF2-40B4-BE49-F238E27FC236}">
                <a16:creationId xmlns:a16="http://schemas.microsoft.com/office/drawing/2014/main" id="{90F2A4DD-BF3D-C69F-1235-5A92F300946E}"/>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val="0"/>
              </a:ext>
            </a:extLst>
          </a:blip>
          <a:stretch>
            <a:fillRect/>
          </a:stretch>
        </p:blipFill>
        <p:spPr>
          <a:xfrm>
            <a:off x="695322" y="247318"/>
            <a:ext cx="10544176" cy="5676900"/>
          </a:xfrm>
          <a:prstGeom prst="rect">
            <a:avLst/>
          </a:prstGeom>
        </p:spPr>
      </p:pic>
      <p:sp>
        <p:nvSpPr>
          <p:cNvPr id="5" name="Title 1">
            <a:extLst>
              <a:ext uri="{FF2B5EF4-FFF2-40B4-BE49-F238E27FC236}">
                <a16:creationId xmlns:a16="http://schemas.microsoft.com/office/drawing/2014/main" id="{BD170291-591D-DFF2-A490-142648023E9E}"/>
              </a:ext>
            </a:extLst>
          </p:cNvPr>
          <p:cNvSpPr>
            <a:spLocks noGrp="1" noRot="1" noMove="1" noResize="1" noEditPoints="1" noAdjustHandles="1" noChangeArrowheads="1" noChangeShapeType="1"/>
          </p:cNvSpPr>
          <p:nvPr>
            <p:ph type="title"/>
          </p:nvPr>
        </p:nvSpPr>
        <p:spPr>
          <a:xfrm>
            <a:off x="657223" y="258687"/>
            <a:ext cx="10620375" cy="763473"/>
          </a:xfrm>
          <a:solidFill>
            <a:schemeClr val="bg1"/>
          </a:solidFill>
        </p:spPr>
        <p:txBody>
          <a:bodyPr>
            <a:normAutofit/>
          </a:bodyPr>
          <a:lstStyle/>
          <a:p>
            <a:r>
              <a:rPr lang="en-GB" sz="4000" b="1" dirty="0">
                <a:latin typeface="HelveticaNeueLT Pro 55 Roman"/>
              </a:rPr>
              <a:t>Warm-up: How hot does it need to be…</a:t>
            </a:r>
          </a:p>
        </p:txBody>
      </p:sp>
      <p:sp>
        <p:nvSpPr>
          <p:cNvPr id="6" name="Content Placeholder 8">
            <a:extLst>
              <a:ext uri="{FF2B5EF4-FFF2-40B4-BE49-F238E27FC236}">
                <a16:creationId xmlns:a16="http://schemas.microsoft.com/office/drawing/2014/main" id="{A1B89422-05C6-8D38-48D1-FAA0190A90E4}"/>
              </a:ext>
            </a:extLst>
          </p:cNvPr>
          <p:cNvSpPr txBox="1">
            <a:spLocks/>
          </p:cNvSpPr>
          <p:nvPr/>
        </p:nvSpPr>
        <p:spPr>
          <a:xfrm>
            <a:off x="990599" y="1295400"/>
            <a:ext cx="6105526" cy="4236109"/>
          </a:xfrm>
          <a:prstGeom prst="rect">
            <a:avLst/>
          </a:prstGeom>
          <a:solidFill>
            <a:schemeClr val="bg1"/>
          </a:solidFill>
        </p:spPr>
        <p:txBody>
          <a:bodyPr vert="horz" lIns="91440" tIns="45720" rIns="91440" bIns="45720" rtlCol="0" anchor="t">
            <a:normAutofit lnSpcReduction="1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buAutoNum type="arabicPeriod"/>
            </a:pPr>
            <a:r>
              <a:rPr lang="en-GB" sz="2400" dirty="0">
                <a:latin typeface="HelveticaNeueLT Pro 55 Roman"/>
              </a:rPr>
              <a:t>For an ice cube to melt? </a:t>
            </a:r>
            <a:endParaRPr lang="en-GB" sz="2400" dirty="0">
              <a:solidFill>
                <a:srgbClr val="EE2A24"/>
              </a:solidFill>
              <a:latin typeface="HelveticaNeueLT Pro 55 Roman" panose="020B0604020202020204" pitchFamily="34" charset="0"/>
            </a:endParaRPr>
          </a:p>
          <a:p>
            <a:pPr marL="514350" indent="-514350">
              <a:lnSpc>
                <a:spcPct val="150000"/>
              </a:lnSpc>
              <a:buAutoNum type="arabicPeriod"/>
            </a:pPr>
            <a:r>
              <a:rPr lang="en-GB" sz="2400" dirty="0">
                <a:latin typeface="HelveticaNeueLT Pro 55 Roman"/>
              </a:rPr>
              <a:t>To cook an egg?</a:t>
            </a:r>
          </a:p>
          <a:p>
            <a:pPr marL="514350" indent="-514350">
              <a:lnSpc>
                <a:spcPct val="150000"/>
              </a:lnSpc>
              <a:buAutoNum type="arabicPeriod"/>
            </a:pPr>
            <a:r>
              <a:rPr lang="en-GB" sz="2400" dirty="0">
                <a:latin typeface="HelveticaNeueLT Pro 55 Roman"/>
              </a:rPr>
              <a:t>For a walk to be dangerous to a dog’s health? </a:t>
            </a:r>
          </a:p>
          <a:p>
            <a:pPr marL="514350" indent="-514350">
              <a:lnSpc>
                <a:spcPct val="150000"/>
              </a:lnSpc>
              <a:buAutoNum type="arabicPeriod"/>
            </a:pPr>
            <a:r>
              <a:rPr lang="en-GB" sz="2400" dirty="0">
                <a:latin typeface="HelveticaNeueLT Pro 55 Roman"/>
              </a:rPr>
              <a:t>For a road to melt? </a:t>
            </a:r>
          </a:p>
          <a:p>
            <a:pPr marL="514350" indent="-514350">
              <a:lnSpc>
                <a:spcPct val="150000"/>
              </a:lnSpc>
              <a:buAutoNum type="arabicPeriod"/>
            </a:pPr>
            <a:r>
              <a:rPr lang="en-GB" sz="2400" dirty="0">
                <a:latin typeface="HelveticaNeueLT Pro 55 Roman"/>
              </a:rPr>
              <a:t>For the number of people needing heat-related medical help to increase? </a:t>
            </a:r>
            <a:endParaRPr lang="en-GB" sz="2400" dirty="0">
              <a:latin typeface="HelveticaNeueLT Pro 55 Roman" panose="020B0604020202020204" pitchFamily="34" charset="0"/>
            </a:endParaRPr>
          </a:p>
          <a:p>
            <a:pPr marL="0" indent="0">
              <a:lnSpc>
                <a:spcPct val="100000"/>
              </a:lnSpc>
              <a:buFont typeface="Calibri" panose="020F0502020204030204" pitchFamily="34" charset="0"/>
              <a:buNone/>
            </a:pPr>
            <a:endParaRPr lang="en-GB" dirty="0">
              <a:latin typeface="HelveticaNeueLT Pro 55 Roman" panose="020B0604020202020204" pitchFamily="34" charset="0"/>
            </a:endParaRPr>
          </a:p>
        </p:txBody>
      </p:sp>
      <p:sp>
        <p:nvSpPr>
          <p:cNvPr id="7" name="Rectangle 6">
            <a:extLst>
              <a:ext uri="{FF2B5EF4-FFF2-40B4-BE49-F238E27FC236}">
                <a16:creationId xmlns:a16="http://schemas.microsoft.com/office/drawing/2014/main" id="{E6B7B93C-8905-B7C4-FBF0-EEA3D4F768FE}"/>
              </a:ext>
            </a:extLst>
          </p:cNvPr>
          <p:cNvSpPr>
            <a:spLocks noGrp="1" noRot="1" noMove="1" noResize="1" noEditPoints="1" noAdjustHandles="1" noChangeArrowheads="1" noChangeShapeType="1"/>
          </p:cNvSpPr>
          <p:nvPr/>
        </p:nvSpPr>
        <p:spPr>
          <a:xfrm>
            <a:off x="8086725" y="1373275"/>
            <a:ext cx="1016158" cy="39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panose="020B0604020202020204" pitchFamily="34" charset="0"/>
                <a:ea typeface="+mn-lt"/>
                <a:cs typeface="Arial" panose="020B0604020202020204" pitchFamily="34" charset="0"/>
              </a:rPr>
              <a:t>0°C</a:t>
            </a:r>
            <a:endParaRPr lang="en-GB">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6EB4616-C5AB-80A3-4AA4-76D46C1037C8}"/>
              </a:ext>
            </a:extLst>
          </p:cNvPr>
          <p:cNvSpPr>
            <a:spLocks noGrp="1" noRot="1" noMove="1" noResize="1" noEditPoints="1" noAdjustHandles="1" noChangeArrowheads="1" noChangeShapeType="1"/>
          </p:cNvSpPr>
          <p:nvPr/>
        </p:nvSpPr>
        <p:spPr>
          <a:xfrm>
            <a:off x="8086725" y="2033929"/>
            <a:ext cx="1016158" cy="39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GB">
                <a:solidFill>
                  <a:schemeClr val="tx1"/>
                </a:solidFill>
                <a:latin typeface="Arial" panose="020B0604020202020204" pitchFamily="34" charset="0"/>
                <a:ea typeface="+mn-lt"/>
                <a:cs typeface="Arial" panose="020B0604020202020204" pitchFamily="34" charset="0"/>
              </a:rPr>
              <a:t>74°C</a:t>
            </a:r>
          </a:p>
        </p:txBody>
      </p:sp>
      <p:sp>
        <p:nvSpPr>
          <p:cNvPr id="9" name="Rectangle 8">
            <a:extLst>
              <a:ext uri="{FF2B5EF4-FFF2-40B4-BE49-F238E27FC236}">
                <a16:creationId xmlns:a16="http://schemas.microsoft.com/office/drawing/2014/main" id="{34CA0401-EF54-2E2A-54A4-9F438B323E38}"/>
              </a:ext>
            </a:extLst>
          </p:cNvPr>
          <p:cNvSpPr>
            <a:spLocks noGrp="1" noRot="1" noMove="1" noResize="1" noEditPoints="1" noAdjustHandles="1" noChangeArrowheads="1" noChangeShapeType="1"/>
          </p:cNvSpPr>
          <p:nvPr/>
        </p:nvSpPr>
        <p:spPr>
          <a:xfrm>
            <a:off x="8086725" y="2770599"/>
            <a:ext cx="2876213" cy="658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a:solidFill>
                  <a:schemeClr val="tx1"/>
                </a:solidFill>
                <a:latin typeface="Arial" panose="020B0604020202020204" pitchFamily="34" charset="0"/>
                <a:cs typeface="Arial" panose="020B0604020202020204" pitchFamily="34" charset="0"/>
              </a:rPr>
              <a:t>25°C and over depending on the dog.</a:t>
            </a:r>
          </a:p>
        </p:txBody>
      </p:sp>
      <p:sp>
        <p:nvSpPr>
          <p:cNvPr id="10" name="Rectangle 9">
            <a:extLst>
              <a:ext uri="{FF2B5EF4-FFF2-40B4-BE49-F238E27FC236}">
                <a16:creationId xmlns:a16="http://schemas.microsoft.com/office/drawing/2014/main" id="{FF6299B5-940B-2B67-5152-0053CFC0145C}"/>
              </a:ext>
            </a:extLst>
          </p:cNvPr>
          <p:cNvSpPr>
            <a:spLocks noGrp="1" noRot="1" noMove="1" noResize="1" noEditPoints="1" noAdjustHandles="1" noChangeArrowheads="1" noChangeShapeType="1"/>
          </p:cNvSpPr>
          <p:nvPr/>
        </p:nvSpPr>
        <p:spPr>
          <a:xfrm>
            <a:off x="8086725" y="3693175"/>
            <a:ext cx="2953989" cy="799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pPr>
            <a:r>
              <a:rPr lang="en-GB">
                <a:solidFill>
                  <a:schemeClr val="tx1"/>
                </a:solidFill>
                <a:latin typeface="Arial" panose="020B0604020202020204" pitchFamily="34" charset="0"/>
                <a:cs typeface="Arial" panose="020B0604020202020204" pitchFamily="34" charset="0"/>
              </a:rPr>
              <a:t>50</a:t>
            </a:r>
            <a:r>
              <a:rPr lang="en-GB">
                <a:solidFill>
                  <a:schemeClr val="tx1"/>
                </a:solidFill>
                <a:latin typeface="Arial" panose="020B0604020202020204" pitchFamily="34" charset="0"/>
                <a:ea typeface="+mn-lt"/>
                <a:cs typeface="Arial" panose="020B0604020202020204" pitchFamily="34" charset="0"/>
              </a:rPr>
              <a:t>°C – roads absorb heat and can reach this temperature in direct sun.</a:t>
            </a:r>
          </a:p>
        </p:txBody>
      </p:sp>
      <p:sp>
        <p:nvSpPr>
          <p:cNvPr id="11" name="Rectangle 10">
            <a:extLst>
              <a:ext uri="{FF2B5EF4-FFF2-40B4-BE49-F238E27FC236}">
                <a16:creationId xmlns:a16="http://schemas.microsoft.com/office/drawing/2014/main" id="{3DF8891B-3866-E4EE-BCE7-D80B0777585E}"/>
              </a:ext>
            </a:extLst>
          </p:cNvPr>
          <p:cNvSpPr>
            <a:spLocks noGrp="1" noRot="1" noMove="1" noResize="1" noEditPoints="1" noAdjustHandles="1" noChangeArrowheads="1" noChangeShapeType="1"/>
          </p:cNvSpPr>
          <p:nvPr/>
        </p:nvSpPr>
        <p:spPr>
          <a:xfrm>
            <a:off x="8099504" y="4678516"/>
            <a:ext cx="2540360" cy="41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GB">
                <a:solidFill>
                  <a:schemeClr val="tx1"/>
                </a:solidFill>
                <a:latin typeface="Arial" panose="020B0604020202020204" pitchFamily="34" charset="0"/>
                <a:ea typeface="+mn-lt"/>
                <a:cs typeface="Arial" panose="020B0604020202020204" pitchFamily="34" charset="0"/>
              </a:rPr>
              <a:t>24.7°C across 2 days</a:t>
            </a:r>
          </a:p>
        </p:txBody>
      </p:sp>
      <p:sp>
        <p:nvSpPr>
          <p:cNvPr id="12" name="Rectangle 11">
            <a:extLst>
              <a:ext uri="{FF2B5EF4-FFF2-40B4-BE49-F238E27FC236}">
                <a16:creationId xmlns:a16="http://schemas.microsoft.com/office/drawing/2014/main" id="{70BA21B7-A973-72F1-A3FE-B3F934AE7A00}"/>
              </a:ext>
            </a:extLst>
          </p:cNvPr>
          <p:cNvSpPr>
            <a:spLocks noGrp="1" noRot="1" noMove="1" noResize="1" noEditPoints="1" noAdjustHandles="1" noChangeArrowheads="1" noChangeShapeType="1"/>
          </p:cNvSpPr>
          <p:nvPr/>
        </p:nvSpPr>
        <p:spPr>
          <a:xfrm>
            <a:off x="9515476" y="1022161"/>
            <a:ext cx="1724022" cy="14842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HelveticaNeueLT Pro 55 Roman" panose="020B0604020202020204" pitchFamily="34" charset="0"/>
              </a:rPr>
              <a:t>Did any of these surprise you?</a:t>
            </a:r>
          </a:p>
        </p:txBody>
      </p:sp>
      <p:pic>
        <p:nvPicPr>
          <p:cNvPr id="13" name="Picture 12" descr="An indicator showing the end of the slide and the start of the next.">
            <a:extLst>
              <a:ext uri="{FF2B5EF4-FFF2-40B4-BE49-F238E27FC236}">
                <a16:creationId xmlns:a16="http://schemas.microsoft.com/office/drawing/2014/main" id="{8B8440A1-8881-0DF9-E304-FCA4A5601F5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14" name="TextBox 13">
            <a:extLst>
              <a:ext uri="{FF2B5EF4-FFF2-40B4-BE49-F238E27FC236}">
                <a16:creationId xmlns:a16="http://schemas.microsoft.com/office/drawing/2014/main" id="{ABBE5F5D-CF35-4890-7807-FE8353758A49}"/>
              </a:ext>
            </a:extLst>
          </p:cNvPr>
          <p:cNvSpPr txBox="1">
            <a:spLocks noGrp="1" noRot="1" noMove="1" noResize="1" noEditPoints="1" noAdjustHandles="1" noChangeArrowheads="1" noChangeShapeType="1"/>
          </p:cNvSpPr>
          <p:nvPr/>
        </p:nvSpPr>
        <p:spPr>
          <a:xfrm rot="16200000">
            <a:off x="10411279" y="1369008"/>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Heatwaves</a:t>
            </a:r>
          </a:p>
        </p:txBody>
      </p:sp>
    </p:spTree>
    <p:extLst>
      <p:ext uri="{BB962C8B-B14F-4D97-AF65-F5344CB8AC3E}">
        <p14:creationId xmlns:p14="http://schemas.microsoft.com/office/powerpoint/2010/main" val="7570252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62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14:presetBounceEnd="56000">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14:bounceEnd="56000">
                                          <p:cBhvr additive="base">
                                            <p:cTn id="73" dur="1000" fill="hold"/>
                                            <p:tgtEl>
                                              <p:spTgt spid="12"/>
                                            </p:tgtEl>
                                            <p:attrNameLst>
                                              <p:attrName>ppt_x</p:attrName>
                                            </p:attrNameLst>
                                          </p:cBhvr>
                                          <p:tavLst>
                                            <p:tav tm="0">
                                              <p:val>
                                                <p:strVal val="1+#ppt_w/2"/>
                                              </p:val>
                                            </p:tav>
                                            <p:tav tm="100000">
                                              <p:val>
                                                <p:strVal val="#ppt_x"/>
                                              </p:val>
                                            </p:tav>
                                          </p:tavLst>
                                        </p:anim>
                                        <p:anim calcmode="lin" valueType="num" p14:bounceEnd="56000">
                                          <p:cBhvr additive="base">
                                            <p:cTn id="7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1000" fill="hold"/>
                                            <p:tgtEl>
                                              <p:spTgt spid="12"/>
                                            </p:tgtEl>
                                            <p:attrNameLst>
                                              <p:attrName>ppt_x</p:attrName>
                                            </p:attrNameLst>
                                          </p:cBhvr>
                                          <p:tavLst>
                                            <p:tav tm="0">
                                              <p:val>
                                                <p:strVal val="1+#ppt_w/2"/>
                                              </p:val>
                                            </p:tav>
                                            <p:tav tm="100000">
                                              <p:val>
                                                <p:strVal val="#ppt_x"/>
                                              </p:val>
                                            </p:tav>
                                          </p:tavLst>
                                        </p:anim>
                                        <p:anim calcmode="lin" valueType="num">
                                          <p:cBhvr additive="base">
                                            <p:cTn id="7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9B0C60-A566-5FD9-D214-EF2ED81BA573}"/>
              </a:ext>
            </a:extLst>
          </p:cNvPr>
          <p:cNvPicPr>
            <a:picLocks noGrp="1" noRot="1" noChangeAspect="1" noMove="1" noResize="1" noEditPoints="1" noAdjustHandles="1" noChangeArrowheads="1" noChangeShapeType="1" noCrop="1"/>
          </p:cNvPicPr>
          <p:nvPr/>
        </p:nvPicPr>
        <p:blipFill rotWithShape="1">
          <a:blip r:embed="rId3"/>
          <a:srcRect/>
          <a:stretch/>
        </p:blipFill>
        <p:spPr>
          <a:xfrm>
            <a:off x="142875" y="2533650"/>
            <a:ext cx="4562475" cy="1057276"/>
          </a:xfrm>
          <a:prstGeom prst="rect">
            <a:avLst/>
          </a:prstGeom>
        </p:spPr>
      </p:pic>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447675" y="2399506"/>
            <a:ext cx="10515600" cy="1325563"/>
          </a:xfrm>
        </p:spPr>
        <p:txBody>
          <a:bodyPr>
            <a:normAutofit/>
          </a:bodyPr>
          <a:lstStyle/>
          <a:p>
            <a:r>
              <a:rPr lang="en-GB" sz="4000" b="1">
                <a:latin typeface="HelveticaNeueLT Pro 55 Roman"/>
              </a:rPr>
              <a:t>Heatwaves facts</a:t>
            </a:r>
          </a:p>
        </p:txBody>
      </p:sp>
      <p:sp>
        <p:nvSpPr>
          <p:cNvPr id="7" name="Content Placeholder 8">
            <a:extLst>
              <a:ext uri="{FF2B5EF4-FFF2-40B4-BE49-F238E27FC236}">
                <a16:creationId xmlns:a16="http://schemas.microsoft.com/office/drawing/2014/main" id="{E15E404B-298E-E826-CDAA-0523457FA933}"/>
              </a:ext>
            </a:extLst>
          </p:cNvPr>
          <p:cNvSpPr txBox="1">
            <a:spLocks noGrp="1" noRot="1" noMove="1" noResize="1" noEditPoints="1" noAdjustHandles="1" noChangeArrowheads="1" noChangeShapeType="1"/>
          </p:cNvSpPr>
          <p:nvPr/>
        </p:nvSpPr>
        <p:spPr>
          <a:xfrm>
            <a:off x="775268" y="1825628"/>
            <a:ext cx="5711796" cy="3867805"/>
          </a:xfrm>
          <a:prstGeom prst="rect">
            <a:avLst/>
          </a:prstGeom>
        </p:spPr>
        <p:txBody>
          <a:bodyPr vert="horz" lIns="91440" tIns="45720" rIns="91440" bIns="45720" rtlCol="0" anchor="t">
            <a:normAutofit/>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endParaRPr lang="en-GB">
              <a:latin typeface="HelveticaNeueLT Pro 55 Roman" panose="020B0604020202020204" pitchFamily="34" charset="0"/>
            </a:endParaRPr>
          </a:p>
        </p:txBody>
      </p:sp>
      <p:sp>
        <p:nvSpPr>
          <p:cNvPr id="8" name="Content Placeholder 8">
            <a:extLst>
              <a:ext uri="{FF2B5EF4-FFF2-40B4-BE49-F238E27FC236}">
                <a16:creationId xmlns:a16="http://schemas.microsoft.com/office/drawing/2014/main" id="{BAD79833-D18B-A2C1-BDE4-26F67A72A06E}"/>
              </a:ext>
            </a:extLst>
          </p:cNvPr>
          <p:cNvSpPr txBox="1">
            <a:spLocks noGrp="1" noRot="1" noMove="1" noResize="1" noEditPoints="1" noAdjustHandles="1" noChangeArrowheads="1" noChangeShapeType="1"/>
          </p:cNvSpPr>
          <p:nvPr/>
        </p:nvSpPr>
        <p:spPr>
          <a:xfrm>
            <a:off x="5114925" y="914405"/>
            <a:ext cx="6289220" cy="4924420"/>
          </a:xfrm>
          <a:prstGeom prst="rect">
            <a:avLst/>
          </a:prstGeom>
        </p:spPr>
        <p:txBody>
          <a:bodyPr vert="horz" lIns="91440" tIns="45720" rIns="91440" bIns="45720" rtlCol="0" anchor="t">
            <a:normAutofit fontScale="85000" lnSpcReduction="1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Calibri" panose="020F0502020204030204" pitchFamily="34" charset="0"/>
              <a:buNone/>
            </a:pPr>
            <a:r>
              <a:rPr lang="en-GB" b="1">
                <a:latin typeface="HelveticaNeueLT Pro 55 Roman" panose="020B0604020202020204" pitchFamily="34" charset="0"/>
              </a:rPr>
              <a:t>Today you are going to take part in a heatwaves quiz.</a:t>
            </a:r>
          </a:p>
          <a:p>
            <a:pPr marL="0" indent="0">
              <a:lnSpc>
                <a:spcPct val="100000"/>
              </a:lnSpc>
              <a:buFont typeface="Calibri" panose="020F0502020204030204" pitchFamily="34" charset="0"/>
              <a:buNone/>
            </a:pPr>
            <a:endParaRPr lang="en-GB">
              <a:latin typeface="HelveticaNeueLT Pro 55 Roman" panose="020B0604020202020204" pitchFamily="34" charset="0"/>
            </a:endParaRPr>
          </a:p>
          <a:p>
            <a:pPr marL="0" indent="0">
              <a:lnSpc>
                <a:spcPct val="100000"/>
              </a:lnSpc>
              <a:buFont typeface="Calibri" panose="020F0502020204030204" pitchFamily="34" charset="0"/>
              <a:buNone/>
            </a:pPr>
            <a:r>
              <a:rPr lang="en-GB">
                <a:latin typeface="HelveticaNeueLT Pro 55 Roman" panose="020B0604020202020204" pitchFamily="34" charset="0"/>
              </a:rPr>
              <a:t>But first, you’re going to learn the answers!</a:t>
            </a:r>
          </a:p>
          <a:p>
            <a:pPr marL="0" indent="0">
              <a:lnSpc>
                <a:spcPct val="100000"/>
              </a:lnSpc>
              <a:buFont typeface="Calibri" panose="020F0502020204030204" pitchFamily="34" charset="0"/>
              <a:buNone/>
            </a:pPr>
            <a:endParaRPr lang="en-GB">
              <a:latin typeface="HelveticaNeueLT Pro 55 Roman" panose="020B0604020202020204" pitchFamily="34" charset="0"/>
            </a:endParaRPr>
          </a:p>
          <a:p>
            <a:pPr marL="514350" indent="-514350">
              <a:lnSpc>
                <a:spcPct val="100000"/>
              </a:lnSpc>
              <a:buFont typeface="+mj-lt"/>
              <a:buAutoNum type="arabicPeriod"/>
            </a:pPr>
            <a:r>
              <a:rPr lang="en-GB">
                <a:latin typeface="HelveticaNeueLT Pro 55 Roman" panose="020B0604020202020204" pitchFamily="34" charset="0"/>
              </a:rPr>
              <a:t>Read your heatwave fact and discuss it with a partner to make sure you understand it.</a:t>
            </a:r>
          </a:p>
          <a:p>
            <a:pPr marL="514350" indent="-514350">
              <a:lnSpc>
                <a:spcPct val="100000"/>
              </a:lnSpc>
              <a:buFont typeface="+mj-lt"/>
              <a:buAutoNum type="arabicPeriod"/>
            </a:pPr>
            <a:r>
              <a:rPr lang="en-GB">
                <a:latin typeface="HelveticaNeueLT Pro 55 Roman" panose="020B0604020202020204" pitchFamily="34" charset="0"/>
              </a:rPr>
              <a:t>Then, join up with a different partner and share your facts.</a:t>
            </a:r>
          </a:p>
          <a:p>
            <a:pPr marL="514350" indent="-514350">
              <a:lnSpc>
                <a:spcPct val="100000"/>
              </a:lnSpc>
              <a:buFont typeface="+mj-lt"/>
              <a:buAutoNum type="arabicPeriod"/>
            </a:pPr>
            <a:r>
              <a:rPr lang="en-GB">
                <a:latin typeface="HelveticaNeueLT Pro 55 Roman" panose="020B0604020202020204" pitchFamily="34" charset="0"/>
              </a:rPr>
              <a:t>Repeat this until you have shared your fact with lots of partners.</a:t>
            </a:r>
          </a:p>
        </p:txBody>
      </p:sp>
      <p:pic>
        <p:nvPicPr>
          <p:cNvPr id="12" name="Picture 11" descr="A picture containing text&#10;&#10;Description automatically generated">
            <a:hlinkClick r:id="rId4" action="ppaction://hlinksldjump"/>
            <a:extLst>
              <a:ext uri="{FF2B5EF4-FFF2-40B4-BE49-F238E27FC236}">
                <a16:creationId xmlns:a16="http://schemas.microsoft.com/office/drawing/2014/main" id="{C15B1300-25E9-083A-2821-DAF476256C01}"/>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val="0"/>
              </a:ext>
            </a:extLst>
          </a:blip>
          <a:stretch>
            <a:fillRect/>
          </a:stretch>
        </p:blipFill>
        <p:spPr>
          <a:xfrm>
            <a:off x="9724825" y="255584"/>
            <a:ext cx="2073483" cy="366715"/>
          </a:xfrm>
          <a:prstGeom prst="rect">
            <a:avLst/>
          </a:prstGeom>
        </p:spPr>
      </p:pic>
      <p:sp>
        <p:nvSpPr>
          <p:cNvPr id="4" name="TextBox 3">
            <a:extLst>
              <a:ext uri="{FF2B5EF4-FFF2-40B4-BE49-F238E27FC236}">
                <a16:creationId xmlns:a16="http://schemas.microsoft.com/office/drawing/2014/main" id="{F108A71A-B3F3-A5CB-E9EF-16741E07B238}"/>
              </a:ext>
            </a:extLst>
          </p:cNvPr>
          <p:cNvSpPr txBox="1">
            <a:spLocks noGrp="1" noRot="1" noMove="1" noResize="1" noEditPoints="1" noAdjustHandles="1" noChangeArrowheads="1" noChangeShapeType="1"/>
          </p:cNvSpPr>
          <p:nvPr/>
        </p:nvSpPr>
        <p:spPr>
          <a:xfrm rot="16200000">
            <a:off x="10332340" y="1447946"/>
            <a:ext cx="253913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Learn facts</a:t>
            </a:r>
          </a:p>
        </p:txBody>
      </p:sp>
    </p:spTree>
    <p:extLst>
      <p:ext uri="{BB962C8B-B14F-4D97-AF65-F5344CB8AC3E}">
        <p14:creationId xmlns:p14="http://schemas.microsoft.com/office/powerpoint/2010/main" val="985618737"/>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Youth Portfolio</Area>
    <GDPRnonCompliancedate xmlns="7aff5d3a-ac69-412e-8e86-2dc83d63a9de" xsi:nil="true"/>
    <HighLevelFolder xmlns="7aff5d3a-ac69-412e-8e86-2dc83d63a9de">Products / Resources</HighLevelFolder>
    <Subfolder2 xmlns="7aff5d3a-ac69-412e-8e86-2dc83d63a9de" xsi:nil="true"/>
    <SubFolder xmlns="7aff5d3a-ac69-412e-8e86-2dc83d63a9de" xsi:nil="true"/>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Props1.xml><?xml version="1.0" encoding="utf-8"?>
<ds:datastoreItem xmlns:ds="http://schemas.openxmlformats.org/officeDocument/2006/customXml" ds:itemID="{3EC3BD00-33DF-4C28-AD7D-7625AD0D8D84}"/>
</file>

<file path=customXml/itemProps2.xml><?xml version="1.0" encoding="utf-8"?>
<ds:datastoreItem xmlns:ds="http://schemas.openxmlformats.org/officeDocument/2006/customXml" ds:itemID="{E3B115BE-AAF6-477E-946E-839B697C3DE7}"/>
</file>

<file path=customXml/itemProps3.xml><?xml version="1.0" encoding="utf-8"?>
<ds:datastoreItem xmlns:ds="http://schemas.openxmlformats.org/officeDocument/2006/customXml" ds:itemID="{5CCA61B7-26AB-46AA-BA6F-7D5DDCE35E6E}"/>
</file>

<file path=docProps/app.xml><?xml version="1.0" encoding="utf-8"?>
<Properties xmlns="http://schemas.openxmlformats.org/officeDocument/2006/extended-properties" xmlns:vt="http://schemas.openxmlformats.org/officeDocument/2006/docPropsVTypes">
  <TotalTime>0</TotalTime>
  <Words>3801</Words>
  <Application>Microsoft Office PowerPoint</Application>
  <PresentationFormat>Widescreen</PresentationFormat>
  <Paragraphs>592</Paragraphs>
  <Slides>34</Slides>
  <Notes>29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Calibri Light</vt:lpstr>
      <vt:lpstr>HelveticaNeueLT Pro 45 Lt</vt:lpstr>
      <vt:lpstr>HelveticaNeueLT Pro 55 Roman</vt:lpstr>
      <vt:lpstr>HelveticaNeueLT Pro 65 Md</vt:lpstr>
      <vt:lpstr>System Font Regular</vt:lpstr>
      <vt:lpstr>Office Theme 2013 - 2022</vt:lpstr>
      <vt:lpstr>1_Office Theme</vt:lpstr>
      <vt:lpstr>Instructions</vt:lpstr>
      <vt:lpstr>Screensaver</vt:lpstr>
      <vt:lpstr>Take a pause</vt:lpstr>
      <vt:lpstr>Objective</vt:lpstr>
      <vt:lpstr>Big question</vt:lpstr>
      <vt:lpstr>What is a heatwave?</vt:lpstr>
      <vt:lpstr>What is a heatwave?</vt:lpstr>
      <vt:lpstr>Warm-up: How hot does it need to be…</vt:lpstr>
      <vt:lpstr>Heatwaves facts</vt:lpstr>
      <vt:lpstr>Heatwaves quiz</vt:lpstr>
      <vt:lpstr>1. Are temperatures in the UK going up?</vt:lpstr>
      <vt:lpstr>2. Are heatwaves something to look forward to?</vt:lpstr>
      <vt:lpstr>PowerPoint Presentation</vt:lpstr>
      <vt:lpstr>PowerPoint Presentation</vt:lpstr>
      <vt:lpstr>4. Do different groups of people respond differently in a heatwave?</vt:lpstr>
      <vt:lpstr>4. Do different groups of people respond differently in a heatwave?</vt:lpstr>
      <vt:lpstr>5. During a heatwave, do cities get hotter than the countryside?</vt:lpstr>
      <vt:lpstr>6. Was the hottest ever recorded temperature in the UK in 2022?</vt:lpstr>
      <vt:lpstr>6. Was the hottest ever recorded temperature in the UK in 2022?</vt:lpstr>
      <vt:lpstr>7. Can mobile phones be affected by heatwaves?</vt:lpstr>
      <vt:lpstr>7. Can mobile phones be affected by heatwaves?</vt:lpstr>
      <vt:lpstr>8. Do heatwaves damage cars?</vt:lpstr>
      <vt:lpstr>8. Do heatwaves damage cars?</vt:lpstr>
      <vt:lpstr>9. Heatwaves are good for plants including fruits and vegetables on farms?</vt:lpstr>
      <vt:lpstr>9. Heatwaves are good for plants including fruits and vegetables on farms?</vt:lpstr>
      <vt:lpstr>10. Are heatwaves good for bumblebees as they can collect lots of nectar?</vt:lpstr>
      <vt:lpstr>10. Are heatwaves good for bumblebees as they can collect lots of nectar?</vt:lpstr>
      <vt:lpstr>Heatwaves quiz</vt:lpstr>
      <vt:lpstr>Big question</vt:lpstr>
      <vt:lpstr>Resources and support</vt:lpstr>
      <vt:lpstr>Where to find more information</vt:lpstr>
      <vt:lpstr>How to tell the emergency services where you are</vt:lpstr>
      <vt:lpstr>First aid app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2023-06-15T11:32:56Z</dcterms:created>
  <dcterms:modified xsi:type="dcterms:W3CDTF">2023-06-15T11:33:07Z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b5bd0e747d9243cdba6014139b7d7e8a">
    <vt:lpwstr/>
  </property>
  <property fmtid="{D5CDD505-2E9C-101B-9397-08002B2CF9AE}" pid="8" name="BRC_x002d_Classification">
    <vt:lpwstr/>
  </property>
  <property fmtid="{D5CDD505-2E9C-101B-9397-08002B2CF9AE}" pid="9" name="TaxCatchAll">
    <vt:lpwstr/>
  </property>
</Properties>
</file>