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4"/>
    <p:sldMasterId id="2147483660" r:id="rId5"/>
  </p:sldMasterIdLst>
  <p:notesMasterIdLst>
    <p:notesMasterId r:id="rId31"/>
  </p:notesMasterIdLst>
  <p:sldIdLst>
    <p:sldId id="412" r:id="rId6"/>
    <p:sldId id="449" r:id="rId7"/>
    <p:sldId id="419" r:id="rId8"/>
    <p:sldId id="443" r:id="rId9"/>
    <p:sldId id="363" r:id="rId10"/>
    <p:sldId id="455" r:id="rId11"/>
    <p:sldId id="456" r:id="rId12"/>
    <p:sldId id="457" r:id="rId13"/>
    <p:sldId id="458" r:id="rId14"/>
    <p:sldId id="459" r:id="rId15"/>
    <p:sldId id="461" r:id="rId16"/>
    <p:sldId id="466" r:id="rId17"/>
    <p:sldId id="463" r:id="rId18"/>
    <p:sldId id="464" r:id="rId19"/>
    <p:sldId id="465" r:id="rId20"/>
    <p:sldId id="468" r:id="rId21"/>
    <p:sldId id="469" r:id="rId22"/>
    <p:sldId id="454" r:id="rId23"/>
    <p:sldId id="450" r:id="rId24"/>
    <p:sldId id="420" r:id="rId25"/>
    <p:sldId id="470" r:id="rId26"/>
    <p:sldId id="452" r:id="rId27"/>
    <p:sldId id="473" r:id="rId28"/>
    <p:sldId id="390" r:id="rId29"/>
    <p:sldId id="4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A24"/>
    <a:srgbClr val="E95351"/>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FB0E6-0BC6-00E3-05B0-6A03C9EEF647}" v="28" dt="2023-06-15T11:05:51.424"/>
    <p1510:client id="{C76D2A7B-8BB8-487E-8604-92E3A770C00B}" v="141" dt="2023-06-15T11:06:53.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142003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393432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Learners may identify:</a:t>
            </a:r>
          </a:p>
          <a:p>
            <a:r>
              <a:rPr lang="en-GB"/>
              <a:t>Even people who live up a hill can be affected by flooding by:</a:t>
            </a:r>
          </a:p>
          <a:p>
            <a:pPr marL="171450" indent="-171450">
              <a:buFontTx/>
              <a:buChar char="-"/>
            </a:pPr>
            <a:r>
              <a:rPr lang="en-GB"/>
              <a:t>A flood causing a power cut. This could mean people can’t communicate with each other if mobile phones no longer work. People may not be able to have heating or the ability to make food to eat. </a:t>
            </a:r>
          </a:p>
          <a:p>
            <a:pPr marL="171450" indent="-171450">
              <a:buFontTx/>
              <a:buChar char="-"/>
            </a:pPr>
            <a:r>
              <a:rPr lang="en-GB"/>
              <a:t>A flood making transport difficult, people could get stuck or struggle to get the things they need.</a:t>
            </a:r>
          </a:p>
          <a:p>
            <a:pPr marL="171450" indent="-171450">
              <a:buFontTx/>
              <a:buChar char="-"/>
            </a:pPr>
            <a:r>
              <a:rPr lang="en-GB"/>
              <a:t>A flood being stressful or scary.</a:t>
            </a:r>
          </a:p>
          <a:p>
            <a:pPr marL="171450" indent="-171450">
              <a:buFontTx/>
              <a:buChar char="-"/>
            </a:pPr>
            <a:endParaRPr lang="en-GB"/>
          </a:p>
          <a:p>
            <a:r>
              <a:rPr lang="en-GB"/>
              <a:t>You could build on this story and discussion by asking:</a:t>
            </a:r>
          </a:p>
          <a:p>
            <a:r>
              <a:rPr lang="en-GB"/>
              <a:t>What could Femi and his dad have done before this weather emergency that would have helped them to cope?</a:t>
            </a:r>
          </a:p>
          <a:p>
            <a:r>
              <a:rPr lang="en-GB"/>
              <a:t>How do you think Femi might have been feeling? How might this feel in his body? What could Femi do to cope emotionally?</a:t>
            </a:r>
          </a:p>
          <a:p>
            <a:r>
              <a:rPr lang="en-GB"/>
              <a:t>If there are power cuts and difficulty travelling, how could this affect the emergency services? (This could be an opportunity to gather initial thoughts. The next part of the activity goes into detail about this.)</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219306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name the emergency services, then tap to reveal and see if they were correct.</a:t>
            </a:r>
          </a:p>
          <a:p>
            <a:r>
              <a:rPr lang="en-GB"/>
              <a:t>Continue by asking about the role of each service, their role in a flood, and how this could affect people.</a:t>
            </a:r>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1992578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learners to compare this to their ideas from the discussion of Femi’s experience.</a:t>
            </a:r>
          </a:p>
          <a:p>
            <a:r>
              <a:rPr lang="en-GB"/>
              <a:t>You could prompt learners by asking them ‘if the fire and rescue service is busy dealing with the flood, what could this mean for people having other emergencies?’</a:t>
            </a:r>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372298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learners to compare this to their ideas from the discussion.</a:t>
            </a:r>
          </a:p>
          <a:p>
            <a:r>
              <a:rPr lang="en-GB"/>
              <a:t>You could prompt learners by asking ‘what challenges could there be for the police service if they are also busy coordinating the emergency services’ response to a flood?’</a:t>
            </a:r>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1991769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learners to compare this to their ideas from the discussion.</a:t>
            </a:r>
          </a:p>
          <a:p>
            <a:r>
              <a:rPr lang="en-GB"/>
              <a:t>You could prompt learners by asking ‘do you think the number of people needing emergency medical help would go up or down in a flood? What could this mean for those who need help?’</a:t>
            </a:r>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2622698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Guide learners to find the conclusion that during floods the emergency services are extremely busy. This may mean that response times are significantly increased. When help is needed, it may take longer to come. </a:t>
            </a:r>
          </a:p>
          <a:p>
            <a:r>
              <a:rPr lang="en-GB"/>
              <a:t>They can be prepared by knowing how to stay safe during a flood and learning some first aid skills.</a:t>
            </a:r>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2401460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Give learners a few moments to reflect on this question before inviting them to discuss with a partner. Then, encourage feedback as a group.</a:t>
            </a:r>
            <a:endParaRPr lang="en-US" sz="1800"/>
          </a:p>
          <a:p>
            <a:r>
              <a:rPr lang="en-GB" sz="1800"/>
              <a:t>Referring back to the Big Question should enable you and your learners to see how much they have learned from the activity. Answers to this question should be more detailed and varied at this point.</a:t>
            </a: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21</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23</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about floods may be distressing to some learners. Use this slide to signpost learners on to further support for challenges they may be facing and need help with. </a:t>
            </a:r>
          </a:p>
        </p:txBody>
      </p:sp>
      <p:sp>
        <p:nvSpPr>
          <p:cNvPr id="4" name="Slide Number Placeholder 3"/>
          <p:cNvSpPr>
            <a:spLocks noGrp="1"/>
          </p:cNvSpPr>
          <p:nvPr>
            <p:ph type="sldNum" sz="quarter" idx="5"/>
          </p:nvPr>
        </p:nvSpPr>
        <p:spPr/>
        <p:txBody>
          <a:bodyPr/>
          <a:lstStyle/>
          <a:p>
            <a:fld id="{388E93AE-D119-4996-8223-47E80B84AD5C}" type="slidenum">
              <a:rPr lang="en-GB" smtClean="0"/>
              <a:t>24</a:t>
            </a:fld>
            <a:endParaRPr lang="en-GB"/>
          </a:p>
        </p:txBody>
      </p:sp>
    </p:spTree>
    <p:extLst>
      <p:ext uri="{BB962C8B-B14F-4D97-AF65-F5344CB8AC3E}">
        <p14:creationId xmlns:p14="http://schemas.microsoft.com/office/powerpoint/2010/main" val="107442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25</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could invite learners to share, if they choose, how they found this breathing activity.</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388630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the links to the website, you will need to find your local area. We suggest starting with the location of your organisation as a reference point for learners.</a:t>
            </a:r>
          </a:p>
          <a:p>
            <a:endParaRPr lang="en-GB"/>
          </a:p>
          <a:p>
            <a:r>
              <a:rPr lang="en-GB"/>
              <a:t>Learners may need support to answer this question. Scaffold their thinking by asking these questions:</a:t>
            </a:r>
          </a:p>
          <a:p>
            <a:r>
              <a:rPr lang="en-GB"/>
              <a:t>Where are the hospitals, schools, fire and police stations?</a:t>
            </a:r>
          </a:p>
          <a:p>
            <a:r>
              <a:rPr lang="en-GB"/>
              <a:t>If a river floods, or there is surface water flooding affecting the roads, how could people be affected?</a:t>
            </a:r>
          </a:p>
          <a:p>
            <a:r>
              <a:rPr lang="en-GB"/>
              <a:t>If lots of people need help from the emergency services due to being directly affected by flooding, how could this affect those people not directly affected?</a:t>
            </a:r>
          </a:p>
          <a:p>
            <a:r>
              <a:rPr lang="en-GB"/>
              <a:t>If someone has family in the area who need their support, how could flooding cause difficulty with this?</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25089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activity is designed to address the misconception that people who live high up, or on hills can’t be affected by flooding. Femi’s story illustrates some of the indirect ways we could be affected by a flood.</a:t>
            </a:r>
          </a:p>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280523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374188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215985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45767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83541759"/>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647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916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545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8377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75530213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377973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62051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149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527419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467653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0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502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952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6367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24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73167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90178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5.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theme" Target="../theme/theme2.xml"/><Relationship Id="rId20" Type="http://schemas.openxmlformats.org/officeDocument/2006/relationships/image" Target="../media/image7.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3A8CA532-398C-2927-5508-F70D1CFF7176}"/>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Investigating your risk          </a:t>
            </a:r>
            <a:r>
              <a:rPr lang="en-GB" sz="1200" b="1">
                <a:latin typeface="Arial" panose="020B0604020202020204" pitchFamily="34" charset="0"/>
                <a:cs typeface="Arial" panose="020B0604020202020204" pitchFamily="34" charset="0"/>
              </a:rPr>
              <a:t>Learn</a:t>
            </a:r>
          </a:p>
        </p:txBody>
      </p:sp>
      <p:pic>
        <p:nvPicPr>
          <p:cNvPr id="5" name="Picture 4">
            <a:extLst>
              <a:ext uri="{FF2B5EF4-FFF2-40B4-BE49-F238E27FC236}">
                <a16:creationId xmlns:a16="http://schemas.microsoft.com/office/drawing/2014/main" id="{FD749AF9-7115-EAC2-33AE-DF5649DD99C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6771293" y="6254326"/>
            <a:ext cx="172432" cy="172432"/>
          </a:xfrm>
          <a:prstGeom prst="rect">
            <a:avLst/>
          </a:prstGeom>
        </p:spPr>
      </p:pic>
      <p:pic>
        <p:nvPicPr>
          <p:cNvPr id="6" name="Picture 5">
            <a:extLst>
              <a:ext uri="{FF2B5EF4-FFF2-40B4-BE49-F238E27FC236}">
                <a16:creationId xmlns:a16="http://schemas.microsoft.com/office/drawing/2014/main" id="{019D7778-BF90-AE7B-E65D-CF9A68B8318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27057928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5400000">
            <a:off x="1042845" y="5092061"/>
            <a:ext cx="798267" cy="2580804"/>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94"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redcross.org.uk/-/media/documents/weather-together/flooding-updated/note-writing-help.docx?sc_lang=en"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emf"/><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15.gif"/><Relationship Id="rId4" Type="http://schemas.openxmlformats.org/officeDocument/2006/relationships/image" Target="../media/image28.gif"/><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29.jpe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s://www.redcross.org.uk/stories/disasters-and-emergencies/uk/how-the-british-red-cross-helps-during-a-floo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s://what3words.com/products/what3words-app"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jo@samaritans.org" TargetMode="External"/><Relationship Id="rId3" Type="http://schemas.openxmlformats.org/officeDocument/2006/relationships/hyperlink" Target="tel:08001111" TargetMode="External"/><Relationship Id="rId7" Type="http://schemas.openxmlformats.org/officeDocument/2006/relationships/hyperlink" Target="https://youngminds.org.uk/find-help/your-guide-to-support/"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sms:85258?body=THEMIX" TargetMode="External"/><Relationship Id="rId5" Type="http://schemas.openxmlformats.org/officeDocument/2006/relationships/hyperlink" Target="https://www.childline.org.uk/login/?returnPath=%2flocker%2finbox%2f" TargetMode="External"/><Relationship Id="rId4" Type="http://schemas.openxmlformats.org/officeDocument/2006/relationships/hyperlink" Target="https://www.childline.org.uk/get-support/1-2-1-counsellor-chat/" TargetMode="External"/><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1.xml"/><Relationship Id="rId16" Type="http://schemas.openxmlformats.org/officeDocument/2006/relationships/image" Target="../media/image66.png"/><Relationship Id="rId20" Type="http://schemas.openxmlformats.org/officeDocument/2006/relationships/hyperlink" Target="https://www.redcross.org.uk/weather-together-resources" TargetMode="Externa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hyperlink" Target="https://feedback.redcross.org.uk/s/WeatherTogether/" TargetMode="External"/><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hyperlink" Target="https://flood-map-for-planning.service.gov.uk/location" TargetMode="External"/><Relationship Id="rId13" Type="http://schemas.openxmlformats.org/officeDocument/2006/relationships/image" Target="../media/image15.gif"/><Relationship Id="rId3" Type="http://schemas.openxmlformats.org/officeDocument/2006/relationships/image" Target="../media/image22.jpeg"/><Relationship Id="rId7" Type="http://schemas.openxmlformats.org/officeDocument/2006/relationships/hyperlink" Target="https://map.sepa.org.uk/floodmaps" TargetMode="External"/><Relationship Id="rId12"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maps.cyfoethnaturiolcymru.gov.uk/Html5Viewer/Index.html?configBase=https://maps.cyfoethnaturiolcymru.gov.uk/Geocortex/Essentials/REST/sites/Flood_Risk/viewers/Flood_Risk/virtualdirectory/Resources/Config/Default&amp;layerTheme=0" TargetMode="External"/><Relationship Id="rId11" Type="http://schemas.openxmlformats.org/officeDocument/2006/relationships/image" Target="../media/image26.jpeg"/><Relationship Id="rId5" Type="http://schemas.openxmlformats.org/officeDocument/2006/relationships/image" Target="../media/image23.gif"/><Relationship Id="rId10" Type="http://schemas.openxmlformats.org/officeDocument/2006/relationships/image" Target="../media/image25.jpeg"/><Relationship Id="rId4" Type="http://schemas.openxmlformats.org/officeDocument/2006/relationships/hyperlink" Target="https://www.nidirect.gov.uk/articles/check-risk-flooding-your-area" TargetMode="Externa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535E1D-5E49-0A0B-B4E3-EACF492B035B}"/>
              </a:ext>
            </a:extLst>
          </p:cNvPr>
          <p:cNvGrpSpPr>
            <a:grpSpLocks noGrp="1" noUngrp="1" noRot="1" noMove="1" noResize="1"/>
          </p:cNvGrpSpPr>
          <p:nvPr/>
        </p:nvGrpSpPr>
        <p:grpSpPr>
          <a:xfrm>
            <a:off x="939227" y="0"/>
            <a:ext cx="10313546" cy="6857994"/>
            <a:chOff x="320850" y="401202"/>
            <a:chExt cx="10313546" cy="6904162"/>
          </a:xfrm>
        </p:grpSpPr>
        <p:sp>
          <p:nvSpPr>
            <p:cNvPr id="5" name="object 2">
              <a:extLst>
                <a:ext uri="{FF2B5EF4-FFF2-40B4-BE49-F238E27FC236}">
                  <a16:creationId xmlns:a16="http://schemas.microsoft.com/office/drawing/2014/main" id="{4B7B90B3-110D-DD82-5363-F86AFC719D93}"/>
                </a:ext>
              </a:extLst>
            </p:cNvPr>
            <p:cNvSpPr txBox="1">
              <a:spLocks noGrp="1" noRot="1" noMove="1" noResize="1" noEditPoints="1" noAdjustHandles="1" noChangeArrowheads="1" noChangeShapeType="1"/>
            </p:cNvSpPr>
            <p:nvPr/>
          </p:nvSpPr>
          <p:spPr>
            <a:xfrm>
              <a:off x="3319175" y="609547"/>
              <a:ext cx="6567081" cy="260789"/>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231F20"/>
                  </a:solidFill>
                  <a:latin typeface="HelveticaNeueLT Pro 65 Md" panose="020B0804020202020204" pitchFamily="34" charset="0"/>
                  <a:cs typeface="Arial"/>
                </a:rPr>
                <a:t>Weather</a:t>
              </a:r>
              <a:r>
                <a:rPr sz="1600" b="1" spc="25" dirty="0">
                  <a:solidFill>
                    <a:srgbClr val="231F20"/>
                  </a:solidFill>
                  <a:latin typeface="HelveticaNeueLT Pro 65 Md" panose="020B0804020202020204" pitchFamily="34" charset="0"/>
                  <a:cs typeface="Arial"/>
                </a:rPr>
                <a:t> </a:t>
              </a:r>
              <a:r>
                <a:rPr sz="1600" b="1" dirty="0">
                  <a:solidFill>
                    <a:srgbClr val="231F20"/>
                  </a:solidFill>
                  <a:latin typeface="HelveticaNeueLT Pro 65 Md" panose="020B0804020202020204" pitchFamily="34" charset="0"/>
                  <a:cs typeface="Arial"/>
                </a:rPr>
                <a:t>Together:</a:t>
              </a:r>
              <a:r>
                <a:rPr sz="1600" b="1" spc="25" dirty="0">
                  <a:solidFill>
                    <a:srgbClr val="231F20"/>
                  </a:solidFill>
                  <a:latin typeface="HelveticaNeueLT Pro 65 Md" panose="020B0804020202020204" pitchFamily="34" charset="0"/>
                  <a:cs typeface="Arial"/>
                </a:rPr>
                <a:t> </a:t>
              </a:r>
              <a:r>
                <a:rPr lang="en-GB" sz="1600" b="1" spc="25" dirty="0">
                  <a:solidFill>
                    <a:srgbClr val="231F20"/>
                  </a:solidFill>
                  <a:latin typeface="HelveticaNeueLT Pro 65 Md" panose="020B0804020202020204" pitchFamily="34" charset="0"/>
                  <a:cs typeface="Arial"/>
                </a:rPr>
                <a:t>Flooding - Investigating </a:t>
              </a:r>
              <a:r>
                <a:rPr lang="en-GB" sz="1600" b="1" spc="25">
                  <a:solidFill>
                    <a:srgbClr val="231F20"/>
                  </a:solidFill>
                  <a:latin typeface="HelveticaNeueLT Pro 65 Md" panose="020B0804020202020204" pitchFamily="34" charset="0"/>
                  <a:cs typeface="Arial"/>
                </a:rPr>
                <a:t>your risk</a:t>
              </a:r>
              <a:endParaRPr sz="1600" dirty="0">
                <a:latin typeface="HelveticaNeueLT Pro 65 Md" panose="020B0804020202020204" pitchFamily="34" charset="0"/>
                <a:cs typeface="Arial"/>
              </a:endParaRPr>
            </a:p>
          </p:txBody>
        </p:sp>
        <p:sp>
          <p:nvSpPr>
            <p:cNvPr id="6" name="object 3">
              <a:extLst>
                <a:ext uri="{FF2B5EF4-FFF2-40B4-BE49-F238E27FC236}">
                  <a16:creationId xmlns:a16="http://schemas.microsoft.com/office/drawing/2014/main" id="{1C08691D-3400-758A-5F5A-0561B4295F4C}"/>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7" name="object 4">
              <a:extLst>
                <a:ext uri="{FF2B5EF4-FFF2-40B4-BE49-F238E27FC236}">
                  <a16:creationId xmlns:a16="http://schemas.microsoft.com/office/drawing/2014/main" id="{5E06D7A1-8854-E253-CDE3-1600D6C00537}"/>
                </a:ext>
              </a:extLst>
            </p:cNvPr>
            <p:cNvSpPr txBox="1">
              <a:spLocks noGrp="1" noRot="1" noMove="1" noResize="1" noEditPoints="1" noAdjustHandles="1" noChangeArrowheads="1" noChangeShapeType="1"/>
            </p:cNvSpPr>
            <p:nvPr/>
          </p:nvSpPr>
          <p:spPr>
            <a:xfrm>
              <a:off x="4474789" y="1253139"/>
              <a:ext cx="5461267" cy="558501"/>
            </a:xfrm>
            <a:prstGeom prst="rect">
              <a:avLst/>
            </a:prstGeom>
          </p:spPr>
          <p:txBody>
            <a:bodyPr vert="horz" wrap="square" lIns="0" tIns="0" rIns="0" bIns="0" rtlCol="0" anchor="t">
              <a:spAutoFit/>
            </a:bodyPr>
            <a:lstStyle/>
            <a:p>
              <a:pPr marL="171450" lvl="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a:t>
              </a:r>
              <a:r>
                <a:rPr lang="en-GB" sz="1200">
                  <a:latin typeface="HelveticaNeueLT Pro 45 Lt"/>
                </a:rPr>
                <a:t>know that flooding can affect anyone.</a:t>
              </a:r>
            </a:p>
            <a:p>
              <a:pPr marL="183515" indent="-171450">
                <a:lnSpc>
                  <a:spcPts val="1540"/>
                </a:lnSpc>
                <a:buClr>
                  <a:srgbClr val="FF0000"/>
                </a:buClr>
                <a:buSzPct val="150000"/>
                <a:buFont typeface="HelveticaNeueLT Pro 45 Lt" panose="020B0403020202020204" pitchFamily="34" charset="0"/>
                <a:buChar char="-"/>
                <a:tabLst>
                  <a:tab pos="193040" algn="l"/>
                </a:tabLst>
              </a:pPr>
              <a:r>
                <a:rPr sz="1200" spc="-20">
                  <a:solidFill>
                    <a:srgbClr val="231F20"/>
                  </a:solidFill>
                  <a:latin typeface="HelveticaNeueLT Pro 45 Lt"/>
                  <a:cs typeface="Arial"/>
                </a:rPr>
                <a:t>Should</a:t>
              </a:r>
              <a:r>
                <a:rPr sz="1200" spc="-25">
                  <a:solidFill>
                    <a:srgbClr val="231F20"/>
                  </a:solidFill>
                  <a:latin typeface="HelveticaNeueLT Pro 45 Lt"/>
                  <a:cs typeface="Arial"/>
                </a:rPr>
                <a:t> </a:t>
              </a:r>
              <a:r>
                <a:rPr lang="en-US" sz="1200">
                  <a:latin typeface="HelveticaNeueLT Pro 45 Lt"/>
                </a:rPr>
                <a:t>discuss how flooding can affect people who are not in direct risk of flooding.</a:t>
              </a:r>
              <a:endParaRPr sz="1200">
                <a:latin typeface="HelveticaNeueLT Pro 45 Lt" panose="020B0403020202020204" pitchFamily="34" charset="0"/>
                <a:cs typeface="Arial"/>
              </a:endParaRPr>
            </a:p>
          </p:txBody>
        </p:sp>
        <p:sp>
          <p:nvSpPr>
            <p:cNvPr id="8" name="object 5">
              <a:extLst>
                <a:ext uri="{FF2B5EF4-FFF2-40B4-BE49-F238E27FC236}">
                  <a16:creationId xmlns:a16="http://schemas.microsoft.com/office/drawing/2014/main" id="{D5DD002A-1758-F65A-FC45-B2FB5FD1D6E4}"/>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9" name="object 6">
              <a:extLst>
                <a:ext uri="{FF2B5EF4-FFF2-40B4-BE49-F238E27FC236}">
                  <a16:creationId xmlns:a16="http://schemas.microsoft.com/office/drawing/2014/main" id="{041F0A65-E20F-637D-2C0F-0BC8E137415A}"/>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nchor="t">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a:cs typeface="Arial"/>
                </a:rPr>
                <a:t>Language</a:t>
              </a:r>
              <a:r>
                <a:rPr sz="1200" spc="-40">
                  <a:solidFill>
                    <a:srgbClr val="231F20"/>
                  </a:solidFill>
                  <a:latin typeface="HelveticaNeueLT Pro 45 Lt"/>
                  <a:cs typeface="Arial"/>
                </a:rPr>
                <a:t> </a:t>
              </a:r>
              <a:r>
                <a:rPr sz="1200">
                  <a:solidFill>
                    <a:srgbClr val="231F20"/>
                  </a:solidFill>
                  <a:latin typeface="HelveticaNeueLT Pro 45 Lt"/>
                  <a:cs typeface="Arial"/>
                </a:rPr>
                <a:t>and</a:t>
              </a:r>
              <a:r>
                <a:rPr sz="1200" spc="-35">
                  <a:solidFill>
                    <a:srgbClr val="231F20"/>
                  </a:solidFill>
                  <a:latin typeface="HelveticaNeueLT Pro 45 Lt"/>
                  <a:cs typeface="Arial"/>
                </a:rPr>
                <a:t> </a:t>
              </a:r>
              <a:r>
                <a:rPr sz="1200" spc="-10">
                  <a:solidFill>
                    <a:srgbClr val="231F20"/>
                  </a:solidFill>
                  <a:latin typeface="HelveticaNeueLT Pro 45 Lt"/>
                  <a:cs typeface="Arial"/>
                </a:rPr>
                <a:t>literacy</a:t>
              </a:r>
              <a:endParaRPr sz="1200">
                <a:latin typeface="HelveticaNeueLT Pro 45 Lt" panose="020B0403020202020204" pitchFamily="34" charset="0"/>
                <a:cs typeface="Arial"/>
              </a:endParaRPr>
            </a:p>
          </p:txBody>
        </p:sp>
        <p:sp>
          <p:nvSpPr>
            <p:cNvPr id="10" name="object 7">
              <a:extLst>
                <a:ext uri="{FF2B5EF4-FFF2-40B4-BE49-F238E27FC236}">
                  <a16:creationId xmlns:a16="http://schemas.microsoft.com/office/drawing/2014/main" id="{6C65DEAF-1B5B-2760-68A2-46BC9EFA0E6C}"/>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2" name="object 8">
              <a:extLst>
                <a:ext uri="{FF2B5EF4-FFF2-40B4-BE49-F238E27FC236}">
                  <a16:creationId xmlns:a16="http://schemas.microsoft.com/office/drawing/2014/main" id="{ED8351B8-3FBB-268A-0675-CDB0DCD47C2B}"/>
                </a:ext>
              </a:extLst>
            </p:cNvPr>
            <p:cNvSpPr txBox="1">
              <a:spLocks noGrp="1" noRot="1" noMove="1" noResize="1" noEditPoints="1" noAdjustHandles="1" noChangeArrowheads="1" noChangeShapeType="1"/>
            </p:cNvSpPr>
            <p:nvPr/>
          </p:nvSpPr>
          <p:spPr>
            <a:xfrm>
              <a:off x="4484950" y="4575201"/>
              <a:ext cx="5616872" cy="743636"/>
            </a:xfrm>
            <a:prstGeom prst="rect">
              <a:avLst/>
            </a:prstGeom>
          </p:spPr>
          <p:txBody>
            <a:bodyPr vert="horz" wrap="square" lIns="0" tIns="0" rIns="0" bIns="0" rtlCol="0">
              <a:spAutoFit/>
            </a:bodyPr>
            <a:lstStyle/>
            <a:p>
              <a:pPr marL="171450" indent="-171450">
                <a:buClr>
                  <a:srgbClr val="EE2A24"/>
                </a:buClr>
                <a:buFont typeface="HelveticaNeueLT Pro 45 Lt" panose="020B0403020202020204" pitchFamily="34" charset="0"/>
                <a:buChar char="-"/>
              </a:pPr>
              <a:r>
                <a:rPr lang="en-GB" sz="1200">
                  <a:solidFill>
                    <a:schemeClr val="tx1"/>
                  </a:solidFill>
                  <a:latin typeface="HelveticaNeueLT Pro 45 Lt" panose="020B0403020202020204" pitchFamily="34" charset="0"/>
                </a:rPr>
                <a:t>If examining the map will be too emotionally challenging for your learners, skip slide 6 and instead focus on Femi’s story as a case study [7-9].</a:t>
              </a:r>
            </a:p>
            <a:p>
              <a:pPr marL="171450" indent="-171450">
                <a:buClr>
                  <a:srgbClr val="EE2A24"/>
                </a:buClr>
                <a:buFont typeface="HelveticaNeueLT Pro 45 Lt" panose="020B0403020202020204" pitchFamily="34" charset="0"/>
                <a:buChar char="-"/>
              </a:pPr>
              <a:r>
                <a:rPr lang="en-GB" sz="1200">
                  <a:latin typeface="HelveticaNeueLT Pro 45 Lt" panose="020B0403020202020204" pitchFamily="34" charset="0"/>
                </a:rPr>
                <a:t>To extend the activity, ask learners to create a news story about flooding in their area. Encourage them to perform to their peers and gain feedback.</a:t>
              </a:r>
              <a:endParaRPr lang="en-GB" sz="1200">
                <a:solidFill>
                  <a:schemeClr val="tx1"/>
                </a:solidFill>
                <a:latin typeface="HelveticaNeueLT Pro 45 Lt" panose="020B0403020202020204" pitchFamily="34" charset="0"/>
              </a:endParaRPr>
            </a:p>
          </p:txBody>
        </p:sp>
        <p:sp>
          <p:nvSpPr>
            <p:cNvPr id="13" name="object 9">
              <a:extLst>
                <a:ext uri="{FF2B5EF4-FFF2-40B4-BE49-F238E27FC236}">
                  <a16:creationId xmlns:a16="http://schemas.microsoft.com/office/drawing/2014/main" id="{66B5B32B-9909-CC29-DC50-619696A9F3B7}"/>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4" name="object 10">
              <a:extLst>
                <a:ext uri="{FF2B5EF4-FFF2-40B4-BE49-F238E27FC236}">
                  <a16:creationId xmlns:a16="http://schemas.microsoft.com/office/drawing/2014/main" id="{E65D8538-C3CF-8478-DAE0-2050DD0F4554}"/>
                </a:ext>
              </a:extLst>
            </p:cNvPr>
            <p:cNvSpPr txBox="1">
              <a:spLocks noGrp="1" noRot="1" noMove="1" noResize="1" noEditPoints="1" noAdjustHandles="1" noChangeArrowheads="1" noChangeShapeType="1"/>
            </p:cNvSpPr>
            <p:nvPr/>
          </p:nvSpPr>
          <p:spPr>
            <a:xfrm>
              <a:off x="4484949" y="2035293"/>
              <a:ext cx="5525135" cy="2429729"/>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latin typeface="HelveticaNeueLT Pro 45 Lt"/>
                </a:rPr>
                <a:t>Invite learners to start by taking a pause. Read the Take a pause prompts to learners (their eyes will be shut) [3].</a:t>
              </a:r>
            </a:p>
            <a:p>
              <a:pPr marL="228600" indent="-228600">
                <a:buClr>
                  <a:srgbClr val="EE2A24"/>
                </a:buClr>
                <a:buFont typeface="+mj-lt"/>
                <a:buAutoNum type="arabicPeriod"/>
              </a:pPr>
              <a:r>
                <a:rPr lang="en-GB" sz="1200" dirty="0">
                  <a:latin typeface="HelveticaNeueLT Pro 45 Lt"/>
                </a:rPr>
                <a:t>Introduce the objective and big question [4,5].</a:t>
              </a:r>
            </a:p>
            <a:p>
              <a:pPr marL="228600" indent="-228600">
                <a:buClr>
                  <a:srgbClr val="EE2A24"/>
                </a:buClr>
                <a:buFont typeface="+mj-lt"/>
                <a:buAutoNum type="arabicPeriod"/>
              </a:pPr>
              <a:r>
                <a:rPr lang="en-GB" sz="1200" dirty="0">
                  <a:latin typeface="HelveticaNeueLT Pro 45 Lt"/>
                </a:rPr>
                <a:t>Explain that learners will look at a flood map for their area and answer the challenge question. Spend some time exploring the map as a group. Use the question prompts in the ‘notes’ section of the slide for support [6]. </a:t>
              </a:r>
            </a:p>
            <a:p>
              <a:pPr marL="228600" indent="-228600">
                <a:buClr>
                  <a:srgbClr val="EE2A24"/>
                </a:buClr>
                <a:buFont typeface="+mj-lt"/>
                <a:buAutoNum type="arabicPeriod"/>
              </a:pPr>
              <a:r>
                <a:rPr lang="en-GB" sz="1200" dirty="0">
                  <a:latin typeface="HelveticaNeueLT Pro 45 Lt"/>
                </a:rPr>
                <a:t>Explain that now learners will hear Femi’s story which will help them answer the challenge question. Work through the story [7-11].</a:t>
              </a:r>
            </a:p>
            <a:p>
              <a:pPr marL="228600" indent="-228600">
                <a:buClr>
                  <a:srgbClr val="EE2A24"/>
                </a:buClr>
                <a:buFont typeface="+mj-lt"/>
                <a:buAutoNum type="arabicPeriod"/>
              </a:pPr>
              <a:r>
                <a:rPr lang="en-GB" sz="1200" dirty="0">
                  <a:latin typeface="HelveticaNeueLT Pro 45 Lt"/>
                </a:rPr>
                <a:t>Then, invite learners to discuss the challenge question and share ideas [12].</a:t>
              </a:r>
            </a:p>
            <a:p>
              <a:pPr marL="228600" indent="-228600">
                <a:buClr>
                  <a:srgbClr val="EE2A24"/>
                </a:buClr>
                <a:buFont typeface="+mj-lt"/>
                <a:buAutoNum type="arabicPeriod"/>
              </a:pPr>
              <a:r>
                <a:rPr lang="en-GB" sz="1200" dirty="0">
                  <a:latin typeface="HelveticaNeueLT Pro 45 Lt"/>
                </a:rPr>
                <a:t>Next focus learners on the role of the emergency services in a flood and discuss how this could affect all of us [13-17].</a:t>
              </a:r>
            </a:p>
            <a:p>
              <a:pPr marL="228600" indent="-228600">
                <a:buClr>
                  <a:srgbClr val="EE2A24"/>
                </a:buClr>
                <a:buFont typeface="+mj-lt"/>
                <a:buAutoNum type="arabicPeriod"/>
              </a:pPr>
              <a:r>
                <a:rPr lang="en-GB" sz="1200" dirty="0">
                  <a:latin typeface="HelveticaNeueLT Pro 45 Lt"/>
                </a:rPr>
                <a:t>Finally, refer back to the big question to review progress [18].</a:t>
              </a:r>
            </a:p>
            <a:p>
              <a:pPr marL="228600" indent="-228600">
                <a:buClr>
                  <a:srgbClr val="EE2A24"/>
                </a:buClr>
                <a:buFont typeface="+mj-lt"/>
                <a:buAutoNum type="arabicPeriod"/>
              </a:pPr>
              <a:endParaRPr lang="en-GB" sz="1200">
                <a:solidFill>
                  <a:schemeClr val="tx1"/>
                </a:solidFill>
                <a:latin typeface="HelveticaNeueLT Pro 45 Lt"/>
              </a:endParaRPr>
            </a:p>
          </p:txBody>
        </p:sp>
        <p:sp>
          <p:nvSpPr>
            <p:cNvPr id="15" name="object 11">
              <a:extLst>
                <a:ext uri="{FF2B5EF4-FFF2-40B4-BE49-F238E27FC236}">
                  <a16:creationId xmlns:a16="http://schemas.microsoft.com/office/drawing/2014/main" id="{E0812A42-C13D-6A5D-4080-10A0D7235F86}"/>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6" name="object 12">
              <a:extLst>
                <a:ext uri="{FF2B5EF4-FFF2-40B4-BE49-F238E27FC236}">
                  <a16:creationId xmlns:a16="http://schemas.microsoft.com/office/drawing/2014/main" id="{0B00468D-B3B7-B4B8-2180-EC91B12852BC}"/>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7" name="object 13">
              <a:extLst>
                <a:ext uri="{FF2B5EF4-FFF2-40B4-BE49-F238E27FC236}">
                  <a16:creationId xmlns:a16="http://schemas.microsoft.com/office/drawing/2014/main" id="{0272301F-DC15-D016-E92A-2A2D990021D9}"/>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8" name="object 14">
              <a:extLst>
                <a:ext uri="{FF2B5EF4-FFF2-40B4-BE49-F238E27FC236}">
                  <a16:creationId xmlns:a16="http://schemas.microsoft.com/office/drawing/2014/main" id="{7F7C2C2E-D983-CE68-F8DC-B161CAFA1166}"/>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9" name="object 15">
              <a:extLst>
                <a:ext uri="{FF2B5EF4-FFF2-40B4-BE49-F238E27FC236}">
                  <a16:creationId xmlns:a16="http://schemas.microsoft.com/office/drawing/2014/main" id="{08A4C2F5-A791-296D-4F2E-D7C9F9C50187}"/>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0" name="object 16">
              <a:extLst>
                <a:ext uri="{FF2B5EF4-FFF2-40B4-BE49-F238E27FC236}">
                  <a16:creationId xmlns:a16="http://schemas.microsoft.com/office/drawing/2014/main" id="{489E390F-3112-0E30-C1C2-30A32C37F747}"/>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1" name="object 17">
              <a:extLst>
                <a:ext uri="{FF2B5EF4-FFF2-40B4-BE49-F238E27FC236}">
                  <a16:creationId xmlns:a16="http://schemas.microsoft.com/office/drawing/2014/main" id="{EF523622-D70A-95DA-BF3C-018C08BC4C55}"/>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2" name="object 18">
              <a:extLst>
                <a:ext uri="{FF2B5EF4-FFF2-40B4-BE49-F238E27FC236}">
                  <a16:creationId xmlns:a16="http://schemas.microsoft.com/office/drawing/2014/main" id="{D1A3BCC1-0065-311E-6AB9-91E83A75F572}"/>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3" name="object 19">
              <a:extLst>
                <a:ext uri="{FF2B5EF4-FFF2-40B4-BE49-F238E27FC236}">
                  <a16:creationId xmlns:a16="http://schemas.microsoft.com/office/drawing/2014/main" id="{D3F20FA9-4505-AA81-3F10-DAAE94F720D7}"/>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4" name="object 20">
              <a:extLst>
                <a:ext uri="{FF2B5EF4-FFF2-40B4-BE49-F238E27FC236}">
                  <a16:creationId xmlns:a16="http://schemas.microsoft.com/office/drawing/2014/main" id="{45AD6251-7888-7E92-2310-2B3DB5B35946}"/>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5" name="object 21">
              <a:extLst>
                <a:ext uri="{FF2B5EF4-FFF2-40B4-BE49-F238E27FC236}">
                  <a16:creationId xmlns:a16="http://schemas.microsoft.com/office/drawing/2014/main" id="{3C7C2DAE-1088-85E4-5D01-819AAA243F0C}"/>
                </a:ext>
              </a:extLst>
            </p:cNvPr>
            <p:cNvSpPr txBox="1">
              <a:spLocks noGrp="1" noRot="1" noMove="1" noResize="1" noEditPoints="1" noAdjustHandles="1" noChangeArrowheads="1" noChangeShapeType="1"/>
            </p:cNvSpPr>
            <p:nvPr/>
          </p:nvSpPr>
          <p:spPr>
            <a:xfrm>
              <a:off x="621549" y="4265911"/>
              <a:ext cx="1963552" cy="1429628"/>
            </a:xfrm>
            <a:prstGeom prst="rect">
              <a:avLst/>
            </a:prstGeom>
          </p:spPr>
          <p:txBody>
            <a:bodyPr vert="horz" wrap="square" lIns="0" tIns="0" rIns="0" bIns="0" rtlCol="0" anchor="t">
              <a:spAutoFit/>
            </a:bodyPr>
            <a:lstStyle/>
            <a:p>
              <a:pPr marL="241300" indent="-228600">
                <a:lnSpc>
                  <a:spcPts val="1600"/>
                </a:lnSpc>
                <a:buClr>
                  <a:srgbClr val="DC2327"/>
                </a:buClr>
                <a:buSzPct val="150000"/>
                <a:buChar char="-"/>
                <a:tabLst>
                  <a:tab pos="240665" algn="l"/>
                  <a:tab pos="241300" algn="l"/>
                </a:tabLst>
              </a:pPr>
              <a:r>
                <a:rPr lang="en-GB" sz="1200" dirty="0">
                  <a:solidFill>
                    <a:srgbClr val="231F20"/>
                  </a:solidFill>
                  <a:latin typeface="Arial"/>
                  <a:cs typeface="Arial"/>
                </a:rPr>
                <a:t>Before the activity, open and check the flood maps for your area</a:t>
              </a:r>
            </a:p>
            <a:p>
              <a:pPr marL="241300" indent="-228600">
                <a:lnSpc>
                  <a:spcPts val="1600"/>
                </a:lnSpc>
                <a:buClr>
                  <a:srgbClr val="DC2327"/>
                </a:buClr>
                <a:buSzPct val="150000"/>
                <a:buChar char="-"/>
                <a:tabLst>
                  <a:tab pos="240665" algn="l"/>
                  <a:tab pos="241300" algn="l"/>
                </a:tabLst>
              </a:pPr>
              <a:r>
                <a:rPr lang="en-GB" sz="1200" dirty="0">
                  <a:solidFill>
                    <a:srgbClr val="231F20"/>
                  </a:solidFill>
                  <a:latin typeface="Arial"/>
                  <a:cs typeface="Arial"/>
                </a:rPr>
                <a:t>Optional: laptops/tablets</a:t>
              </a:r>
            </a:p>
            <a:p>
              <a:pPr marL="241300" indent="-228600">
                <a:lnSpc>
                  <a:spcPts val="1600"/>
                </a:lnSpc>
                <a:buClr>
                  <a:srgbClr val="DC2327"/>
                </a:buClr>
                <a:buSzPct val="150000"/>
                <a:buChar char="-"/>
                <a:tabLst>
                  <a:tab pos="240665" algn="l"/>
                  <a:tab pos="241300" algn="l"/>
                </a:tabLst>
              </a:pPr>
              <a:r>
                <a:rPr lang="en-GB" sz="1200">
                  <a:solidFill>
                    <a:srgbClr val="231F20"/>
                  </a:solidFill>
                  <a:latin typeface="Arial"/>
                  <a:cs typeface="Arial"/>
                </a:rPr>
                <a:t>Optional: </a:t>
              </a:r>
              <a:r>
                <a:rPr lang="en-GB" sz="1200" dirty="0">
                  <a:solidFill>
                    <a:srgbClr val="231F20"/>
                  </a:solidFill>
                  <a:latin typeface="Arial"/>
                  <a:cs typeface="Arial"/>
                  <a:hlinkClick r:id="rId3"/>
                </a:rPr>
                <a:t>note writing help</a:t>
              </a:r>
              <a:r>
                <a:rPr lang="en-GB" sz="1200">
                  <a:solidFill>
                    <a:srgbClr val="231F20"/>
                  </a:solidFill>
                  <a:latin typeface="Arial"/>
                  <a:cs typeface="Arial"/>
                </a:rPr>
                <a:t>, printed as required for learners.</a:t>
              </a:r>
              <a:endParaRPr sz="1200">
                <a:latin typeface="Arial"/>
                <a:cs typeface="Arial"/>
              </a:endParaRPr>
            </a:p>
          </p:txBody>
        </p:sp>
        <p:sp>
          <p:nvSpPr>
            <p:cNvPr id="26" name="object 23">
              <a:extLst>
                <a:ext uri="{FF2B5EF4-FFF2-40B4-BE49-F238E27FC236}">
                  <a16:creationId xmlns:a16="http://schemas.microsoft.com/office/drawing/2014/main" id="{9164531A-5E47-738B-288B-5185E447DABA}"/>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7" name="object 24">
              <a:extLst>
                <a:ext uri="{FF2B5EF4-FFF2-40B4-BE49-F238E27FC236}">
                  <a16:creationId xmlns:a16="http://schemas.microsoft.com/office/drawing/2014/main" id="{6BB5B7EB-F036-D5ED-8C7F-41A5FB58D6FB}"/>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8" name="object 25">
              <a:extLst>
                <a:ext uri="{FF2B5EF4-FFF2-40B4-BE49-F238E27FC236}">
                  <a16:creationId xmlns:a16="http://schemas.microsoft.com/office/drawing/2014/main" id="{21E22150-1B19-7EBA-3750-6876189F4C97}"/>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29" name="object 26">
              <a:extLst>
                <a:ext uri="{FF2B5EF4-FFF2-40B4-BE49-F238E27FC236}">
                  <a16:creationId xmlns:a16="http://schemas.microsoft.com/office/drawing/2014/main" id="{AE8EAC4C-66A2-8239-AA60-0D8746DC4B2C}"/>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30" name="object 27">
              <a:extLst>
                <a:ext uri="{FF2B5EF4-FFF2-40B4-BE49-F238E27FC236}">
                  <a16:creationId xmlns:a16="http://schemas.microsoft.com/office/drawing/2014/main" id="{39624D72-15D5-2103-75A4-1CB51495D188}"/>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Reading</a:t>
              </a:r>
              <a:endParaRPr sz="1600">
                <a:latin typeface="HelveticaNeueLT Pro 65 Md" panose="020B0804020202020204" pitchFamily="34" charset="0"/>
                <a:cs typeface="Arial"/>
              </a:endParaRPr>
            </a:p>
          </p:txBody>
        </p:sp>
        <p:sp>
          <p:nvSpPr>
            <p:cNvPr id="31" name="object 28">
              <a:extLst>
                <a:ext uri="{FF2B5EF4-FFF2-40B4-BE49-F238E27FC236}">
                  <a16:creationId xmlns:a16="http://schemas.microsoft.com/office/drawing/2014/main" id="{DEF947DB-980E-4B2B-0E6C-E751C4CCA0EA}"/>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2" name="object 29">
              <a:extLst>
                <a:ext uri="{FF2B5EF4-FFF2-40B4-BE49-F238E27FC236}">
                  <a16:creationId xmlns:a16="http://schemas.microsoft.com/office/drawing/2014/main" id="{6329D140-EDB2-F253-0B5A-3612D094332D}"/>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30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3" name="object 31">
              <a:extLst>
                <a:ext uri="{FF2B5EF4-FFF2-40B4-BE49-F238E27FC236}">
                  <a16:creationId xmlns:a16="http://schemas.microsoft.com/office/drawing/2014/main" id="{E06C057B-2CEB-8E76-858A-E9DE9B50C311}"/>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4" name="object 32">
              <a:extLst>
                <a:ext uri="{FF2B5EF4-FFF2-40B4-BE49-F238E27FC236}">
                  <a16:creationId xmlns:a16="http://schemas.microsoft.com/office/drawing/2014/main" id="{5EE113A1-8B6E-ECE3-C68B-19FE3D2183CF}"/>
                </a:ext>
              </a:extLst>
            </p:cNvPr>
            <p:cNvPicPr>
              <a:picLocks noGrp="1" noRo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566445" y="1288618"/>
              <a:ext cx="693546" cy="602983"/>
            </a:xfrm>
            <a:prstGeom prst="rect">
              <a:avLst/>
            </a:prstGeom>
          </p:spPr>
        </p:pic>
        <p:pic>
          <p:nvPicPr>
            <p:cNvPr id="35" name="object 33">
              <a:extLst>
                <a:ext uri="{FF2B5EF4-FFF2-40B4-BE49-F238E27FC236}">
                  <a16:creationId xmlns:a16="http://schemas.microsoft.com/office/drawing/2014/main" id="{45401143-339F-053D-B557-09218E534A00}"/>
                </a:ext>
              </a:extLst>
            </p:cNvPr>
            <p:cNvPicPr>
              <a:picLocks noGrp="1" noRo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1550" y="695553"/>
              <a:ext cx="453593" cy="514794"/>
            </a:xfrm>
            <a:prstGeom prst="rect">
              <a:avLst/>
            </a:prstGeom>
          </p:spPr>
        </p:pic>
        <p:pic>
          <p:nvPicPr>
            <p:cNvPr id="36" name="object 34">
              <a:extLst>
                <a:ext uri="{FF2B5EF4-FFF2-40B4-BE49-F238E27FC236}">
                  <a16:creationId xmlns:a16="http://schemas.microsoft.com/office/drawing/2014/main" id="{B31F9094-5CE0-6146-7323-3603E1462A64}"/>
                </a:ext>
              </a:extLst>
            </p:cNvPr>
            <p:cNvPicPr>
              <a:picLocks noGrp="1" noRo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583818" y="2915589"/>
              <a:ext cx="612622" cy="540003"/>
            </a:xfrm>
            <a:prstGeom prst="rect">
              <a:avLst/>
            </a:prstGeom>
          </p:spPr>
        </p:pic>
        <p:pic>
          <p:nvPicPr>
            <p:cNvPr id="37" name="object 35">
              <a:extLst>
                <a:ext uri="{FF2B5EF4-FFF2-40B4-BE49-F238E27FC236}">
                  <a16:creationId xmlns:a16="http://schemas.microsoft.com/office/drawing/2014/main" id="{CB8E91F0-8ECD-9909-3C94-54F932E4C448}"/>
                </a:ext>
              </a:extLst>
            </p:cNvPr>
            <p:cNvPicPr>
              <a:picLocks noGrp="1" noRo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10267201" y="401202"/>
              <a:ext cx="367195" cy="1710426"/>
            </a:xfrm>
            <a:prstGeom prst="rect">
              <a:avLst/>
            </a:prstGeom>
          </p:spPr>
        </p:pic>
        <p:pic>
          <p:nvPicPr>
            <p:cNvPr id="38" name="object 36">
              <a:extLst>
                <a:ext uri="{FF2B5EF4-FFF2-40B4-BE49-F238E27FC236}">
                  <a16:creationId xmlns:a16="http://schemas.microsoft.com/office/drawing/2014/main" id="{F5EFC462-5F80-543F-FA75-884221A3E0B6}"/>
                </a:ext>
              </a:extLst>
            </p:cNvPr>
            <p:cNvPicPr>
              <a:picLocks noGrp="1" noRo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640587" y="1997151"/>
              <a:ext cx="504405" cy="492150"/>
            </a:xfrm>
            <a:prstGeom prst="rect">
              <a:avLst/>
            </a:prstGeom>
          </p:spPr>
        </p:pic>
        <p:sp>
          <p:nvSpPr>
            <p:cNvPr id="39" name="object 37">
              <a:extLst>
                <a:ext uri="{FF2B5EF4-FFF2-40B4-BE49-F238E27FC236}">
                  <a16:creationId xmlns:a16="http://schemas.microsoft.com/office/drawing/2014/main" id="{3A20F60E-E0BE-80D7-517A-B7091D2A3124}"/>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40" name="object 38">
              <a:extLst>
                <a:ext uri="{FF2B5EF4-FFF2-40B4-BE49-F238E27FC236}">
                  <a16:creationId xmlns:a16="http://schemas.microsoft.com/office/drawing/2014/main" id="{03FAC88C-2837-A21A-C702-D5A1740BAC10}"/>
                </a:ext>
              </a:extLst>
            </p:cNvPr>
            <p:cNvSpPr txBox="1">
              <a:spLocks noGrp="1" noRot="1" noMove="1" noResize="1" noEditPoints="1" noAdjustHandles="1" noChangeArrowheads="1" noChangeShapeType="1"/>
            </p:cNvSpPr>
            <p:nvPr/>
          </p:nvSpPr>
          <p:spPr>
            <a:xfrm>
              <a:off x="1236237" y="2724543"/>
              <a:ext cx="1507511" cy="880485"/>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Learn</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why you need to prepare for a flood emergency. </a:t>
              </a:r>
              <a:endParaRPr sz="1400">
                <a:latin typeface="HelveticaNeueLT Pro 65 Md" panose="020B0804020202020204" pitchFamily="34" charset="0"/>
                <a:cs typeface="Arial"/>
              </a:endParaRPr>
            </a:p>
          </p:txBody>
        </p:sp>
      </p:grpSp>
      <p:sp>
        <p:nvSpPr>
          <p:cNvPr id="41" name="Rectangle: Rounded Corners 40">
            <a:extLst>
              <a:ext uri="{FF2B5EF4-FFF2-40B4-BE49-F238E27FC236}">
                <a16:creationId xmlns:a16="http://schemas.microsoft.com/office/drawing/2014/main" id="{94ED3211-62AE-E393-876E-2BA1192EBF77}"/>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153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5554133" y="132514"/>
            <a:ext cx="4775200" cy="6141157"/>
          </a:xfrm>
          <a:prstGeom prst="rect">
            <a:avLst/>
          </a:prstGeom>
        </p:spPr>
      </p:pic>
      <p:sp>
        <p:nvSpPr>
          <p:cNvPr id="18" name="Rectangle: Rounded Corners 17">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18954" y="3691337"/>
            <a:ext cx="3245558" cy="89063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It was really stressful for both of us.</a:t>
            </a:r>
            <a:endParaRPr lang="en-GB" sz="2000">
              <a:solidFill>
                <a:schemeClr val="tx1"/>
              </a:solidFill>
            </a:endParaRPr>
          </a:p>
        </p:txBody>
      </p:sp>
      <p:pic>
        <p:nvPicPr>
          <p:cNvPr id="2" name="Picture 2">
            <a:extLst>
              <a:ext uri="{FF2B5EF4-FFF2-40B4-BE49-F238E27FC236}">
                <a16:creationId xmlns:a16="http://schemas.microsoft.com/office/drawing/2014/main" id="{70B42A53-8318-3F35-8073-88A18F7F83B3}"/>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bwMode="auto">
          <a:xfrm>
            <a:off x="6112985" y="903112"/>
            <a:ext cx="938529" cy="409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C0EC30-0DF8-F072-BB57-7DF955F2BFBD}"/>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7D136DF-4589-F366-975E-A37095771B4E}"/>
              </a:ext>
            </a:extLst>
          </p:cNvPr>
          <p:cNvSpPr>
            <a:spLocks noGrp="1" noRot="1" noMove="1" noResize="1" noEditPoints="1" noAdjustHandles="1" noChangeArrowheads="1" noChangeShapeType="1"/>
          </p:cNvSpPr>
          <p:nvPr/>
        </p:nvSpPr>
        <p:spPr>
          <a:xfrm>
            <a:off x="6302021" y="1493682"/>
            <a:ext cx="3245558" cy="9838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 was using my phone to keep in touch with my dad.</a:t>
            </a:r>
            <a:endParaRPr lang="en-GB" sz="2000">
              <a:solidFill>
                <a:schemeClr val="tx1"/>
              </a:solidFill>
            </a:endParaRPr>
          </a:p>
        </p:txBody>
      </p:sp>
      <p:sp>
        <p:nvSpPr>
          <p:cNvPr id="6" name="Rectangle: Rounded Corners 5" descr="A mobile phone containing messages from a character called Femi. ">
            <a:extLst>
              <a:ext uri="{FF2B5EF4-FFF2-40B4-BE49-F238E27FC236}">
                <a16:creationId xmlns:a16="http://schemas.microsoft.com/office/drawing/2014/main" id="{33168326-3DC4-848B-B879-F5688EECB524}"/>
              </a:ext>
            </a:extLst>
          </p:cNvPr>
          <p:cNvSpPr>
            <a:spLocks noGrp="1" noRot="1" noMove="1" noResize="1" noEditPoints="1" noAdjustHandles="1" noChangeArrowheads="1" noChangeShapeType="1"/>
          </p:cNvSpPr>
          <p:nvPr/>
        </p:nvSpPr>
        <p:spPr>
          <a:xfrm>
            <a:off x="6318954" y="2595964"/>
            <a:ext cx="3245558" cy="95008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 have a battery pack to keep it charged, but my dad didn’t.</a:t>
            </a:r>
            <a:endParaRPr lang="en-GB" sz="2000">
              <a:solidFill>
                <a:schemeClr val="tx1"/>
              </a:solidFill>
            </a:endParaRPr>
          </a:p>
        </p:txBody>
      </p:sp>
      <p:pic>
        <p:nvPicPr>
          <p:cNvPr id="9" name="Picture 8" descr="A picture containing logo&#10;&#10;Description automatically generated">
            <a:extLst>
              <a:ext uri="{FF2B5EF4-FFF2-40B4-BE49-F238E27FC236}">
                <a16:creationId xmlns:a16="http://schemas.microsoft.com/office/drawing/2014/main" id="{1F5FB92F-0C4A-D1E3-5990-0CDB0C36F5DC}"/>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13547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dirty="0">
                <a:solidFill>
                  <a:schemeClr val="tx1"/>
                </a:solidFill>
                <a:latin typeface="HelveticaNeueLT Pro 55 Roman" panose="020B0604020202020204" pitchFamily="34" charset="0"/>
              </a:rPr>
              <a:t>As you read, make some notes to help you answer the challenge question.</a:t>
            </a:r>
          </a:p>
          <a:p>
            <a:pPr algn="ctr"/>
            <a:endParaRPr lang="en-GB" dirty="0"/>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5554133" y="132514"/>
            <a:ext cx="4775200" cy="6141157"/>
          </a:xfrm>
          <a:prstGeom prst="rect">
            <a:avLst/>
          </a:prstGeom>
        </p:spPr>
      </p:pic>
      <p:pic>
        <p:nvPicPr>
          <p:cNvPr id="2" name="Picture 2">
            <a:extLst>
              <a:ext uri="{FF2B5EF4-FFF2-40B4-BE49-F238E27FC236}">
                <a16:creationId xmlns:a16="http://schemas.microsoft.com/office/drawing/2014/main" id="{70B42A53-8318-3F35-8073-88A18F7F83B3}"/>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bwMode="auto">
          <a:xfrm>
            <a:off x="6112985" y="903112"/>
            <a:ext cx="938529" cy="409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C0EC30-0DF8-F072-BB57-7DF955F2BFBD}"/>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7D136DF-4589-F366-975E-A37095771B4E}"/>
              </a:ext>
            </a:extLst>
          </p:cNvPr>
          <p:cNvSpPr>
            <a:spLocks noGrp="1" noRot="1" noMove="1" noResize="1" noEditPoints="1" noAdjustHandles="1" noChangeArrowheads="1" noChangeShapeType="1"/>
          </p:cNvSpPr>
          <p:nvPr/>
        </p:nvSpPr>
        <p:spPr>
          <a:xfrm>
            <a:off x="6302021" y="1493682"/>
            <a:ext cx="3245558" cy="9838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That meant I had to stay home on my own.</a:t>
            </a:r>
            <a:endParaRPr lang="en-GB" sz="2000">
              <a:solidFill>
                <a:schemeClr val="tx1"/>
              </a:solidFill>
            </a:endParaRPr>
          </a:p>
        </p:txBody>
      </p:sp>
      <p:sp>
        <p:nvSpPr>
          <p:cNvPr id="6" name="Rectangle: Rounded Corners 5">
            <a:extLst>
              <a:ext uri="{FF2B5EF4-FFF2-40B4-BE49-F238E27FC236}">
                <a16:creationId xmlns:a16="http://schemas.microsoft.com/office/drawing/2014/main" id="{33168326-3DC4-848B-B879-F5688EECB524}"/>
              </a:ext>
            </a:extLst>
          </p:cNvPr>
          <p:cNvSpPr>
            <a:spLocks noGrp="1" noRot="1" noMove="1" noResize="1" noEditPoints="1" noAdjustHandles="1" noChangeArrowheads="1" noChangeShapeType="1"/>
          </p:cNvSpPr>
          <p:nvPr/>
        </p:nvSpPr>
        <p:spPr>
          <a:xfrm>
            <a:off x="6318954" y="2595964"/>
            <a:ext cx="3245558" cy="95008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 was worrying about him a lot.</a:t>
            </a:r>
            <a:endParaRPr lang="en-GB" sz="2000">
              <a:solidFill>
                <a:schemeClr val="tx1"/>
              </a:solidFill>
            </a:endParaRPr>
          </a:p>
        </p:txBody>
      </p:sp>
      <p:grpSp>
        <p:nvGrpSpPr>
          <p:cNvPr id="23" name="Group 22">
            <a:extLst>
              <a:ext uri="{FF2B5EF4-FFF2-40B4-BE49-F238E27FC236}">
                <a16:creationId xmlns:a16="http://schemas.microsoft.com/office/drawing/2014/main" id="{BB8BA0B6-EDDC-6FB1-1083-F446D7749832}"/>
              </a:ext>
            </a:extLst>
          </p:cNvPr>
          <p:cNvGrpSpPr>
            <a:grpSpLocks noGrp="1" noUngrp="1" noRot="1" noMove="1" noResize="1"/>
          </p:cNvGrpSpPr>
          <p:nvPr/>
        </p:nvGrpSpPr>
        <p:grpSpPr>
          <a:xfrm>
            <a:off x="6366905" y="3741764"/>
            <a:ext cx="3245558" cy="950085"/>
            <a:chOff x="6366905" y="3741764"/>
            <a:chExt cx="3245558" cy="950085"/>
          </a:xfrm>
        </p:grpSpPr>
        <p:sp>
          <p:nvSpPr>
            <p:cNvPr id="19" name="Rectangle: Rounded Corners 18">
              <a:extLst>
                <a:ext uri="{FF2B5EF4-FFF2-40B4-BE49-F238E27FC236}">
                  <a16:creationId xmlns:a16="http://schemas.microsoft.com/office/drawing/2014/main" id="{E4BF5EDC-80F0-7523-15B7-3502CB344B3F}"/>
                </a:ext>
              </a:extLst>
            </p:cNvPr>
            <p:cNvSpPr>
              <a:spLocks noGrp="1" noRot="1" noMove="1" noResize="1" noEditPoints="1" noAdjustHandles="1" noChangeArrowheads="1" noChangeShapeType="1"/>
            </p:cNvSpPr>
            <p:nvPr/>
          </p:nvSpPr>
          <p:spPr>
            <a:xfrm>
              <a:off x="6366905" y="3741764"/>
              <a:ext cx="3245558" cy="95008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solidFill>
                  <a:schemeClr val="tx1"/>
                </a:solidFill>
              </a:endParaRPr>
            </a:p>
          </p:txBody>
        </p:sp>
        <p:pic>
          <p:nvPicPr>
            <p:cNvPr id="14" name="Graphic 13" descr="Crying face with solid fill with solid fill">
              <a:extLst>
                <a:ext uri="{FF2B5EF4-FFF2-40B4-BE49-F238E27FC236}">
                  <a16:creationId xmlns:a16="http://schemas.microsoft.com/office/drawing/2014/main" id="{D1857965-3714-FE80-76FE-2DDE890E085C}"/>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3101" y="3874945"/>
              <a:ext cx="691394" cy="691394"/>
            </a:xfrm>
            <a:prstGeom prst="rect">
              <a:avLst/>
            </a:prstGeom>
          </p:spPr>
        </p:pic>
        <p:pic>
          <p:nvPicPr>
            <p:cNvPr id="20" name="Graphic 19" descr="Crying face with solid fill with solid fill">
              <a:extLst>
                <a:ext uri="{FF2B5EF4-FFF2-40B4-BE49-F238E27FC236}">
                  <a16:creationId xmlns:a16="http://schemas.microsoft.com/office/drawing/2014/main" id="{E70B8377-4FC4-A74E-C523-5E74801B279D}"/>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80197" y="3841622"/>
              <a:ext cx="691394" cy="691394"/>
            </a:xfrm>
            <a:prstGeom prst="rect">
              <a:avLst/>
            </a:prstGeom>
          </p:spPr>
        </p:pic>
        <p:pic>
          <p:nvPicPr>
            <p:cNvPr id="21" name="Graphic 20" descr="Crying face with solid fill with solid fill">
              <a:extLst>
                <a:ext uri="{FF2B5EF4-FFF2-40B4-BE49-F238E27FC236}">
                  <a16:creationId xmlns:a16="http://schemas.microsoft.com/office/drawing/2014/main" id="{1181EEBD-D94A-409B-539E-84A0EF95B7A3}"/>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5468" y="3871109"/>
              <a:ext cx="691394" cy="691394"/>
            </a:xfrm>
            <a:prstGeom prst="rect">
              <a:avLst/>
            </a:prstGeom>
          </p:spPr>
        </p:pic>
        <p:pic>
          <p:nvPicPr>
            <p:cNvPr id="22" name="Graphic 21" descr="Crying face with solid fill with solid fill">
              <a:extLst>
                <a:ext uri="{FF2B5EF4-FFF2-40B4-BE49-F238E27FC236}">
                  <a16:creationId xmlns:a16="http://schemas.microsoft.com/office/drawing/2014/main" id="{5705EB09-8EA0-D539-5D83-3975B2A3EBC4}"/>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34613" y="3871109"/>
              <a:ext cx="691394" cy="691394"/>
            </a:xfrm>
            <a:prstGeom prst="rect">
              <a:avLst/>
            </a:prstGeom>
          </p:spPr>
        </p:pic>
      </p:grpSp>
      <p:pic>
        <p:nvPicPr>
          <p:cNvPr id="9" name="Picture 8" descr="A picture containing logo&#10;&#10;Description automatically generated">
            <a:extLst>
              <a:ext uri="{FF2B5EF4-FFF2-40B4-BE49-F238E27FC236}">
                <a16:creationId xmlns:a16="http://schemas.microsoft.com/office/drawing/2014/main" id="{5489B912-562D-0133-A571-0C9B790A8901}"/>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79890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551599" y="301217"/>
            <a:ext cx="10699444"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08161" y="256059"/>
            <a:ext cx="4333216" cy="120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b="1">
              <a:solidFill>
                <a:schemeClr val="tx1"/>
              </a:solidFill>
              <a:latin typeface="HelveticaNeueLT Pro 55 Roman"/>
            </a:endParaRPr>
          </a:p>
          <a:p>
            <a:r>
              <a:rPr lang="en-GB" sz="2400" b="1">
                <a:solidFill>
                  <a:schemeClr val="tx1"/>
                </a:solidFill>
                <a:latin typeface="HelveticaNeueLT Pro 55 Roman"/>
              </a:rPr>
              <a:t>Femi’s flood story</a:t>
            </a:r>
            <a:endParaRPr lang="en-GB">
              <a:solidFill>
                <a:schemeClr val="tx1"/>
              </a:solidFill>
            </a:endParaRPr>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08161" y="1480764"/>
            <a:ext cx="4333216" cy="2166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00000"/>
              </a:lnSpc>
              <a:buNone/>
            </a:pPr>
            <a:r>
              <a:rPr lang="en-GB" sz="2600">
                <a:solidFill>
                  <a:schemeClr val="tx1"/>
                </a:solidFill>
                <a:latin typeface="HelveticaNeueLT Pro 55 Roman" panose="020B0604020202020204" pitchFamily="34" charset="0"/>
              </a:rPr>
              <a:t>Femi shows us how somebody can be affected by flooding, even if their house isn’t flooded.</a:t>
            </a:r>
          </a:p>
          <a:p>
            <a:pPr algn="ctr"/>
            <a:endParaRPr lang="en-GB" sz="2600"/>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6A976BF-79EC-4AE6-A021-8003B279423A}"/>
              </a:ext>
            </a:extLst>
          </p:cNvPr>
          <p:cNvSpPr>
            <a:spLocks noGrp="1" noRot="1" noMove="1" noResize="1" noEditPoints="1" noAdjustHandles="1" noChangeArrowheads="1" noChangeShapeType="1"/>
          </p:cNvSpPr>
          <p:nvPr/>
        </p:nvSpPr>
        <p:spPr>
          <a:xfrm>
            <a:off x="5062254" y="396114"/>
            <a:ext cx="6024846" cy="5238876"/>
          </a:xfrm>
          <a:prstGeom prst="rect">
            <a:avLst/>
          </a:prstGeom>
          <a:solidFill>
            <a:schemeClr val="bg1">
              <a:lumMod val="9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8">
            <a:extLst>
              <a:ext uri="{FF2B5EF4-FFF2-40B4-BE49-F238E27FC236}">
                <a16:creationId xmlns:a16="http://schemas.microsoft.com/office/drawing/2014/main" id="{F75DC235-5435-4055-9CCC-63F8C9EC7E39}"/>
              </a:ext>
            </a:extLst>
          </p:cNvPr>
          <p:cNvSpPr txBox="1">
            <a:spLocks noGrp="1" noRot="1" noMove="1" noResize="1" noEditPoints="1" noAdjustHandles="1" noChangeArrowheads="1" noChangeShapeType="1"/>
          </p:cNvSpPr>
          <p:nvPr/>
        </p:nvSpPr>
        <p:spPr>
          <a:xfrm>
            <a:off x="5176797" y="858897"/>
            <a:ext cx="611768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System Font Regular"/>
              <a:buNone/>
            </a:pPr>
            <a:r>
              <a:rPr lang="en-GB" sz="3200">
                <a:latin typeface="HelveticaNeueLT Pro 55 Roman" panose="020B0604020202020204" pitchFamily="34" charset="0"/>
              </a:rPr>
              <a:t>Use what you learned from reading Femi’s flood story to answer the challenge question.</a:t>
            </a:r>
          </a:p>
          <a:p>
            <a:pPr marL="514350" indent="-514350">
              <a:lnSpc>
                <a:spcPct val="100000"/>
              </a:lnSpc>
              <a:buFont typeface="+mj-lt"/>
              <a:buAutoNum type="arabicPeriod"/>
            </a:pPr>
            <a:r>
              <a:rPr lang="en-GB" sz="3200">
                <a:latin typeface="HelveticaNeueLT Pro 55 Roman" panose="020B0604020202020204" pitchFamily="34" charset="0"/>
              </a:rPr>
              <a:t>First, compare your notes with a partner.</a:t>
            </a:r>
          </a:p>
          <a:p>
            <a:pPr marL="514350" indent="-514350">
              <a:lnSpc>
                <a:spcPct val="100000"/>
              </a:lnSpc>
              <a:buFont typeface="+mj-lt"/>
              <a:buAutoNum type="arabicPeriod"/>
            </a:pPr>
            <a:r>
              <a:rPr lang="en-GB" sz="3200">
                <a:latin typeface="HelveticaNeueLT Pro 55 Roman" panose="020B0604020202020204" pitchFamily="34" charset="0"/>
              </a:rPr>
              <a:t>Then, share your ideas with the group.</a:t>
            </a:r>
          </a:p>
        </p:txBody>
      </p:sp>
      <p:pic>
        <p:nvPicPr>
          <p:cNvPr id="11" name="Picture 10" descr="A picture containing logo&#10;&#10;Description automatically generated">
            <a:extLst>
              <a:ext uri="{FF2B5EF4-FFF2-40B4-BE49-F238E27FC236}">
                <a16:creationId xmlns:a16="http://schemas.microsoft.com/office/drawing/2014/main" id="{305788DC-D07D-FB30-5087-2F5B7D25F3B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t="9865"/>
          <a:stretch/>
        </p:blipFill>
        <p:spPr>
          <a:xfrm>
            <a:off x="10329461" y="110952"/>
            <a:ext cx="1184387" cy="615892"/>
          </a:xfrm>
          <a:prstGeom prst="rect">
            <a:avLst/>
          </a:prstGeom>
        </p:spPr>
      </p:pic>
    </p:spTree>
    <p:extLst>
      <p:ext uri="{BB962C8B-B14F-4D97-AF65-F5344CB8AC3E}">
        <p14:creationId xmlns:p14="http://schemas.microsoft.com/office/powerpoint/2010/main" val="7071989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56000">
                                          <p:cBhvr additive="base">
                                            <p:cTn id="12" dur="500" fill="hold"/>
                                            <p:tgtEl>
                                              <p:spTgt spid="12"/>
                                            </p:tgtEl>
                                            <p:attrNameLst>
                                              <p:attrName>ppt_x</p:attrName>
                                            </p:attrNameLst>
                                          </p:cBhvr>
                                          <p:tavLst>
                                            <p:tav tm="0">
                                              <p:val>
                                                <p:strVal val="0-#ppt_w/2"/>
                                              </p:val>
                                            </p:tav>
                                            <p:tav tm="100000">
                                              <p:val>
                                                <p:strVal val="#ppt_x"/>
                                              </p:val>
                                            </p:tav>
                                          </p:tavLst>
                                        </p:anim>
                                        <p:anim calcmode="lin" valueType="num" p14:bounceEnd="56000">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 grpId="0" animBg="1"/>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861136" y="290467"/>
            <a:ext cx="10206038" cy="1301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Emergency services</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ph type="title" idx="4294967295"/>
          </p:nvPr>
        </p:nvSpPr>
        <p:spPr>
          <a:xfrm>
            <a:off x="861136" y="1377962"/>
            <a:ext cx="5946064" cy="5637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9" rtl="0" eaLnBrk="1" fontAlgn="auto" latinLnBrk="0" hangingPunct="1">
              <a:lnSpc>
                <a:spcPct val="90000"/>
              </a:lnSpc>
              <a:spcBef>
                <a:spcPts val="1000"/>
              </a:spcBef>
              <a:spcAft>
                <a:spcPts val="0"/>
              </a:spcAft>
              <a:buClr>
                <a:srgbClr val="EE2A24"/>
              </a:buClr>
              <a:buSzTx/>
              <a:buFont typeface="Calibri" panose="020F0502020204030204" pitchFamily="34" charset="0"/>
              <a:buNone/>
              <a:tabLst/>
              <a:defRPr/>
            </a:pPr>
            <a:r>
              <a:rPr kumimoji="0" lang="en-GB" sz="2800" b="0" i="0" u="none" strike="noStrike" kern="1200" cap="none" spc="0" normalizeH="0" baseline="0" noProof="0">
                <a:ln>
                  <a:noFill/>
                </a:ln>
                <a:solidFill>
                  <a:schemeClr val="tx1"/>
                </a:solidFill>
                <a:effectLst/>
                <a:uLnTx/>
                <a:uFillTx/>
                <a:latin typeface="HelveticaNeueLT Pro 55 Roman" panose="020B0604020202020204" pitchFamily="34" charset="0"/>
                <a:ea typeface="+mn-ea"/>
                <a:cs typeface="+mn-cs"/>
              </a:rPr>
              <a:t>What are the emergency services?</a:t>
            </a:r>
          </a:p>
        </p:txBody>
      </p:sp>
      <p:sp>
        <p:nvSpPr>
          <p:cNvPr id="3" name="TextBox 2">
            <a:extLst>
              <a:ext uri="{FF2B5EF4-FFF2-40B4-BE49-F238E27FC236}">
                <a16:creationId xmlns:a16="http://schemas.microsoft.com/office/drawing/2014/main" id="{7A48995D-BA54-C1C6-FA79-78EF22F1FA78}"/>
              </a:ext>
            </a:extLst>
          </p:cNvPr>
          <p:cNvSpPr txBox="1">
            <a:spLocks noGrp="1" noRot="1" noMove="1" noResize="1" noEditPoints="1" noAdjustHandles="1" noChangeArrowheads="1" noChangeShapeType="1"/>
          </p:cNvSpPr>
          <p:nvPr/>
        </p:nvSpPr>
        <p:spPr>
          <a:xfrm rot="16200000">
            <a:off x="10147221" y="1471057"/>
            <a:ext cx="287929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Emergency</a:t>
            </a:r>
          </a:p>
        </p:txBody>
      </p:sp>
      <p:sp>
        <p:nvSpPr>
          <p:cNvPr id="4" name="Rectangle 3">
            <a:extLst>
              <a:ext uri="{FF2B5EF4-FFF2-40B4-BE49-F238E27FC236}">
                <a16:creationId xmlns:a16="http://schemas.microsoft.com/office/drawing/2014/main" id="{2BC8C864-1D0B-1D82-9B2A-DBC578F19152}"/>
              </a:ext>
            </a:extLst>
          </p:cNvPr>
          <p:cNvSpPr>
            <a:spLocks noGrp="1" noRot="1" noMove="1" noResize="1" noEditPoints="1" noAdjustHandles="1" noChangeArrowheads="1" noChangeShapeType="1"/>
          </p:cNvSpPr>
          <p:nvPr/>
        </p:nvSpPr>
        <p:spPr>
          <a:xfrm>
            <a:off x="1083733" y="2502159"/>
            <a:ext cx="2415824" cy="24141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HelveticaNeueLT Pro 55 Roman"/>
              </a:rPr>
              <a:t>The fire and rescue service</a:t>
            </a:r>
            <a:endParaRPr lang="en-GB" sz="2400">
              <a:solidFill>
                <a:schemeClr val="bg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21A9EDB9-72BB-86FB-F0CF-67FFAD50BC57}"/>
              </a:ext>
            </a:extLst>
          </p:cNvPr>
          <p:cNvSpPr>
            <a:spLocks noGrp="1" noRot="1" noMove="1" noResize="1" noEditPoints="1" noAdjustHandles="1" noChangeArrowheads="1" noChangeShapeType="1"/>
          </p:cNvSpPr>
          <p:nvPr/>
        </p:nvSpPr>
        <p:spPr>
          <a:xfrm>
            <a:off x="4459111" y="2502159"/>
            <a:ext cx="2415824" cy="24141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HelveticaNeueLT Pro 55 Roman"/>
              </a:rPr>
              <a:t>The police force</a:t>
            </a:r>
            <a:endParaRPr lang="en-GB" sz="2400">
              <a:solidFill>
                <a:schemeClr val="bg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187ABFE5-ED2C-3778-1AE8-BD33B9B7EB53}"/>
              </a:ext>
            </a:extLst>
          </p:cNvPr>
          <p:cNvSpPr>
            <a:spLocks noGrp="1" noRot="1" noMove="1" noResize="1" noEditPoints="1" noAdjustHandles="1" noChangeArrowheads="1" noChangeShapeType="1"/>
          </p:cNvSpPr>
          <p:nvPr/>
        </p:nvSpPr>
        <p:spPr>
          <a:xfrm>
            <a:off x="7834488" y="2502159"/>
            <a:ext cx="2404941" cy="2414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HelveticaNeueLT Pro 55 Roman"/>
              </a:rPr>
              <a:t>The ambulance service</a:t>
            </a:r>
            <a:endParaRPr lang="en-GB" sz="2400">
              <a:solidFill>
                <a:schemeClr val="bg1"/>
              </a:solidFill>
              <a:latin typeface="HelveticaNeueLT Pro 55 Roman" panose="020B0604020202020204" pitchFamily="34" charset="0"/>
            </a:endParaRPr>
          </a:p>
        </p:txBody>
      </p:sp>
      <p:sp>
        <p:nvSpPr>
          <p:cNvPr id="8" name="Rectangle 7">
            <a:extLst>
              <a:ext uri="{FF2B5EF4-FFF2-40B4-BE49-F238E27FC236}">
                <a16:creationId xmlns:a16="http://schemas.microsoft.com/office/drawing/2014/main" id="{F82C5448-9EC9-DD12-F62C-4CC83FF90A8D}"/>
              </a:ext>
            </a:extLst>
          </p:cNvPr>
          <p:cNvSpPr>
            <a:spLocks noGrp="1" noRot="1" noMove="1" noResize="1" noEditPoints="1" noAdjustHandles="1" noChangeArrowheads="1" noChangeShapeType="1"/>
          </p:cNvSpPr>
          <p:nvPr/>
        </p:nvSpPr>
        <p:spPr>
          <a:xfrm>
            <a:off x="1083734" y="2502158"/>
            <a:ext cx="2415824" cy="24141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Select to reveal </a:t>
            </a:r>
          </a:p>
        </p:txBody>
      </p:sp>
      <p:sp>
        <p:nvSpPr>
          <p:cNvPr id="11" name="Rectangle 10">
            <a:extLst>
              <a:ext uri="{FF2B5EF4-FFF2-40B4-BE49-F238E27FC236}">
                <a16:creationId xmlns:a16="http://schemas.microsoft.com/office/drawing/2014/main" id="{A96E48F2-B55E-9961-6E44-2684DC00C7DD}"/>
              </a:ext>
            </a:extLst>
          </p:cNvPr>
          <p:cNvSpPr>
            <a:spLocks noGrp="1" noRot="1" noMove="1" noResize="1" noEditPoints="1" noAdjustHandles="1" noChangeArrowheads="1" noChangeShapeType="1"/>
          </p:cNvSpPr>
          <p:nvPr/>
        </p:nvSpPr>
        <p:spPr>
          <a:xfrm>
            <a:off x="4466516" y="2502158"/>
            <a:ext cx="2415824" cy="24141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Select to reveal </a:t>
            </a:r>
          </a:p>
        </p:txBody>
      </p:sp>
      <p:sp>
        <p:nvSpPr>
          <p:cNvPr id="12" name="Rectangle 11">
            <a:extLst>
              <a:ext uri="{FF2B5EF4-FFF2-40B4-BE49-F238E27FC236}">
                <a16:creationId xmlns:a16="http://schemas.microsoft.com/office/drawing/2014/main" id="{5ED4AB6D-E5D9-91AE-BAA2-DFDECF9B2AFC}"/>
              </a:ext>
            </a:extLst>
          </p:cNvPr>
          <p:cNvSpPr>
            <a:spLocks noGrp="1" noRot="1" noMove="1" noResize="1" noEditPoints="1" noAdjustHandles="1" noChangeArrowheads="1" noChangeShapeType="1"/>
          </p:cNvSpPr>
          <p:nvPr/>
        </p:nvSpPr>
        <p:spPr>
          <a:xfrm>
            <a:off x="7836377" y="2502158"/>
            <a:ext cx="2415824" cy="24141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Select to reveal </a:t>
            </a:r>
          </a:p>
        </p:txBody>
      </p:sp>
      <p:sp>
        <p:nvSpPr>
          <p:cNvPr id="14" name="TextBox 13">
            <a:extLst>
              <a:ext uri="{FF2B5EF4-FFF2-40B4-BE49-F238E27FC236}">
                <a16:creationId xmlns:a16="http://schemas.microsoft.com/office/drawing/2014/main" id="{78203520-A3E4-BEC8-CB65-E964A31D1BAD}"/>
              </a:ext>
            </a:extLst>
          </p:cNvPr>
          <p:cNvSpPr txBox="1">
            <a:spLocks noGrp="1" noRot="1" noMove="1" noResize="1" noEditPoints="1" noAdjustHandles="1" noChangeArrowheads="1" noChangeShapeType="1"/>
          </p:cNvSpPr>
          <p:nvPr/>
        </p:nvSpPr>
        <p:spPr>
          <a:xfrm>
            <a:off x="1091138" y="2495686"/>
            <a:ext cx="9166579" cy="369332"/>
          </a:xfrm>
          <a:prstGeom prst="rect">
            <a:avLst/>
          </a:prstGeom>
          <a:solidFill>
            <a:srgbClr val="EE2A24"/>
          </a:solidFill>
        </p:spPr>
        <p:txBody>
          <a:bodyPr wrap="square">
            <a:spAutoFit/>
          </a:bodyPr>
          <a:lstStyle/>
          <a:p>
            <a:pPr marL="0" indent="0" algn="ctr">
              <a:buFont typeface="Calibri" panose="020F0502020204030204" pitchFamily="34" charset="0"/>
              <a:buNone/>
            </a:pPr>
            <a:r>
              <a:rPr lang="en-GB">
                <a:latin typeface="HelveticaNeueLT Pro 55 Roman" panose="020B0604020202020204" pitchFamily="34" charset="0"/>
              </a:rPr>
              <a:t>What do the emergency services do in a flood?</a:t>
            </a:r>
          </a:p>
        </p:txBody>
      </p:sp>
      <p:sp>
        <p:nvSpPr>
          <p:cNvPr id="15" name="TextBox 14">
            <a:extLst>
              <a:ext uri="{FF2B5EF4-FFF2-40B4-BE49-F238E27FC236}">
                <a16:creationId xmlns:a16="http://schemas.microsoft.com/office/drawing/2014/main" id="{133399C7-9777-C232-F170-F2CCDC41DDE7}"/>
              </a:ext>
            </a:extLst>
          </p:cNvPr>
          <p:cNvSpPr txBox="1">
            <a:spLocks noGrp="1" noRot="1" noMove="1" noResize="1" noEditPoints="1" noAdjustHandles="1" noChangeArrowheads="1" noChangeShapeType="1"/>
          </p:cNvSpPr>
          <p:nvPr/>
        </p:nvSpPr>
        <p:spPr>
          <a:xfrm>
            <a:off x="1083733" y="4553451"/>
            <a:ext cx="9166579" cy="369332"/>
          </a:xfrm>
          <a:prstGeom prst="rect">
            <a:avLst/>
          </a:prstGeom>
          <a:solidFill>
            <a:srgbClr val="EE2A24"/>
          </a:solidFill>
        </p:spPr>
        <p:txBody>
          <a:bodyPr wrap="square">
            <a:spAutoFit/>
          </a:bodyPr>
          <a:lstStyle/>
          <a:p>
            <a:pPr marL="0" indent="0" algn="ctr">
              <a:buFont typeface="Calibri" panose="020F0502020204030204" pitchFamily="34" charset="0"/>
              <a:buNone/>
            </a:pPr>
            <a:r>
              <a:rPr lang="en-GB">
                <a:latin typeface="HelveticaNeueLT Pro 55 Roman" panose="020B0604020202020204" pitchFamily="34" charset="0"/>
              </a:rPr>
              <a:t>How can this affect anyone?</a:t>
            </a:r>
          </a:p>
        </p:txBody>
      </p:sp>
      <p:pic>
        <p:nvPicPr>
          <p:cNvPr id="9" name="Picture 8" descr="A picture containing logo&#10;&#10;Description automatically generated">
            <a:extLst>
              <a:ext uri="{FF2B5EF4-FFF2-40B4-BE49-F238E27FC236}">
                <a16:creationId xmlns:a16="http://schemas.microsoft.com/office/drawing/2014/main" id="{3798FF7E-FC5C-50AC-285E-FEDDA3E78A9D}"/>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04529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1900"/>
                                        <p:tgtEl>
                                          <p:spTgt spid="8"/>
                                        </p:tgtEl>
                                      </p:cBhvr>
                                    </p:animEffect>
                                    <p:set>
                                      <p:cBhvr>
                                        <p:cTn id="24" dur="1" fill="hold">
                                          <p:stCondLst>
                                            <p:cond delay="18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1900"/>
                                        <p:tgtEl>
                                          <p:spTgt spid="11"/>
                                        </p:tgtEl>
                                      </p:cBhvr>
                                    </p:animEffect>
                                    <p:set>
                                      <p:cBhvr>
                                        <p:cTn id="30" dur="1" fill="hold">
                                          <p:stCondLst>
                                            <p:cond delay="18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grpId="0" nodeType="clickEffect">
                                  <p:stCondLst>
                                    <p:cond delay="0"/>
                                  </p:stCondLst>
                                  <p:childTnLst>
                                    <p:animEffect transition="out" filter="randombar(horizontal)">
                                      <p:cBhvr>
                                        <p:cTn id="35" dur="1900"/>
                                        <p:tgtEl>
                                          <p:spTgt spid="12"/>
                                        </p:tgtEl>
                                      </p:cBhvr>
                                    </p:animEffect>
                                    <p:set>
                                      <p:cBhvr>
                                        <p:cTn id="36" dur="1" fill="hold">
                                          <p:stCondLst>
                                            <p:cond delay="18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11"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651341" y="333564"/>
            <a:ext cx="1047852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The fire and rescue service</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97463" y="1420989"/>
            <a:ext cx="8440805" cy="3650261"/>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GB">
                <a:latin typeface="HelveticaNeueLT Pro 55 Roman" panose="020B0604020202020204" pitchFamily="34" charset="0"/>
              </a:rPr>
              <a:t>During a flood emergency, the fire service:</a:t>
            </a:r>
          </a:p>
          <a:p>
            <a:pPr marL="0" indent="0">
              <a:lnSpc>
                <a:spcPct val="100000"/>
              </a:lnSpc>
              <a:buNone/>
            </a:pPr>
            <a:endParaRPr lang="en-GB">
              <a:latin typeface="HelveticaNeueLT Pro 55 Roman" panose="020B0604020202020204" pitchFamily="34" charset="0"/>
            </a:endParaRPr>
          </a:p>
        </p:txBody>
      </p:sp>
      <p:sp>
        <p:nvSpPr>
          <p:cNvPr id="3" name="Title 2">
            <a:extLst>
              <a:ext uri="{FF2B5EF4-FFF2-40B4-BE49-F238E27FC236}">
                <a16:creationId xmlns:a16="http://schemas.microsoft.com/office/drawing/2014/main" id="{846AF36D-52DB-0259-37EE-4D46BB9A742C}"/>
              </a:ext>
            </a:extLst>
          </p:cNvPr>
          <p:cNvSpPr txBox="1">
            <a:spLocks noGrp="1" noRot="1" noMove="1" noResize="1" noEditPoints="1" noAdjustHandles="1" noChangeArrowheads="1" noChangeShapeType="1"/>
          </p:cNvSpPr>
          <p:nvPr>
            <p:ph type="title" idx="4294967295"/>
          </p:nvPr>
        </p:nvSpPr>
        <p:spPr>
          <a:xfrm rot="16200000">
            <a:off x="10978925" y="633598"/>
            <a:ext cx="12043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Fire</a:t>
            </a:r>
          </a:p>
        </p:txBody>
      </p:sp>
      <p:pic>
        <p:nvPicPr>
          <p:cNvPr id="9" name="Picture 8" descr="A picture containing tree&#10;&#10;Description automatically generated">
            <a:extLst>
              <a:ext uri="{FF2B5EF4-FFF2-40B4-BE49-F238E27FC236}">
                <a16:creationId xmlns:a16="http://schemas.microsoft.com/office/drawing/2014/main" id="{73AAB171-6F04-8844-E5CC-7011522253F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952177" y="2079723"/>
            <a:ext cx="4322394" cy="3607724"/>
          </a:xfrm>
          <a:prstGeom prst="rect">
            <a:avLst/>
          </a:prstGeom>
        </p:spPr>
      </p:pic>
      <p:pic>
        <p:nvPicPr>
          <p:cNvPr id="11" name="Picture 10" descr="A picture containing text, outdoor, tree, street&#10;&#10;Description automatically generated">
            <a:extLst>
              <a:ext uri="{FF2B5EF4-FFF2-40B4-BE49-F238E27FC236}">
                <a16:creationId xmlns:a16="http://schemas.microsoft.com/office/drawing/2014/main" id="{8630006B-260E-24AA-056A-D65B41B78BCA}"/>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6411885" y="2079723"/>
            <a:ext cx="4322394" cy="3607724"/>
          </a:xfrm>
          <a:prstGeom prst="rect">
            <a:avLst/>
          </a:prstGeom>
        </p:spPr>
      </p:pic>
      <p:sp>
        <p:nvSpPr>
          <p:cNvPr id="12" name="Rectangle 11">
            <a:extLst>
              <a:ext uri="{FF2B5EF4-FFF2-40B4-BE49-F238E27FC236}">
                <a16:creationId xmlns:a16="http://schemas.microsoft.com/office/drawing/2014/main" id="{554775EB-4EB8-0DCD-E234-D16C3F4C987B}"/>
              </a:ext>
            </a:extLst>
          </p:cNvPr>
          <p:cNvSpPr>
            <a:spLocks noGrp="1" noRot="1" noMove="1" noResize="1" noEditPoints="1" noAdjustHandles="1" noChangeArrowheads="1" noChangeShapeType="1"/>
          </p:cNvSpPr>
          <p:nvPr/>
        </p:nvSpPr>
        <p:spPr>
          <a:xfrm>
            <a:off x="952177" y="2079723"/>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3" name="Rectangle 12">
            <a:extLst>
              <a:ext uri="{FF2B5EF4-FFF2-40B4-BE49-F238E27FC236}">
                <a16:creationId xmlns:a16="http://schemas.microsoft.com/office/drawing/2014/main" id="{C3333BD6-2B86-0B70-6294-F429986A94A3}"/>
              </a:ext>
            </a:extLst>
          </p:cNvPr>
          <p:cNvSpPr>
            <a:spLocks noGrp="1" noRot="1" noMove="1" noResize="1" noEditPoints="1" noAdjustHandles="1" noChangeArrowheads="1" noChangeShapeType="1"/>
          </p:cNvSpPr>
          <p:nvPr/>
        </p:nvSpPr>
        <p:spPr>
          <a:xfrm>
            <a:off x="6411885" y="2079723"/>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4" name="Rectangle 13">
            <a:extLst>
              <a:ext uri="{FF2B5EF4-FFF2-40B4-BE49-F238E27FC236}">
                <a16:creationId xmlns:a16="http://schemas.microsoft.com/office/drawing/2014/main" id="{4283F122-E757-0EAE-D2A9-55126F975C45}"/>
              </a:ext>
            </a:extLst>
          </p:cNvPr>
          <p:cNvSpPr>
            <a:spLocks noGrp="1" noRot="1" noMove="1" noResize="1" noEditPoints="1" noAdjustHandles="1" noChangeArrowheads="1" noChangeShapeType="1"/>
          </p:cNvSpPr>
          <p:nvPr/>
        </p:nvSpPr>
        <p:spPr>
          <a:xfrm>
            <a:off x="952177" y="2079723"/>
            <a:ext cx="1511890" cy="134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Rescue people in danger </a:t>
            </a:r>
          </a:p>
        </p:txBody>
      </p:sp>
      <p:sp>
        <p:nvSpPr>
          <p:cNvPr id="15" name="Rectangle 14">
            <a:extLst>
              <a:ext uri="{FF2B5EF4-FFF2-40B4-BE49-F238E27FC236}">
                <a16:creationId xmlns:a16="http://schemas.microsoft.com/office/drawing/2014/main" id="{EDBA7B55-DA66-ED2E-4C4E-4629FB9ABCB7}"/>
              </a:ext>
            </a:extLst>
          </p:cNvPr>
          <p:cNvSpPr>
            <a:spLocks noGrp="1" noRot="1" noMove="1" noResize="1" noEditPoints="1" noAdjustHandles="1" noChangeArrowheads="1" noChangeShapeType="1"/>
          </p:cNvSpPr>
          <p:nvPr/>
        </p:nvSpPr>
        <p:spPr>
          <a:xfrm>
            <a:off x="9247694" y="2079723"/>
            <a:ext cx="1496011" cy="134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Pump out flood water</a:t>
            </a:r>
          </a:p>
        </p:txBody>
      </p:sp>
      <p:sp>
        <p:nvSpPr>
          <p:cNvPr id="6" name="Rectangle 5">
            <a:extLst>
              <a:ext uri="{FF2B5EF4-FFF2-40B4-BE49-F238E27FC236}">
                <a16:creationId xmlns:a16="http://schemas.microsoft.com/office/drawing/2014/main" id="{0F1ED332-A21D-902F-DA2D-61C641D38995}"/>
              </a:ext>
            </a:extLst>
          </p:cNvPr>
          <p:cNvSpPr>
            <a:spLocks noGrp="1" noRot="1" noMove="1" noResize="1" noEditPoints="1" noAdjustHandles="1" noChangeArrowheads="1" noChangeShapeType="1"/>
          </p:cNvSpPr>
          <p:nvPr/>
        </p:nvSpPr>
        <p:spPr>
          <a:xfrm>
            <a:off x="4580087" y="2754362"/>
            <a:ext cx="2099736" cy="2166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a:t>
            </a:r>
          </a:p>
          <a:p>
            <a:pPr algn="ctr"/>
            <a:r>
              <a:rPr lang="en-GB" sz="1800">
                <a:solidFill>
                  <a:schemeClr val="bg1"/>
                </a:solidFill>
                <a:latin typeface="HelveticaNeueLT Pro 55 Roman" panose="020B0604020202020204" pitchFamily="34" charset="0"/>
              </a:rPr>
              <a:t>how could this affect you?</a:t>
            </a:r>
          </a:p>
        </p:txBody>
      </p:sp>
      <p:pic>
        <p:nvPicPr>
          <p:cNvPr id="4" name="Picture 3" descr="A picture containing logo&#10;&#10;Description automatically generated">
            <a:extLst>
              <a:ext uri="{FF2B5EF4-FFF2-40B4-BE49-F238E27FC236}">
                <a16:creationId xmlns:a16="http://schemas.microsoft.com/office/drawing/2014/main" id="{993ADA4C-F1A0-9022-7582-0ED4845D0FF3}"/>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23360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5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56000">
                                          <p:cBhvr additive="base">
                                            <p:cTn id="12" dur="500" fill="hold"/>
                                            <p:tgtEl>
                                              <p:spTgt spid="15"/>
                                            </p:tgtEl>
                                            <p:attrNameLst>
                                              <p:attrName>ppt_x</p:attrName>
                                            </p:attrNameLst>
                                          </p:cBhvr>
                                          <p:tavLst>
                                            <p:tav tm="0">
                                              <p:val>
                                                <p:strVal val="1+#ppt_w/2"/>
                                              </p:val>
                                            </p:tav>
                                            <p:tav tm="100000">
                                              <p:val>
                                                <p:strVal val="#ppt_x"/>
                                              </p:val>
                                            </p:tav>
                                          </p:tavLst>
                                        </p:anim>
                                        <p:anim calcmode="lin" valueType="num" p14:bounceEnd="56000">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14:presetBounceEnd="4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6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46000">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P spid="14" grpId="0" animBg="1"/>
          <p:bldP spid="1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P spid="14" grpId="0" animBg="1"/>
          <p:bldP spid="15" grpId="0" animBg="1"/>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crowd&#10;&#10;Description automatically generated">
            <a:extLst>
              <a:ext uri="{FF2B5EF4-FFF2-40B4-BE49-F238E27FC236}">
                <a16:creationId xmlns:a16="http://schemas.microsoft.com/office/drawing/2014/main" id="{29988445-B85F-7618-FE87-4E769CFB9AD6}"/>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987356" y="2082999"/>
            <a:ext cx="4322394" cy="3607723"/>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D0F0CFCD-2859-A17B-4177-0C8664A374B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6454554" y="2082998"/>
            <a:ext cx="4322394" cy="3607724"/>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651341" y="246479"/>
            <a:ext cx="1047852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The police force</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97463" y="1420989"/>
            <a:ext cx="8159763" cy="3650261"/>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GB">
                <a:latin typeface="HelveticaNeueLT Pro 55 Roman" panose="020B0604020202020204" pitchFamily="34" charset="0"/>
              </a:rPr>
              <a:t>During a flood emergency, the police force:</a:t>
            </a:r>
          </a:p>
          <a:p>
            <a:pPr marL="0" indent="0">
              <a:lnSpc>
                <a:spcPct val="100000"/>
              </a:lnSpc>
              <a:buNone/>
            </a:pPr>
            <a:endParaRPr lang="en-GB">
              <a:latin typeface="HelveticaNeueLT Pro 55 Roman" panose="020B0604020202020204" pitchFamily="34" charset="0"/>
            </a:endParaRPr>
          </a:p>
        </p:txBody>
      </p:sp>
      <p:sp>
        <p:nvSpPr>
          <p:cNvPr id="12" name="Rectangle 11">
            <a:extLst>
              <a:ext uri="{FF2B5EF4-FFF2-40B4-BE49-F238E27FC236}">
                <a16:creationId xmlns:a16="http://schemas.microsoft.com/office/drawing/2014/main" id="{554775EB-4EB8-0DCD-E234-D16C3F4C987B}"/>
              </a:ext>
            </a:extLst>
          </p:cNvPr>
          <p:cNvSpPr>
            <a:spLocks noGrp="1" noRot="1" noMove="1" noResize="1" noEditPoints="1" noAdjustHandles="1" noChangeArrowheads="1" noChangeShapeType="1"/>
          </p:cNvSpPr>
          <p:nvPr/>
        </p:nvSpPr>
        <p:spPr>
          <a:xfrm>
            <a:off x="998340" y="2076084"/>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3" name="Rectangle 12">
            <a:extLst>
              <a:ext uri="{FF2B5EF4-FFF2-40B4-BE49-F238E27FC236}">
                <a16:creationId xmlns:a16="http://schemas.microsoft.com/office/drawing/2014/main" id="{C3333BD6-2B86-0B70-6294-F429986A94A3}"/>
              </a:ext>
            </a:extLst>
          </p:cNvPr>
          <p:cNvSpPr>
            <a:spLocks noGrp="1" noRot="1" noMove="1" noResize="1" noEditPoints="1" noAdjustHandles="1" noChangeArrowheads="1" noChangeShapeType="1"/>
          </p:cNvSpPr>
          <p:nvPr/>
        </p:nvSpPr>
        <p:spPr>
          <a:xfrm>
            <a:off x="6454554" y="2082998"/>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4" name="Rectangle 13">
            <a:extLst>
              <a:ext uri="{FF2B5EF4-FFF2-40B4-BE49-F238E27FC236}">
                <a16:creationId xmlns:a16="http://schemas.microsoft.com/office/drawing/2014/main" id="{4283F122-E757-0EAE-D2A9-55126F975C45}"/>
              </a:ext>
            </a:extLst>
          </p:cNvPr>
          <p:cNvSpPr>
            <a:spLocks noGrp="1" noRot="1" noMove="1" noResize="1" noEditPoints="1" noAdjustHandles="1" noChangeArrowheads="1" noChangeShapeType="1"/>
          </p:cNvSpPr>
          <p:nvPr/>
        </p:nvSpPr>
        <p:spPr>
          <a:xfrm>
            <a:off x="952177" y="2069170"/>
            <a:ext cx="2196376" cy="1776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a:solidFill>
                  <a:schemeClr val="tx1"/>
                </a:solidFill>
                <a:latin typeface="HelveticaNeueLT Pro 55 Roman" panose="020B0604020202020204" pitchFamily="34" charset="0"/>
              </a:rPr>
              <a:t>Organise evacuations (tell people when they need to leave their homes and helping them go)</a:t>
            </a:r>
          </a:p>
        </p:txBody>
      </p:sp>
      <p:sp>
        <p:nvSpPr>
          <p:cNvPr id="15" name="Rectangle 14">
            <a:extLst>
              <a:ext uri="{FF2B5EF4-FFF2-40B4-BE49-F238E27FC236}">
                <a16:creationId xmlns:a16="http://schemas.microsoft.com/office/drawing/2014/main" id="{EDBA7B55-DA66-ED2E-4C4E-4629FB9ABCB7}"/>
              </a:ext>
            </a:extLst>
          </p:cNvPr>
          <p:cNvSpPr>
            <a:spLocks noGrp="1" noRot="1" noMove="1" noResize="1" noEditPoints="1" noAdjustHandles="1" noChangeArrowheads="1" noChangeShapeType="1"/>
          </p:cNvSpPr>
          <p:nvPr/>
        </p:nvSpPr>
        <p:spPr>
          <a:xfrm>
            <a:off x="8935259" y="1979222"/>
            <a:ext cx="1863657" cy="157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Coordinate the emergency services</a:t>
            </a:r>
          </a:p>
        </p:txBody>
      </p:sp>
      <p:sp>
        <p:nvSpPr>
          <p:cNvPr id="4" name="Title 3">
            <a:extLst>
              <a:ext uri="{FF2B5EF4-FFF2-40B4-BE49-F238E27FC236}">
                <a16:creationId xmlns:a16="http://schemas.microsoft.com/office/drawing/2014/main" id="{5E6D2F40-9D6D-1322-A697-0AB411FEEBB5}"/>
              </a:ext>
            </a:extLst>
          </p:cNvPr>
          <p:cNvSpPr txBox="1">
            <a:spLocks noGrp="1" noRot="1" noMove="1" noResize="1" noEditPoints="1" noAdjustHandles="1" noChangeArrowheads="1" noChangeShapeType="1"/>
          </p:cNvSpPr>
          <p:nvPr>
            <p:ph type="title" idx="4294967295"/>
          </p:nvPr>
        </p:nvSpPr>
        <p:spPr>
          <a:xfrm rot="16200000">
            <a:off x="10718805" y="788420"/>
            <a:ext cx="179682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Police</a:t>
            </a:r>
          </a:p>
        </p:txBody>
      </p:sp>
      <p:sp>
        <p:nvSpPr>
          <p:cNvPr id="8" name="Rectangle 7">
            <a:extLst>
              <a:ext uri="{FF2B5EF4-FFF2-40B4-BE49-F238E27FC236}">
                <a16:creationId xmlns:a16="http://schemas.microsoft.com/office/drawing/2014/main" id="{AEC88E47-4E56-1A51-526B-B8B47153ADE9}"/>
              </a:ext>
            </a:extLst>
          </p:cNvPr>
          <p:cNvSpPr>
            <a:spLocks noGrp="1" noRot="1" noMove="1" noResize="1" noEditPoints="1" noAdjustHandles="1" noChangeArrowheads="1" noChangeShapeType="1"/>
          </p:cNvSpPr>
          <p:nvPr/>
        </p:nvSpPr>
        <p:spPr>
          <a:xfrm>
            <a:off x="4580087" y="2754362"/>
            <a:ext cx="2099736" cy="2166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a:t>
            </a:r>
          </a:p>
          <a:p>
            <a:pPr algn="ctr"/>
            <a:r>
              <a:rPr lang="en-GB" sz="1800">
                <a:solidFill>
                  <a:schemeClr val="bg1"/>
                </a:solidFill>
                <a:latin typeface="HelveticaNeueLT Pro 55 Roman" panose="020B0604020202020204" pitchFamily="34" charset="0"/>
              </a:rPr>
              <a:t>how could this affect you?</a:t>
            </a:r>
          </a:p>
        </p:txBody>
      </p:sp>
      <p:pic>
        <p:nvPicPr>
          <p:cNvPr id="3" name="Picture 2" descr="A picture containing logo&#10;&#10;Description automatically generated">
            <a:extLst>
              <a:ext uri="{FF2B5EF4-FFF2-40B4-BE49-F238E27FC236}">
                <a16:creationId xmlns:a16="http://schemas.microsoft.com/office/drawing/2014/main" id="{C3BDC3A6-806A-B579-C48A-97B89449FB7B}"/>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074283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6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56000">
                                          <p:cBhvr additive="base">
                                            <p:cTn id="13" dur="500" fill="hold"/>
                                            <p:tgtEl>
                                              <p:spTgt spid="15"/>
                                            </p:tgtEl>
                                            <p:attrNameLst>
                                              <p:attrName>ppt_x</p:attrName>
                                            </p:attrNameLst>
                                          </p:cBhvr>
                                          <p:tavLst>
                                            <p:tav tm="0">
                                              <p:val>
                                                <p:strVal val="1+#ppt_w/2"/>
                                              </p:val>
                                            </p:tav>
                                            <p:tav tm="100000">
                                              <p:val>
                                                <p:strVal val="#ppt_x"/>
                                              </p:val>
                                            </p:tav>
                                          </p:tavLst>
                                        </p:anim>
                                        <p:anim calcmode="lin" valueType="num" p14:bounceEnd="56000">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14:presetBounceEnd="46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6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6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P spid="15"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P spid="15"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7A2D8346-562C-0E39-DAE3-17BCA287D5B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569153" y="2082997"/>
            <a:ext cx="5436280" cy="3624186"/>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651341" y="333564"/>
            <a:ext cx="1047852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The ambulance service</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97463" y="1420989"/>
            <a:ext cx="8159763" cy="3650261"/>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GB">
                <a:latin typeface="HelveticaNeueLT Pro 55 Roman" panose="020B0604020202020204" pitchFamily="34" charset="0"/>
              </a:rPr>
              <a:t>During a flood emergency, the ambulance service:</a:t>
            </a:r>
          </a:p>
          <a:p>
            <a:pPr marL="0" indent="0">
              <a:lnSpc>
                <a:spcPct val="100000"/>
              </a:lnSpc>
              <a:buNone/>
            </a:pPr>
            <a:endParaRPr lang="en-GB">
              <a:latin typeface="HelveticaNeueLT Pro 55 Roman" panose="020B0604020202020204" pitchFamily="34" charset="0"/>
            </a:endParaRPr>
          </a:p>
        </p:txBody>
      </p:sp>
      <p:sp>
        <p:nvSpPr>
          <p:cNvPr id="12" name="Rectangle 11">
            <a:extLst>
              <a:ext uri="{FF2B5EF4-FFF2-40B4-BE49-F238E27FC236}">
                <a16:creationId xmlns:a16="http://schemas.microsoft.com/office/drawing/2014/main" id="{554775EB-4EB8-0DCD-E234-D16C3F4C987B}"/>
              </a:ext>
            </a:extLst>
          </p:cNvPr>
          <p:cNvSpPr>
            <a:spLocks noGrp="1" noRot="1" noMove="1" noResize="1" noEditPoints="1" noAdjustHandles="1" noChangeArrowheads="1" noChangeShapeType="1"/>
          </p:cNvSpPr>
          <p:nvPr/>
        </p:nvSpPr>
        <p:spPr>
          <a:xfrm>
            <a:off x="3569153" y="2079063"/>
            <a:ext cx="5423252" cy="36502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4" name="Rectangle 13">
            <a:extLst>
              <a:ext uri="{FF2B5EF4-FFF2-40B4-BE49-F238E27FC236}">
                <a16:creationId xmlns:a16="http://schemas.microsoft.com/office/drawing/2014/main" id="{4283F122-E757-0EAE-D2A9-55126F975C45}"/>
              </a:ext>
            </a:extLst>
          </p:cNvPr>
          <p:cNvSpPr>
            <a:spLocks noGrp="1" noRot="1" noMove="1" noResize="1" noEditPoints="1" noAdjustHandles="1" noChangeArrowheads="1" noChangeShapeType="1"/>
          </p:cNvSpPr>
          <p:nvPr/>
        </p:nvSpPr>
        <p:spPr>
          <a:xfrm>
            <a:off x="3569153" y="2000259"/>
            <a:ext cx="2196376" cy="184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00000"/>
              </a:lnSpc>
            </a:pPr>
            <a:r>
              <a:rPr lang="en-GB" dirty="0">
                <a:solidFill>
                  <a:schemeClr val="tx1"/>
                </a:solidFill>
                <a:latin typeface="HelveticaNeueLT Pro 55 Roman"/>
              </a:rPr>
              <a:t>Helps people by providing treatment where the accident happened.</a:t>
            </a:r>
          </a:p>
        </p:txBody>
      </p:sp>
      <p:sp>
        <p:nvSpPr>
          <p:cNvPr id="4" name="Title 3">
            <a:extLst>
              <a:ext uri="{FF2B5EF4-FFF2-40B4-BE49-F238E27FC236}">
                <a16:creationId xmlns:a16="http://schemas.microsoft.com/office/drawing/2014/main" id="{5E6D2F40-9D6D-1322-A697-0AB411FEEBB5}"/>
              </a:ext>
            </a:extLst>
          </p:cNvPr>
          <p:cNvSpPr txBox="1">
            <a:spLocks noGrp="1" noRot="1" noMove="1" noResize="1" noEditPoints="1" noAdjustHandles="1" noChangeArrowheads="1" noChangeShapeType="1"/>
          </p:cNvSpPr>
          <p:nvPr>
            <p:ph type="title" idx="4294967295"/>
          </p:nvPr>
        </p:nvSpPr>
        <p:spPr>
          <a:xfrm rot="16200000">
            <a:off x="10246452" y="1294624"/>
            <a:ext cx="27412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a:ea typeface="+mn-ea"/>
                <a:cs typeface="+mn-cs"/>
              </a:rPr>
              <a:t>Ambulance</a:t>
            </a:r>
          </a:p>
        </p:txBody>
      </p:sp>
      <p:sp>
        <p:nvSpPr>
          <p:cNvPr id="8" name="Rectangle 7">
            <a:extLst>
              <a:ext uri="{FF2B5EF4-FFF2-40B4-BE49-F238E27FC236}">
                <a16:creationId xmlns:a16="http://schemas.microsoft.com/office/drawing/2014/main" id="{AEC88E47-4E56-1A51-526B-B8B47153ADE9}"/>
              </a:ext>
            </a:extLst>
          </p:cNvPr>
          <p:cNvSpPr>
            <a:spLocks noGrp="1" noRot="1" noMove="1" noResize="1" noEditPoints="1" noAdjustHandles="1" noChangeArrowheads="1" noChangeShapeType="1"/>
          </p:cNvSpPr>
          <p:nvPr/>
        </p:nvSpPr>
        <p:spPr>
          <a:xfrm>
            <a:off x="1201675" y="3846134"/>
            <a:ext cx="1836667" cy="1845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a:t>
            </a:r>
          </a:p>
          <a:p>
            <a:pPr algn="ctr"/>
            <a:r>
              <a:rPr lang="en-GB" sz="1800">
                <a:solidFill>
                  <a:schemeClr val="bg1"/>
                </a:solidFill>
                <a:latin typeface="HelveticaNeueLT Pro 55 Roman" panose="020B0604020202020204" pitchFamily="34" charset="0"/>
              </a:rPr>
              <a:t>how could this affect you?</a:t>
            </a:r>
          </a:p>
        </p:txBody>
      </p:sp>
      <p:pic>
        <p:nvPicPr>
          <p:cNvPr id="3" name="Picture 2" descr="A picture containing logo&#10;&#10;Description automatically generated">
            <a:extLst>
              <a:ext uri="{FF2B5EF4-FFF2-40B4-BE49-F238E27FC236}">
                <a16:creationId xmlns:a16="http://schemas.microsoft.com/office/drawing/2014/main" id="{13A3D1A0-F2DA-F4DA-2D72-F3887B69D2C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4735085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4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46000">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4"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4" grpId="0" animBg="1"/>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p:txBody>
          <a:bodyPr>
            <a:normAutofit/>
          </a:bodyPr>
          <a:lstStyle/>
          <a:p>
            <a:r>
              <a:rPr lang="en-GB" sz="4000" b="1">
                <a:latin typeface="HelveticaNeueLT Pro 55 Roman"/>
              </a:rPr>
              <a:t>How flooding affects us all</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679622" y="1584996"/>
            <a:ext cx="6455874" cy="3867805"/>
          </a:xfrm>
          <a:prstGeom prst="rect">
            <a:avLst/>
          </a:prstGeom>
        </p:spPr>
        <p:txBody>
          <a:bodyPr vert="horz" lIns="91440" tIns="45720" rIns="91440" bIns="45720" rtlCol="0" anchor="t">
            <a:normAutofit fontScale="92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dirty="0">
                <a:latin typeface="HelveticaNeueLT Pro 55 Roman"/>
              </a:rPr>
              <a:t>If there is a flood, getting help will take longer. The emergency services will be sent to where there is the most need. </a:t>
            </a:r>
            <a:endParaRPr lang="en-GB">
              <a:latin typeface="HelveticaNeueLT Pro 55 Roman" panose="020B0604020202020204" pitchFamily="34" charset="0"/>
            </a:endParaRPr>
          </a:p>
          <a:p>
            <a:pPr marL="0" indent="0">
              <a:lnSpc>
                <a:spcPct val="100000"/>
              </a:lnSpc>
              <a:buNone/>
            </a:pPr>
            <a:r>
              <a:rPr lang="en-GB" dirty="0">
                <a:latin typeface="HelveticaNeueLT Pro 55 Roman"/>
              </a:rPr>
              <a:t>Even if someone’s area hasn’t been flooded, it will still affect them.</a:t>
            </a:r>
          </a:p>
          <a:p>
            <a:pPr marL="0" indent="0">
              <a:lnSpc>
                <a:spcPct val="100000"/>
              </a:lnSpc>
              <a:buNone/>
            </a:pPr>
            <a:r>
              <a:rPr lang="en-GB" dirty="0">
                <a:latin typeface="HelveticaNeueLT Pro 55 Roman"/>
              </a:rPr>
              <a:t>What if they had an accident and needed help?</a:t>
            </a:r>
          </a:p>
          <a:p>
            <a:pPr marL="0" indent="0">
              <a:lnSpc>
                <a:spcPct val="100000"/>
              </a:lnSpc>
              <a:buFont typeface="Calibri" panose="020F0502020204030204" pitchFamily="34" charset="0"/>
              <a:buNone/>
            </a:pPr>
            <a:r>
              <a:rPr lang="en-GB" dirty="0">
                <a:latin typeface="HelveticaNeueLT Pro 55 Roman"/>
              </a:rPr>
              <a:t>Learning first aid skills can be lifesaving! Try using the British Red Cross first aid app.</a:t>
            </a:r>
          </a:p>
          <a:p>
            <a:pPr marL="0" indent="0">
              <a:lnSpc>
                <a:spcPct val="100000"/>
              </a:lnSpc>
              <a:buNone/>
            </a:pPr>
            <a:endParaRPr lang="en-GB">
              <a:latin typeface="HelveticaNeueLT Pro 55 Roman" panose="020B0604020202020204" pitchFamily="34" charset="0"/>
            </a:endParaRPr>
          </a:p>
        </p:txBody>
      </p:sp>
      <p:sp>
        <p:nvSpPr>
          <p:cNvPr id="6" name="TextBox 5">
            <a:extLst>
              <a:ext uri="{FF2B5EF4-FFF2-40B4-BE49-F238E27FC236}">
                <a16:creationId xmlns:a16="http://schemas.microsoft.com/office/drawing/2014/main" id="{29CA00DE-6BDF-B9EC-A2F2-81A7EF713FE5}"/>
              </a:ext>
            </a:extLst>
          </p:cNvPr>
          <p:cNvSpPr txBox="1">
            <a:spLocks noGrp="1" noRot="1" noMove="1" noResize="1" noEditPoints="1" noAdjustHandles="1" noChangeArrowheads="1" noChangeShapeType="1"/>
          </p:cNvSpPr>
          <p:nvPr/>
        </p:nvSpPr>
        <p:spPr>
          <a:xfrm rot="16200000">
            <a:off x="10164102" y="955978"/>
            <a:ext cx="283402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Flooding</a:t>
            </a:r>
          </a:p>
        </p:txBody>
      </p:sp>
      <p:grpSp>
        <p:nvGrpSpPr>
          <p:cNvPr id="11" name="Group 10" descr="A mobile phone showing a message from the Fire and Rescue service.">
            <a:extLst>
              <a:ext uri="{FF2B5EF4-FFF2-40B4-BE49-F238E27FC236}">
                <a16:creationId xmlns:a16="http://schemas.microsoft.com/office/drawing/2014/main" id="{254FEBE5-899A-A8C1-6873-1A28C4417361}"/>
              </a:ext>
            </a:extLst>
          </p:cNvPr>
          <p:cNvGrpSpPr>
            <a:grpSpLocks noGrp="1" noUngrp="1" noRot="1" noMove="1" noResize="1"/>
          </p:cNvGrpSpPr>
          <p:nvPr/>
        </p:nvGrpSpPr>
        <p:grpSpPr>
          <a:xfrm>
            <a:off x="7208328" y="180474"/>
            <a:ext cx="4185590" cy="6003759"/>
            <a:chOff x="7208328" y="180474"/>
            <a:chExt cx="4185590" cy="6003759"/>
          </a:xfrm>
        </p:grpSpPr>
        <p:pic>
          <p:nvPicPr>
            <p:cNvPr id="3" name="Picture 2" descr="A picture containing night sky&#10;&#10;Description automatically generated">
              <a:extLst>
                <a:ext uri="{FF2B5EF4-FFF2-40B4-BE49-F238E27FC236}">
                  <a16:creationId xmlns:a16="http://schemas.microsoft.com/office/drawing/2014/main" id="{A0B39650-8F2D-E199-E537-D3FC5B0020F9}"/>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7208328" y="180474"/>
              <a:ext cx="4185590" cy="6003759"/>
            </a:xfrm>
            <a:prstGeom prst="rect">
              <a:avLst/>
            </a:prstGeom>
          </p:spPr>
        </p:pic>
        <p:pic>
          <p:nvPicPr>
            <p:cNvPr id="8" name="Picture 7">
              <a:extLst>
                <a:ext uri="{FF2B5EF4-FFF2-40B4-BE49-F238E27FC236}">
                  <a16:creationId xmlns:a16="http://schemas.microsoft.com/office/drawing/2014/main" id="{A76FAE34-562E-C404-CEC8-AD07E84E468D}"/>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l="4161" t="3252" r="4518" b="3387"/>
            <a:stretch/>
          </p:blipFill>
          <p:spPr>
            <a:xfrm>
              <a:off x="7689599" y="1149810"/>
              <a:ext cx="3223044" cy="4302991"/>
            </a:xfrm>
            <a:prstGeom prst="rect">
              <a:avLst/>
            </a:prstGeom>
          </p:spPr>
        </p:pic>
        <p:sp>
          <p:nvSpPr>
            <p:cNvPr id="4" name="Rectangle 3">
              <a:extLst>
                <a:ext uri="{FF2B5EF4-FFF2-40B4-BE49-F238E27FC236}">
                  <a16:creationId xmlns:a16="http://schemas.microsoft.com/office/drawing/2014/main" id="{B8957408-2B6D-30F3-45A4-1BF5B2280EBD}"/>
                </a:ext>
              </a:extLst>
            </p:cNvPr>
            <p:cNvSpPr>
              <a:spLocks noGrp="1" noRot="1" noMove="1" noResize="1" noEditPoints="1" noAdjustHandles="1" noChangeArrowheads="1" noChangeShapeType="1"/>
            </p:cNvSpPr>
            <p:nvPr/>
          </p:nvSpPr>
          <p:spPr>
            <a:xfrm>
              <a:off x="7689598" y="914400"/>
              <a:ext cx="3223044" cy="23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B351E58-ADF7-E4D1-244A-5001AD47D261}"/>
                </a:ext>
              </a:extLst>
            </p:cNvPr>
            <p:cNvSpPr>
              <a:spLocks noGrp="1" noRot="1" noMove="1" noResize="1" noEditPoints="1" noAdjustHandles="1" noChangeArrowheads="1" noChangeShapeType="1"/>
            </p:cNvSpPr>
            <p:nvPr/>
          </p:nvSpPr>
          <p:spPr>
            <a:xfrm>
              <a:off x="7689598" y="5245768"/>
              <a:ext cx="3223044" cy="207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A picture containing logo&#10;&#10;Description automatically generated">
            <a:extLst>
              <a:ext uri="{FF2B5EF4-FFF2-40B4-BE49-F238E27FC236}">
                <a16:creationId xmlns:a16="http://schemas.microsoft.com/office/drawing/2014/main" id="{5F19DD24-1BFB-639D-6BB8-866E7E7DC984}"/>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721046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6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600" fill="hold"/>
                                            <p:tgtEl>
                                              <p:spTgt spid="11"/>
                                            </p:tgtEl>
                                            <p:attrNameLst>
                                              <p:attrName>ppt_x</p:attrName>
                                            </p:attrNameLst>
                                          </p:cBhvr>
                                          <p:tavLst>
                                            <p:tav tm="0">
                                              <p:val>
                                                <p:strVal val="#ppt_x"/>
                                              </p:val>
                                            </p:tav>
                                            <p:tav tm="100000">
                                              <p:val>
                                                <p:strVal val="#ppt_x"/>
                                              </p:val>
                                            </p:tav>
                                          </p:tavLst>
                                        </p:anim>
                                        <p:anim calcmode="lin" valueType="num">
                                          <p:cBhvr additive="base">
                                            <p:cTn id="8"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s parked in a flooded area with a bridge in the background&#10;&#10;">
            <a:extLst>
              <a:ext uri="{FF2B5EF4-FFF2-40B4-BE49-F238E27FC236}">
                <a16:creationId xmlns:a16="http://schemas.microsoft.com/office/drawing/2014/main" id="{FACA540F-CEEB-CD8D-84B4-A24BFDD045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32321" y="250233"/>
            <a:ext cx="10392517" cy="5416898"/>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32322" y="695381"/>
            <a:ext cx="4781438" cy="4781438"/>
          </a:xfrm>
          <a:prstGeom prst="rect">
            <a:avLst/>
          </a:prstGeom>
        </p:spPr>
      </p:pic>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p>
        </p:txBody>
      </p:sp>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065591" y="3086100"/>
            <a:ext cx="3081018" cy="2619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159929" y="3188902"/>
            <a:ext cx="2856414" cy="241376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a:latin typeface="Arial" panose="020B0604020202020204" pitchFamily="34" charset="0"/>
                <a:cs typeface="Arial" panose="020B0604020202020204" pitchFamily="34" charset="0"/>
              </a:rPr>
              <a:t>Flooding can affect people, even if their home isn’t flooded. How?</a:t>
            </a:r>
          </a:p>
        </p:txBody>
      </p:sp>
    </p:spTree>
    <p:extLst>
      <p:ext uri="{BB962C8B-B14F-4D97-AF65-F5344CB8AC3E}">
        <p14:creationId xmlns:p14="http://schemas.microsoft.com/office/powerpoint/2010/main" val="270087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End</a:t>
            </a:r>
          </a:p>
        </p:txBody>
      </p:sp>
    </p:spTree>
    <p:extLst>
      <p:ext uri="{BB962C8B-B14F-4D97-AF65-F5344CB8AC3E}">
        <p14:creationId xmlns:p14="http://schemas.microsoft.com/office/powerpoint/2010/main" val="101496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peoples faces. A grey outline of a cloud with flashing lightening and the words 'Weather Together'.">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89B6DDB8-09BB-3103-E69D-C9DB583377B9}"/>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ea typeface="Calibri Light"/>
                <a:cs typeface="Calibri Light"/>
              </a:rPr>
              <a:t>Weather Together title page</a:t>
            </a:r>
            <a:endParaRPr lang="en-GB" dirty="0"/>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dirty="0">
                <a:latin typeface="HelveticaNeueLT Pro 65 Md" panose="020B0804020202020204" pitchFamily="34" charset="0"/>
              </a:rPr>
              <a:t>Resources and support</a:t>
            </a:r>
          </a:p>
        </p:txBody>
      </p:sp>
    </p:spTree>
    <p:extLst>
      <p:ext uri="{BB962C8B-B14F-4D97-AF65-F5344CB8AC3E}">
        <p14:creationId xmlns:p14="http://schemas.microsoft.com/office/powerpoint/2010/main" val="1499431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518321" y="119279"/>
            <a:ext cx="10205704" cy="1301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itle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ph type="title" idx="4294967295"/>
          </p:nvPr>
        </p:nvSpPr>
        <p:spPr>
          <a:xfrm rot="16200000">
            <a:off x="10371543" y="1258241"/>
            <a:ext cx="245366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ormAutofit fontScale="77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t>Get advice and information in a flood by calling Floodline. </a:t>
            </a:r>
            <a:br>
              <a:rPr lang="en-GB" sz="1200"/>
            </a:br>
            <a:r>
              <a:rPr lang="en-GB" sz="1600" b="0" i="0">
                <a:solidFill>
                  <a:srgbClr val="0B0C0C"/>
                </a:solidFill>
                <a:effectLst/>
              </a:rPr>
              <a:t>Telephone: </a:t>
            </a:r>
            <a:r>
              <a:rPr lang="en-GB" sz="1600" b="1" i="0">
                <a:solidFill>
                  <a:srgbClr val="0B0C0C"/>
                </a:solidFill>
                <a:effectLst/>
              </a:rPr>
              <a:t>0345 988 1188</a:t>
            </a:r>
            <a:br>
              <a:rPr lang="en-GB" sz="1600"/>
            </a:br>
            <a:r>
              <a:rPr lang="en-GB" sz="1600" b="0" i="0">
                <a:solidFill>
                  <a:srgbClr val="0B0C0C"/>
                </a:solidFill>
                <a:effectLst/>
              </a:rPr>
              <a:t>Textphone: </a:t>
            </a:r>
            <a:r>
              <a:rPr lang="en-GB" sz="1600" b="1" i="0">
                <a:solidFill>
                  <a:srgbClr val="0B0C0C"/>
                </a:solidFill>
                <a:effectLst/>
              </a:rPr>
              <a:t>0345 602 6340</a:t>
            </a:r>
            <a:br>
              <a:rPr lang="en-GB" sz="1600"/>
            </a:br>
            <a:r>
              <a:rPr lang="en-GB" sz="1600" b="0" i="0">
                <a:solidFill>
                  <a:srgbClr val="0B0C0C"/>
                </a:solidFill>
                <a:effectLst/>
              </a:rPr>
              <a:t>24-hour service</a:t>
            </a:r>
            <a:br>
              <a:rPr lang="en-GB" sz="1600" b="0" i="0">
                <a:solidFill>
                  <a:srgbClr val="0B0C0C"/>
                </a:solidFill>
                <a:effectLst/>
              </a:rPr>
            </a:br>
            <a:r>
              <a:rPr lang="en-GB" sz="1600">
                <a:solidFill>
                  <a:srgbClr val="0B0C0C"/>
                </a:solidFill>
              </a:rPr>
              <a:t>Sign up for free alerts</a:t>
            </a:r>
            <a:endParaRPr lang="en-GB" sz="180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 British Red Cross">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rot="21202849">
            <a:off x="9189589" y="3035893"/>
            <a:ext cx="1468826" cy="1468826"/>
          </a:xfrm>
          <a:prstGeom prst="rect">
            <a:avLst/>
          </a:prstGeom>
        </p:spPr>
      </p:pic>
      <p:pic>
        <p:nvPicPr>
          <p:cNvPr id="12" name="Picture 11" descr="Qr code for Floodline">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5C215ED9-3328-F66E-2D9B-F49665ACB460}"/>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First aid app. Image of a mobile phone with the first aid app scrolling on screen.">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34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phical user interface, application">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nvSpPr>
        <p:spPr>
          <a:xfrm>
            <a:off x="4477706" y="110681"/>
            <a:ext cx="2725557" cy="17853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HelveticaNeueLT Pro 55 Roman" panose="020B0604020202020204" pitchFamily="34" charset="0"/>
                <a:ea typeface="+mj-ea"/>
                <a:cs typeface="Arial"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dirty="0">
                <a:solidFill>
                  <a:srgbClr val="FF0000"/>
                </a:solidFill>
                <a:latin typeface="HelveticaNeueLT Pro 55 Roman"/>
              </a:rPr>
              <a:t>2.</a:t>
            </a:r>
            <a:r>
              <a:rPr lang="en-GB" sz="1800" dirty="0">
                <a:latin typeface="HelveticaNeueLT Pro 55 Roman"/>
              </a:rPr>
              <a:t> Some </a:t>
            </a:r>
            <a:r>
              <a:rPr lang="en-GB" sz="1800" b="1" dirty="0">
                <a:latin typeface="HelveticaNeueLT Pro 55 Roman"/>
              </a:rPr>
              <a:t>smartphones </a:t>
            </a:r>
            <a:r>
              <a:rPr lang="en-GB" sz="1800" dirty="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dirty="0">
                <a:solidFill>
                  <a:srgbClr val="FF0000"/>
                </a:solidFill>
                <a:latin typeface="HelveticaNeueLT Pro 55 Roman"/>
              </a:rPr>
              <a:t>3.</a:t>
            </a:r>
            <a:r>
              <a:rPr lang="en-GB" sz="1800" dirty="0">
                <a:latin typeface="HelveticaNeueLT Pro 55 Roman"/>
              </a:rPr>
              <a:t> You could also use a </a:t>
            </a:r>
            <a:r>
              <a:rPr lang="en-GB" sz="1800" b="1" dirty="0">
                <a:latin typeface="HelveticaNeueLT Pro 55 Roman"/>
              </a:rPr>
              <a:t>maps app </a:t>
            </a:r>
            <a:r>
              <a:rPr lang="en-GB" sz="1800" dirty="0">
                <a:latin typeface="HelveticaNeueLT Pro 55 Roman"/>
              </a:rPr>
              <a:t>to pinpoint and share your location. Learn how to do this so you’re ready for an emergency.</a:t>
            </a:r>
          </a:p>
        </p:txBody>
      </p:sp>
      <p:sp>
        <p:nvSpPr>
          <p:cNvPr id="8" name="Title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ph type="title" idx="4294967295"/>
          </p:nvPr>
        </p:nvSpPr>
        <p:spPr>
          <a:xfrm rot="16200000">
            <a:off x="10353505" y="1276279"/>
            <a:ext cx="248974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dirty="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10;Description automatically generated">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010605" y="3521131"/>
            <a:ext cx="1552354" cy="1552354"/>
          </a:xfrm>
          <a:prstGeom prst="rect">
            <a:avLst/>
          </a:prstGeom>
        </p:spPr>
      </p:pic>
      <p:pic>
        <p:nvPicPr>
          <p:cNvPr id="4" name="Picture 4" descr="A picture containing text, person, holding, hand">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8005483" y="3894737"/>
            <a:ext cx="2488346" cy="1658897"/>
          </a:xfrm>
          <a:prstGeom prst="rect">
            <a:avLst/>
          </a:prstGeom>
        </p:spPr>
      </p:pic>
      <p:pic>
        <p:nvPicPr>
          <p:cNvPr id="5" name="Picture 5" descr="An injured hiker with a sprained ankle uses a smartphone to get help.">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71401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15D4-8924-4861-87A2-D779FDD89297}"/>
              </a:ext>
            </a:extLst>
          </p:cNvPr>
          <p:cNvSpPr>
            <a:spLocks noGrp="1" noRot="1" noMove="1" noResize="1" noEditPoints="1" noAdjustHandles="1" noChangeArrowheads="1" noChangeShapeType="1"/>
          </p:cNvSpPr>
          <p:nvPr/>
        </p:nvSpPr>
        <p:spPr>
          <a:xfrm>
            <a:off x="495358" y="566570"/>
            <a:ext cx="8342313" cy="6445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t>Sources of support</a:t>
            </a:r>
          </a:p>
        </p:txBody>
      </p:sp>
      <p:sp>
        <p:nvSpPr>
          <p:cNvPr id="6" name="Rectangle 5">
            <a:extLst>
              <a:ext uri="{FF2B5EF4-FFF2-40B4-BE49-F238E27FC236}">
                <a16:creationId xmlns:a16="http://schemas.microsoft.com/office/drawing/2014/main" id="{327CBAE3-B39B-42D6-B705-85E21DEABDE9}"/>
              </a:ext>
            </a:extLst>
          </p:cNvPr>
          <p:cNvSpPr>
            <a:spLocks noGrp="1" noRot="1" noMove="1" noResize="1" noEditPoints="1" noAdjustHandles="1" noChangeArrowheads="1" noChangeShapeType="1"/>
          </p:cNvSpPr>
          <p:nvPr/>
        </p:nvSpPr>
        <p:spPr>
          <a:xfrm>
            <a:off x="495358" y="1551563"/>
            <a:ext cx="3264363" cy="4062651"/>
          </a:xfrm>
          <a:prstGeom prst="rect">
            <a:avLst/>
          </a:prstGeom>
        </p:spPr>
        <p:txBody>
          <a:bodyPr wrap="square">
            <a:spAutoFit/>
          </a:bodyPr>
          <a:lstStyle/>
          <a:p>
            <a:r>
              <a:rPr lang="en-GB" sz="2400" b="1">
                <a:latin typeface="HelveticaNeueLT Pro 65 Md" panose="020B0604020202020204" pitchFamily="34" charset="0"/>
              </a:rPr>
              <a:t>Contact Childline</a:t>
            </a:r>
          </a:p>
          <a:p>
            <a:r>
              <a:rPr lang="en-GB">
                <a:latin typeface="HelveticaNeueLT Pro 45 Lt" panose="020B0403020202020204" pitchFamily="34" charset="0"/>
              </a:rPr>
              <a:t>You can contact Childline about anything. Whatever your worry, it's better out than in. They are here to support you.</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a:t>
            </a:r>
            <a:r>
              <a:rPr lang="en-GB">
                <a:latin typeface="HelveticaNeueLT Pro 45 Lt" panose="020B0403020202020204" pitchFamily="34" charset="0"/>
                <a:hlinkClick r:id="rId3"/>
              </a:rPr>
              <a:t>0800 1111</a:t>
            </a:r>
            <a:r>
              <a:rPr lang="en-GB">
                <a:latin typeface="HelveticaNeueLT Pro 45 Lt" panose="020B0403020202020204" pitchFamily="34" charset="0"/>
              </a:rPr>
              <a:t> for free</a:t>
            </a:r>
          </a:p>
          <a:p>
            <a:pPr marL="285750" indent="-285750">
              <a:buFont typeface="Arial" panose="020B0604020202020204" pitchFamily="34" charset="0"/>
              <a:buChar char="•"/>
            </a:pPr>
            <a:r>
              <a:rPr lang="en-GB">
                <a:latin typeface="HelveticaNeueLT Pro 45 Lt" panose="020B0403020202020204" pitchFamily="34" charset="0"/>
              </a:rPr>
              <a:t>Have a 1-2-1 chat with a counsellor on their </a:t>
            </a:r>
            <a:r>
              <a:rPr lang="en-GB">
                <a:latin typeface="HelveticaNeueLT Pro 45 Lt" panose="020B0403020202020204" pitchFamily="34" charset="0"/>
                <a:hlinkClick r:id="rId4"/>
              </a:rPr>
              <a:t>website</a:t>
            </a:r>
            <a:endParaRPr lang="en-GB">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Email them by following the instructions on their </a:t>
            </a:r>
            <a:r>
              <a:rPr lang="en-GB">
                <a:latin typeface="HelveticaNeueLT Pro 45 Lt" panose="020B0403020202020204" pitchFamily="34" charset="0"/>
                <a:hlinkClick r:id="rId5"/>
              </a:rPr>
              <a:t>website</a:t>
            </a:r>
            <a:endParaRPr lang="en-GB" sz="1867" b="1">
              <a:solidFill>
                <a:srgbClr val="ED2A23"/>
              </a:solidFill>
              <a:latin typeface="HelveticaNeueLT Pro 45 Lt" panose="020B0403020202020204" pitchFamily="34" charset="0"/>
            </a:endParaRPr>
          </a:p>
        </p:txBody>
      </p:sp>
      <p:sp>
        <p:nvSpPr>
          <p:cNvPr id="3" name="Rectangle 2">
            <a:extLst>
              <a:ext uri="{FF2B5EF4-FFF2-40B4-BE49-F238E27FC236}">
                <a16:creationId xmlns:a16="http://schemas.microsoft.com/office/drawing/2014/main" id="{F01A4C0F-11BC-43F6-926F-6B024E6D83AF}"/>
              </a:ext>
            </a:extLst>
          </p:cNvPr>
          <p:cNvSpPr>
            <a:spLocks noGrp="1" noRot="1" noMove="1" noResize="1" noEditPoints="1" noAdjustHandles="1" noChangeArrowheads="1" noChangeShapeType="1"/>
          </p:cNvSpPr>
          <p:nvPr/>
        </p:nvSpPr>
        <p:spPr>
          <a:xfrm>
            <a:off x="4216060" y="1594217"/>
            <a:ext cx="3461917" cy="4062651"/>
          </a:xfrm>
          <a:prstGeom prst="rect">
            <a:avLst/>
          </a:prstGeom>
        </p:spPr>
        <p:txBody>
          <a:bodyPr wrap="square">
            <a:spAutoFit/>
          </a:bodyPr>
          <a:lstStyle/>
          <a:p>
            <a:r>
              <a:rPr lang="en-GB" sz="2400" b="1">
                <a:latin typeface="HelveticaNeueLT Pro 65 Md" panose="020B0604020202020204" pitchFamily="34" charset="0"/>
              </a:rPr>
              <a:t>Contact </a:t>
            </a:r>
            <a:r>
              <a:rPr lang="en-GB" sz="2400" b="1" err="1">
                <a:latin typeface="HelveticaNeueLT Pro 65 Md" panose="020B0604020202020204" pitchFamily="34" charset="0"/>
              </a:rPr>
              <a:t>YoungMinds</a:t>
            </a:r>
            <a:endParaRPr lang="en-GB" sz="2400" b="1">
              <a:latin typeface="HelveticaNeueLT Pro 65 Md" panose="020B0604020202020204" pitchFamily="34" charset="0"/>
            </a:endParaRPr>
          </a:p>
          <a:p>
            <a:r>
              <a:rPr lang="en-GB" err="1">
                <a:latin typeface="HelveticaNeueLT Pro 45 Lt" panose="020B0403020202020204" pitchFamily="34" charset="0"/>
              </a:rPr>
              <a:t>YoungMinds</a:t>
            </a:r>
            <a:r>
              <a:rPr lang="en-GB">
                <a:latin typeface="HelveticaNeueLT Pro 45 Lt" panose="020B0403020202020204" pitchFamily="34" charset="0"/>
              </a:rPr>
              <a:t> are the UK’s leading charity fighting for children and young people's mental health.</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For 24/7 crisis support you can text YM to </a:t>
            </a:r>
            <a:r>
              <a:rPr lang="en-GB" u="sng">
                <a:latin typeface="HelveticaNeueLT Pro 45 Lt" panose="020B0403020202020204" pitchFamily="34" charset="0"/>
                <a:hlinkClick r:id="rId6">
                  <a:extLst>
                    <a:ext uri="{A12FA001-AC4F-418D-AE19-62706E023703}">
                      <ahyp:hlinkClr xmlns:ahyp="http://schemas.microsoft.com/office/drawing/2018/hyperlinkcolor" val="tx"/>
                    </a:ext>
                  </a:extLst>
                </a:hlinkClick>
              </a:rPr>
              <a:t>8525</a:t>
            </a:r>
            <a:endParaRPr lang="en-GB" u="sng">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Find out about CAMHS, who's who in mental health services and who you can call if you need to talk to someone at their </a:t>
            </a:r>
            <a:r>
              <a:rPr lang="en-GB">
                <a:latin typeface="HelveticaNeueLT Pro 45 Lt" panose="020B0403020202020204" pitchFamily="34" charset="0"/>
                <a:hlinkClick r:id="rId7"/>
              </a:rPr>
              <a:t>website</a:t>
            </a:r>
            <a:endParaRPr lang="en-GB">
              <a:latin typeface="HelveticaNeueLT Pro 45 Lt" panose="020B0403020202020204" pitchFamily="34" charset="0"/>
            </a:endParaRPr>
          </a:p>
        </p:txBody>
      </p:sp>
      <p:sp>
        <p:nvSpPr>
          <p:cNvPr id="18" name="Rectangle 17">
            <a:extLst>
              <a:ext uri="{FF2B5EF4-FFF2-40B4-BE49-F238E27FC236}">
                <a16:creationId xmlns:a16="http://schemas.microsoft.com/office/drawing/2014/main" id="{AED7DA61-F3E3-475E-B439-3D5638D0E2EF}"/>
              </a:ext>
            </a:extLst>
          </p:cNvPr>
          <p:cNvSpPr>
            <a:spLocks noGrp="1" noRot="1" noMove="1" noResize="1" noEditPoints="1" noAdjustHandles="1" noChangeArrowheads="1" noChangeShapeType="1"/>
          </p:cNvSpPr>
          <p:nvPr/>
        </p:nvSpPr>
        <p:spPr>
          <a:xfrm>
            <a:off x="8034571" y="1580500"/>
            <a:ext cx="3461917" cy="3508653"/>
          </a:xfrm>
          <a:prstGeom prst="rect">
            <a:avLst/>
          </a:prstGeom>
        </p:spPr>
        <p:txBody>
          <a:bodyPr wrap="square">
            <a:spAutoFit/>
          </a:bodyPr>
          <a:lstStyle/>
          <a:p>
            <a:r>
              <a:rPr lang="en-GB" sz="2400" b="1">
                <a:latin typeface="HelveticaNeueLT Pro 65 Md" panose="020B0604020202020204" pitchFamily="34" charset="0"/>
              </a:rPr>
              <a:t>Contact Samaritans</a:t>
            </a:r>
          </a:p>
          <a:p>
            <a:r>
              <a:rPr lang="en-GB">
                <a:latin typeface="HelveticaNeueLT Pro 45 Lt" panose="020B0403020202020204" pitchFamily="34" charset="0"/>
              </a:rPr>
              <a:t>Samaritans is not only for the moment of crisis, they are taking action to prevent the crisis.</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them for free, 24/7 on 116 123</a:t>
            </a:r>
          </a:p>
          <a:p>
            <a:pPr marL="285750" indent="-285750">
              <a:buFont typeface="Arial" panose="020B0604020202020204" pitchFamily="34" charset="0"/>
              <a:buChar char="•"/>
            </a:pPr>
            <a:r>
              <a:rPr lang="en-GB">
                <a:latin typeface="HelveticaNeueLT Pro 45 Lt" panose="020B0403020202020204" pitchFamily="34" charset="0"/>
              </a:rPr>
              <a:t>Email them: </a:t>
            </a:r>
            <a:r>
              <a:rPr lang="en-GB">
                <a:latin typeface="HelveticaNeueLT Pro 45 Lt" panose="020B0403020202020204" pitchFamily="34" charset="0"/>
                <a:hlinkClick r:id="rId8"/>
              </a:rPr>
              <a:t>jo@samaritans.org</a:t>
            </a:r>
            <a:endParaRPr lang="en-GB">
              <a:latin typeface="HelveticaNeueLT Pro 45 Lt" panose="020B0403020202020204" pitchFamily="34" charset="0"/>
            </a:endParaRPr>
          </a:p>
          <a:p>
            <a:pPr marL="285750" indent="-285750">
              <a:buFont typeface="Arial" panose="020B0604020202020204" pitchFamily="34" charset="0"/>
              <a:buChar char="•"/>
            </a:pPr>
            <a:endParaRPr lang="en-GB">
              <a:latin typeface="HelveticaNeueLT Pro 45 Lt" panose="020B0403020202020204" pitchFamily="34" charset="0"/>
            </a:endParaRPr>
          </a:p>
        </p:txBody>
      </p:sp>
      <p:pic>
        <p:nvPicPr>
          <p:cNvPr id="7" name="Picture 6" descr="Icon&#10;&#10;Description automatically generated">
            <a:extLst>
              <a:ext uri="{FF2B5EF4-FFF2-40B4-BE49-F238E27FC236}">
                <a16:creationId xmlns:a16="http://schemas.microsoft.com/office/drawing/2014/main" id="{DBFD709E-A75E-A3E7-B72F-7994F5DA8309}"/>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9826426" y="323770"/>
            <a:ext cx="1130126" cy="1130126"/>
          </a:xfrm>
          <a:prstGeom prst="rect">
            <a:avLst/>
          </a:prstGeom>
        </p:spPr>
      </p:pic>
      <p:sp>
        <p:nvSpPr>
          <p:cNvPr id="5" name="Title 4">
            <a:extLst>
              <a:ext uri="{FF2B5EF4-FFF2-40B4-BE49-F238E27FC236}">
                <a16:creationId xmlns:a16="http://schemas.microsoft.com/office/drawing/2014/main" id="{3A0A9ED9-4DBF-2E00-3195-9DB05A63B8C5}"/>
              </a:ext>
            </a:extLst>
          </p:cNvPr>
          <p:cNvSpPr txBox="1">
            <a:spLocks noGrp="1" noRot="1" noMove="1" noResize="1" noEditPoints="1" noAdjustHandles="1" noChangeArrowheads="1" noChangeShapeType="1"/>
          </p:cNvSpPr>
          <p:nvPr>
            <p:ph type="title" idx="4294967295"/>
          </p:nvPr>
        </p:nvSpPr>
        <p:spPr>
          <a:xfrm rot="16200000">
            <a:off x="10553267" y="1076518"/>
            <a:ext cx="20902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Support</a:t>
            </a:r>
          </a:p>
        </p:txBody>
      </p:sp>
    </p:spTree>
    <p:extLst>
      <p:ext uri="{BB962C8B-B14F-4D97-AF65-F5344CB8AC3E}">
        <p14:creationId xmlns:p14="http://schemas.microsoft.com/office/powerpoint/2010/main" val="2281806447"/>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14001"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5107"/>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3308"/>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t="-843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a:ext>
            </a:extLst>
          </a:blip>
          <a:srcRect/>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cstate="email">
            <a:extLst>
              <a:ext uri="{28A0092B-C50C-407E-A947-70E740481C1C}">
                <a14:useLocalDpi xmlns:a14="http://schemas.microsoft.com/office/drawing/2010/main"/>
              </a:ext>
            </a:extLst>
          </a:blip>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16" cstate="email">
            <a:extLst>
              <a:ext uri="{28A0092B-C50C-407E-A947-70E740481C1C}">
                <a14:useLocalDpi xmlns:a14="http://schemas.microsoft.com/office/drawing/2010/main"/>
              </a:ext>
            </a:extLst>
          </a:blip>
          <a:srcRect t="-220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17" cstate="email">
            <a:extLst>
              <a:ext uri="{28A0092B-C50C-407E-A947-70E740481C1C}">
                <a14:useLocalDpi xmlns:a14="http://schemas.microsoft.com/office/drawing/2010/main"/>
              </a:ext>
            </a:extLst>
          </a:blip>
          <a:srcRect b="-4479"/>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8" cstate="email">
            <a:extLst>
              <a:ext uri="{28A0092B-C50C-407E-A947-70E740481C1C}">
                <a14:useLocalDpi xmlns:a14="http://schemas.microsoft.com/office/drawing/2010/main"/>
              </a:ext>
            </a:extLst>
          </a:blip>
          <a:srcRect/>
          <a:stretch/>
        </p:blipFill>
        <p:spPr>
          <a:xfrm>
            <a:off x="4272464" y="5367208"/>
            <a:ext cx="218682" cy="200157"/>
          </a:xfrm>
          <a:prstGeom prst="rect">
            <a:avLst/>
          </a:prstGeom>
        </p:spPr>
      </p:pic>
      <p:sp>
        <p:nvSpPr>
          <p:cNvPr id="14" name="Rectangle 13">
            <a:hlinkClick r:id="rId19"/>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8" cstate="email">
            <a:extLst>
              <a:ext uri="{28A0092B-C50C-407E-A947-70E740481C1C}">
                <a14:useLocalDpi xmlns:a14="http://schemas.microsoft.com/office/drawing/2010/main"/>
              </a:ext>
            </a:extLst>
          </a:blip>
          <a:srcRect/>
          <a:stretch/>
        </p:blipFill>
        <p:spPr>
          <a:xfrm>
            <a:off x="7776505" y="5365336"/>
            <a:ext cx="218682" cy="200157"/>
          </a:xfrm>
          <a:prstGeom prst="rect">
            <a:avLst/>
          </a:prstGeom>
        </p:spPr>
      </p:pic>
      <p:sp>
        <p:nvSpPr>
          <p:cNvPr id="20" name="Rectangle 19">
            <a:hlinkClick r:id="rId20"/>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8">
            <a:extLst>
              <a:ext uri="{FF2B5EF4-FFF2-40B4-BE49-F238E27FC236}">
                <a16:creationId xmlns:a16="http://schemas.microsoft.com/office/drawing/2014/main" id="{EE567A40-67B3-3DEC-17E7-0C8675532D58}"/>
              </a:ext>
            </a:extLst>
          </p:cNvPr>
          <p:cNvSpPr>
            <a:spLocks noGrp="1" noRot="1" noMove="1" noResize="1" noEditPoints="1" noAdjustHandles="1" noChangeArrowheads="1" noChangeShapeType="1"/>
          </p:cNvSpPr>
          <p:nvPr>
            <p:ph idx="1"/>
          </p:nvPr>
        </p:nvSpPr>
        <p:spPr>
          <a:xfrm>
            <a:off x="679623" y="1602465"/>
            <a:ext cx="7608344" cy="4136854"/>
          </a:xfrm>
        </p:spPr>
        <p:txBody>
          <a:bodyPr vert="horz" lIns="91440" tIns="45720" rIns="91440" bIns="45720" rtlCol="0" anchor="t">
            <a:normAutofit fontScale="92500"/>
          </a:bodyPr>
          <a:lstStyle/>
          <a:p>
            <a:pPr marL="0" indent="0">
              <a:lnSpc>
                <a:spcPct val="110000"/>
              </a:lnSpc>
              <a:buNone/>
            </a:pPr>
            <a:r>
              <a:rPr lang="en-GB" dirty="0"/>
              <a:t>Focussing on something positive when we feel anxious can help us cope.</a:t>
            </a:r>
          </a:p>
          <a:p>
            <a:pPr marL="514350" indent="-514350">
              <a:lnSpc>
                <a:spcPct val="110000"/>
              </a:lnSpc>
              <a:buFont typeface="+mj-lt"/>
              <a:buAutoNum type="arabicPeriod"/>
            </a:pPr>
            <a:r>
              <a:rPr lang="en-GB" dirty="0">
                <a:cs typeface="Calibri"/>
              </a:rPr>
              <a:t>Sit up straight, close your eyes if you want to, take a few deep breaths and imagine a place that makes you feel relaxed and happy.</a:t>
            </a:r>
          </a:p>
          <a:p>
            <a:pPr marL="514350" indent="-514350">
              <a:lnSpc>
                <a:spcPct val="110000"/>
              </a:lnSpc>
              <a:buFont typeface="+mj-lt"/>
              <a:buAutoNum type="arabicPeriod"/>
            </a:pPr>
            <a:r>
              <a:rPr lang="en-GB" dirty="0">
                <a:cs typeface="Calibri"/>
              </a:rPr>
              <a:t>What can you see there? Who?</a:t>
            </a:r>
          </a:p>
          <a:p>
            <a:pPr marL="514350" indent="-514350">
              <a:lnSpc>
                <a:spcPct val="110000"/>
              </a:lnSpc>
              <a:buFont typeface="+mj-lt"/>
              <a:buAutoNum type="arabicPeriod"/>
            </a:pPr>
            <a:r>
              <a:rPr lang="en-GB" dirty="0">
                <a:cs typeface="Calibri"/>
              </a:rPr>
              <a:t>What can you smell?</a:t>
            </a:r>
          </a:p>
          <a:p>
            <a:pPr marL="514350" indent="-514350">
              <a:lnSpc>
                <a:spcPct val="110000"/>
              </a:lnSpc>
              <a:buFont typeface="+mj-lt"/>
              <a:buAutoNum type="arabicPeriod"/>
            </a:pPr>
            <a:r>
              <a:rPr lang="en-GB" dirty="0">
                <a:cs typeface="Calibri"/>
              </a:rPr>
              <a:t>What can you hear?</a:t>
            </a:r>
          </a:p>
          <a:p>
            <a:pPr marL="0" indent="0">
              <a:lnSpc>
                <a:spcPct val="110000"/>
              </a:lnSpc>
              <a:buNone/>
            </a:pPr>
            <a:endParaRPr lang="en-GB" dirty="0"/>
          </a:p>
        </p:txBody>
      </p:sp>
      <p:sp>
        <p:nvSpPr>
          <p:cNvPr id="7" name="TextBox 6">
            <a:extLst>
              <a:ext uri="{FF2B5EF4-FFF2-40B4-BE49-F238E27FC236}">
                <a16:creationId xmlns:a16="http://schemas.microsoft.com/office/drawing/2014/main" id="{A3385C99-F2C3-C9E0-05F5-E06F683CD4D6}"/>
              </a:ext>
            </a:extLst>
          </p:cNvPr>
          <p:cNvSpPr txBox="1">
            <a:spLocks noGrp="1" noRot="1" noMove="1" noResize="1" noEditPoints="1" noAdjustHandles="1" noChangeArrowheads="1" noChangeShapeType="1"/>
          </p:cNvSpPr>
          <p:nvPr/>
        </p:nvSpPr>
        <p:spPr>
          <a:xfrm>
            <a:off x="484095" y="867857"/>
            <a:ext cx="10458508" cy="592022"/>
          </a:xfrm>
          <a:prstGeom prst="rect">
            <a:avLst/>
          </a:prstGeom>
          <a:noFill/>
        </p:spPr>
        <p:txBody>
          <a:bodyPr wrap="square">
            <a:spAutoFit/>
          </a:bodyPr>
          <a:lstStyle/>
          <a:p>
            <a:pPr marL="0" indent="0" algn="l">
              <a:lnSpc>
                <a:spcPct val="110000"/>
              </a:lnSpc>
              <a:buNone/>
            </a:pPr>
            <a:r>
              <a:rPr lang="en-GB" sz="3200">
                <a:latin typeface="Arial" panose="020B0604020202020204" pitchFamily="34" charset="0"/>
                <a:cs typeface="Arial" panose="020B0604020202020204" pitchFamily="34" charset="0"/>
              </a:rPr>
              <a:t>Imagine a place you love, that makes you feel happy</a:t>
            </a:r>
            <a:r>
              <a:rPr lang="en-GB" sz="2800">
                <a:latin typeface="Arial" panose="020B0604020202020204" pitchFamily="34" charset="0"/>
                <a:cs typeface="Arial" panose="020B0604020202020204" pitchFamily="34" charset="0"/>
              </a:rPr>
              <a:t>.</a:t>
            </a:r>
            <a:endParaRPr lang="en-GB" sz="2800" b="1">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78A8F83-D37D-BA8D-A014-96F66278D6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r="-833"/>
          <a:stretch/>
        </p:blipFill>
        <p:spPr>
          <a:xfrm rot="21327749">
            <a:off x="-189572" y="-411409"/>
            <a:ext cx="10458508" cy="1198087"/>
          </a:xfrm>
          <a:prstGeom prst="rect">
            <a:avLst/>
          </a:prstGeom>
        </p:spPr>
      </p:pic>
      <p:sp>
        <p:nvSpPr>
          <p:cNvPr id="11" name="Title 10">
            <a:extLst>
              <a:ext uri="{FF2B5EF4-FFF2-40B4-BE49-F238E27FC236}">
                <a16:creationId xmlns:a16="http://schemas.microsoft.com/office/drawing/2014/main" id="{615A262F-46B7-AADC-E0BE-2E4EF6CB7072}"/>
              </a:ext>
            </a:extLst>
          </p:cNvPr>
          <p:cNvSpPr txBox="1">
            <a:spLocks noGrp="1" noRot="1" noMove="1" noResize="1" noEditPoints="1" noAdjustHandles="1" noChangeArrowheads="1" noChangeShapeType="1"/>
          </p:cNvSpPr>
          <p:nvPr>
            <p:ph type="title" idx="4294967295"/>
          </p:nvPr>
        </p:nvSpPr>
        <p:spPr>
          <a:xfrm rot="16200000">
            <a:off x="10760533" y="821223"/>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Pause</a:t>
            </a:r>
          </a:p>
        </p:txBody>
      </p:sp>
      <p:pic>
        <p:nvPicPr>
          <p:cNvPr id="2" name="Picture 1" descr="A picture containing logo&#10;&#10;Description automatically generated">
            <a:extLst>
              <a:ext uri="{FF2B5EF4-FFF2-40B4-BE49-F238E27FC236}">
                <a16:creationId xmlns:a16="http://schemas.microsoft.com/office/drawing/2014/main" id="{7D6C4D31-D656-20CB-9A06-25A9B162EACF}"/>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pic>
        <p:nvPicPr>
          <p:cNvPr id="3" name="Picture 2" descr="Logo&#10;&#10;Description automatically generated">
            <a:extLst>
              <a:ext uri="{FF2B5EF4-FFF2-40B4-BE49-F238E27FC236}">
                <a16:creationId xmlns:a16="http://schemas.microsoft.com/office/drawing/2014/main" id="{4498CB6C-6C77-97FB-1BC3-35E561F3854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28300" t="14389" r="27052" b="10271"/>
          <a:stretch/>
        </p:blipFill>
        <p:spPr>
          <a:xfrm>
            <a:off x="8575364" y="2442595"/>
            <a:ext cx="2373086" cy="2253342"/>
          </a:xfrm>
          <a:prstGeom prst="rect">
            <a:avLst/>
          </a:prstGeom>
          <a:ln w="19050">
            <a:solidFill>
              <a:schemeClr val="bg1"/>
            </a:solidFill>
          </a:ln>
        </p:spPr>
      </p:pic>
      <p:sp>
        <p:nvSpPr>
          <p:cNvPr id="4" name="Rectangle 3">
            <a:extLst>
              <a:ext uri="{FF2B5EF4-FFF2-40B4-BE49-F238E27FC236}">
                <a16:creationId xmlns:a16="http://schemas.microsoft.com/office/drawing/2014/main" id="{B61A9228-7C53-0F22-7690-FC9C363F5B17}"/>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descr="A pause symbol&#10;">
            <a:extLst>
              <a:ext uri="{FF2B5EF4-FFF2-40B4-BE49-F238E27FC236}">
                <a16:creationId xmlns:a16="http://schemas.microsoft.com/office/drawing/2014/main" id="{68E24ED7-2D2C-68C4-AB86-88BA5773ABE3}"/>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descr="Flashing pause sign.">
            <a:extLst>
              <a:ext uri="{FF2B5EF4-FFF2-40B4-BE49-F238E27FC236}">
                <a16:creationId xmlns:a16="http://schemas.microsoft.com/office/drawing/2014/main" id="{04375AC2-1361-80BE-AD30-50A698B3DA60}"/>
              </a:ext>
            </a:extLst>
          </p:cNvPr>
          <p:cNvSpPr txBox="1">
            <a:spLocks noGrp="1" noRot="1" noMove="1" noResize="1" noEditPoints="1" noAdjustHandles="1" noChangeArrowheads="1" noChangeShapeType="1"/>
          </p:cNvSpPr>
          <p:nvPr/>
        </p:nvSpPr>
        <p:spPr>
          <a:xfrm>
            <a:off x="8257484" y="2096762"/>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dirty="0">
                <a:solidFill>
                  <a:srgbClr val="FF0000"/>
                </a:solidFill>
                <a:latin typeface="HelveticaNeueLT Pro 55 Roman" panose="020B0604020202020204" pitchFamily="34" charset="0"/>
              </a:rPr>
              <a:t>Take a pause</a:t>
            </a: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r>
              <a:rPr lang="en-GB" sz="2800" dirty="0">
                <a:latin typeface="HelveticaNeueLT Pro 55 Roman" panose="020B0604020202020204" pitchFamily="34" charset="0"/>
              </a:rPr>
              <a:t> </a:t>
            </a:r>
            <a:r>
              <a:rPr lang="en-GB" sz="2800" b="1" dirty="0">
                <a:solidFill>
                  <a:srgbClr val="FF0000"/>
                </a:solidFill>
                <a:latin typeface="HelveticaNeueLT Pro 55 Roman"/>
              </a:rPr>
              <a:t>your happy place</a:t>
            </a:r>
            <a:endParaRPr lang="en-GB" sz="2800" b="1" dirty="0">
              <a:solidFill>
                <a:srgbClr val="FF0000"/>
              </a:solidFill>
              <a:latin typeface="HelveticaNeueLT Pro 55 Roman" panose="020B0604020202020204" pitchFamily="34" charset="0"/>
            </a:endParaRPr>
          </a:p>
        </p:txBody>
      </p:sp>
    </p:spTree>
    <p:extLst>
      <p:ext uri="{BB962C8B-B14F-4D97-AF65-F5344CB8AC3E}">
        <p14:creationId xmlns:p14="http://schemas.microsoft.com/office/powerpoint/2010/main" val="23697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xEl>
                                              <p:pRg st="1" end="1"/>
                                            </p:txEl>
                                          </p:spTgt>
                                        </p:tgtEl>
                                      </p:cBhvr>
                                    </p:animEffect>
                                    <p:set>
                                      <p:cBhvr>
                                        <p:cTn id="12" dur="1" fill="hold">
                                          <p:stCondLst>
                                            <p:cond delay="499"/>
                                          </p:stCondLst>
                                        </p:cTn>
                                        <p:tgtEl>
                                          <p:spTgt spid="17">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xEl>
                                              <p:pRg st="2" end="2"/>
                                            </p:txEl>
                                          </p:spTgt>
                                        </p:tgtEl>
                                      </p:cBhvr>
                                    </p:animEffect>
                                    <p:set>
                                      <p:cBhvr>
                                        <p:cTn id="22" dur="1" fill="hold">
                                          <p:stCondLst>
                                            <p:cond delay="499"/>
                                          </p:stCondLst>
                                        </p:cTn>
                                        <p:tgtEl>
                                          <p:spTgt spid="17">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7">
                                            <p:txEl>
                                              <p:pRg st="3" end="3"/>
                                            </p:txEl>
                                          </p:spTgt>
                                        </p:tgtEl>
                                      </p:cBhvr>
                                    </p:animEffect>
                                    <p:set>
                                      <p:cBhvr>
                                        <p:cTn id="32" dur="1" fill="hold">
                                          <p:stCondLst>
                                            <p:cond delay="499"/>
                                          </p:stCondLst>
                                        </p:cTn>
                                        <p:tgtEl>
                                          <p:spTgt spid="17">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4" end="4"/>
                                            </p:txEl>
                                          </p:spTgt>
                                        </p:tgtEl>
                                        <p:attrNameLst>
                                          <p:attrName>style.visibility</p:attrName>
                                        </p:attrNameLst>
                                      </p:cBhvr>
                                      <p:to>
                                        <p:strVal val="visible"/>
                                      </p:to>
                                    </p:set>
                                    <p:animEffect transition="in" filter="fade">
                                      <p:cBhvr>
                                        <p:cTn id="37" dur="500"/>
                                        <p:tgtEl>
                                          <p:spTgt spid="1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xEl>
                                              <p:pRg st="4" end="4"/>
                                            </p:txEl>
                                          </p:spTgt>
                                        </p:tgtEl>
                                      </p:cBhvr>
                                    </p:animEffect>
                                    <p:set>
                                      <p:cBhvr>
                                        <p:cTn id="42" dur="1" fill="hold">
                                          <p:stCondLst>
                                            <p:cond delay="499"/>
                                          </p:stCondLst>
                                        </p:cTn>
                                        <p:tgtEl>
                                          <p:spTgt spid="17">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hape, arrow&#10;&#10;Description automatically generated">
            <a:extLst>
              <a:ext uri="{FF2B5EF4-FFF2-40B4-BE49-F238E27FC236}">
                <a16:creationId xmlns:a16="http://schemas.microsoft.com/office/drawing/2014/main" id="{79F7B17C-B45F-41BB-30B0-D22DE3085E9E}"/>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596997" y="445321"/>
            <a:ext cx="10985809" cy="5970263"/>
          </a:xfrm>
          <a:prstGeom prst="rect">
            <a:avLst/>
          </a:prstGeom>
        </p:spPr>
      </p:pic>
      <p:pic>
        <p:nvPicPr>
          <p:cNvPr id="7" name="Picture 2">
            <a:extLst>
              <a:ext uri="{FF2B5EF4-FFF2-40B4-BE49-F238E27FC236}">
                <a16:creationId xmlns:a16="http://schemas.microsoft.com/office/drawing/2014/main" id="{3D7F7519-5B04-7B31-A377-D2EEEFF6916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18235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5128F1C9-383B-C81A-486F-06F6E503DE63}"/>
              </a:ext>
            </a:extLst>
          </p:cNvPr>
          <p:cNvSpPr txBox="1">
            <a:spLocks noGrp="1" noRot="1" noMove="1" noResize="1" noEditPoints="1" noAdjustHandles="1" noChangeArrowheads="1" noChangeShapeType="1"/>
          </p:cNvSpPr>
          <p:nvPr>
            <p:ph type="title" idx="4294967295"/>
          </p:nvPr>
        </p:nvSpPr>
        <p:spPr>
          <a:xfrm rot="16200000">
            <a:off x="10404378" y="1130623"/>
            <a:ext cx="238125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Welcome</a:t>
            </a:r>
          </a:p>
        </p:txBody>
      </p:sp>
      <p:sp>
        <p:nvSpPr>
          <p:cNvPr id="11" name="TextBox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nvSpPr>
        <p:spPr>
          <a:xfrm>
            <a:off x="1408670" y="4277350"/>
            <a:ext cx="9496274" cy="1545103"/>
          </a:xfrm>
          <a:prstGeom prst="rect">
            <a:avLst/>
          </a:prstGeom>
          <a:solidFill>
            <a:schemeClr val="bg1"/>
          </a:solidFill>
        </p:spPr>
        <p:txBody>
          <a:bodyPr wrap="square">
            <a:spAutoFit/>
          </a:bodyPr>
          <a:lstStyle/>
          <a:p>
            <a:pPr>
              <a:lnSpc>
                <a:spcPct val="120000"/>
              </a:lnSpc>
            </a:pPr>
            <a:r>
              <a:rPr lang="en-GB" sz="2400">
                <a:latin typeface="HelveticaNeueLT Pro 55 Roman" panose="020B0604020202020204" pitchFamily="34" charset="0"/>
              </a:rPr>
              <a:t>Objective: </a:t>
            </a:r>
            <a:r>
              <a:rPr lang="en-GB" sz="2400" b="1">
                <a:solidFill>
                  <a:srgbClr val="FF0000"/>
                </a:solidFill>
                <a:latin typeface="HelveticaNeueLT Pro 55 Roman" panose="020B0604020202020204" pitchFamily="34" charset="0"/>
              </a:rPr>
              <a:t>Learn</a:t>
            </a:r>
            <a:r>
              <a:rPr lang="en-GB" sz="2400">
                <a:solidFill>
                  <a:srgbClr val="000000"/>
                </a:solidFill>
                <a:latin typeface="HelveticaNeueLT Pro 55 Roman" panose="020B0604020202020204" pitchFamily="34" charset="0"/>
              </a:rPr>
              <a:t> why you need to </a:t>
            </a:r>
            <a:r>
              <a:rPr lang="en-GB" sz="2400" b="1">
                <a:solidFill>
                  <a:srgbClr val="000000"/>
                </a:solidFill>
                <a:latin typeface="HelveticaNeueLT Pro 55 Roman" panose="020B0604020202020204" pitchFamily="34" charset="0"/>
              </a:rPr>
              <a:t>prepare</a:t>
            </a:r>
            <a:r>
              <a:rPr lang="en-GB" sz="2400">
                <a:solidFill>
                  <a:srgbClr val="000000"/>
                </a:solidFill>
                <a:latin typeface="HelveticaNeueLT Pro 55 Roman" panose="020B0604020202020204" pitchFamily="34" charset="0"/>
              </a:rPr>
              <a:t> for a flood emergency.</a:t>
            </a:r>
            <a:r>
              <a:rPr lang="en-GB" sz="3300">
                <a:latin typeface="HelveticaNeueLT Pro 55 Roman" panose="020B0604020202020204" pitchFamily="34" charset="0"/>
              </a:rPr>
              <a:t> </a:t>
            </a:r>
          </a:p>
          <a:p>
            <a:pPr>
              <a:lnSpc>
                <a:spcPct val="120000"/>
              </a:lnSpc>
            </a:pPr>
            <a:r>
              <a:rPr lang="en-GB" sz="2400">
                <a:latin typeface="HelveticaNeueLT Pro 55 Roman" panose="020B0604020202020204" pitchFamily="34" charset="0"/>
              </a:rPr>
              <a:t>To meet this objective, you will examine a map of flood risks in your area. You will read Femi’s story of how he was affected by a flood.</a:t>
            </a:r>
          </a:p>
        </p:txBody>
      </p:sp>
      <p:pic>
        <p:nvPicPr>
          <p:cNvPr id="10" name="Picture 9" descr="A picture containing logo&#10;&#10;Description automatically generated">
            <a:extLst>
              <a:ext uri="{FF2B5EF4-FFF2-40B4-BE49-F238E27FC236}">
                <a16:creationId xmlns:a16="http://schemas.microsoft.com/office/drawing/2014/main" id="{812E2AD0-D5C0-DA86-5C90-58EC01340982}"/>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pic>
        <p:nvPicPr>
          <p:cNvPr id="2" name="Picture 1" descr="A cartoon image of a house surrounded by flood water, there are sandbags in front of the house. A person is kayaking in the flood water. ">
            <a:extLst>
              <a:ext uri="{FF2B5EF4-FFF2-40B4-BE49-F238E27FC236}">
                <a16:creationId xmlns:a16="http://schemas.microsoft.com/office/drawing/2014/main" id="{C2E3234E-3C1E-6A80-9924-9F69CA1BB85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2947988" y="541336"/>
            <a:ext cx="5672137" cy="3191824"/>
          </a:xfrm>
          <a:prstGeom prst="rect">
            <a:avLst/>
          </a:prstGeom>
        </p:spPr>
      </p:pic>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s parked in flooded water with a bridge in the background">
            <a:extLst>
              <a:ext uri="{FF2B5EF4-FFF2-40B4-BE49-F238E27FC236}">
                <a16:creationId xmlns:a16="http://schemas.microsoft.com/office/drawing/2014/main" id="{FACA540F-CEEB-CD8D-84B4-A24BFDD045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32321" y="250232"/>
            <a:ext cx="10392517" cy="5416898"/>
          </a:xfrm>
          <a:prstGeom prst="rect">
            <a:avLst/>
          </a:prstGeom>
        </p:spPr>
      </p:pic>
      <p:pic>
        <p:nvPicPr>
          <p:cNvPr id="18" name="Picture 17" descr="Logo, icon&#10;&#10;Description automatically generated">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32322" y="695381"/>
            <a:ext cx="4781438" cy="4781438"/>
          </a:xfrm>
          <a:prstGeom prst="rect">
            <a:avLst/>
          </a:prstGeom>
        </p:spPr>
      </p:pic>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p>
        </p:txBody>
      </p:sp>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229600" y="3348855"/>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349012" y="3443965"/>
            <a:ext cx="2912983" cy="2405359"/>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dirty="0">
                <a:latin typeface="Arial"/>
                <a:cs typeface="Arial"/>
              </a:rPr>
              <a:t>Flooding can affect people even if their home isn’t flooded. How?</a:t>
            </a:r>
          </a:p>
        </p:txBody>
      </p:sp>
      <p:pic>
        <p:nvPicPr>
          <p:cNvPr id="3" name="Picture 2" descr="A picture containing logo&#10;&#10;Description automatically generated">
            <a:extLst>
              <a:ext uri="{FF2B5EF4-FFF2-40B4-BE49-F238E27FC236}">
                <a16:creationId xmlns:a16="http://schemas.microsoft.com/office/drawing/2014/main" id="{DFD20280-E7D8-682C-0ED9-E486B48A6895}"/>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1208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482913" y="315484"/>
            <a:ext cx="10206038" cy="1301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Flood maps in the UK</a:t>
            </a:r>
          </a:p>
        </p:txBody>
      </p:sp>
      <p:sp>
        <p:nvSpPr>
          <p:cNvPr id="11" name="Title 10">
            <a:extLst>
              <a:ext uri="{FF2B5EF4-FFF2-40B4-BE49-F238E27FC236}">
                <a16:creationId xmlns:a16="http://schemas.microsoft.com/office/drawing/2014/main" id="{BEFD5488-4C81-F106-A38D-903E065F7F7C}"/>
              </a:ext>
            </a:extLst>
          </p:cNvPr>
          <p:cNvSpPr txBox="1">
            <a:spLocks noGrp="1" noRot="1" noMove="1" noResize="1" noEditPoints="1" noAdjustHandles="1" noChangeArrowheads="1" noChangeShapeType="1"/>
          </p:cNvSpPr>
          <p:nvPr>
            <p:ph type="title" idx="4294967295"/>
          </p:nvPr>
        </p:nvSpPr>
        <p:spPr>
          <a:xfrm rot="16200000">
            <a:off x="10223079" y="1395198"/>
            <a:ext cx="272758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Flood maps</a:t>
            </a:r>
          </a:p>
        </p:txBody>
      </p:sp>
      <p:pic>
        <p:nvPicPr>
          <p:cNvPr id="12" name="Picture 11" descr="A picture containing a map of the UK ">
            <a:extLst>
              <a:ext uri="{FF2B5EF4-FFF2-40B4-BE49-F238E27FC236}">
                <a16:creationId xmlns:a16="http://schemas.microsoft.com/office/drawing/2014/main" id="{DE2418D8-9EE3-7963-73E9-C5BCD7E68697}"/>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6112294" y="124749"/>
            <a:ext cx="4436533" cy="6102153"/>
          </a:xfrm>
          <a:prstGeom prst="rect">
            <a:avLst/>
          </a:prstGeom>
        </p:spPr>
      </p:pic>
      <p:sp>
        <p:nvSpPr>
          <p:cNvPr id="26" name="TextBox 25">
            <a:extLst>
              <a:ext uri="{FF2B5EF4-FFF2-40B4-BE49-F238E27FC236}">
                <a16:creationId xmlns:a16="http://schemas.microsoft.com/office/drawing/2014/main" id="{72635824-722A-1DEC-444A-8C078FA9F59E}"/>
              </a:ext>
            </a:extLst>
          </p:cNvPr>
          <p:cNvSpPr txBox="1">
            <a:spLocks noGrp="1" noRot="1" noMove="1" noResize="1" noEditPoints="1" noAdjustHandles="1" noChangeArrowheads="1" noChangeShapeType="1"/>
          </p:cNvSpPr>
          <p:nvPr/>
        </p:nvSpPr>
        <p:spPr>
          <a:xfrm>
            <a:off x="8629829" y="1865310"/>
            <a:ext cx="1490133" cy="369332"/>
          </a:xfrm>
          <a:prstGeom prst="rect">
            <a:avLst/>
          </a:prstGeom>
          <a:noFill/>
        </p:spPr>
        <p:txBody>
          <a:bodyPr wrap="square">
            <a:spAutoFit/>
          </a:bodyPr>
          <a:lstStyle/>
          <a:p>
            <a:pPr algn="ctr"/>
            <a:r>
              <a:rPr lang="en-GB" sz="1800" b="1">
                <a:latin typeface="HelveticaNeueLT Pro 55 Roman" panose="020B0604020202020204" pitchFamily="34" charset="0"/>
              </a:rPr>
              <a:t>Scotland</a:t>
            </a:r>
          </a:p>
        </p:txBody>
      </p:sp>
      <p:sp>
        <p:nvSpPr>
          <p:cNvPr id="29" name="TextBox 28">
            <a:extLst>
              <a:ext uri="{FF2B5EF4-FFF2-40B4-BE49-F238E27FC236}">
                <a16:creationId xmlns:a16="http://schemas.microsoft.com/office/drawing/2014/main" id="{08CC4185-841D-68DC-7748-8039B1BA76CF}"/>
              </a:ext>
            </a:extLst>
          </p:cNvPr>
          <p:cNvSpPr txBox="1">
            <a:spLocks noGrp="1" noRot="1" noMove="1" noResize="1" noEditPoints="1" noAdjustHandles="1" noChangeArrowheads="1" noChangeShapeType="1"/>
          </p:cNvSpPr>
          <p:nvPr/>
        </p:nvSpPr>
        <p:spPr>
          <a:xfrm>
            <a:off x="6637750" y="5122435"/>
            <a:ext cx="1196622" cy="369332"/>
          </a:xfrm>
          <a:prstGeom prst="rect">
            <a:avLst/>
          </a:prstGeom>
          <a:noFill/>
        </p:spPr>
        <p:txBody>
          <a:bodyPr wrap="square">
            <a:spAutoFit/>
          </a:bodyPr>
          <a:lstStyle/>
          <a:p>
            <a:pPr algn="ctr"/>
            <a:r>
              <a:rPr lang="en-GB" sz="1800" b="1">
                <a:latin typeface="HelveticaNeueLT Pro 55 Roman" panose="020B0604020202020204" pitchFamily="34" charset="0"/>
              </a:rPr>
              <a:t>Wales</a:t>
            </a:r>
          </a:p>
        </p:txBody>
      </p:sp>
      <p:sp>
        <p:nvSpPr>
          <p:cNvPr id="31" name="TextBox 30">
            <a:extLst>
              <a:ext uri="{FF2B5EF4-FFF2-40B4-BE49-F238E27FC236}">
                <a16:creationId xmlns:a16="http://schemas.microsoft.com/office/drawing/2014/main" id="{822A1D97-6892-0E11-15DD-70F824B9B14D}"/>
              </a:ext>
            </a:extLst>
          </p:cNvPr>
          <p:cNvSpPr txBox="1">
            <a:spLocks noGrp="1" noRot="1" noMove="1" noResize="1" noEditPoints="1" noAdjustHandles="1" noChangeArrowheads="1" noChangeShapeType="1"/>
          </p:cNvSpPr>
          <p:nvPr/>
        </p:nvSpPr>
        <p:spPr>
          <a:xfrm>
            <a:off x="9830996" y="3664013"/>
            <a:ext cx="1207911" cy="369332"/>
          </a:xfrm>
          <a:prstGeom prst="rect">
            <a:avLst/>
          </a:prstGeom>
          <a:noFill/>
        </p:spPr>
        <p:txBody>
          <a:bodyPr wrap="square">
            <a:spAutoFit/>
          </a:bodyPr>
          <a:lstStyle/>
          <a:p>
            <a:pPr algn="ctr"/>
            <a:r>
              <a:rPr lang="en-GB" sz="1800" b="1">
                <a:latin typeface="HelveticaNeueLT Pro 55 Roman" panose="020B0604020202020204" pitchFamily="34" charset="0"/>
              </a:rPr>
              <a:t>England</a:t>
            </a:r>
          </a:p>
        </p:txBody>
      </p:sp>
      <p:pic>
        <p:nvPicPr>
          <p:cNvPr id="38" name="Picture 37" descr="Icon&#10;&#10;Description automatically generated">
            <a:hlinkClick r:id="rId4"/>
            <a:extLst>
              <a:ext uri="{FF2B5EF4-FFF2-40B4-BE49-F238E27FC236}">
                <a16:creationId xmlns:a16="http://schemas.microsoft.com/office/drawing/2014/main" id="{0DE9957E-FBA7-E0FF-906E-81427BB18EE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804261" y="2902721"/>
            <a:ext cx="431800" cy="431800"/>
          </a:xfrm>
          <a:prstGeom prst="rect">
            <a:avLst/>
          </a:prstGeom>
        </p:spPr>
      </p:pic>
      <p:pic>
        <p:nvPicPr>
          <p:cNvPr id="39" name="Picture 38" descr="Icon&#10;&#10;Description automatically generated">
            <a:hlinkClick r:id="rId6"/>
            <a:extLst>
              <a:ext uri="{FF2B5EF4-FFF2-40B4-BE49-F238E27FC236}">
                <a16:creationId xmlns:a16="http://schemas.microsoft.com/office/drawing/2014/main" id="{D2D6E17A-3479-116F-5C9A-36B3D874DDF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8089470" y="4442471"/>
            <a:ext cx="431800" cy="431800"/>
          </a:xfrm>
          <a:prstGeom prst="rect">
            <a:avLst/>
          </a:prstGeom>
        </p:spPr>
      </p:pic>
      <p:pic>
        <p:nvPicPr>
          <p:cNvPr id="40" name="Picture 39" descr="Icon&#10;&#10;Description automatically generated">
            <a:hlinkClick r:id="rId7"/>
            <a:extLst>
              <a:ext uri="{FF2B5EF4-FFF2-40B4-BE49-F238E27FC236}">
                <a16:creationId xmlns:a16="http://schemas.microsoft.com/office/drawing/2014/main" id="{8801A5A4-76C8-7786-3825-99A4C3990F6E}"/>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7718021" y="1865310"/>
            <a:ext cx="431800" cy="431800"/>
          </a:xfrm>
          <a:prstGeom prst="rect">
            <a:avLst/>
          </a:prstGeom>
        </p:spPr>
      </p:pic>
      <p:pic>
        <p:nvPicPr>
          <p:cNvPr id="41" name="Picture 40" descr="Icon&#10;&#10;Description automatically generated">
            <a:hlinkClick r:id="rId8"/>
            <a:extLst>
              <a:ext uri="{FF2B5EF4-FFF2-40B4-BE49-F238E27FC236}">
                <a16:creationId xmlns:a16="http://schemas.microsoft.com/office/drawing/2014/main" id="{A33DD238-C1D5-0821-CECD-ECC0F1F9D5F4}"/>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259072" y="4010671"/>
            <a:ext cx="431800" cy="431800"/>
          </a:xfrm>
          <a:prstGeom prst="rect">
            <a:avLst/>
          </a:prstGeom>
        </p:spPr>
      </p:pic>
      <p:sp>
        <p:nvSpPr>
          <p:cNvPr id="43" name="TextBox 42">
            <a:extLst>
              <a:ext uri="{FF2B5EF4-FFF2-40B4-BE49-F238E27FC236}">
                <a16:creationId xmlns:a16="http://schemas.microsoft.com/office/drawing/2014/main" id="{DFDE87C6-D14D-92C6-5723-9E3D33F865CA}"/>
              </a:ext>
            </a:extLst>
          </p:cNvPr>
          <p:cNvSpPr txBox="1">
            <a:spLocks noGrp="1" noRot="1" noMove="1" noResize="1" noEditPoints="1" noAdjustHandles="1" noChangeArrowheads="1" noChangeShapeType="1"/>
          </p:cNvSpPr>
          <p:nvPr/>
        </p:nvSpPr>
        <p:spPr>
          <a:xfrm>
            <a:off x="5074879" y="2423815"/>
            <a:ext cx="2167467" cy="369332"/>
          </a:xfrm>
          <a:prstGeom prst="rect">
            <a:avLst/>
          </a:prstGeom>
          <a:noFill/>
        </p:spPr>
        <p:txBody>
          <a:bodyPr wrap="square">
            <a:spAutoFit/>
          </a:bodyPr>
          <a:lstStyle/>
          <a:p>
            <a:pPr algn="ctr"/>
            <a:r>
              <a:rPr lang="en-GB" sz="1800" b="1">
                <a:latin typeface="HelveticaNeueLT Pro 55 Roman" panose="020B0604020202020204" pitchFamily="34" charset="0"/>
              </a:rPr>
              <a:t>Northern Ireland</a:t>
            </a:r>
          </a:p>
        </p:txBody>
      </p:sp>
      <p:sp>
        <p:nvSpPr>
          <p:cNvPr id="47" name="TextBox 46">
            <a:extLst>
              <a:ext uri="{FF2B5EF4-FFF2-40B4-BE49-F238E27FC236}">
                <a16:creationId xmlns:a16="http://schemas.microsoft.com/office/drawing/2014/main" id="{E329A917-2851-679C-F425-9469831AB0FF}"/>
              </a:ext>
            </a:extLst>
          </p:cNvPr>
          <p:cNvSpPr txBox="1">
            <a:spLocks noGrp="1" noRot="1" noMove="1" noResize="1" noEditPoints="1" noAdjustHandles="1" noChangeArrowheads="1" noChangeShapeType="1"/>
          </p:cNvSpPr>
          <p:nvPr/>
        </p:nvSpPr>
        <p:spPr>
          <a:xfrm>
            <a:off x="482913" y="1307061"/>
            <a:ext cx="4995334" cy="1643527"/>
          </a:xfrm>
          <a:prstGeom prst="rect">
            <a:avLst/>
          </a:prstGeom>
          <a:noFill/>
        </p:spPr>
        <p:txBody>
          <a:bodyPr wrap="square" lIns="91440" tIns="45720" rIns="91440" bIns="45720" anchor="t">
            <a:spAutoFit/>
          </a:bodyPr>
          <a:lstStyle/>
          <a:p>
            <a:pPr>
              <a:lnSpc>
                <a:spcPct val="90000"/>
              </a:lnSpc>
              <a:spcBef>
                <a:spcPts val="1000"/>
              </a:spcBef>
              <a:buClr>
                <a:srgbClr val="EE2A24"/>
              </a:buClr>
              <a:defRPr/>
            </a:pPr>
            <a:r>
              <a:rPr kumimoji="0" lang="en-GB" sz="2800" b="0" i="0" u="none" strike="noStrike" kern="1200" cap="none" spc="0" normalizeH="0" baseline="0" noProof="0" dirty="0">
                <a:ln>
                  <a:noFill/>
                </a:ln>
                <a:effectLst/>
                <a:uLnTx/>
                <a:uFillTx/>
                <a:latin typeface="Arial"/>
                <a:cs typeface="Arial"/>
              </a:rPr>
              <a:t>Visit your nation’s website and examine</a:t>
            </a:r>
            <a:r>
              <a:rPr lang="en-GB" sz="2800" dirty="0">
                <a:latin typeface="Arial"/>
                <a:cs typeface="Arial"/>
              </a:rPr>
              <a:t> the map to learn about the flood risk in your area.</a:t>
            </a:r>
            <a:endParaRPr kumimoji="0" lang="en-GB"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497622BC-CD93-196A-14F4-E354A924ACAA}"/>
              </a:ext>
            </a:extLst>
          </p:cNvPr>
          <p:cNvSpPr>
            <a:spLocks noGrp="1" noRot="1" noMove="1" noResize="1" noEditPoints="1" noAdjustHandles="1" noChangeArrowheads="1" noChangeShapeType="1"/>
          </p:cNvSpPr>
          <p:nvPr/>
        </p:nvSpPr>
        <p:spPr>
          <a:xfrm>
            <a:off x="559439" y="3285763"/>
            <a:ext cx="2167467" cy="2263952"/>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a:rPr>
              <a:t>Some areas will appear not to have a direct flood risk. </a:t>
            </a:r>
            <a:endParaRPr lang="en-GB">
              <a:solidFill>
                <a:schemeClr val="tx1"/>
              </a:solidFill>
              <a:latin typeface="HelveticaNeueLT Pro 55 Roman" panose="020B0604020202020204" pitchFamily="34" charset="0"/>
            </a:endParaRPr>
          </a:p>
        </p:txBody>
      </p:sp>
      <p:sp>
        <p:nvSpPr>
          <p:cNvPr id="49" name="Rectangle 48">
            <a:extLst>
              <a:ext uri="{FF2B5EF4-FFF2-40B4-BE49-F238E27FC236}">
                <a16:creationId xmlns:a16="http://schemas.microsoft.com/office/drawing/2014/main" id="{23E25EBC-F8A9-B5CA-4B3E-3F05E6FDBB7B}"/>
              </a:ext>
            </a:extLst>
          </p:cNvPr>
          <p:cNvSpPr>
            <a:spLocks noGrp="1" noRot="1" noMove="1" noResize="1" noEditPoints="1" noAdjustHandles="1" noChangeArrowheads="1" noChangeShapeType="1"/>
          </p:cNvSpPr>
          <p:nvPr/>
        </p:nvSpPr>
        <p:spPr>
          <a:xfrm>
            <a:off x="2852175" y="3294230"/>
            <a:ext cx="2167467" cy="22639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52" name="Picture 51" descr="Icon&#10;&#10;Description automatically generated">
            <a:extLst>
              <a:ext uri="{FF2B5EF4-FFF2-40B4-BE49-F238E27FC236}">
                <a16:creationId xmlns:a16="http://schemas.microsoft.com/office/drawing/2014/main" id="{43CA8F25-15DB-A931-8798-98B68DAFDAD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flipH="1">
            <a:off x="9474972" y="5549715"/>
            <a:ext cx="238908" cy="238908"/>
          </a:xfrm>
          <a:prstGeom prst="rect">
            <a:avLst/>
          </a:prstGeom>
        </p:spPr>
      </p:pic>
      <p:sp>
        <p:nvSpPr>
          <p:cNvPr id="53" name="TextBox 52">
            <a:extLst>
              <a:ext uri="{FF2B5EF4-FFF2-40B4-BE49-F238E27FC236}">
                <a16:creationId xmlns:a16="http://schemas.microsoft.com/office/drawing/2014/main" id="{B9977ECA-4EA2-A406-9775-00A8DB2A4DE1}"/>
              </a:ext>
            </a:extLst>
          </p:cNvPr>
          <p:cNvSpPr txBox="1">
            <a:spLocks noGrp="1" noRot="1" noMove="1" noResize="1" noEditPoints="1" noAdjustHandles="1" noChangeArrowheads="1" noChangeShapeType="1"/>
          </p:cNvSpPr>
          <p:nvPr/>
        </p:nvSpPr>
        <p:spPr>
          <a:xfrm>
            <a:off x="9681531" y="5531465"/>
            <a:ext cx="1612951" cy="276999"/>
          </a:xfrm>
          <a:prstGeom prst="rect">
            <a:avLst/>
          </a:prstGeom>
          <a:noFill/>
        </p:spPr>
        <p:txBody>
          <a:bodyPr wrap="square">
            <a:spAutoFit/>
          </a:bodyPr>
          <a:lstStyle/>
          <a:p>
            <a:pPr algn="ctr"/>
            <a:r>
              <a:rPr lang="en-GB" sz="1200" b="1">
                <a:latin typeface="HelveticaNeueLT Pro 55 Roman" panose="020B0604020202020204" pitchFamily="34" charset="0"/>
              </a:rPr>
              <a:t>Select for websites</a:t>
            </a:r>
          </a:p>
        </p:txBody>
      </p:sp>
      <p:pic>
        <p:nvPicPr>
          <p:cNvPr id="4" name="Picture 3" descr="Qr code&#10;&#10;Description automatically generated">
            <a:extLst>
              <a:ext uri="{FF2B5EF4-FFF2-40B4-BE49-F238E27FC236}">
                <a16:creationId xmlns:a16="http://schemas.microsoft.com/office/drawing/2014/main" id="{B6EC351B-C36A-9FFB-DEDC-015B48E6B933}"/>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5933762" y="1307573"/>
            <a:ext cx="1186543" cy="1186543"/>
          </a:xfrm>
          <a:prstGeom prst="rect">
            <a:avLst/>
          </a:prstGeom>
        </p:spPr>
      </p:pic>
      <p:pic>
        <p:nvPicPr>
          <p:cNvPr id="6" name="Picture 5" descr="Qr code&#10;&#10;Description automatically generated">
            <a:extLst>
              <a:ext uri="{FF2B5EF4-FFF2-40B4-BE49-F238E27FC236}">
                <a16:creationId xmlns:a16="http://schemas.microsoft.com/office/drawing/2014/main" id="{184777EE-4C87-E021-DA80-20776D4E095E}"/>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a:ext>
            </a:extLst>
          </a:blip>
          <a:stretch>
            <a:fillRect/>
          </a:stretch>
        </p:blipFill>
        <p:spPr>
          <a:xfrm>
            <a:off x="8848241" y="884843"/>
            <a:ext cx="1045959" cy="1045959"/>
          </a:xfrm>
          <a:prstGeom prst="rect">
            <a:avLst/>
          </a:prstGeom>
        </p:spPr>
      </p:pic>
      <p:pic>
        <p:nvPicPr>
          <p:cNvPr id="8" name="Picture 7" descr="Qr code&#10;&#10;Description automatically generated">
            <a:extLst>
              <a:ext uri="{FF2B5EF4-FFF2-40B4-BE49-F238E27FC236}">
                <a16:creationId xmlns:a16="http://schemas.microsoft.com/office/drawing/2014/main" id="{094C2091-BF44-DDE6-973B-415C698EF332}"/>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tretch>
            <a:fillRect/>
          </a:stretch>
        </p:blipFill>
        <p:spPr>
          <a:xfrm>
            <a:off x="6390283" y="3923002"/>
            <a:ext cx="1295400" cy="1295400"/>
          </a:xfrm>
          <a:prstGeom prst="rect">
            <a:avLst/>
          </a:prstGeom>
        </p:spPr>
      </p:pic>
      <p:pic>
        <p:nvPicPr>
          <p:cNvPr id="10" name="Picture 9" descr="Qr code&#10;&#10;Description automatically generated">
            <a:extLst>
              <a:ext uri="{FF2B5EF4-FFF2-40B4-BE49-F238E27FC236}">
                <a16:creationId xmlns:a16="http://schemas.microsoft.com/office/drawing/2014/main" id="{8EEAFB9B-A0B4-94F1-DB5F-556BA0416535}"/>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a:off x="9953291" y="2687276"/>
            <a:ext cx="1069430" cy="106943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A9D7D260-6C0A-723A-9672-193D961CB394}"/>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333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descr="A mobile phone containing messages from a character called Femi. ">
            <a:extLst>
              <a:ext uri="{FF2B5EF4-FFF2-40B4-BE49-F238E27FC236}">
                <a16:creationId xmlns:a16="http://schemas.microsoft.com/office/drawing/2014/main" id="{2032A2C1-42FE-3E67-3260-4D4A001E0BF9}"/>
              </a:ext>
            </a:extLst>
          </p:cNvPr>
          <p:cNvGrpSpPr>
            <a:grpSpLocks noGrp="1" noUngrp="1" noRot="1" noMove="1" noResize="1"/>
          </p:cNvGrpSpPr>
          <p:nvPr/>
        </p:nvGrpSpPr>
        <p:grpSpPr>
          <a:xfrm>
            <a:off x="5616221" y="152106"/>
            <a:ext cx="4775200" cy="6141157"/>
            <a:chOff x="5446889" y="155398"/>
            <a:chExt cx="4775200" cy="6141157"/>
          </a:xfrm>
        </p:grpSpPr>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night sky&#10;&#10;Description automatically generated">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5446889" y="155398"/>
              <a:ext cx="4775200" cy="6141157"/>
            </a:xfrm>
            <a:prstGeom prst="rect">
              <a:avLst/>
            </a:prstGeom>
          </p:spPr>
        </p:pic>
        <p:pic>
          <p:nvPicPr>
            <p:cNvPr id="26" name="Picture 2">
              <a:extLst>
                <a:ext uri="{FF2B5EF4-FFF2-40B4-BE49-F238E27FC236}">
                  <a16:creationId xmlns:a16="http://schemas.microsoft.com/office/drawing/2014/main" id="{126819F7-C0C8-1B94-1F3D-B56FF350D73A}"/>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bwMode="auto">
            <a:xfrm>
              <a:off x="5989498" y="914095"/>
              <a:ext cx="938529" cy="4204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descr="A mobile phone containing messages from a character called Femi. ">
              <a:extLst>
                <a:ext uri="{FF2B5EF4-FFF2-40B4-BE49-F238E27FC236}">
                  <a16:creationId xmlns:a16="http://schemas.microsoft.com/office/drawing/2014/main" id="{BC2BC500-B572-81A9-897F-87FE6DC0FA95}"/>
                </a:ext>
              </a:extLst>
            </p:cNvPr>
            <p:cNvSpPr>
              <a:spLocks noGrp="1" noRot="1" noMove="1" noResize="1" noEditPoints="1" noAdjustHandles="1" noChangeArrowheads="1" noChangeShapeType="1"/>
            </p:cNvSpPr>
            <p:nvPr/>
          </p:nvSpPr>
          <p:spPr>
            <a:xfrm>
              <a:off x="6900513" y="914095"/>
              <a:ext cx="2731911" cy="4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p>
          </p:txBody>
        </p:sp>
      </p:grpSp>
      <p:sp>
        <p:nvSpPr>
          <p:cNvPr id="18" name="Rectangle: Rounded Corners 17">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02021" y="1440483"/>
            <a:ext cx="3245558" cy="62088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effectLst/>
                <a:latin typeface="HelveticaNeueLT Pro 55 Roman" panose="020B0604020202020204" pitchFamily="34" charset="0"/>
                <a:ea typeface="Calibri" panose="020F0502020204030204" pitchFamily="34" charset="0"/>
                <a:cs typeface="Times New Roman" panose="02020603050405020304" pitchFamily="18" charset="0"/>
              </a:rPr>
              <a:t>Where I live, it’s high up on a hill.</a:t>
            </a:r>
            <a:endParaRPr lang="en-GB" sz="2000" dirty="0">
              <a:solidFill>
                <a:schemeClr val="tx1"/>
              </a:solidFill>
            </a:endParaRPr>
          </a:p>
        </p:txBody>
      </p:sp>
      <p:sp>
        <p:nvSpPr>
          <p:cNvPr id="21" name="Rectangle: Rounded Corners 20">
            <a:extLst>
              <a:ext uri="{FF2B5EF4-FFF2-40B4-BE49-F238E27FC236}">
                <a16:creationId xmlns:a16="http://schemas.microsoft.com/office/drawing/2014/main" id="{486F1FA8-59F4-6E3C-2CD3-FDBE57FAADC1}"/>
              </a:ext>
            </a:extLst>
          </p:cNvPr>
          <p:cNvSpPr>
            <a:spLocks noGrp="1" noRot="1" noMove="1" noResize="1" noEditPoints="1" noAdjustHandles="1" noChangeArrowheads="1" noChangeShapeType="1"/>
          </p:cNvSpPr>
          <p:nvPr/>
        </p:nvSpPr>
        <p:spPr>
          <a:xfrm>
            <a:off x="6302021" y="2209048"/>
            <a:ext cx="3245558" cy="10136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effectLst/>
                <a:latin typeface="HelveticaNeueLT Pro 55 Roman" panose="020B0604020202020204" pitchFamily="34" charset="0"/>
                <a:ea typeface="Calibri" panose="020F0502020204030204" pitchFamily="34" charset="0"/>
                <a:cs typeface="Times New Roman" panose="02020603050405020304" pitchFamily="18" charset="0"/>
              </a:rPr>
              <a:t>Last year there was this really stormy day. </a:t>
            </a:r>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It was incredible.</a:t>
            </a:r>
            <a:endParaRPr lang="en-GB" sz="2000">
              <a:solidFill>
                <a:schemeClr val="tx1"/>
              </a:solidFill>
            </a:endParaRPr>
          </a:p>
        </p:txBody>
      </p:sp>
      <p:sp>
        <p:nvSpPr>
          <p:cNvPr id="22" name="Rectangle: Rounded Corners 21">
            <a:extLst>
              <a:ext uri="{FF2B5EF4-FFF2-40B4-BE49-F238E27FC236}">
                <a16:creationId xmlns:a16="http://schemas.microsoft.com/office/drawing/2014/main" id="{A7D0635B-5F3E-38AE-396F-FA7BA7620745}"/>
              </a:ext>
            </a:extLst>
          </p:cNvPr>
          <p:cNvSpPr>
            <a:spLocks noGrp="1" noRot="1" noMove="1" noResize="1" noEditPoints="1" noAdjustHandles="1" noChangeArrowheads="1" noChangeShapeType="1"/>
          </p:cNvSpPr>
          <p:nvPr/>
        </p:nvSpPr>
        <p:spPr>
          <a:xfrm>
            <a:off x="6302021" y="3370361"/>
            <a:ext cx="3245558" cy="10136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The sky went dark and there was strike after strike of lightening.</a:t>
            </a:r>
            <a:endParaRPr lang="en-GB" sz="2000">
              <a:solidFill>
                <a:schemeClr val="tx1"/>
              </a:solidFill>
            </a:endParaRPr>
          </a:p>
        </p:txBody>
      </p:sp>
      <p:sp>
        <p:nvSpPr>
          <p:cNvPr id="23" name="Rectangle: Rounded Corners 22">
            <a:extLst>
              <a:ext uri="{FF2B5EF4-FFF2-40B4-BE49-F238E27FC236}">
                <a16:creationId xmlns:a16="http://schemas.microsoft.com/office/drawing/2014/main" id="{F05D60DF-03FD-0A40-BCDD-6871B246010E}"/>
              </a:ext>
            </a:extLst>
          </p:cNvPr>
          <p:cNvSpPr>
            <a:spLocks noGrp="1" noRot="1" noMove="1" noResize="1" noEditPoints="1" noAdjustHandles="1" noChangeArrowheads="1" noChangeShapeType="1"/>
          </p:cNvSpPr>
          <p:nvPr/>
        </p:nvSpPr>
        <p:spPr>
          <a:xfrm>
            <a:off x="6304841" y="4512257"/>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It chucked it down for about 3 hours.</a:t>
            </a:r>
            <a:endParaRPr lang="en-GB" sz="2000">
              <a:solidFill>
                <a:schemeClr val="tx1"/>
              </a:solidFill>
            </a:endParaRPr>
          </a:p>
        </p:txBody>
      </p:sp>
      <p:pic>
        <p:nvPicPr>
          <p:cNvPr id="2" name="Picture 1" descr="A picture containing logo&#10;&#10;Description automatically generated">
            <a:extLst>
              <a:ext uri="{FF2B5EF4-FFF2-40B4-BE49-F238E27FC236}">
                <a16:creationId xmlns:a16="http://schemas.microsoft.com/office/drawing/2014/main" id="{81AEB6A6-3E74-4275-A0A4-6137B947EF44}"/>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513481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62000">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6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0000">
                                          <p:cBhvr additive="base">
                                            <p:cTn id="12" dur="21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3" dur="21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4100"/>
                                </p:stCondLst>
                                <p:childTnLst>
                                  <p:par>
                                    <p:cTn id="15" presetID="2" presetClass="entr" presetSubtype="8" fill="hold" grpId="0" nodeType="afterEffect" p14:presetBounceEnd="62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2000">
                                          <p:cBhvr additive="base">
                                            <p:cTn id="17" dur="24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8" dur="24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14:presetBounceEnd="60000">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14:bounceEnd="60000">
                                          <p:cBhvr additive="base">
                                            <p:cTn id="23" dur="5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8" grpId="0" animBg="1"/>
          <p:bldP spid="21" grpId="0" animBg="1"/>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100" fill="hold"/>
                                            <p:tgtEl>
                                              <p:spTgt spid="12"/>
                                            </p:tgtEl>
                                            <p:attrNameLst>
                                              <p:attrName>ppt_x</p:attrName>
                                            </p:attrNameLst>
                                          </p:cBhvr>
                                          <p:tavLst>
                                            <p:tav tm="0">
                                              <p:val>
                                                <p:strVal val="0-#ppt_w/2"/>
                                              </p:val>
                                            </p:tav>
                                            <p:tav tm="100000">
                                              <p:val>
                                                <p:strVal val="#ppt_x"/>
                                              </p:val>
                                            </p:tav>
                                          </p:tavLst>
                                        </p:anim>
                                        <p:anim calcmode="lin" valueType="num">
                                          <p:cBhvr additive="base">
                                            <p:cTn id="13" dur="21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4100"/>
                                </p:stCondLst>
                                <p:childTnLst>
                                  <p:par>
                                    <p:cTn id="15" presetID="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400" fill="hold"/>
                                            <p:tgtEl>
                                              <p:spTgt spid="13"/>
                                            </p:tgtEl>
                                            <p:attrNameLst>
                                              <p:attrName>ppt_x</p:attrName>
                                            </p:attrNameLst>
                                          </p:cBhvr>
                                          <p:tavLst>
                                            <p:tav tm="0">
                                              <p:val>
                                                <p:strVal val="0-#ppt_w/2"/>
                                              </p:val>
                                            </p:tav>
                                            <p:tav tm="100000">
                                              <p:val>
                                                <p:strVal val="#ppt_x"/>
                                              </p:val>
                                            </p:tav>
                                          </p:tavLst>
                                        </p:anim>
                                        <p:anim calcmode="lin" valueType="num">
                                          <p:cBhvr additive="base">
                                            <p:cTn id="18" dur="24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8" grpId="0" animBg="1"/>
          <p:bldP spid="21" grpId="0" animBg="1"/>
          <p:bldP spid="22" grpId="0" animBg="1"/>
          <p:bldP spid="2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5554133" y="132514"/>
            <a:ext cx="4775200" cy="6141157"/>
          </a:xfrm>
          <a:prstGeom prst="rect">
            <a:avLst/>
          </a:prstGeom>
        </p:spPr>
      </p:pic>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descr="A mobile phone containing messages from a character called Femi. ">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18954" y="2312183"/>
            <a:ext cx="3245558" cy="124763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The town centre got completely flooded. That’s never happened before!</a:t>
            </a:r>
            <a:endParaRPr lang="en-GB" sz="2000">
              <a:solidFill>
                <a:schemeClr val="tx1"/>
              </a:solidFill>
            </a:endParaRPr>
          </a:p>
        </p:txBody>
      </p:sp>
      <p:sp>
        <p:nvSpPr>
          <p:cNvPr id="21" name="Rectangle: Rounded Corners 20">
            <a:extLst>
              <a:ext uri="{FF2B5EF4-FFF2-40B4-BE49-F238E27FC236}">
                <a16:creationId xmlns:a16="http://schemas.microsoft.com/office/drawing/2014/main" id="{486F1FA8-59F4-6E3C-2CD3-FDBE57FAADC1}"/>
              </a:ext>
            </a:extLst>
          </p:cNvPr>
          <p:cNvSpPr>
            <a:spLocks noGrp="1" noRot="1" noMove="1" noResize="1" noEditPoints="1" noAdjustHandles="1" noChangeArrowheads="1" noChangeShapeType="1"/>
          </p:cNvSpPr>
          <p:nvPr/>
        </p:nvSpPr>
        <p:spPr>
          <a:xfrm>
            <a:off x="6318954" y="3609070"/>
            <a:ext cx="3245558" cy="146176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dirty="0">
                <a:solidFill>
                  <a:schemeClr val="tx1"/>
                </a:solidFill>
                <a:latin typeface="HelveticaNeueLT Pro 55 Roman"/>
              </a:rPr>
              <a:t>It was just from the amount of water that fell, the drains couldn’t take it all away fast enough.</a:t>
            </a:r>
            <a:endParaRPr lang="en-GB" sz="2000">
              <a:solidFill>
                <a:schemeClr val="tx1"/>
              </a:solidFill>
              <a:latin typeface="Calibri" panose="020F0502020204030204"/>
              <a:ea typeface="Calibri" panose="020F0502020204030204"/>
              <a:cs typeface="Calibri" panose="020F0502020204030204"/>
            </a:endParaRPr>
          </a:p>
        </p:txBody>
      </p:sp>
      <p:pic>
        <p:nvPicPr>
          <p:cNvPr id="2" name="Picture 2">
            <a:extLst>
              <a:ext uri="{FF2B5EF4-FFF2-40B4-BE49-F238E27FC236}">
                <a16:creationId xmlns:a16="http://schemas.microsoft.com/office/drawing/2014/main" id="{385B5812-245D-562D-62AC-9D983E38AF3E}"/>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bwMode="auto">
          <a:xfrm>
            <a:off x="6096000" y="915877"/>
            <a:ext cx="938529" cy="3846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F829A4-EC6B-D525-AD0F-C01D1497F702}"/>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7A328AC0-B79E-C522-D869-6073684EF0AE}"/>
              </a:ext>
            </a:extLst>
          </p:cNvPr>
          <p:cNvSpPr>
            <a:spLocks noGrp="1" noRot="1" noMove="1" noResize="1" noEditPoints="1" noAdjustHandles="1" noChangeArrowheads="1" noChangeShapeType="1"/>
          </p:cNvSpPr>
          <p:nvPr/>
        </p:nvSpPr>
        <p:spPr>
          <a:xfrm>
            <a:off x="6302021" y="1642042"/>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I watched it out of my window.</a:t>
            </a:r>
            <a:endParaRPr lang="en-GB" sz="2000">
              <a:solidFill>
                <a:schemeClr val="tx1"/>
              </a:solidFill>
            </a:endParaRPr>
          </a:p>
        </p:txBody>
      </p:sp>
      <p:pic>
        <p:nvPicPr>
          <p:cNvPr id="5" name="Picture 4" descr="A picture containing logo&#10;&#10;Description automatically generated">
            <a:extLst>
              <a:ext uri="{FF2B5EF4-FFF2-40B4-BE49-F238E27FC236}">
                <a16:creationId xmlns:a16="http://schemas.microsoft.com/office/drawing/2014/main" id="{C2F82E3B-64CA-5465-5FE7-BAA7113C4B45}"/>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0352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5554133" y="132514"/>
            <a:ext cx="4775200" cy="6141157"/>
          </a:xfrm>
          <a:prstGeom prst="rect">
            <a:avLst/>
          </a:prstGeom>
        </p:spPr>
      </p:pic>
      <p:sp>
        <p:nvSpPr>
          <p:cNvPr id="18" name="Rectangle: Rounded Corners 17">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02021" y="3568629"/>
            <a:ext cx="3245558" cy="89063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a:solidFill>
                  <a:schemeClr val="tx1"/>
                </a:solidFill>
                <a:latin typeface="HelveticaNeueLT Pro 55 Roman"/>
              </a:rPr>
              <a:t>So many roads were blocked with floodwater; no buses were running.</a:t>
            </a:r>
          </a:p>
        </p:txBody>
      </p:sp>
      <p:pic>
        <p:nvPicPr>
          <p:cNvPr id="2" name="Picture 2">
            <a:extLst>
              <a:ext uri="{FF2B5EF4-FFF2-40B4-BE49-F238E27FC236}">
                <a16:creationId xmlns:a16="http://schemas.microsoft.com/office/drawing/2014/main" id="{70B42A53-8318-3F35-8073-88A18F7F83B3}"/>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bwMode="auto">
          <a:xfrm>
            <a:off x="6112985" y="903112"/>
            <a:ext cx="938529" cy="409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C0EC30-0DF8-F072-BB57-7DF955F2BFBD}"/>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7D136DF-4589-F366-975E-A37095771B4E}"/>
              </a:ext>
            </a:extLst>
          </p:cNvPr>
          <p:cNvSpPr>
            <a:spLocks noGrp="1" noRot="1" noMove="1" noResize="1" noEditPoints="1" noAdjustHandles="1" noChangeArrowheads="1" noChangeShapeType="1"/>
          </p:cNvSpPr>
          <p:nvPr/>
        </p:nvSpPr>
        <p:spPr>
          <a:xfrm>
            <a:off x="6302021" y="1493682"/>
            <a:ext cx="3245558" cy="9838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rPr>
              <a:t>My dad was actually at work in an office in the centre.</a:t>
            </a:r>
            <a:endParaRPr lang="en-GB" sz="2000">
              <a:solidFill>
                <a:schemeClr val="tx1"/>
              </a:solidFill>
            </a:endParaRPr>
          </a:p>
        </p:txBody>
      </p:sp>
      <p:sp>
        <p:nvSpPr>
          <p:cNvPr id="6" name="Rectangle: Rounded Corners 5" descr="A mobile phone containing messages from a character called Femi. ">
            <a:extLst>
              <a:ext uri="{FF2B5EF4-FFF2-40B4-BE49-F238E27FC236}">
                <a16:creationId xmlns:a16="http://schemas.microsoft.com/office/drawing/2014/main" id="{33168326-3DC4-848B-B879-F5688EECB524}"/>
              </a:ext>
            </a:extLst>
          </p:cNvPr>
          <p:cNvSpPr>
            <a:spLocks noGrp="1" noRot="1" noMove="1" noResize="1" noEditPoints="1" noAdjustHandles="1" noChangeArrowheads="1" noChangeShapeType="1"/>
          </p:cNvSpPr>
          <p:nvPr/>
        </p:nvSpPr>
        <p:spPr>
          <a:xfrm>
            <a:off x="6318954" y="2712623"/>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rPr>
              <a:t>He ended up staying the night there.</a:t>
            </a:r>
            <a:endParaRPr lang="en-GB" sz="2000">
              <a:solidFill>
                <a:schemeClr val="tx1"/>
              </a:solidFill>
            </a:endParaRPr>
          </a:p>
        </p:txBody>
      </p:sp>
      <p:sp>
        <p:nvSpPr>
          <p:cNvPr id="11" name="Rectangle: Rounded Corners 10">
            <a:extLst>
              <a:ext uri="{FF2B5EF4-FFF2-40B4-BE49-F238E27FC236}">
                <a16:creationId xmlns:a16="http://schemas.microsoft.com/office/drawing/2014/main" id="{BDC832F7-E5C2-9F1B-B073-A8FAFAD59205}"/>
              </a:ext>
            </a:extLst>
          </p:cNvPr>
          <p:cNvSpPr>
            <a:spLocks noGrp="1" noRot="1" noMove="1" noResize="1" noEditPoints="1" noAdjustHandles="1" noChangeArrowheads="1" noChangeShapeType="1"/>
          </p:cNvSpPr>
          <p:nvPr/>
        </p:nvSpPr>
        <p:spPr>
          <a:xfrm>
            <a:off x="6302021" y="4577719"/>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It all caused a power cut.</a:t>
            </a:r>
            <a:endParaRPr lang="en-GB" sz="2000">
              <a:solidFill>
                <a:schemeClr val="tx1"/>
              </a:solidFill>
            </a:endParaRPr>
          </a:p>
        </p:txBody>
      </p:sp>
      <p:pic>
        <p:nvPicPr>
          <p:cNvPr id="9" name="Picture 8" descr="A picture containing logo&#10;&#10;Description automatically generated">
            <a:extLst>
              <a:ext uri="{FF2B5EF4-FFF2-40B4-BE49-F238E27FC236}">
                <a16:creationId xmlns:a16="http://schemas.microsoft.com/office/drawing/2014/main" id="{4EAC8E43-9374-8A01-9FC4-3EE8443E269F}"/>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98120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6" grpId="0" animBg="1"/>
      <p:bldP spid="11" grpId="0" animBg="1"/>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C4FE0F-ED07-4307-A494-1B70ADC8990B}">
  <ds:schemaRefs>
    <ds:schemaRef ds:uri="http://purl.org/dc/elements/1.1/"/>
    <ds:schemaRef ds:uri="http://purl.org/dc/terms/"/>
    <ds:schemaRef ds:uri="http://purl.org/dc/dcmitype/"/>
    <ds:schemaRef ds:uri="097b2218-eb8c-44f0-b50d-d57756f492cd"/>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7aff5d3a-ac69-412e-8e86-2dc83d63a9de"/>
    <ds:schemaRef ds:uri="http://www.w3.org/XML/1998/namespace"/>
  </ds:schemaRefs>
</ds:datastoreItem>
</file>

<file path=customXml/itemProps2.xml><?xml version="1.0" encoding="utf-8"?>
<ds:datastoreItem xmlns:ds="http://schemas.openxmlformats.org/officeDocument/2006/customXml" ds:itemID="{8F043B0B-BBEC-40A5-A177-8C651094CFEE}">
  <ds:schemaRefs>
    <ds:schemaRef ds:uri="http://schemas.microsoft.com/sharepoint/v3/contenttype/forms"/>
  </ds:schemaRefs>
</ds:datastoreItem>
</file>

<file path=customXml/itemProps3.xml><?xml version="1.0" encoding="utf-8"?>
<ds:datastoreItem xmlns:ds="http://schemas.openxmlformats.org/officeDocument/2006/customXml" ds:itemID="{11DA0756-14F3-411A-A91A-2382C19EB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2218-eb8c-44f0-b50d-d57756f492cd"/>
    <ds:schemaRef ds:uri="7aff5d3a-ac69-412e-8e86-2dc83d63a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3157</Words>
  <Application>Microsoft Office PowerPoint</Application>
  <PresentationFormat>Widescreen</PresentationFormat>
  <Paragraphs>296</Paragraphs>
  <Slides>25</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HelveticaNeueLT Pro 45 Lt</vt:lpstr>
      <vt:lpstr>HelveticaNeueLT Pro 55 Roman</vt:lpstr>
      <vt:lpstr>HelveticaNeueLT Pro 65 Md</vt:lpstr>
      <vt:lpstr>System Font Regular</vt:lpstr>
      <vt:lpstr>Office Theme 2013 - 2022</vt:lpstr>
      <vt:lpstr>1_Office Theme</vt:lpstr>
      <vt:lpstr>PowerPoint Presentation</vt:lpstr>
      <vt:lpstr>Weather Together title page</vt:lpstr>
      <vt:lpstr>Pause</vt:lpstr>
      <vt:lpstr>Welcome</vt:lpstr>
      <vt:lpstr>Big question</vt:lpstr>
      <vt:lpstr>Flood maps</vt:lpstr>
      <vt:lpstr>Femi’s story</vt:lpstr>
      <vt:lpstr>Femi’s story</vt:lpstr>
      <vt:lpstr>Femi’s story</vt:lpstr>
      <vt:lpstr>Femi’s story</vt:lpstr>
      <vt:lpstr>Femi’s story</vt:lpstr>
      <vt:lpstr>Femi’s story</vt:lpstr>
      <vt:lpstr>What are the emergency services?</vt:lpstr>
      <vt:lpstr>Fire</vt:lpstr>
      <vt:lpstr>Police</vt:lpstr>
      <vt:lpstr>Ambulance</vt:lpstr>
      <vt:lpstr>How flooding affects us all</vt:lpstr>
      <vt:lpstr>Big question</vt:lpstr>
      <vt:lpstr>End</vt:lpstr>
      <vt:lpstr>Resources and support</vt:lpstr>
      <vt:lpstr>Resources</vt:lpstr>
      <vt:lpstr>First aid app</vt:lpstr>
      <vt:lpstr>Resources</vt:lpstr>
      <vt:lpstr>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2023-06-15T11:06:53Z</dcterms:created>
  <dcterms:modified xsi:type="dcterms:W3CDTF">2025-11-12T10:41:56Z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