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5" r:id="rId1"/>
  </p:sldMasterIdLst>
  <p:notesMasterIdLst>
    <p:notesMasterId r:id="rId14"/>
  </p:notesMasterIdLst>
  <p:sldIdLst>
    <p:sldId id="297" r:id="rId2"/>
    <p:sldId id="307" r:id="rId3"/>
    <p:sldId id="308" r:id="rId4"/>
    <p:sldId id="309" r:id="rId5"/>
    <p:sldId id="310" r:id="rId6"/>
    <p:sldId id="314" r:id="rId7"/>
    <p:sldId id="315" r:id="rId8"/>
    <p:sldId id="316" r:id="rId9"/>
    <p:sldId id="317" r:id="rId10"/>
    <p:sldId id="318" r:id="rId11"/>
    <p:sldId id="302" r:id="rId12"/>
    <p:sldId id="47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2A24"/>
    <a:srgbClr val="E95351"/>
    <a:srgbClr val="FFFFFF"/>
    <a:srgbClr val="BADDEA"/>
    <a:srgbClr val="D7D8D7"/>
    <a:srgbClr val="FBE5D6"/>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CB6091-06AD-4AE1-9BD9-C701B7B59744}" v="20" dt="2023-06-14T13:23:47.502"/>
    <p1510:client id="{DAF61F8D-6227-480B-A8D0-53C70EAFB066}" v="43" dt="2023-06-14T13:20:29.2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383" autoAdjust="0"/>
  </p:normalViewPr>
  <p:slideViewPr>
    <p:cSldViewPr snapToGrid="0">
      <p:cViewPr varScale="1">
        <p:scale>
          <a:sx n="87" d="100"/>
          <a:sy n="87" d="100"/>
        </p:scale>
        <p:origin x="147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commentAuthors" Target="commentAuthors.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6EA6F9-B01D-4E45-A83A-17786AFBF29B}" type="datetimeFigureOut">
              <a:rPr lang="en-GB" smtClean="0"/>
              <a:t>14/06/2023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AA0278-688E-42E3-937F-2133A26C00E2}" type="slidenum">
              <a:rPr lang="en-GB" smtClean="0"/>
              <a:t>‹#›</a:t>
            </a:fld>
            <a:endParaRPr lang="en-GB"/>
          </a:p>
        </p:txBody>
      </p:sp>
    </p:spTree>
    <p:extLst>
      <p:ext uri="{BB962C8B-B14F-4D97-AF65-F5344CB8AC3E}">
        <p14:creationId xmlns:p14="http://schemas.microsoft.com/office/powerpoint/2010/main" val="1634859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Adapt the starter by asking pairs to play the word association game. One learner starts with a word that this image makes them think of, then the other learner says a word linking to their word and so on. </a:t>
            </a:r>
          </a:p>
          <a:p>
            <a:endParaRPr lang="en-GB"/>
          </a:p>
          <a:p>
            <a:r>
              <a:rPr lang="en-GB"/>
              <a:t>How to use? Tap/click/select a box to reveal. When all the boxes are gone, use the arrow on the keyboard to advance the slide and show the questions.</a:t>
            </a:r>
          </a:p>
        </p:txBody>
      </p:sp>
      <p:sp>
        <p:nvSpPr>
          <p:cNvPr id="4" name="Slide Number Placeholder 3"/>
          <p:cNvSpPr>
            <a:spLocks noGrp="1"/>
          </p:cNvSpPr>
          <p:nvPr>
            <p:ph type="sldNum" sz="quarter" idx="5"/>
          </p:nvPr>
        </p:nvSpPr>
        <p:spPr/>
        <p:txBody>
          <a:bodyPr/>
          <a:lstStyle/>
          <a:p>
            <a:fld id="{87AA0278-688E-42E3-937F-2133A26C00E2}" type="slidenum">
              <a:rPr lang="en-GB" smtClean="0"/>
              <a:t>1</a:t>
            </a:fld>
            <a:endParaRPr lang="en-GB"/>
          </a:p>
        </p:txBody>
      </p:sp>
    </p:spTree>
    <p:extLst>
      <p:ext uri="{BB962C8B-B14F-4D97-AF65-F5344CB8AC3E}">
        <p14:creationId xmlns:p14="http://schemas.microsoft.com/office/powerpoint/2010/main" val="20642419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You could use these statements for a class vote for a quick starter. However, to develop knowledge and learning, if time permits, you could develop discussion on each point.</a:t>
            </a:r>
          </a:p>
        </p:txBody>
      </p:sp>
      <p:sp>
        <p:nvSpPr>
          <p:cNvPr id="4" name="Slide Number Placeholder 3"/>
          <p:cNvSpPr>
            <a:spLocks noGrp="1"/>
          </p:cNvSpPr>
          <p:nvPr>
            <p:ph type="sldNum" sz="quarter" idx="5"/>
          </p:nvPr>
        </p:nvSpPr>
        <p:spPr/>
        <p:txBody>
          <a:bodyPr/>
          <a:lstStyle/>
          <a:p>
            <a:fld id="{87AA0278-688E-42E3-937F-2133A26C00E2}" type="slidenum">
              <a:rPr lang="en-GB" smtClean="0"/>
              <a:t>10</a:t>
            </a:fld>
            <a:endParaRPr lang="en-GB"/>
          </a:p>
        </p:txBody>
      </p:sp>
    </p:spTree>
    <p:extLst>
      <p:ext uri="{BB962C8B-B14F-4D97-AF65-F5344CB8AC3E}">
        <p14:creationId xmlns:p14="http://schemas.microsoft.com/office/powerpoint/2010/main" val="25800232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Develop this by inviting students to create their own grids with keywords relating to the topic. They can share them around. </a:t>
            </a:r>
          </a:p>
          <a:p>
            <a:r>
              <a:rPr lang="en-GB"/>
              <a:t>Differentiate this activity for learners who need less complex language e.g. flood, water, river, help, kind, together, ready, home, worry.</a:t>
            </a:r>
          </a:p>
        </p:txBody>
      </p:sp>
      <p:sp>
        <p:nvSpPr>
          <p:cNvPr id="4" name="Slide Number Placeholder 3"/>
          <p:cNvSpPr>
            <a:spLocks noGrp="1"/>
          </p:cNvSpPr>
          <p:nvPr>
            <p:ph type="sldNum" sz="quarter" idx="5"/>
          </p:nvPr>
        </p:nvSpPr>
        <p:spPr/>
        <p:txBody>
          <a:bodyPr/>
          <a:lstStyle/>
          <a:p>
            <a:fld id="{87AA0278-688E-42E3-937F-2133A26C00E2}" type="slidenum">
              <a:rPr lang="en-GB" smtClean="0"/>
              <a:t>11</a:t>
            </a:fld>
            <a:endParaRPr lang="en-GB"/>
          </a:p>
        </p:txBody>
      </p:sp>
    </p:spTree>
    <p:extLst>
      <p:ext uri="{BB962C8B-B14F-4D97-AF65-F5344CB8AC3E}">
        <p14:creationId xmlns:p14="http://schemas.microsoft.com/office/powerpoint/2010/main" val="2439098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FCEE5E9-09BF-49CC-8B49-60464F9E0A86}" type="slidenum">
              <a:rPr lang="en-GB" smtClean="0"/>
              <a:t>12</a:t>
            </a:fld>
            <a:endParaRPr lang="en-GB"/>
          </a:p>
        </p:txBody>
      </p:sp>
    </p:spTree>
    <p:extLst>
      <p:ext uri="{BB962C8B-B14F-4D97-AF65-F5344CB8AC3E}">
        <p14:creationId xmlns:p14="http://schemas.microsoft.com/office/powerpoint/2010/main" val="2406592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Adapt the starter by asking pairs to play the word association game. One learner starts with a word that this image makes them think of, then the other learner says a word linking to their word and so on. </a:t>
            </a:r>
          </a:p>
          <a:p>
            <a:endParaRPr lang="en-GB"/>
          </a:p>
        </p:txBody>
      </p:sp>
      <p:sp>
        <p:nvSpPr>
          <p:cNvPr id="4" name="Slide Number Placeholder 3"/>
          <p:cNvSpPr>
            <a:spLocks noGrp="1"/>
          </p:cNvSpPr>
          <p:nvPr>
            <p:ph type="sldNum" sz="quarter" idx="5"/>
          </p:nvPr>
        </p:nvSpPr>
        <p:spPr/>
        <p:txBody>
          <a:bodyPr/>
          <a:lstStyle/>
          <a:p>
            <a:fld id="{87AA0278-688E-42E3-937F-2133A26C00E2}" type="slidenum">
              <a:rPr lang="en-GB" smtClean="0"/>
              <a:t>2</a:t>
            </a:fld>
            <a:endParaRPr lang="en-GB"/>
          </a:p>
        </p:txBody>
      </p:sp>
    </p:spTree>
    <p:extLst>
      <p:ext uri="{BB962C8B-B14F-4D97-AF65-F5344CB8AC3E}">
        <p14:creationId xmlns:p14="http://schemas.microsoft.com/office/powerpoint/2010/main" val="566352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Adapt the starter by asking pairs to play the word association game. One learner starts with a word that this image makes them think of, then the other learner says a word linking to their word and so on. </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How to use? Tap/click/select a box to reveal. When all the boxes are gone, use the arrow on the keyboard to advance the slide and show the questions.</a:t>
            </a:r>
          </a:p>
          <a:p>
            <a:endParaRPr lang="en-GB"/>
          </a:p>
        </p:txBody>
      </p:sp>
      <p:sp>
        <p:nvSpPr>
          <p:cNvPr id="4" name="Slide Number Placeholder 3"/>
          <p:cNvSpPr>
            <a:spLocks noGrp="1"/>
          </p:cNvSpPr>
          <p:nvPr>
            <p:ph type="sldNum" sz="quarter" idx="5"/>
          </p:nvPr>
        </p:nvSpPr>
        <p:spPr/>
        <p:txBody>
          <a:bodyPr/>
          <a:lstStyle/>
          <a:p>
            <a:fld id="{87AA0278-688E-42E3-937F-2133A26C00E2}" type="slidenum">
              <a:rPr lang="en-GB" smtClean="0"/>
              <a:t>3</a:t>
            </a:fld>
            <a:endParaRPr lang="en-GB"/>
          </a:p>
        </p:txBody>
      </p:sp>
    </p:spTree>
    <p:extLst>
      <p:ext uri="{BB962C8B-B14F-4D97-AF65-F5344CB8AC3E}">
        <p14:creationId xmlns:p14="http://schemas.microsoft.com/office/powerpoint/2010/main" val="3634717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Adapt the starter by asking pairs to play the word association game. One learner starts with a word that this image makes them think of, then the other learner says a word linking to their word and so on. </a:t>
            </a:r>
          </a:p>
          <a:p>
            <a:endParaRPr lang="en-GB"/>
          </a:p>
        </p:txBody>
      </p:sp>
      <p:sp>
        <p:nvSpPr>
          <p:cNvPr id="4" name="Slide Number Placeholder 3"/>
          <p:cNvSpPr>
            <a:spLocks noGrp="1"/>
          </p:cNvSpPr>
          <p:nvPr>
            <p:ph type="sldNum" sz="quarter" idx="5"/>
          </p:nvPr>
        </p:nvSpPr>
        <p:spPr/>
        <p:txBody>
          <a:bodyPr/>
          <a:lstStyle/>
          <a:p>
            <a:fld id="{87AA0278-688E-42E3-937F-2133A26C00E2}" type="slidenum">
              <a:rPr lang="en-GB" smtClean="0"/>
              <a:t>4</a:t>
            </a:fld>
            <a:endParaRPr lang="en-GB"/>
          </a:p>
        </p:txBody>
      </p:sp>
    </p:spTree>
    <p:extLst>
      <p:ext uri="{BB962C8B-B14F-4D97-AF65-F5344CB8AC3E}">
        <p14:creationId xmlns:p14="http://schemas.microsoft.com/office/powerpoint/2010/main" val="760161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 spider diagram has a word in the middle, in a circle. Then, coming from the circle, learners draw a line and write an idea or piece of knowledge they have about the word in the middle.</a:t>
            </a:r>
          </a:p>
          <a:p>
            <a:r>
              <a:rPr lang="en-GB"/>
              <a:t>Adjust the slide depending on the knowledge you would like to check. E.g. community, resilience, empathy, preparedness, emergency, humanitarian. </a:t>
            </a:r>
          </a:p>
          <a:p>
            <a:r>
              <a:rPr lang="en-GB"/>
              <a:t>Optionally, ask learners to use two different colours. First, they’ll add their ideas in one colour. Then when the spider diagrams are shared with the group, learners can add new ideas in a different colour. You could also return to this spider diagram at the end of the lesson and add any new ideas in a third colour. </a:t>
            </a:r>
          </a:p>
          <a:p>
            <a:r>
              <a:rPr lang="en-GB"/>
              <a:t>This could be completed collaboratively or independently.</a:t>
            </a:r>
          </a:p>
          <a:p>
            <a:endParaRPr lang="en-GB"/>
          </a:p>
        </p:txBody>
      </p:sp>
      <p:sp>
        <p:nvSpPr>
          <p:cNvPr id="4" name="Slide Number Placeholder 3"/>
          <p:cNvSpPr>
            <a:spLocks noGrp="1"/>
          </p:cNvSpPr>
          <p:nvPr>
            <p:ph type="sldNum" sz="quarter" idx="5"/>
          </p:nvPr>
        </p:nvSpPr>
        <p:spPr/>
        <p:txBody>
          <a:bodyPr/>
          <a:lstStyle/>
          <a:p>
            <a:fld id="{87AA0278-688E-42E3-937F-2133A26C00E2}" type="slidenum">
              <a:rPr lang="en-GB" smtClean="0"/>
              <a:t>5</a:t>
            </a:fld>
            <a:endParaRPr lang="en-GB"/>
          </a:p>
        </p:txBody>
      </p:sp>
    </p:spTree>
    <p:extLst>
      <p:ext uri="{BB962C8B-B14F-4D97-AF65-F5344CB8AC3E}">
        <p14:creationId xmlns:p14="http://schemas.microsoft.com/office/powerpoint/2010/main" val="32802999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A spider diagram has a word in the middle, in a circle. Then, coming from the circle, learners draw a line and write an idea or piece of knowledge they have about the word in the middle.</a:t>
            </a:r>
          </a:p>
          <a:p>
            <a:r>
              <a:rPr lang="en-GB"/>
              <a:t>Adjust the slide depending on the knowledge you would like to check. E.g. community, resilience, empathy, preparedness, emergency, humanitarian. </a:t>
            </a:r>
          </a:p>
          <a:p>
            <a:r>
              <a:rPr lang="en-GB"/>
              <a:t>This could be completed collaboratively or independently.</a:t>
            </a:r>
          </a:p>
          <a:p>
            <a:r>
              <a:rPr lang="en-GB"/>
              <a:t>Optionally, ask learners to use two different colours. First, they’ll add their ideas in one colour. Then when the spider diagrams are shared with the group, learners can add new ideas in a different colour. You could also return to this spider diagram at the end of the lesson and add any new ideas in a third colour. </a:t>
            </a:r>
          </a:p>
          <a:p>
            <a:endParaRPr lang="en-GB"/>
          </a:p>
          <a:p>
            <a:endParaRPr lang="en-GB"/>
          </a:p>
        </p:txBody>
      </p:sp>
      <p:sp>
        <p:nvSpPr>
          <p:cNvPr id="4" name="Slide Number Placeholder 3"/>
          <p:cNvSpPr>
            <a:spLocks noGrp="1"/>
          </p:cNvSpPr>
          <p:nvPr>
            <p:ph type="sldNum" sz="quarter" idx="5"/>
          </p:nvPr>
        </p:nvSpPr>
        <p:spPr/>
        <p:txBody>
          <a:bodyPr/>
          <a:lstStyle/>
          <a:p>
            <a:fld id="{87AA0278-688E-42E3-937F-2133A26C00E2}" type="slidenum">
              <a:rPr lang="en-GB" smtClean="0"/>
              <a:t>6</a:t>
            </a:fld>
            <a:endParaRPr lang="en-GB"/>
          </a:p>
        </p:txBody>
      </p:sp>
    </p:spTree>
    <p:extLst>
      <p:ext uri="{BB962C8B-B14F-4D97-AF65-F5344CB8AC3E}">
        <p14:creationId xmlns:p14="http://schemas.microsoft.com/office/powerpoint/2010/main" val="2603801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Adjust the keywords depending on the needs of your learners.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t>Have learners work in pairs or threes. One partner secretly chooses a word and without saying it, they give clues to their partner by either drawing or describing the keyword. Only three guesses are allowed. Invite learners to keep a track of their scores. Ask learners to take it in turns guessing or giving clues.</a:t>
            </a:r>
          </a:p>
          <a:p>
            <a:endParaRPr lang="en-GB"/>
          </a:p>
        </p:txBody>
      </p:sp>
      <p:sp>
        <p:nvSpPr>
          <p:cNvPr id="4" name="Slide Number Placeholder 3"/>
          <p:cNvSpPr>
            <a:spLocks noGrp="1"/>
          </p:cNvSpPr>
          <p:nvPr>
            <p:ph type="sldNum" sz="quarter" idx="5"/>
          </p:nvPr>
        </p:nvSpPr>
        <p:spPr/>
        <p:txBody>
          <a:bodyPr/>
          <a:lstStyle/>
          <a:p>
            <a:fld id="{87AA0278-688E-42E3-937F-2133A26C00E2}" type="slidenum">
              <a:rPr lang="en-GB" smtClean="0"/>
              <a:t>7</a:t>
            </a:fld>
            <a:endParaRPr lang="en-GB"/>
          </a:p>
        </p:txBody>
      </p:sp>
    </p:spTree>
    <p:extLst>
      <p:ext uri="{BB962C8B-B14F-4D97-AF65-F5344CB8AC3E}">
        <p14:creationId xmlns:p14="http://schemas.microsoft.com/office/powerpoint/2010/main" val="10933549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If time, you can ask learners to prepare these for the class and then when ready, they can take it in turns to read their statement and have the whole class vote either true or false. This would be a good opportunity to address misconceptions.</a:t>
            </a:r>
          </a:p>
          <a:p>
            <a:endParaRPr lang="en-GB"/>
          </a:p>
        </p:txBody>
      </p:sp>
      <p:sp>
        <p:nvSpPr>
          <p:cNvPr id="4" name="Slide Number Placeholder 3"/>
          <p:cNvSpPr>
            <a:spLocks noGrp="1"/>
          </p:cNvSpPr>
          <p:nvPr>
            <p:ph type="sldNum" sz="quarter" idx="5"/>
          </p:nvPr>
        </p:nvSpPr>
        <p:spPr/>
        <p:txBody>
          <a:bodyPr/>
          <a:lstStyle/>
          <a:p>
            <a:fld id="{87AA0278-688E-42E3-937F-2133A26C00E2}" type="slidenum">
              <a:rPr lang="en-GB" smtClean="0"/>
              <a:t>8</a:t>
            </a:fld>
            <a:endParaRPr lang="en-GB"/>
          </a:p>
        </p:txBody>
      </p:sp>
    </p:spTree>
    <p:extLst>
      <p:ext uri="{BB962C8B-B14F-4D97-AF65-F5344CB8AC3E}">
        <p14:creationId xmlns:p14="http://schemas.microsoft.com/office/powerpoint/2010/main" val="40187811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Remind learners to find a space and try the poses carefully and safely.</a:t>
            </a:r>
          </a:p>
        </p:txBody>
      </p:sp>
      <p:sp>
        <p:nvSpPr>
          <p:cNvPr id="4" name="Slide Number Placeholder 3"/>
          <p:cNvSpPr>
            <a:spLocks noGrp="1"/>
          </p:cNvSpPr>
          <p:nvPr>
            <p:ph type="sldNum" sz="quarter" idx="5"/>
          </p:nvPr>
        </p:nvSpPr>
        <p:spPr/>
        <p:txBody>
          <a:bodyPr/>
          <a:lstStyle/>
          <a:p>
            <a:fld id="{87AA0278-688E-42E3-937F-2133A26C00E2}" type="slidenum">
              <a:rPr lang="en-GB" smtClean="0"/>
              <a:t>9</a:t>
            </a:fld>
            <a:endParaRPr lang="en-GB"/>
          </a:p>
        </p:txBody>
      </p:sp>
    </p:spTree>
    <p:extLst>
      <p:ext uri="{BB962C8B-B14F-4D97-AF65-F5344CB8AC3E}">
        <p14:creationId xmlns:p14="http://schemas.microsoft.com/office/powerpoint/2010/main" val="2301020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07228-FFDC-433D-8482-4BC27938EFCF}"/>
              </a:ext>
            </a:extLst>
          </p:cNvPr>
          <p:cNvSpPr>
            <a:spLocks noGrp="1"/>
          </p:cNvSpPr>
          <p:nvPr>
            <p:ph type="ctrTitle"/>
          </p:nvPr>
        </p:nvSpPr>
        <p:spPr>
          <a:xfrm>
            <a:off x="1353312"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6C795E1-6F31-48D2-8ACF-BB94765DCA75}"/>
              </a:ext>
            </a:extLst>
          </p:cNvPr>
          <p:cNvSpPr>
            <a:spLocks noGrp="1"/>
          </p:cNvSpPr>
          <p:nvPr>
            <p:ph type="subTitle" idx="1"/>
          </p:nvPr>
        </p:nvSpPr>
        <p:spPr>
          <a:xfrm>
            <a:off x="1353312"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1758184298"/>
      </p:ext>
    </p:extLst>
  </p:cSld>
  <p:clrMapOvr>
    <a:masterClrMapping/>
  </p:clrMapOvr>
  <p:extLst>
    <p:ext uri="{DCECCB84-F9BA-43D5-87BE-67443E8EF086}">
      <p15:sldGuideLst xmlns:p15="http://schemas.microsoft.com/office/powerpoint/2012/main">
        <p15:guide id="1" pos="703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9BC9F-D2AB-7B3E-1075-C1F64846414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286D5EB-CF3C-FAA6-ABB1-6E91476F204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345974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D2E625-496C-0E61-8D2F-14DC8DDEB649}"/>
              </a:ext>
            </a:extLst>
          </p:cNvPr>
          <p:cNvSpPr>
            <a:spLocks noGrp="1"/>
          </p:cNvSpPr>
          <p:nvPr>
            <p:ph type="title" orient="vert"/>
          </p:nvPr>
        </p:nvSpPr>
        <p:spPr>
          <a:xfrm>
            <a:off x="8514831"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C7E0064-6BBF-46F4-51CF-F08EC7C10542}"/>
              </a:ext>
            </a:extLst>
          </p:cNvPr>
          <p:cNvSpPr>
            <a:spLocks noGrp="1"/>
          </p:cNvSpPr>
          <p:nvPr>
            <p:ph type="body" orient="vert" idx="1"/>
          </p:nvPr>
        </p:nvSpPr>
        <p:spPr>
          <a:xfrm>
            <a:off x="628131"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194685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0005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A8D7D-BD5F-4848-87E5-ADD1F4A6E5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2215037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0"/>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1054933824"/>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1"/>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09"/>
            <a:ext cx="10094912" cy="4424825"/>
          </a:xfrm>
          <a:prstGeom prst="rect">
            <a:avLst/>
          </a:prstGeom>
        </p:spPr>
        <p:txBody>
          <a:bodyPr/>
          <a:lstStyle>
            <a:lvl1pPr marL="380990" indent="-380990">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325603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769051" y="5976698"/>
            <a:ext cx="7706357" cy="365125"/>
          </a:xfrm>
          <a:prstGeom prst="rect">
            <a:avLst/>
          </a:prstGeom>
        </p:spPr>
        <p:txBody>
          <a:bodyPr/>
          <a:lstStyle/>
          <a:p>
            <a:endParaRPr lang="en-GB"/>
          </a:p>
        </p:txBody>
      </p:sp>
      <p:sp>
        <p:nvSpPr>
          <p:cNvPr id="5" name="Footer Placeholder 4"/>
          <p:cNvSpPr>
            <a:spLocks noGrp="1"/>
          </p:cNvSpPr>
          <p:nvPr>
            <p:ph type="ftr" sz="quarter" idx="11"/>
          </p:nvPr>
        </p:nvSpPr>
        <p:spPr>
          <a:xfrm>
            <a:off x="4038603" y="6356351"/>
            <a:ext cx="4114799"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11241214" y="5390438"/>
            <a:ext cx="677614" cy="625610"/>
          </a:xfrm>
          <a:prstGeom prst="rect">
            <a:avLst/>
          </a:prstGeom>
        </p:spPr>
        <p:txBody>
          <a:bodyPr/>
          <a:lstStyle/>
          <a:p>
            <a:fld id="{CDEA46CE-92BB-4B22-8BD4-28032886E2F8}" type="slidenum">
              <a:rPr lang="en-GB" smtClean="0"/>
              <a:t>‹#›</a:t>
            </a:fld>
            <a:endParaRPr lang="en-GB"/>
          </a:p>
        </p:txBody>
      </p:sp>
      <p:sp>
        <p:nvSpPr>
          <p:cNvPr id="7" name="TextBox 6">
            <a:extLst>
              <a:ext uri="{FF2B5EF4-FFF2-40B4-BE49-F238E27FC236}">
                <a16:creationId xmlns:a16="http://schemas.microsoft.com/office/drawing/2014/main" id="{87905B94-067F-E19E-C39C-239C3B256105}"/>
              </a:ext>
            </a:extLst>
          </p:cNvPr>
          <p:cNvSpPr txBox="1"/>
          <p:nvPr userDrawn="1"/>
        </p:nvSpPr>
        <p:spPr>
          <a:xfrm>
            <a:off x="0" y="5864745"/>
            <a:ext cx="12192000" cy="830997"/>
          </a:xfrm>
          <a:prstGeom prst="rect">
            <a:avLst/>
          </a:prstGeom>
          <a:solidFill>
            <a:schemeClr val="bg2">
              <a:lumMod val="90000"/>
            </a:schemeClr>
          </a:solidFill>
        </p:spPr>
        <p:txBody>
          <a:bodyPr wrap="square" rtlCol="0">
            <a:spAutoFit/>
          </a:bodyPr>
          <a:lstStyle/>
          <a:p>
            <a:r>
              <a:rPr lang="en-GB" sz="4800">
                <a:latin typeface="Arial" panose="020B0604020202020204" pitchFamily="34" charset="0"/>
                <a:cs typeface="Arial" panose="020B0604020202020204" pitchFamily="34" charset="0"/>
              </a:rPr>
              <a:t>BRAND AND PRODUCT ID</a:t>
            </a:r>
          </a:p>
        </p:txBody>
      </p:sp>
      <p:sp>
        <p:nvSpPr>
          <p:cNvPr id="8" name="TextBox 7">
            <a:extLst>
              <a:ext uri="{FF2B5EF4-FFF2-40B4-BE49-F238E27FC236}">
                <a16:creationId xmlns:a16="http://schemas.microsoft.com/office/drawing/2014/main" id="{A6E6A4B7-B7E7-BA42-FDB3-EAD084F2AF72}"/>
              </a:ext>
            </a:extLst>
          </p:cNvPr>
          <p:cNvSpPr txBox="1"/>
          <p:nvPr userDrawn="1"/>
        </p:nvSpPr>
        <p:spPr>
          <a:xfrm rot="16200000">
            <a:off x="8278741" y="3075057"/>
            <a:ext cx="6858000" cy="707886"/>
          </a:xfrm>
          <a:prstGeom prst="rect">
            <a:avLst/>
          </a:prstGeom>
          <a:solidFill>
            <a:schemeClr val="bg2">
              <a:lumMod val="90000"/>
            </a:schemeClr>
          </a:solidFill>
        </p:spPr>
        <p:txBody>
          <a:bodyPr wrap="square" rtlCol="0">
            <a:spAutoFit/>
          </a:bodyPr>
          <a:lstStyle/>
          <a:p>
            <a:r>
              <a:rPr lang="en-GB" sz="4000">
                <a:latin typeface="Arial" panose="020B0604020202020204" pitchFamily="34" charset="0"/>
                <a:cs typeface="Arial" panose="020B0604020202020204" pitchFamily="34" charset="0"/>
              </a:rPr>
              <a:t>BRAND AND PRODUCT ID</a:t>
            </a:r>
          </a:p>
        </p:txBody>
      </p:sp>
    </p:spTree>
    <p:extLst>
      <p:ext uri="{BB962C8B-B14F-4D97-AF65-F5344CB8AC3E}">
        <p14:creationId xmlns:p14="http://schemas.microsoft.com/office/powerpoint/2010/main" val="6486337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E8F030-08E8-746F-6B60-6944293C97BC}"/>
              </a:ext>
            </a:extLst>
          </p:cNvPr>
          <p:cNvSpPr>
            <a:spLocks noGrp="1"/>
          </p:cNvSpPr>
          <p:nvPr>
            <p:ph type="ftr" sz="quarter" idx="11"/>
          </p:nvPr>
        </p:nvSpPr>
        <p:spPr>
          <a:xfrm>
            <a:off x="4038603" y="6356351"/>
            <a:ext cx="4114799" cy="365125"/>
          </a:xfrm>
          <a:prstGeom prst="rect">
            <a:avLst/>
          </a:prstGeom>
        </p:spPr>
        <p:txBody>
          <a:bodyPr/>
          <a:lstStyle/>
          <a:p>
            <a:endParaRPr lang="en-GB"/>
          </a:p>
        </p:txBody>
      </p:sp>
    </p:spTree>
    <p:extLst>
      <p:ext uri="{BB962C8B-B14F-4D97-AF65-F5344CB8AC3E}">
        <p14:creationId xmlns:p14="http://schemas.microsoft.com/office/powerpoint/2010/main" val="10028781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0"/>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240797068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494-0242-4051-FACA-56D5AD7DBCD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4BFD359-A1AB-D695-D3AC-56B6D01A9E0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TextBox 5">
            <a:extLst>
              <a:ext uri="{FF2B5EF4-FFF2-40B4-BE49-F238E27FC236}">
                <a16:creationId xmlns:a16="http://schemas.microsoft.com/office/drawing/2014/main" id="{D763FB9F-8172-4AF7-35DB-0B651244843B}"/>
              </a:ext>
            </a:extLst>
          </p:cNvPr>
          <p:cNvSpPr txBox="1"/>
          <p:nvPr userDrawn="1"/>
        </p:nvSpPr>
        <p:spPr>
          <a:xfrm>
            <a:off x="5933516" y="6235972"/>
            <a:ext cx="3828458" cy="276999"/>
          </a:xfrm>
          <a:prstGeom prst="rect">
            <a:avLst/>
          </a:prstGeom>
          <a:solidFill>
            <a:schemeClr val="bg1"/>
          </a:solidFill>
        </p:spPr>
        <p:txBody>
          <a:bodyPr wrap="square" rtlCol="0">
            <a:spAutoFit/>
          </a:bodyPr>
          <a:lstStyle/>
          <a:p>
            <a:r>
              <a:rPr lang="en-GB" sz="1200" b="1">
                <a:solidFill>
                  <a:srgbClr val="FF0000"/>
                </a:solidFill>
                <a:latin typeface="Arial" panose="020B0604020202020204" pitchFamily="34" charset="0"/>
                <a:cs typeface="Arial" panose="020B0604020202020204" pitchFamily="34" charset="0"/>
              </a:rPr>
              <a:t>Flooding        How it affects everyone         </a:t>
            </a:r>
            <a:r>
              <a:rPr lang="en-GB" sz="1200" b="1">
                <a:latin typeface="Arial" panose="020B0604020202020204" pitchFamily="34" charset="0"/>
                <a:cs typeface="Arial" panose="020B0604020202020204" pitchFamily="34" charset="0"/>
              </a:rPr>
              <a:t>Learn</a:t>
            </a:r>
          </a:p>
        </p:txBody>
      </p:sp>
      <p:pic>
        <p:nvPicPr>
          <p:cNvPr id="13" name="Picture 12">
            <a:extLst>
              <a:ext uri="{FF2B5EF4-FFF2-40B4-BE49-F238E27FC236}">
                <a16:creationId xmlns:a16="http://schemas.microsoft.com/office/drawing/2014/main" id="{F3270002-116C-0EA3-EEAA-534EF5ECA3EB}"/>
              </a:ext>
            </a:extLst>
          </p:cNvPr>
          <p:cNvPicPr>
            <a:picLocks noChangeAspect="1"/>
          </p:cNvPicPr>
          <p:nvPr userDrawn="1"/>
        </p:nvPicPr>
        <p:blipFill>
          <a:blip r:embed="rId2"/>
          <a:stretch>
            <a:fillRect/>
          </a:stretch>
        </p:blipFill>
        <p:spPr>
          <a:xfrm>
            <a:off x="6771293" y="6254326"/>
            <a:ext cx="172432" cy="172432"/>
          </a:xfrm>
          <a:prstGeom prst="rect">
            <a:avLst/>
          </a:prstGeom>
        </p:spPr>
      </p:pic>
      <p:pic>
        <p:nvPicPr>
          <p:cNvPr id="16" name="Picture 15">
            <a:extLst>
              <a:ext uri="{FF2B5EF4-FFF2-40B4-BE49-F238E27FC236}">
                <a16:creationId xmlns:a16="http://schemas.microsoft.com/office/drawing/2014/main" id="{EE7EAFD0-3FD1-37D7-83C9-EB9B461309DE}"/>
              </a:ext>
            </a:extLst>
          </p:cNvPr>
          <p:cNvPicPr>
            <a:picLocks noChangeAspect="1"/>
          </p:cNvPicPr>
          <p:nvPr userDrawn="1"/>
        </p:nvPicPr>
        <p:blipFill>
          <a:blip r:embed="rId3"/>
          <a:stretch>
            <a:fillRect/>
          </a:stretch>
        </p:blipFill>
        <p:spPr>
          <a:xfrm>
            <a:off x="8837726" y="6254326"/>
            <a:ext cx="172432" cy="177994"/>
          </a:xfrm>
          <a:prstGeom prst="rect">
            <a:avLst/>
          </a:prstGeom>
        </p:spPr>
      </p:pic>
    </p:spTree>
    <p:extLst>
      <p:ext uri="{BB962C8B-B14F-4D97-AF65-F5344CB8AC3E}">
        <p14:creationId xmlns:p14="http://schemas.microsoft.com/office/powerpoint/2010/main" val="1992781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E2731-2598-10B6-E463-F1B0400CF8F0}"/>
              </a:ext>
            </a:extLst>
          </p:cNvPr>
          <p:cNvSpPr>
            <a:spLocks noGrp="1"/>
          </p:cNvSpPr>
          <p:nvPr>
            <p:ph type="title"/>
          </p:nvPr>
        </p:nvSpPr>
        <p:spPr>
          <a:xfrm>
            <a:off x="679622" y="1709738"/>
            <a:ext cx="10478529"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34873CD-E7E2-C4CD-B79D-54AA0DE2293D}"/>
              </a:ext>
            </a:extLst>
          </p:cNvPr>
          <p:cNvSpPr>
            <a:spLocks noGrp="1"/>
          </p:cNvSpPr>
          <p:nvPr>
            <p:ph type="body" idx="1"/>
          </p:nvPr>
        </p:nvSpPr>
        <p:spPr>
          <a:xfrm>
            <a:off x="679622" y="4589463"/>
            <a:ext cx="1047852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4112753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42100-302D-702B-C270-BB286542935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1054B5A-CE49-E90C-8662-E5AFD5CDAE02}"/>
              </a:ext>
            </a:extLst>
          </p:cNvPr>
          <p:cNvSpPr>
            <a:spLocks noGrp="1"/>
          </p:cNvSpPr>
          <p:nvPr>
            <p:ph sz="half" idx="1"/>
          </p:nvPr>
        </p:nvSpPr>
        <p:spPr>
          <a:xfrm>
            <a:off x="679622" y="1825625"/>
            <a:ext cx="5144529"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4928F4A-202A-BDC1-EB3D-C7EDAD367BBD}"/>
              </a:ext>
            </a:extLst>
          </p:cNvPr>
          <p:cNvSpPr>
            <a:spLocks noGrp="1"/>
          </p:cNvSpPr>
          <p:nvPr>
            <p:ph sz="half" idx="2"/>
          </p:nvPr>
        </p:nvSpPr>
        <p:spPr>
          <a:xfrm>
            <a:off x="6013622" y="1825625"/>
            <a:ext cx="5144529"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135993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38CB-DD72-6824-EC2C-BAD0E04EF4F0}"/>
              </a:ext>
            </a:extLst>
          </p:cNvPr>
          <p:cNvSpPr>
            <a:spLocks noGrp="1"/>
          </p:cNvSpPr>
          <p:nvPr>
            <p:ph type="title"/>
          </p:nvPr>
        </p:nvSpPr>
        <p:spPr>
          <a:xfrm>
            <a:off x="679151"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F84A20B-F385-EDFE-13FA-D521E62C6E75}"/>
              </a:ext>
            </a:extLst>
          </p:cNvPr>
          <p:cNvSpPr>
            <a:spLocks noGrp="1"/>
          </p:cNvSpPr>
          <p:nvPr>
            <p:ph type="body" idx="1"/>
          </p:nvPr>
        </p:nvSpPr>
        <p:spPr>
          <a:xfrm>
            <a:off x="679151"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BF2CAFB-D621-CDC6-AB94-C4386010C2F4}"/>
              </a:ext>
            </a:extLst>
          </p:cNvPr>
          <p:cNvSpPr>
            <a:spLocks noGrp="1"/>
          </p:cNvSpPr>
          <p:nvPr>
            <p:ph sz="half" idx="2"/>
          </p:nvPr>
        </p:nvSpPr>
        <p:spPr>
          <a:xfrm>
            <a:off x="679151"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8AE31F9-2ED2-8504-2CD9-F275A71C4BA5}"/>
              </a:ext>
            </a:extLst>
          </p:cNvPr>
          <p:cNvSpPr>
            <a:spLocks noGrp="1"/>
          </p:cNvSpPr>
          <p:nvPr>
            <p:ph type="body" sz="quarter" idx="3"/>
          </p:nvPr>
        </p:nvSpPr>
        <p:spPr>
          <a:xfrm>
            <a:off x="601156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22CED11-1148-7A55-6EAE-DB32D13AA16C}"/>
              </a:ext>
            </a:extLst>
          </p:cNvPr>
          <p:cNvSpPr>
            <a:spLocks noGrp="1"/>
          </p:cNvSpPr>
          <p:nvPr>
            <p:ph sz="quarter" idx="4"/>
          </p:nvPr>
        </p:nvSpPr>
        <p:spPr>
          <a:xfrm>
            <a:off x="6011563"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714844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425CD-AA63-79D4-8C64-D2A66F35D099}"/>
              </a:ext>
            </a:extLst>
          </p:cNvPr>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246947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5586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A1FC8-E374-ED79-CAF6-80167FE44794}"/>
              </a:ext>
            </a:extLst>
          </p:cNvPr>
          <p:cNvSpPr>
            <a:spLocks noGrp="1"/>
          </p:cNvSpPr>
          <p:nvPr>
            <p:ph type="title"/>
          </p:nvPr>
        </p:nvSpPr>
        <p:spPr>
          <a:xfrm>
            <a:off x="691978" y="457200"/>
            <a:ext cx="3869982"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29FF546-57DE-82B2-ECAD-F3089D962ECD}"/>
              </a:ext>
            </a:extLst>
          </p:cNvPr>
          <p:cNvSpPr>
            <a:spLocks noGrp="1"/>
          </p:cNvSpPr>
          <p:nvPr>
            <p:ph idx="1"/>
          </p:nvPr>
        </p:nvSpPr>
        <p:spPr>
          <a:xfrm>
            <a:off x="4973123"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95F1E8F-5D0D-267D-5519-47209A18C43D}"/>
              </a:ext>
            </a:extLst>
          </p:cNvPr>
          <p:cNvSpPr>
            <a:spLocks noGrp="1"/>
          </p:cNvSpPr>
          <p:nvPr>
            <p:ph type="body" sz="half" idx="2"/>
          </p:nvPr>
        </p:nvSpPr>
        <p:spPr>
          <a:xfrm>
            <a:off x="691978" y="2057400"/>
            <a:ext cx="3869982"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517442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3B72FC4-5883-201A-19DA-032BC85F41CD}"/>
              </a:ext>
            </a:extLst>
          </p:cNvPr>
          <p:cNvSpPr>
            <a:spLocks noGrp="1"/>
          </p:cNvSpPr>
          <p:nvPr>
            <p:ph type="pic" idx="1"/>
          </p:nvPr>
        </p:nvSpPr>
        <p:spPr>
          <a:xfrm>
            <a:off x="4973123"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Title 1">
            <a:extLst>
              <a:ext uri="{FF2B5EF4-FFF2-40B4-BE49-F238E27FC236}">
                <a16:creationId xmlns:a16="http://schemas.microsoft.com/office/drawing/2014/main" id="{F56BBFCD-6654-3711-C7A7-41F7FC0CB7DD}"/>
              </a:ext>
            </a:extLst>
          </p:cNvPr>
          <p:cNvSpPr>
            <a:spLocks noGrp="1"/>
          </p:cNvSpPr>
          <p:nvPr>
            <p:ph type="title"/>
          </p:nvPr>
        </p:nvSpPr>
        <p:spPr>
          <a:xfrm>
            <a:off x="691978" y="457200"/>
            <a:ext cx="3869982" cy="1600200"/>
          </a:xfrm>
        </p:spPr>
        <p:txBody>
          <a:bodyPr anchor="b"/>
          <a:lstStyle>
            <a:lvl1pPr>
              <a:defRPr sz="3200"/>
            </a:lvl1pPr>
          </a:lstStyle>
          <a:p>
            <a:r>
              <a:rPr lang="en-GB"/>
              <a:t>Click to edit Master title style</a:t>
            </a:r>
            <a:endParaRPr lang="en-US"/>
          </a:p>
        </p:txBody>
      </p:sp>
      <p:sp>
        <p:nvSpPr>
          <p:cNvPr id="9" name="Text Placeholder 3">
            <a:extLst>
              <a:ext uri="{FF2B5EF4-FFF2-40B4-BE49-F238E27FC236}">
                <a16:creationId xmlns:a16="http://schemas.microsoft.com/office/drawing/2014/main" id="{B8991DF8-935B-438E-9A40-D84A4BB820C9}"/>
              </a:ext>
            </a:extLst>
          </p:cNvPr>
          <p:cNvSpPr>
            <a:spLocks noGrp="1"/>
          </p:cNvSpPr>
          <p:nvPr>
            <p:ph type="body" sz="half" idx="2"/>
          </p:nvPr>
        </p:nvSpPr>
        <p:spPr>
          <a:xfrm>
            <a:off x="691978" y="2057400"/>
            <a:ext cx="3869982"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09430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C651CE-BA12-362B-8D63-484D5ECFFD71}"/>
              </a:ext>
            </a:extLst>
          </p:cNvPr>
          <p:cNvSpPr>
            <a:spLocks noGrp="1"/>
          </p:cNvSpPr>
          <p:nvPr>
            <p:ph type="title"/>
          </p:nvPr>
        </p:nvSpPr>
        <p:spPr>
          <a:xfrm>
            <a:off x="679622" y="365125"/>
            <a:ext cx="10478529"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8BBE032-79E9-CFEB-77B7-2F1C41A26B0F}"/>
              </a:ext>
            </a:extLst>
          </p:cNvPr>
          <p:cNvSpPr>
            <a:spLocks noGrp="1"/>
          </p:cNvSpPr>
          <p:nvPr>
            <p:ph type="body" idx="1"/>
          </p:nvPr>
        </p:nvSpPr>
        <p:spPr>
          <a:xfrm>
            <a:off x="679622" y="1825625"/>
            <a:ext cx="10478529"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extBox 10">
            <a:extLst>
              <a:ext uri="{FF2B5EF4-FFF2-40B4-BE49-F238E27FC236}">
                <a16:creationId xmlns:a16="http://schemas.microsoft.com/office/drawing/2014/main" id="{669B2732-90BB-5C30-7D32-2F33F5139378}"/>
              </a:ext>
            </a:extLst>
          </p:cNvPr>
          <p:cNvSpPr txBox="1"/>
          <p:nvPr userDrawn="1"/>
        </p:nvSpPr>
        <p:spPr>
          <a:xfrm>
            <a:off x="568411" y="5895972"/>
            <a:ext cx="4191848" cy="646331"/>
          </a:xfrm>
          <a:prstGeom prst="rect">
            <a:avLst/>
          </a:prstGeom>
          <a:solidFill>
            <a:schemeClr val="bg1"/>
          </a:solidFill>
        </p:spPr>
        <p:txBody>
          <a:bodyPr wrap="square" rtlCol="0" anchor="b">
            <a:spAutoFit/>
          </a:bodyPr>
          <a:lstStyle/>
          <a:p>
            <a:r>
              <a:rPr lang="en-US" sz="3600" b="1">
                <a:solidFill>
                  <a:schemeClr val="tx1"/>
                </a:solidFill>
                <a:latin typeface="HelveticaNeueLT Pro 55 Roman" panose="020B0604020202020204"/>
                <a:cs typeface="Arial" panose="020B0604020202020204" pitchFamily="34" charset="0"/>
              </a:rPr>
              <a:t>Weather</a:t>
            </a:r>
            <a:r>
              <a:rPr lang="en-US" sz="3600" b="1">
                <a:solidFill>
                  <a:srgbClr val="FF0000"/>
                </a:solidFill>
                <a:latin typeface="HelveticaNeueLT Pro 55 Roman" panose="020B0604020202020204"/>
                <a:cs typeface="Arial" panose="020B0604020202020204" pitchFamily="34" charset="0"/>
              </a:rPr>
              <a:t> Together</a:t>
            </a:r>
          </a:p>
        </p:txBody>
      </p:sp>
      <p:sp>
        <p:nvSpPr>
          <p:cNvPr id="5" name="TextBox 4">
            <a:extLst>
              <a:ext uri="{FF2B5EF4-FFF2-40B4-BE49-F238E27FC236}">
                <a16:creationId xmlns:a16="http://schemas.microsoft.com/office/drawing/2014/main" id="{6DECB1B8-0E23-9432-B178-0D6B8F7B4985}"/>
              </a:ext>
            </a:extLst>
          </p:cNvPr>
          <p:cNvSpPr txBox="1"/>
          <p:nvPr userDrawn="1"/>
        </p:nvSpPr>
        <p:spPr>
          <a:xfrm>
            <a:off x="9636871" y="6215876"/>
            <a:ext cx="783838" cy="276999"/>
          </a:xfrm>
          <a:prstGeom prst="rect">
            <a:avLst/>
          </a:prstGeom>
          <a:solidFill>
            <a:schemeClr val="bg1"/>
          </a:solidFill>
        </p:spPr>
        <p:txBody>
          <a:bodyPr wrap="square" rtlCol="0">
            <a:spAutoFit/>
          </a:bodyPr>
          <a:lstStyle/>
          <a:p>
            <a:r>
              <a:rPr lang="en-GB" sz="1200" b="1">
                <a:solidFill>
                  <a:srgbClr val="FF0000"/>
                </a:solidFill>
                <a:latin typeface="Arial" panose="020B0604020202020204" pitchFamily="34" charset="0"/>
                <a:cs typeface="Arial" panose="020B0604020202020204" pitchFamily="34" charset="0"/>
              </a:rPr>
              <a:t>Starters</a:t>
            </a:r>
            <a:endParaRPr lang="en-GB" sz="12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7978883"/>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 id="2147483691" r:id="rId16"/>
    <p:sldLayoutId id="2147483692" r:id="rId17"/>
    <p:sldLayoutId id="2147483693" r:id="rId18"/>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038">
          <p15:clr>
            <a:srgbClr val="F26B43"/>
          </p15:clr>
        </p15:guide>
        <p15:guide id="2" pos="415">
          <p15:clr>
            <a:srgbClr val="F26B43"/>
          </p15:clr>
        </p15:guide>
        <p15:guide id="3" pos="3795">
          <p15:clr>
            <a:srgbClr val="F26B43"/>
          </p15:clr>
        </p15:guide>
        <p15:guide id="4" pos="3659">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6.gif"/><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6.gif"/></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7.xml"/><Relationship Id="rId5" Type="http://schemas.openxmlformats.org/officeDocument/2006/relationships/image" Target="../media/image6.gif"/><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8.png"/><Relationship Id="rId3" Type="http://schemas.openxmlformats.org/officeDocument/2006/relationships/image" Target="../media/image18.png"/><Relationship Id="rId7" Type="http://schemas.openxmlformats.org/officeDocument/2006/relationships/image" Target="../media/image22.png"/><Relationship Id="rId12" Type="http://schemas.openxmlformats.org/officeDocument/2006/relationships/image" Target="../media/image27.png"/><Relationship Id="rId17" Type="http://schemas.openxmlformats.org/officeDocument/2006/relationships/hyperlink" Target="https://www.redcross.org.uk/weather-together-resources" TargetMode="External"/><Relationship Id="rId2" Type="http://schemas.openxmlformats.org/officeDocument/2006/relationships/notesSlide" Target="../notesSlides/notesSlide12.xml"/><Relationship Id="rId16" Type="http://schemas.openxmlformats.org/officeDocument/2006/relationships/hyperlink" Target="https://feedback.redcross.org.uk/s/WeatherTogether/" TargetMode="External"/><Relationship Id="rId1" Type="http://schemas.openxmlformats.org/officeDocument/2006/relationships/slideLayout" Target="../slideLayouts/slideLayout6.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5" Type="http://schemas.openxmlformats.org/officeDocument/2006/relationships/image" Target="../media/image3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 Id="rId14" Type="http://schemas.openxmlformats.org/officeDocument/2006/relationships/image" Target="../media/image29.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7.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gif"/><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8.jpe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6.gif"/></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6.gif"/><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6.gif"/><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A pair of legs wearing green boots&#10;&#10;Description automatically generated with low confidence">
            <a:extLst>
              <a:ext uri="{FF2B5EF4-FFF2-40B4-BE49-F238E27FC236}">
                <a16:creationId xmlns:a16="http://schemas.microsoft.com/office/drawing/2014/main" id="{9E440120-A3A8-E0C5-8AEF-E75F0BC2195C}"/>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613161" y="914400"/>
            <a:ext cx="6162921" cy="4719034"/>
          </a:xfrm>
          <a:prstGeom prst="rect">
            <a:avLst/>
          </a:prstGeom>
        </p:spPr>
      </p:pic>
      <p:sp>
        <p:nvSpPr>
          <p:cNvPr id="12" name="Rectangle 11">
            <a:extLst>
              <a:ext uri="{FF2B5EF4-FFF2-40B4-BE49-F238E27FC236}">
                <a16:creationId xmlns:a16="http://schemas.microsoft.com/office/drawing/2014/main" id="{DECAD68A-9AED-547E-FCF1-C14873D61FC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946312" y="914400"/>
            <a:ext cx="1856052" cy="1521638"/>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9069189D-F96C-2806-F728-F8FC108DB46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1613161" y="914400"/>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3153CA9F-807D-E655-5FD1-64E4C12669B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3760796" y="914400"/>
            <a:ext cx="1856052" cy="1521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5776BB98-4F6B-13E8-E8BA-33E2510EB76C}"/>
              </a:ext>
            </a:extLst>
          </p:cNvPr>
          <p:cNvSpPr>
            <a:spLocks noGrp="1" noRot="1" noMove="1" noResize="1" noEditPoints="1" noAdjustHandles="1" noChangeArrowheads="1" noChangeShapeType="1"/>
          </p:cNvSpPr>
          <p:nvPr/>
        </p:nvSpPr>
        <p:spPr>
          <a:xfrm>
            <a:off x="5920030" y="2513098"/>
            <a:ext cx="1856052" cy="1521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a:solidFill>
                  <a:schemeClr val="tx1"/>
                </a:solidFill>
                <a:latin typeface="Arial" panose="020B0604020202020204" pitchFamily="34" charset="0"/>
                <a:cs typeface="Arial" panose="020B0604020202020204" pitchFamily="34" charset="0"/>
              </a:rPr>
              <a:t>image?</a:t>
            </a:r>
          </a:p>
        </p:txBody>
      </p:sp>
      <p:sp>
        <p:nvSpPr>
          <p:cNvPr id="16" name="Rectangle 15">
            <a:extLst>
              <a:ext uri="{FF2B5EF4-FFF2-40B4-BE49-F238E27FC236}">
                <a16:creationId xmlns:a16="http://schemas.microsoft.com/office/drawing/2014/main" id="{972704D0-B916-1932-4A1C-E2935BC376E4}"/>
              </a:ext>
            </a:extLst>
          </p:cNvPr>
          <p:cNvSpPr>
            <a:spLocks noGrp="1" noRot="1" noMove="1" noResize="1" noEditPoints="1" noAdjustHandles="1" noChangeArrowheads="1" noChangeShapeType="1"/>
          </p:cNvSpPr>
          <p:nvPr/>
        </p:nvSpPr>
        <p:spPr>
          <a:xfrm>
            <a:off x="1613949" y="2513098"/>
            <a:ext cx="1856052" cy="1521638"/>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latin typeface="Arial" panose="020B0604020202020204" pitchFamily="34" charset="0"/>
                <a:cs typeface="Arial" panose="020B0604020202020204" pitchFamily="34" charset="0"/>
              </a:rPr>
              <a:t>What's</a:t>
            </a:r>
          </a:p>
        </p:txBody>
      </p:sp>
      <p:sp>
        <p:nvSpPr>
          <p:cNvPr id="17" name="Rectangle 16">
            <a:extLst>
              <a:ext uri="{FF2B5EF4-FFF2-40B4-BE49-F238E27FC236}">
                <a16:creationId xmlns:a16="http://schemas.microsoft.com/office/drawing/2014/main" id="{22BE8874-28D2-A9C9-43DD-9FF4F309AFC0}"/>
              </a:ext>
            </a:extLst>
          </p:cNvPr>
          <p:cNvSpPr>
            <a:spLocks noGrp="1" noRot="1" noMove="1" noResize="1" noEditPoints="1" noAdjustHandles="1" noChangeArrowheads="1" noChangeShapeType="1"/>
          </p:cNvSpPr>
          <p:nvPr/>
        </p:nvSpPr>
        <p:spPr>
          <a:xfrm>
            <a:off x="3760796" y="2513098"/>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a:latin typeface="Arial" panose="020B0604020202020204" pitchFamily="34" charset="0"/>
                <a:cs typeface="Arial" panose="020B0604020202020204" pitchFamily="34" charset="0"/>
              </a:rPr>
              <a:t>the</a:t>
            </a:r>
            <a:endParaRPr lang="en-GB">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EB2F7D74-5765-BCC6-1795-D56B93F3FDD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920030" y="4111796"/>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9FC33C7F-69A6-949B-5A4F-E183C5CD9E5C}"/>
              </a:ext>
            </a:extLst>
          </p:cNvPr>
          <p:cNvSpPr>
            <a:spLocks noGrp="1" noRot="1" noMove="1" noResize="1" noEditPoints="1" noAdjustHandles="1" noChangeArrowheads="1" noChangeShapeType="1"/>
          </p:cNvSpPr>
          <p:nvPr/>
        </p:nvSpPr>
        <p:spPr>
          <a:xfrm>
            <a:off x="1594807" y="4111796"/>
            <a:ext cx="1856052" cy="1521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a:solidFill>
                  <a:schemeClr val="tx1"/>
                </a:solidFill>
                <a:latin typeface="HelveticaNeueLT Pro 55 Roman" panose="020B0604020202020204" pitchFamily="34" charset="0"/>
              </a:rPr>
              <a:t>Select a box to show more.</a:t>
            </a:r>
            <a:endParaRPr lang="en-GB" sz="2000">
              <a:solidFill>
                <a:schemeClr val="tx1"/>
              </a:solidFill>
            </a:endParaRPr>
          </a:p>
        </p:txBody>
      </p:sp>
      <p:sp>
        <p:nvSpPr>
          <p:cNvPr id="20" name="Rectangle 19">
            <a:extLst>
              <a:ext uri="{FF2B5EF4-FFF2-40B4-BE49-F238E27FC236}">
                <a16:creationId xmlns:a16="http://schemas.microsoft.com/office/drawing/2014/main" id="{75808D70-35AB-AFAF-700C-D2A1B385FF4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3760796" y="4111796"/>
            <a:ext cx="1856052" cy="1521638"/>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descr="Icon&#10;&#10;Description automatically generated with medium confidence">
            <a:extLst>
              <a:ext uri="{FF2B5EF4-FFF2-40B4-BE49-F238E27FC236}">
                <a16:creationId xmlns:a16="http://schemas.microsoft.com/office/drawing/2014/main" id="{11B0F364-5034-DAF5-6CF9-BE9178BC3622}"/>
              </a:ext>
            </a:extLst>
          </p:cNvPr>
          <p:cNvPicPr>
            <a:picLocks noGrp="1" noRot="1" noChangeAspect="1" noMove="1" noResize="1" noEditPoints="1" noAdjustHandles="1" noChangeArrowheads="1" noChangeShapeType="1" noCrop="1"/>
          </p:cNvPicPr>
          <p:nvPr/>
        </p:nvPicPr>
        <p:blipFill>
          <a:blip r:embed="rId4"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26" name="TextBox 25">
            <a:extLst>
              <a:ext uri="{FF2B5EF4-FFF2-40B4-BE49-F238E27FC236}">
                <a16:creationId xmlns:a16="http://schemas.microsoft.com/office/drawing/2014/main" id="{C7272CDA-2094-B466-6B89-7798FCFE8D6E}"/>
              </a:ext>
            </a:extLst>
          </p:cNvPr>
          <p:cNvSpPr txBox="1">
            <a:spLocks noGrp="1" noRot="1" noMove="1" noResize="1" noEditPoints="1" noAdjustHandles="1" noChangeArrowheads="1" noChangeShapeType="1"/>
          </p:cNvSpPr>
          <p:nvPr/>
        </p:nvSpPr>
        <p:spPr>
          <a:xfrm rot="16200000">
            <a:off x="-753697" y="822540"/>
            <a:ext cx="2660744" cy="1015663"/>
          </a:xfrm>
          <a:prstGeom prst="rect">
            <a:avLst/>
          </a:prstGeom>
          <a:noFill/>
        </p:spPr>
        <p:txBody>
          <a:bodyPr wrap="square" rtlCol="0">
            <a:spAutoFit/>
          </a:bodyPr>
          <a:lstStyle/>
          <a:p>
            <a:r>
              <a:rPr lang="en-GB" sz="6000">
                <a:latin typeface="HelveticaNeueLT Pro 55 Roman" panose="020B0604020202020204"/>
              </a:rPr>
              <a:t>Starter</a:t>
            </a:r>
          </a:p>
        </p:txBody>
      </p:sp>
      <p:sp>
        <p:nvSpPr>
          <p:cNvPr id="7" name="TextBox 1">
            <a:extLst>
              <a:ext uri="{FF2B5EF4-FFF2-40B4-BE49-F238E27FC236}">
                <a16:creationId xmlns:a16="http://schemas.microsoft.com/office/drawing/2014/main" id="{915EB8C8-2F84-F851-A4AA-A26599B32AD4}"/>
              </a:ext>
            </a:extLst>
          </p:cNvPr>
          <p:cNvSpPr txBox="1">
            <a:spLocks noGrp="1" noRot="1" noMove="1" noResize="1" noEditPoints="1" noAdjustHandles="1" noChangeArrowheads="1" noChangeShapeType="1"/>
          </p:cNvSpPr>
          <p:nvPr/>
        </p:nvSpPr>
        <p:spPr>
          <a:xfrm rot="16200000">
            <a:off x="10486169" y="1186395"/>
            <a:ext cx="2249618"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Flooding</a:t>
            </a:r>
          </a:p>
        </p:txBody>
      </p:sp>
      <p:pic>
        <p:nvPicPr>
          <p:cNvPr id="2" name="Picture 1" descr="An indicator showing the end of the slide and the start of the next.">
            <a:extLst>
              <a:ext uri="{FF2B5EF4-FFF2-40B4-BE49-F238E27FC236}">
                <a16:creationId xmlns:a16="http://schemas.microsoft.com/office/drawing/2014/main" id="{3BD9CDEF-AFEE-3B60-985A-E3B8002230D5}"/>
              </a:ext>
            </a:extLst>
          </p:cNvPr>
          <p:cNvPicPr>
            <a:picLocks noGrp="1" noRot="1" noChangeAspect="1" noMove="1" noResize="1" noEditPoints="1" noAdjustHandles="1" noChangeArrowheads="1" noChangeShapeType="1" noCrop="1"/>
          </p:cNvPicPr>
          <p:nvPr/>
        </p:nvPicPr>
        <p:blipFill rotWithShape="1">
          <a:blip r:embed="rId5"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
        <p:nvSpPr>
          <p:cNvPr id="4" name="Title 3">
            <a:extLst>
              <a:ext uri="{FF2B5EF4-FFF2-40B4-BE49-F238E27FC236}">
                <a16:creationId xmlns:a16="http://schemas.microsoft.com/office/drawing/2014/main" id="{A87964EE-32EC-A9C6-3A21-8C709DA659A2}"/>
              </a:ext>
            </a:extLst>
          </p:cNvPr>
          <p:cNvSpPr>
            <a:spLocks noGrp="1" noRot="1" noMove="1" noResize="1" noEditPoints="1" noAdjustHandles="1" noChangeArrowheads="1" noChangeShapeType="1"/>
          </p:cNvSpPr>
          <p:nvPr>
            <p:ph type="title" idx="4294967295"/>
          </p:nvPr>
        </p:nvSpPr>
        <p:spPr>
          <a:xfrm>
            <a:off x="679622" y="-1325563"/>
            <a:ext cx="10478529" cy="1325563"/>
          </a:xfrm>
        </p:spPr>
        <p:txBody>
          <a:bodyPr vert="horz" lIns="91440" tIns="45720" rIns="91440" bIns="45720" rtlCol="0" anchor="b">
            <a:normAutofit/>
          </a:bodyPr>
          <a:lstStyle/>
          <a:p>
            <a:r>
              <a:rPr lang="en-GB" dirty="0">
                <a:latin typeface="Arial"/>
                <a:cs typeface="Arial"/>
              </a:rPr>
              <a:t>Starter</a:t>
            </a:r>
            <a:br>
              <a:rPr lang="en-GB" dirty="0">
                <a:latin typeface="Arial"/>
                <a:cs typeface="Arial"/>
              </a:rPr>
            </a:br>
            <a:endParaRPr lang="en-GB"/>
          </a:p>
        </p:txBody>
      </p:sp>
    </p:spTree>
    <p:extLst>
      <p:ext uri="{BB962C8B-B14F-4D97-AF65-F5344CB8AC3E}">
        <p14:creationId xmlns:p14="http://schemas.microsoft.com/office/powerpoint/2010/main" val="188198970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3"/>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3"/>
                                        </p:tgtEl>
                                      </p:cBhvr>
                                    </p:animEffect>
                                    <p:set>
                                      <p:cBhvr>
                                        <p:cTn id="7"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8" restart="whenNotActive" fill="hold" evtFilter="cancelBubble" nodeType="interactiveSeq">
                <p:stCondLst>
                  <p:cond evt="onClick" delay="0">
                    <p:tgtEl>
                      <p:spTgt spid="14"/>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4"/>
                                        </p:tgtEl>
                                      </p:cBhvr>
                                    </p:animEffect>
                                    <p:set>
                                      <p:cBhvr>
                                        <p:cTn id="13"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4" restart="whenNotActive" fill="hold" evtFilter="cancelBubble" nodeType="interactiveSeq">
                <p:stCondLst>
                  <p:cond evt="onClick" delay="0">
                    <p:tgtEl>
                      <p:spTgt spid="12"/>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2"/>
                                        </p:tgtEl>
                                      </p:cBhvr>
                                    </p:animEffect>
                                    <p:set>
                                      <p:cBhvr>
                                        <p:cTn id="19"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6"/>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withEffect">
                                  <p:stCondLst>
                                    <p:cond delay="0"/>
                                  </p:stCondLst>
                                  <p:childTnLst>
                                    <p:animEffect transition="out" filter="fade">
                                      <p:cBhvr>
                                        <p:cTn id="24" dur="500"/>
                                        <p:tgtEl>
                                          <p:spTgt spid="16"/>
                                        </p:tgtEl>
                                      </p:cBhvr>
                                    </p:animEffect>
                                    <p:set>
                                      <p:cBhvr>
                                        <p:cTn id="25"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26" restart="whenNotActive" fill="hold" evtFilter="cancelBubble" nodeType="interactiveSeq">
                <p:stCondLst>
                  <p:cond evt="onClick" delay="0">
                    <p:tgtEl>
                      <p:spTgt spid="17"/>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7"/>
                                        </p:tgtEl>
                                      </p:cBhvr>
                                    </p:animEffect>
                                    <p:set>
                                      <p:cBhvr>
                                        <p:cTn id="31"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32" restart="whenNotActive" fill="hold" evtFilter="cancelBubble" nodeType="interactiveSeq">
                <p:stCondLst>
                  <p:cond evt="onClick" delay="0">
                    <p:tgtEl>
                      <p:spTgt spid="15"/>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5"/>
                                        </p:tgtEl>
                                      </p:cBhvr>
                                    </p:animEffect>
                                    <p:set>
                                      <p:cBhvr>
                                        <p:cTn id="37"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38" restart="whenNotActive" fill="hold" evtFilter="cancelBubble" nodeType="interactiveSeq">
                <p:stCondLst>
                  <p:cond evt="onClick" delay="0">
                    <p:tgtEl>
                      <p:spTgt spid="19"/>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withEffect">
                                  <p:stCondLst>
                                    <p:cond delay="0"/>
                                  </p:stCondLst>
                                  <p:childTnLst>
                                    <p:animEffect transition="out" filter="fade">
                                      <p:cBhvr>
                                        <p:cTn id="42" dur="500"/>
                                        <p:tgtEl>
                                          <p:spTgt spid="19"/>
                                        </p:tgtEl>
                                      </p:cBhvr>
                                    </p:animEffect>
                                    <p:set>
                                      <p:cBhvr>
                                        <p:cTn id="43"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44" restart="whenNotActive" fill="hold" evtFilter="cancelBubble" nodeType="interactiveSeq">
                <p:stCondLst>
                  <p:cond evt="onClick" delay="0">
                    <p:tgtEl>
                      <p:spTgt spid="20"/>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20"/>
                                        </p:tgtEl>
                                      </p:cBhvr>
                                    </p:animEffect>
                                    <p:set>
                                      <p:cBhvr>
                                        <p:cTn id="49"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50" restart="whenNotActive" fill="hold" evtFilter="cancelBubble" nodeType="interactiveSeq">
                <p:stCondLst>
                  <p:cond evt="onClick" delay="0">
                    <p:tgtEl>
                      <p:spTgt spid="18"/>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18"/>
                                        </p:tgtEl>
                                      </p:cBhvr>
                                    </p:animEffect>
                                    <p:set>
                                      <p:cBhvr>
                                        <p:cTn id="55" dur="1" fill="hold">
                                          <p:stCondLst>
                                            <p:cond delay="499"/>
                                          </p:stCondLst>
                                        </p:cTn>
                                        <p:tgtEl>
                                          <p:spTgt spid="18"/>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2"/>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childTnLst>
        </p:cTn>
      </p:par>
    </p:tnLst>
    <p:bldLst>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con&#10;&#10;Description automatically generated with medium confidence">
            <a:extLst>
              <a:ext uri="{FF2B5EF4-FFF2-40B4-BE49-F238E27FC236}">
                <a16:creationId xmlns:a16="http://schemas.microsoft.com/office/drawing/2014/main" id="{11B0F364-5034-DAF5-6CF9-BE9178BC3622}"/>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26" name="TextBox 25">
            <a:extLst>
              <a:ext uri="{FF2B5EF4-FFF2-40B4-BE49-F238E27FC236}">
                <a16:creationId xmlns:a16="http://schemas.microsoft.com/office/drawing/2014/main" id="{C7272CDA-2094-B466-6B89-7798FCFE8D6E}"/>
              </a:ext>
            </a:extLst>
          </p:cNvPr>
          <p:cNvSpPr txBox="1">
            <a:spLocks noGrp="1" noRot="1" noMove="1" noResize="1" noEditPoints="1" noAdjustHandles="1" noChangeArrowheads="1" noChangeShapeType="1"/>
          </p:cNvSpPr>
          <p:nvPr/>
        </p:nvSpPr>
        <p:spPr>
          <a:xfrm rot="16200000">
            <a:off x="-753697" y="822540"/>
            <a:ext cx="2660744" cy="1015663"/>
          </a:xfrm>
          <a:prstGeom prst="rect">
            <a:avLst/>
          </a:prstGeom>
          <a:noFill/>
        </p:spPr>
        <p:txBody>
          <a:bodyPr wrap="square" rtlCol="0">
            <a:spAutoFit/>
          </a:bodyPr>
          <a:lstStyle/>
          <a:p>
            <a:r>
              <a:rPr lang="en-GB" sz="6000" dirty="0">
                <a:latin typeface="HelveticaNeueLT Pro 55 Roman" panose="020B0604020202020204"/>
              </a:rPr>
              <a:t>Starter</a:t>
            </a:r>
          </a:p>
        </p:txBody>
      </p:sp>
      <p:sp>
        <p:nvSpPr>
          <p:cNvPr id="6" name="TextBox 5">
            <a:extLst>
              <a:ext uri="{FF2B5EF4-FFF2-40B4-BE49-F238E27FC236}">
                <a16:creationId xmlns:a16="http://schemas.microsoft.com/office/drawing/2014/main" id="{E6D12072-C5AC-205B-0083-FAC015A9217E}"/>
              </a:ext>
            </a:extLst>
          </p:cNvPr>
          <p:cNvSpPr txBox="1">
            <a:spLocks noGrp="1" noRot="1" noMove="1" noResize="1" noEditPoints="1" noAdjustHandles="1" noChangeArrowheads="1" noChangeShapeType="1"/>
          </p:cNvSpPr>
          <p:nvPr/>
        </p:nvSpPr>
        <p:spPr>
          <a:xfrm rot="16200000">
            <a:off x="10457594" y="1214970"/>
            <a:ext cx="2306772"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Quiz time</a:t>
            </a:r>
          </a:p>
        </p:txBody>
      </p:sp>
      <p:sp>
        <p:nvSpPr>
          <p:cNvPr id="7" name="TextBox 6">
            <a:extLst>
              <a:ext uri="{FF2B5EF4-FFF2-40B4-BE49-F238E27FC236}">
                <a16:creationId xmlns:a16="http://schemas.microsoft.com/office/drawing/2014/main" id="{5126F17C-4E8D-6AB5-6EE5-3BB6D8CA87D7}"/>
              </a:ext>
            </a:extLst>
          </p:cNvPr>
          <p:cNvSpPr txBox="1">
            <a:spLocks noGrp="1" noRot="1" noMove="1" noResize="1" noEditPoints="1" noAdjustHandles="1" noChangeArrowheads="1" noChangeShapeType="1"/>
          </p:cNvSpPr>
          <p:nvPr/>
        </p:nvSpPr>
        <p:spPr>
          <a:xfrm>
            <a:off x="3505123" y="353971"/>
            <a:ext cx="4577953" cy="707886"/>
          </a:xfrm>
          <a:prstGeom prst="rect">
            <a:avLst/>
          </a:prstGeom>
          <a:noFill/>
        </p:spPr>
        <p:txBody>
          <a:bodyPr wrap="square">
            <a:spAutoFit/>
          </a:bodyPr>
          <a:lstStyle/>
          <a:p>
            <a:r>
              <a:rPr lang="en-GB" sz="4000">
                <a:latin typeface="HelveticaNeueLT Pro 55 Roman" panose="020B0604020202020204" pitchFamily="34" charset="0"/>
              </a:rPr>
              <a:t>Agree or disagree? </a:t>
            </a:r>
            <a:endParaRPr lang="en-GB" sz="4000"/>
          </a:p>
        </p:txBody>
      </p:sp>
      <p:sp>
        <p:nvSpPr>
          <p:cNvPr id="8" name="Rectangle 7">
            <a:extLst>
              <a:ext uri="{FF2B5EF4-FFF2-40B4-BE49-F238E27FC236}">
                <a16:creationId xmlns:a16="http://schemas.microsoft.com/office/drawing/2014/main" id="{F5F0D243-E2B1-E106-F047-2AA46EE91C06}"/>
              </a:ext>
            </a:extLst>
          </p:cNvPr>
          <p:cNvSpPr>
            <a:spLocks noGrp="1" noRot="1" noMove="1" noResize="1" noEditPoints="1" noAdjustHandles="1" noChangeArrowheads="1" noChangeShapeType="1"/>
          </p:cNvSpPr>
          <p:nvPr/>
        </p:nvSpPr>
        <p:spPr>
          <a:xfrm>
            <a:off x="1790510" y="1453660"/>
            <a:ext cx="2438589" cy="19753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bg1"/>
              </a:solidFill>
              <a:latin typeface="HelveticaNeueLT Pro 55 Roman" panose="020B0604020202020204"/>
            </a:endParaRPr>
          </a:p>
          <a:p>
            <a:pPr algn="ctr"/>
            <a:r>
              <a:rPr lang="en-GB" sz="2000" b="1" dirty="0">
                <a:solidFill>
                  <a:srgbClr val="EE2A24"/>
                </a:solidFill>
                <a:latin typeface="HelveticaNeueLT Pro 55 Roman" panose="020B0604020202020204"/>
              </a:rPr>
              <a:t>1. </a:t>
            </a:r>
            <a:r>
              <a:rPr lang="en-GB" sz="2000" dirty="0">
                <a:latin typeface="HelveticaNeueLT Pro 55 Roman"/>
              </a:rPr>
              <a:t>Weather emergencies are happening more often in the UK.</a:t>
            </a:r>
            <a:endParaRPr lang="en-GB" sz="2000" dirty="0">
              <a:latin typeface="HelveticaNeueLT Pro 55 Roman" panose="020B0604020202020204" pitchFamily="34" charset="0"/>
            </a:endParaRPr>
          </a:p>
          <a:p>
            <a:pPr algn="ctr"/>
            <a:r>
              <a:rPr lang="en-GB" sz="2000" b="1" dirty="0">
                <a:solidFill>
                  <a:schemeClr val="bg1"/>
                </a:solidFill>
                <a:latin typeface="HelveticaNeueLT Pro 55 Roman" panose="020B0604020202020204"/>
              </a:rPr>
              <a:t> </a:t>
            </a:r>
          </a:p>
          <a:p>
            <a:pPr algn="ctr"/>
            <a:endParaRPr lang="en-GB" b="1" dirty="0">
              <a:solidFill>
                <a:schemeClr val="bg1"/>
              </a:solidFill>
              <a:latin typeface="HelveticaNeueLT Pro 55 Roman" panose="020B0604020202020204"/>
            </a:endParaRPr>
          </a:p>
        </p:txBody>
      </p:sp>
      <p:sp>
        <p:nvSpPr>
          <p:cNvPr id="9" name="Rectangle 8">
            <a:extLst>
              <a:ext uri="{FF2B5EF4-FFF2-40B4-BE49-F238E27FC236}">
                <a16:creationId xmlns:a16="http://schemas.microsoft.com/office/drawing/2014/main" id="{6BD4F242-BBBA-73FD-78F7-7A13744E2230}"/>
              </a:ext>
            </a:extLst>
          </p:cNvPr>
          <p:cNvSpPr>
            <a:spLocks noGrp="1" noRot="1" noMove="1" noResize="1" noEditPoints="1" noAdjustHandles="1" noChangeArrowheads="1" noChangeShapeType="1"/>
          </p:cNvSpPr>
          <p:nvPr/>
        </p:nvSpPr>
        <p:spPr>
          <a:xfrm>
            <a:off x="4574806" y="1453660"/>
            <a:ext cx="2438589" cy="19753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rgbClr val="EE2A24"/>
                </a:solidFill>
                <a:latin typeface="HelveticaNeueLT Pro 55 Roman" panose="020B0604020202020204"/>
              </a:rPr>
              <a:t>2. </a:t>
            </a:r>
            <a:r>
              <a:rPr lang="en-GB" sz="2000">
                <a:latin typeface="HelveticaNeueLT Pro 55 Roman" panose="020B0604020202020204" pitchFamily="34" charset="0"/>
              </a:rPr>
              <a:t>There’s nothing </a:t>
            </a:r>
            <a:r>
              <a:rPr lang="en-GB" sz="2000" b="1">
                <a:latin typeface="HelveticaNeueLT Pro 55 Roman" panose="020B0604020202020204" pitchFamily="34" charset="0"/>
              </a:rPr>
              <a:t>you</a:t>
            </a:r>
            <a:r>
              <a:rPr lang="en-GB" sz="2000">
                <a:latin typeface="HelveticaNeueLT Pro 55 Roman" panose="020B0604020202020204" pitchFamily="34" charset="0"/>
              </a:rPr>
              <a:t> can do about weather emergencies.</a:t>
            </a:r>
          </a:p>
          <a:p>
            <a:pPr algn="ctr"/>
            <a:r>
              <a:rPr lang="en-GB" sz="2000" b="1">
                <a:solidFill>
                  <a:schemeClr val="bg1"/>
                </a:solidFill>
                <a:latin typeface="HelveticaNeueLT Pro 55 Roman" panose="020B0604020202020204"/>
              </a:rPr>
              <a:t> </a:t>
            </a:r>
          </a:p>
          <a:p>
            <a:pPr algn="ctr"/>
            <a:endParaRPr lang="en-GB" b="1">
              <a:solidFill>
                <a:schemeClr val="bg1"/>
              </a:solidFill>
              <a:latin typeface="HelveticaNeueLT Pro 55 Roman" panose="020B0604020202020204"/>
            </a:endParaRPr>
          </a:p>
        </p:txBody>
      </p:sp>
      <p:sp>
        <p:nvSpPr>
          <p:cNvPr id="10" name="Rectangle 9">
            <a:extLst>
              <a:ext uri="{FF2B5EF4-FFF2-40B4-BE49-F238E27FC236}">
                <a16:creationId xmlns:a16="http://schemas.microsoft.com/office/drawing/2014/main" id="{66AD6396-207A-DBE2-47E6-F7A1EA0167EF}"/>
              </a:ext>
            </a:extLst>
          </p:cNvPr>
          <p:cNvSpPr>
            <a:spLocks noGrp="1" noRot="1" noMove="1" noResize="1" noEditPoints="1" noAdjustHandles="1" noChangeArrowheads="1" noChangeShapeType="1"/>
          </p:cNvSpPr>
          <p:nvPr/>
        </p:nvSpPr>
        <p:spPr>
          <a:xfrm>
            <a:off x="7315000" y="1453660"/>
            <a:ext cx="2438589" cy="19753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rgbClr val="EE2A24"/>
                </a:solidFill>
                <a:latin typeface="HelveticaNeueLT Pro 55 Roman" panose="020B0604020202020204"/>
              </a:rPr>
              <a:t>3. </a:t>
            </a:r>
            <a:r>
              <a:rPr lang="en-GB" sz="2000">
                <a:latin typeface="HelveticaNeueLT Pro 55 Roman" panose="020B0604020202020204" pitchFamily="34" charset="0"/>
              </a:rPr>
              <a:t>In a weather emergency, you should always look after yourself first.</a:t>
            </a:r>
          </a:p>
          <a:p>
            <a:pPr algn="ctr"/>
            <a:r>
              <a:rPr lang="en-GB" sz="2000" b="1">
                <a:solidFill>
                  <a:schemeClr val="bg1"/>
                </a:solidFill>
                <a:latin typeface="HelveticaNeueLT Pro 55 Roman" panose="020B0604020202020204"/>
              </a:rPr>
              <a:t> </a:t>
            </a:r>
          </a:p>
          <a:p>
            <a:pPr algn="ctr"/>
            <a:endParaRPr lang="en-GB" b="1">
              <a:solidFill>
                <a:schemeClr val="bg1"/>
              </a:solidFill>
              <a:latin typeface="HelveticaNeueLT Pro 55 Roman" panose="020B0604020202020204"/>
            </a:endParaRPr>
          </a:p>
        </p:txBody>
      </p:sp>
      <p:sp>
        <p:nvSpPr>
          <p:cNvPr id="11" name="Rectangle 10">
            <a:extLst>
              <a:ext uri="{FF2B5EF4-FFF2-40B4-BE49-F238E27FC236}">
                <a16:creationId xmlns:a16="http://schemas.microsoft.com/office/drawing/2014/main" id="{E5008E71-868D-3D0F-A3E4-BD69CADE3631}"/>
              </a:ext>
            </a:extLst>
          </p:cNvPr>
          <p:cNvSpPr>
            <a:spLocks noGrp="1" noRot="1" noMove="1" noResize="1" noEditPoints="1" noAdjustHandles="1" noChangeArrowheads="1" noChangeShapeType="1"/>
          </p:cNvSpPr>
          <p:nvPr/>
        </p:nvSpPr>
        <p:spPr>
          <a:xfrm>
            <a:off x="3185922" y="3677748"/>
            <a:ext cx="2438589" cy="19753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rgbClr val="EE2A24"/>
                </a:solidFill>
                <a:latin typeface="HelveticaNeueLT Pro 55 Roman" panose="020B0604020202020204"/>
              </a:rPr>
              <a:t>4. </a:t>
            </a:r>
            <a:r>
              <a:rPr lang="en-GB" sz="2000">
                <a:latin typeface="HelveticaNeueLT Pro 55 Roman" panose="020B0604020202020204" pitchFamily="34" charset="0"/>
              </a:rPr>
              <a:t>Being prepared for a weather emergency will help you cope.</a:t>
            </a:r>
            <a:endParaRPr lang="en-GB" sz="2000" b="1">
              <a:solidFill>
                <a:schemeClr val="bg1"/>
              </a:solidFill>
              <a:latin typeface="HelveticaNeueLT Pro 55 Roman" panose="020B0604020202020204"/>
            </a:endParaRPr>
          </a:p>
          <a:p>
            <a:pPr algn="ctr"/>
            <a:endParaRPr lang="en-GB" b="1">
              <a:solidFill>
                <a:schemeClr val="bg1"/>
              </a:solidFill>
              <a:latin typeface="HelveticaNeueLT Pro 55 Roman" panose="020B0604020202020204"/>
            </a:endParaRPr>
          </a:p>
        </p:txBody>
      </p:sp>
      <p:sp>
        <p:nvSpPr>
          <p:cNvPr id="12" name="Rectangle 11">
            <a:extLst>
              <a:ext uri="{FF2B5EF4-FFF2-40B4-BE49-F238E27FC236}">
                <a16:creationId xmlns:a16="http://schemas.microsoft.com/office/drawing/2014/main" id="{962CDE34-F923-F72C-31FF-672F29BC7FFC}"/>
              </a:ext>
            </a:extLst>
          </p:cNvPr>
          <p:cNvSpPr>
            <a:spLocks noGrp="1" noRot="1" noMove="1" noResize="1" noEditPoints="1" noAdjustHandles="1" noChangeArrowheads="1" noChangeShapeType="1"/>
          </p:cNvSpPr>
          <p:nvPr/>
        </p:nvSpPr>
        <p:spPr>
          <a:xfrm>
            <a:off x="5929122" y="3677748"/>
            <a:ext cx="2438589" cy="19753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r>
              <a:rPr lang="en-GB" sz="2000" b="1">
                <a:solidFill>
                  <a:srgbClr val="EE2A24"/>
                </a:solidFill>
                <a:latin typeface="HelveticaNeueLT Pro 55 Roman" panose="020B0604020202020204" pitchFamily="34" charset="0"/>
              </a:rPr>
              <a:t>5. </a:t>
            </a:r>
            <a:r>
              <a:rPr lang="en-GB" sz="2000">
                <a:latin typeface="HelveticaNeueLT Pro 55 Roman" panose="020B0604020202020204" pitchFamily="34" charset="0"/>
              </a:rPr>
              <a:t>Sharing your learning about weather emergencies with others will help them cope.</a:t>
            </a:r>
            <a:endParaRPr lang="en-GB" sz="2000" b="1">
              <a:solidFill>
                <a:schemeClr val="bg1"/>
              </a:solidFill>
              <a:latin typeface="HelveticaNeueLT Pro 55 Roman" panose="020B0604020202020204"/>
            </a:endParaRPr>
          </a:p>
        </p:txBody>
      </p:sp>
      <p:pic>
        <p:nvPicPr>
          <p:cNvPr id="2" name="Picture 1" descr="An indicator showing the end of the slide and the start of the next.">
            <a:extLst>
              <a:ext uri="{FF2B5EF4-FFF2-40B4-BE49-F238E27FC236}">
                <a16:creationId xmlns:a16="http://schemas.microsoft.com/office/drawing/2014/main" id="{ED238586-F73C-BFF8-73EB-5F352CC3D69A}"/>
              </a:ext>
            </a:extLst>
          </p:cNvPr>
          <p:cNvPicPr>
            <a:picLocks noGrp="1" noRot="1" noChangeAspect="1" noMove="1" noResize="1" noEditPoints="1" noAdjustHandles="1" noChangeArrowheads="1" noChangeShapeType="1" noCrop="1"/>
          </p:cNvPicPr>
          <p:nvPr/>
        </p:nvPicPr>
        <p:blipFill rotWithShape="1">
          <a:blip r:embed="rId4"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
        <p:nvSpPr>
          <p:cNvPr id="4" name="Title 3">
            <a:extLst>
              <a:ext uri="{FF2B5EF4-FFF2-40B4-BE49-F238E27FC236}">
                <a16:creationId xmlns:a16="http://schemas.microsoft.com/office/drawing/2014/main" id="{20F80D94-2811-5008-05D5-EB659E53FA07}"/>
              </a:ext>
            </a:extLst>
          </p:cNvPr>
          <p:cNvSpPr>
            <a:spLocks noGrp="1" noRot="1" noMove="1" noResize="1" noEditPoints="1" noAdjustHandles="1" noChangeArrowheads="1" noChangeShapeType="1"/>
          </p:cNvSpPr>
          <p:nvPr>
            <p:ph type="title" idx="4294967295"/>
          </p:nvPr>
        </p:nvSpPr>
        <p:spPr>
          <a:xfrm>
            <a:off x="1257138" y="-1503780"/>
            <a:ext cx="10478529" cy="1325563"/>
          </a:xfrm>
        </p:spPr>
        <p:txBody>
          <a:bodyPr/>
          <a:lstStyle/>
          <a:p>
            <a:r>
              <a:rPr lang="en-GB" dirty="0">
                <a:latin typeface="Arial"/>
                <a:cs typeface="Arial"/>
              </a:rPr>
              <a:t>Agree or disagree?</a:t>
            </a:r>
            <a:endParaRPr lang="en-GB" dirty="0"/>
          </a:p>
        </p:txBody>
      </p:sp>
    </p:spTree>
    <p:extLst>
      <p:ext uri="{BB962C8B-B14F-4D97-AF65-F5344CB8AC3E}">
        <p14:creationId xmlns:p14="http://schemas.microsoft.com/office/powerpoint/2010/main" val="40725017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4" restart="whenNotActive" fill="hold" evtFilter="cancelBubble" nodeType="interactiveSeq">
                <p:stCondLst>
                  <p:cond evt="onClick" delay="0">
                    <p:tgtEl>
                      <p:spTgt spid="10"/>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0"/>
                                        </p:tgtEl>
                                      </p:cBhvr>
                                    </p:animEffect>
                                    <p:set>
                                      <p:cBhvr>
                                        <p:cTn id="19"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20" restart="whenNotActive" fill="hold" evtFilter="cancelBubble" nodeType="interactiveSeq">
                <p:stCondLst>
                  <p:cond evt="onClick" delay="0">
                    <p:tgtEl>
                      <p:spTgt spid="11"/>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1"/>
                                        </p:tgtEl>
                                      </p:cBhvr>
                                    </p:animEffect>
                                    <p:set>
                                      <p:cBhvr>
                                        <p:cTn id="25"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26" restart="whenNotActive" fill="hold" evtFilter="cancelBubble" nodeType="interactiveSeq">
                <p:stCondLst>
                  <p:cond evt="onClick" delay="0">
                    <p:tgtEl>
                      <p:spTgt spid="12"/>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2"/>
                                        </p:tgtEl>
                                      </p:cBhvr>
                                    </p:animEffect>
                                    <p:set>
                                      <p:cBhvr>
                                        <p:cTn id="31" dur="1" fill="hold">
                                          <p:stCondLst>
                                            <p:cond delay="499"/>
                                          </p:stCondLst>
                                        </p:cTn>
                                        <p:tgtEl>
                                          <p:spTgt spid="12"/>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childTnLst>
        </p:cTn>
      </p:par>
    </p:tnLst>
    <p:bldLst>
      <p:bldP spid="8" grpId="0" animBg="1"/>
      <p:bldP spid="9" grpId="0" animBg="1"/>
      <p:bldP spid="10" grpId="0" animBg="1"/>
      <p:bldP spid="11"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9">
            <a:extLst>
              <a:ext uri="{FF2B5EF4-FFF2-40B4-BE49-F238E27FC236}">
                <a16:creationId xmlns:a16="http://schemas.microsoft.com/office/drawing/2014/main" id="{76F39F74-18BB-7556-4C51-C6508A36AE1A}"/>
              </a:ext>
            </a:extLst>
          </p:cNvPr>
          <p:cNvGraphicFramePr>
            <a:graphicFrameLocks noGrp="1" noDrilldown="1" noMove="1" noResize="1"/>
          </p:cNvGraphicFramePr>
          <p:nvPr>
            <p:ph idx="4294967295"/>
            <p:extLst>
              <p:ext uri="{D42A27DB-BD31-4B8C-83A1-F6EECF244321}">
                <p14:modId xmlns:p14="http://schemas.microsoft.com/office/powerpoint/2010/main" val="2213479498"/>
              </p:ext>
            </p:extLst>
          </p:nvPr>
        </p:nvGraphicFramePr>
        <p:xfrm>
          <a:off x="4826797" y="1004138"/>
          <a:ext cx="5927076" cy="4021158"/>
        </p:xfrm>
        <a:graphic>
          <a:graphicData uri="http://schemas.openxmlformats.org/drawingml/2006/table">
            <a:tbl>
              <a:tblPr firstRow="1" bandRow="1">
                <a:effectLst>
                  <a:outerShdw blurRad="63500" sx="102000" sy="102000" algn="ctr" rotWithShape="0">
                    <a:prstClr val="black">
                      <a:alpha val="40000"/>
                    </a:prstClr>
                  </a:outerShdw>
                </a:effectLst>
                <a:tableStyleId>{5C22544A-7EE6-4342-B048-85BDC9FD1C3A}</a:tableStyleId>
              </a:tblPr>
              <a:tblGrid>
                <a:gridCol w="1975692">
                  <a:extLst>
                    <a:ext uri="{9D8B030D-6E8A-4147-A177-3AD203B41FA5}">
                      <a16:colId xmlns:a16="http://schemas.microsoft.com/office/drawing/2014/main" val="2199041184"/>
                    </a:ext>
                  </a:extLst>
                </a:gridCol>
                <a:gridCol w="1975692">
                  <a:extLst>
                    <a:ext uri="{9D8B030D-6E8A-4147-A177-3AD203B41FA5}">
                      <a16:colId xmlns:a16="http://schemas.microsoft.com/office/drawing/2014/main" val="3781776065"/>
                    </a:ext>
                  </a:extLst>
                </a:gridCol>
                <a:gridCol w="1975692">
                  <a:extLst>
                    <a:ext uri="{9D8B030D-6E8A-4147-A177-3AD203B41FA5}">
                      <a16:colId xmlns:a16="http://schemas.microsoft.com/office/drawing/2014/main" val="3704395191"/>
                    </a:ext>
                  </a:extLst>
                </a:gridCol>
              </a:tblGrid>
              <a:tr h="1340386">
                <a:tc>
                  <a:txBody>
                    <a:bodyPr/>
                    <a:lstStyle/>
                    <a:p>
                      <a:pPr algn="ctr"/>
                      <a:r>
                        <a:rPr lang="en-GB" sz="2400" b="1">
                          <a:solidFill>
                            <a:schemeClr val="tx1"/>
                          </a:solidFill>
                        </a:rPr>
                        <a:t>Prepare</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400" b="1">
                          <a:solidFill>
                            <a:schemeClr val="tx1"/>
                          </a:solidFill>
                        </a:rPr>
                        <a:t>Weather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400" b="1">
                          <a:solidFill>
                            <a:schemeClr val="tx1"/>
                          </a:solidFill>
                        </a:rPr>
                        <a:t>Community</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09926145"/>
                  </a:ext>
                </a:extLst>
              </a:tr>
              <a:tr h="1340386">
                <a:tc>
                  <a:txBody>
                    <a:bodyPr/>
                    <a:lstStyle/>
                    <a:p>
                      <a:pPr algn="ctr"/>
                      <a:r>
                        <a:rPr lang="en-GB" sz="2400" b="1">
                          <a:solidFill>
                            <a:schemeClr val="tx1"/>
                          </a:solidFill>
                        </a:rPr>
                        <a:t>Support</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400" b="1">
                          <a:solidFill>
                            <a:schemeClr val="tx1"/>
                          </a:solidFill>
                        </a:rPr>
                        <a:t>Kindness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400" b="1">
                          <a:solidFill>
                            <a:schemeClr val="tx1"/>
                          </a:solidFill>
                        </a:rPr>
                        <a:t>Resilience</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3546440"/>
                  </a:ext>
                </a:extLst>
              </a:tr>
              <a:tr h="1340386">
                <a:tc>
                  <a:txBody>
                    <a:bodyPr/>
                    <a:lstStyle/>
                    <a:p>
                      <a:pPr algn="ctr"/>
                      <a:r>
                        <a:rPr lang="en-GB" sz="2400" b="1">
                          <a:solidFill>
                            <a:schemeClr val="tx1"/>
                          </a:solidFill>
                        </a:rPr>
                        <a:t>Emergency</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GB" sz="2400" b="1">
                          <a:solidFill>
                            <a:schemeClr val="tx1"/>
                          </a:solidFill>
                        </a:rPr>
                        <a:t>Communicate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GB" sz="2400" b="1" dirty="0">
                          <a:solidFill>
                            <a:schemeClr val="tx1"/>
                          </a:solidFill>
                        </a:rPr>
                        <a:t>Together</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865693852"/>
                  </a:ext>
                </a:extLst>
              </a:tr>
            </a:tbl>
          </a:graphicData>
        </a:graphic>
      </p:graphicFrame>
      <p:pic>
        <p:nvPicPr>
          <p:cNvPr id="4" name="Picture 3" descr="Icon&#10;&#10;Description automatically generated with medium confidence">
            <a:extLst>
              <a:ext uri="{FF2B5EF4-FFF2-40B4-BE49-F238E27FC236}">
                <a16:creationId xmlns:a16="http://schemas.microsoft.com/office/drawing/2014/main" id="{E3412F84-115C-F1B0-D28D-B9041FDAC38F}"/>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5" name="TextBox 4">
            <a:extLst>
              <a:ext uri="{FF2B5EF4-FFF2-40B4-BE49-F238E27FC236}">
                <a16:creationId xmlns:a16="http://schemas.microsoft.com/office/drawing/2014/main" id="{55AD05B0-C66D-B603-CEC0-8B3052103E28}"/>
              </a:ext>
            </a:extLst>
          </p:cNvPr>
          <p:cNvSpPr txBox="1">
            <a:spLocks noGrp="1" noRot="1" noMove="1" noResize="1" noEditPoints="1" noAdjustHandles="1" noChangeArrowheads="1" noChangeShapeType="1"/>
          </p:cNvSpPr>
          <p:nvPr/>
        </p:nvSpPr>
        <p:spPr>
          <a:xfrm rot="16200000">
            <a:off x="-753697" y="822540"/>
            <a:ext cx="2660744" cy="1015663"/>
          </a:xfrm>
          <a:prstGeom prst="rect">
            <a:avLst/>
          </a:prstGeom>
          <a:noFill/>
        </p:spPr>
        <p:txBody>
          <a:bodyPr wrap="square" rtlCol="0">
            <a:spAutoFit/>
          </a:bodyPr>
          <a:lstStyle/>
          <a:p>
            <a:r>
              <a:rPr lang="en-GB" sz="6000" dirty="0">
                <a:latin typeface="HelveticaNeueLT Pro 55 Roman" panose="020B0604020202020204"/>
              </a:rPr>
              <a:t>Starter</a:t>
            </a:r>
          </a:p>
        </p:txBody>
      </p:sp>
      <p:sp>
        <p:nvSpPr>
          <p:cNvPr id="6" name="TextBox 5">
            <a:extLst>
              <a:ext uri="{FF2B5EF4-FFF2-40B4-BE49-F238E27FC236}">
                <a16:creationId xmlns:a16="http://schemas.microsoft.com/office/drawing/2014/main" id="{B8C8EFC7-60CA-77A9-B9DE-F0353359CC9B}"/>
              </a:ext>
            </a:extLst>
          </p:cNvPr>
          <p:cNvSpPr txBox="1">
            <a:spLocks noGrp="1" noRot="1" noMove="1" noResize="1" noEditPoints="1" noAdjustHandles="1" noChangeArrowheads="1" noChangeShapeType="1"/>
          </p:cNvSpPr>
          <p:nvPr/>
        </p:nvSpPr>
        <p:spPr>
          <a:xfrm rot="16200000">
            <a:off x="10280608" y="1391958"/>
            <a:ext cx="2660744"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Make a line</a:t>
            </a:r>
          </a:p>
        </p:txBody>
      </p:sp>
      <p:sp>
        <p:nvSpPr>
          <p:cNvPr id="8" name="TextBox 7">
            <a:extLst>
              <a:ext uri="{FF2B5EF4-FFF2-40B4-BE49-F238E27FC236}">
                <a16:creationId xmlns:a16="http://schemas.microsoft.com/office/drawing/2014/main" id="{0D9D13BE-672C-F92C-D387-43113D2A4004}"/>
              </a:ext>
            </a:extLst>
          </p:cNvPr>
          <p:cNvSpPr txBox="1">
            <a:spLocks noGrp="1" noRot="1" noMove="1" noResize="1" noEditPoints="1" noAdjustHandles="1" noChangeArrowheads="1" noChangeShapeType="1"/>
          </p:cNvSpPr>
          <p:nvPr/>
        </p:nvSpPr>
        <p:spPr>
          <a:xfrm>
            <a:off x="1304559" y="198562"/>
            <a:ext cx="3199859" cy="5632311"/>
          </a:xfrm>
          <a:prstGeom prst="rect">
            <a:avLst/>
          </a:prstGeom>
          <a:solidFill>
            <a:srgbClr val="BADDEA"/>
          </a:solidFill>
        </p:spPr>
        <p:txBody>
          <a:bodyPr wrap="square" rtlCol="0">
            <a:spAutoFit/>
          </a:bodyPr>
          <a:lstStyle/>
          <a:p>
            <a:pPr>
              <a:buClr>
                <a:srgbClr val="EE2A24"/>
              </a:buClr>
            </a:pPr>
            <a:r>
              <a:rPr lang="en-GB" sz="2000" b="1">
                <a:latin typeface="HelveticaNeueLT Pro 55 Roman" panose="020B0604020202020204" pitchFamily="34" charset="0"/>
              </a:rPr>
              <a:t>Game rules:</a:t>
            </a:r>
          </a:p>
          <a:p>
            <a:pPr marL="457200" indent="-457200">
              <a:buClr>
                <a:srgbClr val="EE2A24"/>
              </a:buClr>
              <a:buFont typeface="+mj-lt"/>
              <a:buAutoNum type="arabicPeriod"/>
            </a:pPr>
            <a:r>
              <a:rPr lang="en-GB" sz="2000">
                <a:latin typeface="HelveticaNeueLT Pro 55 Roman" panose="020B0604020202020204" pitchFamily="34" charset="0"/>
              </a:rPr>
              <a:t>Work with a partner</a:t>
            </a:r>
          </a:p>
          <a:p>
            <a:pPr marL="457200" indent="-457200">
              <a:buClr>
                <a:srgbClr val="EE2A24"/>
              </a:buClr>
              <a:buFont typeface="+mj-lt"/>
              <a:buAutoNum type="arabicPeriod"/>
            </a:pPr>
            <a:r>
              <a:rPr lang="en-GB" sz="2000">
                <a:latin typeface="HelveticaNeueLT Pro 55 Roman" panose="020B0604020202020204" pitchFamily="34" charset="0"/>
              </a:rPr>
              <a:t>Together, make one copy of the grid.</a:t>
            </a:r>
          </a:p>
          <a:p>
            <a:pPr marL="457200" indent="-457200">
              <a:buClr>
                <a:srgbClr val="EE2A24"/>
              </a:buClr>
              <a:buFont typeface="+mj-lt"/>
              <a:buAutoNum type="arabicPeriod"/>
            </a:pPr>
            <a:r>
              <a:rPr lang="en-GB" sz="2000">
                <a:latin typeface="HelveticaNeueLT Pro 55 Roman" panose="020B0604020202020204" pitchFamily="34" charset="0"/>
              </a:rPr>
              <a:t>One player puts an X on a word</a:t>
            </a:r>
          </a:p>
          <a:p>
            <a:pPr marL="457200" indent="-457200">
              <a:buClr>
                <a:srgbClr val="EE2A24"/>
              </a:buClr>
              <a:buFont typeface="+mj-lt"/>
              <a:buAutoNum type="arabicPeriod"/>
            </a:pPr>
            <a:r>
              <a:rPr lang="en-GB" sz="2000">
                <a:latin typeface="HelveticaNeueLT Pro 55 Roman" panose="020B0604020202020204" pitchFamily="34" charset="0"/>
              </a:rPr>
              <a:t>The other player puts an O.</a:t>
            </a:r>
          </a:p>
          <a:p>
            <a:pPr marL="457200" indent="-457200">
              <a:buClr>
                <a:srgbClr val="EE2A24"/>
              </a:buClr>
              <a:buFont typeface="+mj-lt"/>
              <a:buAutoNum type="arabicPeriod"/>
            </a:pPr>
            <a:r>
              <a:rPr lang="en-GB" sz="2000">
                <a:latin typeface="HelveticaNeueLT Pro 55 Roman" panose="020B0604020202020204" pitchFamily="34" charset="0"/>
              </a:rPr>
              <a:t>Keep going until one player makes a line. </a:t>
            </a:r>
          </a:p>
          <a:p>
            <a:pPr marL="457200" indent="-457200">
              <a:buClr>
                <a:srgbClr val="EE2A24"/>
              </a:buClr>
              <a:buFont typeface="+mj-lt"/>
              <a:buAutoNum type="arabicPeriod"/>
            </a:pPr>
            <a:r>
              <a:rPr lang="en-GB" sz="2000">
                <a:latin typeface="HelveticaNeueLT Pro 55 Roman" panose="020B0604020202020204" pitchFamily="34" charset="0"/>
              </a:rPr>
              <a:t>They are the winner.</a:t>
            </a:r>
          </a:p>
          <a:p>
            <a:pPr marL="457200" indent="-457200">
              <a:buClr>
                <a:srgbClr val="EE2A24"/>
              </a:buClr>
              <a:buFont typeface="+mj-lt"/>
              <a:buAutoNum type="arabicPeriod"/>
            </a:pPr>
            <a:endParaRPr lang="en-GB" sz="2000">
              <a:latin typeface="HelveticaNeueLT Pro 55 Roman" panose="020B0604020202020204" pitchFamily="34" charset="0"/>
            </a:endParaRPr>
          </a:p>
          <a:p>
            <a:pPr marL="457200" indent="-457200">
              <a:buClr>
                <a:srgbClr val="EE2A24"/>
              </a:buClr>
              <a:buFont typeface="+mj-lt"/>
              <a:buAutoNum type="arabicPeriod"/>
            </a:pPr>
            <a:endParaRPr lang="en-GB" sz="2000">
              <a:latin typeface="HelveticaNeueLT Pro 55 Roman" panose="020B0604020202020204" pitchFamily="34" charset="0"/>
            </a:endParaRPr>
          </a:p>
          <a:p>
            <a:pPr marL="457200" indent="-457200">
              <a:buClr>
                <a:srgbClr val="EE2A24"/>
              </a:buClr>
              <a:buFont typeface="+mj-lt"/>
              <a:buAutoNum type="arabicPeriod"/>
            </a:pPr>
            <a:endParaRPr lang="en-GB" sz="2000">
              <a:latin typeface="HelveticaNeueLT Pro 55 Roman" panose="020B0604020202020204" pitchFamily="34" charset="0"/>
            </a:endParaRPr>
          </a:p>
          <a:p>
            <a:pPr marL="457200" indent="-457200">
              <a:buClr>
                <a:srgbClr val="EE2A24"/>
              </a:buClr>
              <a:buFont typeface="+mj-lt"/>
              <a:buAutoNum type="arabicPeriod"/>
            </a:pPr>
            <a:endParaRPr lang="en-GB" sz="2000">
              <a:latin typeface="HelveticaNeueLT Pro 55 Roman" panose="020B0604020202020204" pitchFamily="34" charset="0"/>
            </a:endParaRPr>
          </a:p>
          <a:p>
            <a:pPr marL="457200" indent="-457200">
              <a:buClr>
                <a:srgbClr val="EE2A24"/>
              </a:buClr>
              <a:buFont typeface="+mj-lt"/>
              <a:buAutoNum type="arabicPeriod"/>
            </a:pPr>
            <a:endParaRPr lang="en-GB" sz="2000">
              <a:latin typeface="HelveticaNeueLT Pro 55 Roman" panose="020B0604020202020204" pitchFamily="34" charset="0"/>
            </a:endParaRPr>
          </a:p>
          <a:p>
            <a:pPr marL="457200" indent="-457200">
              <a:buClr>
                <a:srgbClr val="EE2A24"/>
              </a:buClr>
              <a:buFont typeface="+mj-lt"/>
              <a:buAutoNum type="arabicPeriod"/>
            </a:pPr>
            <a:endParaRPr lang="en-GB" sz="2000">
              <a:latin typeface="HelveticaNeueLT Pro 55 Roman" panose="020B0604020202020204" pitchFamily="34" charset="0"/>
            </a:endParaRPr>
          </a:p>
          <a:p>
            <a:pPr marL="457200" indent="-457200">
              <a:buClr>
                <a:srgbClr val="EE2A24"/>
              </a:buClr>
              <a:buFont typeface="+mj-lt"/>
              <a:buAutoNum type="arabicPeriod"/>
            </a:pPr>
            <a:endParaRPr lang="en-GB" sz="2000">
              <a:latin typeface="HelveticaNeueLT Pro 55 Roman" panose="020B0604020202020204" pitchFamily="34" charset="0"/>
            </a:endParaRPr>
          </a:p>
        </p:txBody>
      </p:sp>
      <p:pic>
        <p:nvPicPr>
          <p:cNvPr id="23" name="Picture 22">
            <a:extLst>
              <a:ext uri="{FF2B5EF4-FFF2-40B4-BE49-F238E27FC236}">
                <a16:creationId xmlns:a16="http://schemas.microsoft.com/office/drawing/2014/main" id="{E541C495-860B-A094-A97C-245EA4755AD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4"/>
          <a:stretch>
            <a:fillRect/>
          </a:stretch>
        </p:blipFill>
        <p:spPr>
          <a:xfrm>
            <a:off x="1746513" y="4040802"/>
            <a:ext cx="2315952" cy="1574391"/>
          </a:xfrm>
          <a:prstGeom prst="rect">
            <a:avLst/>
          </a:prstGeom>
          <a:effectLst>
            <a:outerShdw blurRad="63500" sx="102000" sy="102000" algn="ctr" rotWithShape="0">
              <a:prstClr val="black">
                <a:alpha val="40000"/>
              </a:prstClr>
            </a:outerShdw>
          </a:effectLst>
        </p:spPr>
      </p:pic>
      <p:pic>
        <p:nvPicPr>
          <p:cNvPr id="2" name="Picture 1" descr="An indicator showing the end of the slide and the start of the next.">
            <a:extLst>
              <a:ext uri="{FF2B5EF4-FFF2-40B4-BE49-F238E27FC236}">
                <a16:creationId xmlns:a16="http://schemas.microsoft.com/office/drawing/2014/main" id="{B434B08C-7069-158B-9EF3-D1EEDB47C7E0}"/>
              </a:ext>
            </a:extLst>
          </p:cNvPr>
          <p:cNvPicPr>
            <a:picLocks noGrp="1" noRot="1" noChangeAspect="1" noMove="1" noResize="1" noEditPoints="1" noAdjustHandles="1" noChangeArrowheads="1" noChangeShapeType="1" noCrop="1"/>
          </p:cNvPicPr>
          <p:nvPr/>
        </p:nvPicPr>
        <p:blipFill rotWithShape="1">
          <a:blip r:embed="rId5"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
        <p:nvSpPr>
          <p:cNvPr id="3" name="Title 2">
            <a:extLst>
              <a:ext uri="{FF2B5EF4-FFF2-40B4-BE49-F238E27FC236}">
                <a16:creationId xmlns:a16="http://schemas.microsoft.com/office/drawing/2014/main" id="{F76D3966-194C-4C5D-FAD4-8A49E90DBC8E}"/>
              </a:ext>
            </a:extLst>
          </p:cNvPr>
          <p:cNvSpPr>
            <a:spLocks noGrp="1" noRot="1" noMove="1" noResize="1" noEditPoints="1" noAdjustHandles="1" noChangeArrowheads="1" noChangeShapeType="1"/>
          </p:cNvSpPr>
          <p:nvPr>
            <p:ph type="title" idx="4294967295"/>
          </p:nvPr>
        </p:nvSpPr>
        <p:spPr>
          <a:xfrm>
            <a:off x="647538" y="-1567949"/>
            <a:ext cx="10478529" cy="1325563"/>
          </a:xfrm>
        </p:spPr>
        <p:txBody>
          <a:bodyPr/>
          <a:lstStyle/>
          <a:p>
            <a:endParaRPr lang="en-GB"/>
          </a:p>
        </p:txBody>
      </p:sp>
    </p:spTree>
    <p:extLst>
      <p:ext uri="{BB962C8B-B14F-4D97-AF65-F5344CB8AC3E}">
        <p14:creationId xmlns:p14="http://schemas.microsoft.com/office/powerpoint/2010/main" val="1895238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5F7D710-DEEC-537C-CD30-4BF705C30611}"/>
              </a:ext>
            </a:extLst>
          </p:cNvPr>
          <p:cNvSpPr txBox="1">
            <a:spLocks noGrp="1" noRot="1" noMove="1" noResize="1" noEditPoints="1" noAdjustHandles="1" noChangeArrowheads="1" noChangeShapeType="1"/>
          </p:cNvSpPr>
          <p:nvPr/>
        </p:nvSpPr>
        <p:spPr>
          <a:xfrm>
            <a:off x="4136982" y="5001667"/>
            <a:ext cx="2886294" cy="9849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1400"/>
          </a:p>
        </p:txBody>
      </p:sp>
      <p:pic>
        <p:nvPicPr>
          <p:cNvPr id="3" name="Picture 2">
            <a:extLst>
              <a:ext uri="{FF2B5EF4-FFF2-40B4-BE49-F238E27FC236}">
                <a16:creationId xmlns:a16="http://schemas.microsoft.com/office/drawing/2014/main" id="{00FDE539-951D-D260-10F5-C712D8A292D6}"/>
              </a:ext>
            </a:extLst>
          </p:cNvPr>
          <p:cNvPicPr>
            <a:picLocks noGrp="1" noRot="1" noChangeAspect="1" noMove="1" noResize="1" noEditPoints="1" noAdjustHandles="1" noChangeArrowheads="1" noChangeShapeType="1" noCrop="1"/>
          </p:cNvPicPr>
          <p:nvPr/>
        </p:nvPicPr>
        <p:blipFill rotWithShape="1">
          <a:blip r:embed="rId3"/>
          <a:srcRect l="27822" t="-14001" r="4954" b="-1532"/>
          <a:stretch/>
        </p:blipFill>
        <p:spPr>
          <a:xfrm>
            <a:off x="511518" y="688898"/>
            <a:ext cx="2389107" cy="343639"/>
          </a:xfrm>
          <a:prstGeom prst="rect">
            <a:avLst/>
          </a:prstGeom>
        </p:spPr>
      </p:pic>
      <p:sp>
        <p:nvSpPr>
          <p:cNvPr id="11" name="TextBox 10">
            <a:extLst>
              <a:ext uri="{FF2B5EF4-FFF2-40B4-BE49-F238E27FC236}">
                <a16:creationId xmlns:a16="http://schemas.microsoft.com/office/drawing/2014/main" id="{50CB55BC-453A-7257-2188-ED0596968A83}"/>
              </a:ext>
            </a:extLst>
          </p:cNvPr>
          <p:cNvSpPr txBox="1">
            <a:spLocks noGrp="1" noRot="1" noMove="1" noResize="1" noEditPoints="1" noAdjustHandles="1" noChangeArrowheads="1" noChangeShapeType="1"/>
          </p:cNvSpPr>
          <p:nvPr/>
        </p:nvSpPr>
        <p:spPr>
          <a:xfrm>
            <a:off x="790589" y="171710"/>
            <a:ext cx="2955374" cy="523220"/>
          </a:xfrm>
          <a:prstGeom prst="rect">
            <a:avLst/>
          </a:prstGeom>
          <a:noFill/>
        </p:spPr>
        <p:txBody>
          <a:bodyPr wrap="square" rtlCol="0">
            <a:spAutoFit/>
          </a:bodyPr>
          <a:lstStyle/>
          <a:p>
            <a:r>
              <a:rPr lang="en-GB" sz="2800" b="1" dirty="0">
                <a:latin typeface="Arial"/>
                <a:cs typeface="Arial"/>
              </a:rPr>
              <a:t>Flooding</a:t>
            </a:r>
          </a:p>
        </p:txBody>
      </p:sp>
      <p:pic>
        <p:nvPicPr>
          <p:cNvPr id="12" name="Picture 11">
            <a:extLst>
              <a:ext uri="{FF2B5EF4-FFF2-40B4-BE49-F238E27FC236}">
                <a16:creationId xmlns:a16="http://schemas.microsoft.com/office/drawing/2014/main" id="{EA53CFE4-5623-0A04-E94A-2B8789B0AD09}"/>
              </a:ext>
            </a:extLst>
          </p:cNvPr>
          <p:cNvPicPr>
            <a:picLocks noGrp="1" noRot="1" noChangeAspect="1" noMove="1" noResize="1" noEditPoints="1" noAdjustHandles="1" noChangeArrowheads="1" noChangeShapeType="1" noCrop="1"/>
          </p:cNvPicPr>
          <p:nvPr/>
        </p:nvPicPr>
        <p:blipFill rotWithShape="1">
          <a:blip r:embed="rId4"/>
          <a:srcRect l="27669" t="-4917" r="65925" b="3712"/>
          <a:stretch/>
        </p:blipFill>
        <p:spPr>
          <a:xfrm>
            <a:off x="475256" y="1375569"/>
            <a:ext cx="235366" cy="331478"/>
          </a:xfrm>
          <a:prstGeom prst="rect">
            <a:avLst/>
          </a:prstGeom>
        </p:spPr>
      </p:pic>
      <p:pic>
        <p:nvPicPr>
          <p:cNvPr id="16" name="Picture 15">
            <a:extLst>
              <a:ext uri="{FF2B5EF4-FFF2-40B4-BE49-F238E27FC236}">
                <a16:creationId xmlns:a16="http://schemas.microsoft.com/office/drawing/2014/main" id="{2DC8B02D-01A6-9826-D17F-79BD8FF4736C}"/>
              </a:ext>
            </a:extLst>
          </p:cNvPr>
          <p:cNvPicPr>
            <a:picLocks noGrp="1" noRot="1" noChangeAspect="1" noMove="1" noResize="1" noEditPoints="1" noAdjustHandles="1" noChangeArrowheads="1" noChangeShapeType="1" noCrop="1"/>
          </p:cNvPicPr>
          <p:nvPr/>
        </p:nvPicPr>
        <p:blipFill rotWithShape="1">
          <a:blip r:embed="rId5"/>
          <a:srcRect l="27334" t="-3308" r="5514"/>
          <a:stretch/>
        </p:blipFill>
        <p:spPr>
          <a:xfrm>
            <a:off x="498752" y="2392277"/>
            <a:ext cx="2364699" cy="307425"/>
          </a:xfrm>
          <a:prstGeom prst="rect">
            <a:avLst/>
          </a:prstGeom>
        </p:spPr>
      </p:pic>
      <p:pic>
        <p:nvPicPr>
          <p:cNvPr id="19" name="Picture 18">
            <a:extLst>
              <a:ext uri="{FF2B5EF4-FFF2-40B4-BE49-F238E27FC236}">
                <a16:creationId xmlns:a16="http://schemas.microsoft.com/office/drawing/2014/main" id="{21AE55E6-C76F-FF5C-D848-79F1A5BD0731}"/>
              </a:ext>
            </a:extLst>
          </p:cNvPr>
          <p:cNvPicPr>
            <a:picLocks noGrp="1" noRot="1" noChangeAspect="1" noMove="1" noResize="1" noEditPoints="1" noAdjustHandles="1" noChangeArrowheads="1" noChangeShapeType="1" noCrop="1"/>
          </p:cNvPicPr>
          <p:nvPr/>
        </p:nvPicPr>
        <p:blipFill rotWithShape="1">
          <a:blip r:embed="rId6"/>
          <a:srcRect l="29932" t="-8169" r="10947" b="3144"/>
          <a:stretch/>
        </p:blipFill>
        <p:spPr>
          <a:xfrm>
            <a:off x="498752" y="3203857"/>
            <a:ext cx="1794345" cy="200416"/>
          </a:xfrm>
          <a:prstGeom prst="rect">
            <a:avLst/>
          </a:prstGeom>
        </p:spPr>
      </p:pic>
      <p:pic>
        <p:nvPicPr>
          <p:cNvPr id="21" name="Picture 20">
            <a:extLst>
              <a:ext uri="{FF2B5EF4-FFF2-40B4-BE49-F238E27FC236}">
                <a16:creationId xmlns:a16="http://schemas.microsoft.com/office/drawing/2014/main" id="{31382604-34F5-E705-90CF-EC7C4665464B}"/>
              </a:ext>
            </a:extLst>
          </p:cNvPr>
          <p:cNvPicPr>
            <a:picLocks noGrp="1" noRot="1" noChangeAspect="1" noMove="1" noResize="1" noEditPoints="1" noAdjustHandles="1" noChangeArrowheads="1" noChangeShapeType="1" noCrop="1"/>
          </p:cNvPicPr>
          <p:nvPr/>
        </p:nvPicPr>
        <p:blipFill rotWithShape="1">
          <a:blip r:embed="rId7"/>
          <a:srcRect l="27465" t="18504" r="63907" b="2620"/>
          <a:stretch/>
        </p:blipFill>
        <p:spPr>
          <a:xfrm>
            <a:off x="511519" y="4026368"/>
            <a:ext cx="303892" cy="236360"/>
          </a:xfrm>
          <a:prstGeom prst="rect">
            <a:avLst/>
          </a:prstGeom>
        </p:spPr>
      </p:pic>
      <p:pic>
        <p:nvPicPr>
          <p:cNvPr id="23" name="Picture 22">
            <a:extLst>
              <a:ext uri="{FF2B5EF4-FFF2-40B4-BE49-F238E27FC236}">
                <a16:creationId xmlns:a16="http://schemas.microsoft.com/office/drawing/2014/main" id="{250B1E92-5A85-5A5B-AAD8-29DF64A821A9}"/>
              </a:ext>
            </a:extLst>
          </p:cNvPr>
          <p:cNvPicPr>
            <a:picLocks noGrp="1" noRot="1" noChangeAspect="1" noMove="1" noResize="1" noEditPoints="1" noAdjustHandles="1" noChangeArrowheads="1" noChangeShapeType="1" noCrop="1"/>
          </p:cNvPicPr>
          <p:nvPr/>
        </p:nvPicPr>
        <p:blipFill rotWithShape="1">
          <a:blip r:embed="rId8"/>
          <a:srcRect l="28017" t="20364" r="4506"/>
          <a:stretch/>
        </p:blipFill>
        <p:spPr>
          <a:xfrm>
            <a:off x="511518" y="4890037"/>
            <a:ext cx="2410378" cy="258252"/>
          </a:xfrm>
          <a:prstGeom prst="rect">
            <a:avLst/>
          </a:prstGeom>
        </p:spPr>
      </p:pic>
      <p:sp>
        <p:nvSpPr>
          <p:cNvPr id="25" name="TextBox 24">
            <a:extLst>
              <a:ext uri="{FF2B5EF4-FFF2-40B4-BE49-F238E27FC236}">
                <a16:creationId xmlns:a16="http://schemas.microsoft.com/office/drawing/2014/main" id="{0AFB1B27-EF2B-0157-6875-5342F18E5C52}"/>
              </a:ext>
            </a:extLst>
          </p:cNvPr>
          <p:cNvSpPr txBox="1">
            <a:spLocks noGrp="1" noRot="1" noMove="1" noResize="1" noEditPoints="1" noAdjustHandles="1" noChangeArrowheads="1" noChangeShapeType="1"/>
          </p:cNvSpPr>
          <p:nvPr/>
        </p:nvSpPr>
        <p:spPr>
          <a:xfrm>
            <a:off x="573217" y="984440"/>
            <a:ext cx="277085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lumMod val="50000"/>
                    <a:lumOff val="50000"/>
                  </a:prstClr>
                </a:solidFill>
                <a:effectLst/>
                <a:uLnTx/>
                <a:uFillTx/>
                <a:latin typeface="Arial"/>
                <a:ea typeface="+mn-ea"/>
                <a:cs typeface="Arial"/>
              </a:rPr>
              <a:t>Read 3 characters’ flood stories and discuss how they could be affected.</a:t>
            </a:r>
          </a:p>
        </p:txBody>
      </p:sp>
      <p:sp>
        <p:nvSpPr>
          <p:cNvPr id="26" name="TextBox 25">
            <a:extLst>
              <a:ext uri="{FF2B5EF4-FFF2-40B4-BE49-F238E27FC236}">
                <a16:creationId xmlns:a16="http://schemas.microsoft.com/office/drawing/2014/main" id="{6B6B1162-016B-D4E9-0E8E-0F93A2DC4E7D}"/>
              </a:ext>
            </a:extLst>
          </p:cNvPr>
          <p:cNvSpPr txBox="1">
            <a:spLocks noGrp="1" noRot="1" noMove="1" noResize="1" noEditPoints="1" noAdjustHandles="1" noChangeArrowheads="1" noChangeShapeType="1"/>
          </p:cNvSpPr>
          <p:nvPr/>
        </p:nvSpPr>
        <p:spPr>
          <a:xfrm>
            <a:off x="551508" y="1656591"/>
            <a:ext cx="2770855"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lumMod val="50000"/>
                    <a:lumOff val="50000"/>
                  </a:prstClr>
                </a:solidFill>
                <a:effectLst/>
                <a:uLnTx/>
                <a:uFillTx/>
                <a:latin typeface="Arial"/>
                <a:ea typeface="+mn-ea"/>
                <a:cs typeface="+mn-cs"/>
              </a:rPr>
              <a:t>Look at local flood maps and the role of the emergency services to explore how flooding can affect us all.</a:t>
            </a:r>
          </a:p>
          <a:p>
            <a:pPr>
              <a:defRPr/>
            </a:pPr>
            <a:r>
              <a:rPr lang="en-GB" sz="1100" b="1" i="0" u="none" strike="noStrike" noProof="0" dirty="0">
                <a:solidFill>
                  <a:schemeClr val="tx1"/>
                </a:solidFill>
                <a:latin typeface="Arial"/>
              </a:rPr>
              <a:t>Worksheet: note writing help</a:t>
            </a:r>
          </a:p>
        </p:txBody>
      </p:sp>
      <p:sp>
        <p:nvSpPr>
          <p:cNvPr id="27" name="TextBox 26">
            <a:extLst>
              <a:ext uri="{FF2B5EF4-FFF2-40B4-BE49-F238E27FC236}">
                <a16:creationId xmlns:a16="http://schemas.microsoft.com/office/drawing/2014/main" id="{13B644EE-A486-0694-6721-5AB38D075452}"/>
              </a:ext>
            </a:extLst>
          </p:cNvPr>
          <p:cNvSpPr txBox="1">
            <a:spLocks noGrp="1" noRot="1" noMove="1" noResize="1" noEditPoints="1" noAdjustHandles="1" noChangeArrowheads="1" noChangeShapeType="1"/>
          </p:cNvSpPr>
          <p:nvPr/>
        </p:nvSpPr>
        <p:spPr>
          <a:xfrm>
            <a:off x="569847" y="2719623"/>
            <a:ext cx="2450422" cy="430887"/>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cs typeface="Arial"/>
              </a:rPr>
              <a:t>Examine images of flooding and identify the dangers.</a:t>
            </a:r>
            <a:endParaRPr lang="en-GB" sz="1100" b="0">
              <a:solidFill>
                <a:schemeClr val="tx1">
                  <a:lumMod val="50000"/>
                  <a:lumOff val="50000"/>
                </a:schemeClr>
              </a:solidFill>
              <a:latin typeface="Arial"/>
              <a:cs typeface="Arial"/>
            </a:endParaRPr>
          </a:p>
        </p:txBody>
      </p:sp>
      <p:sp>
        <p:nvSpPr>
          <p:cNvPr id="28" name="TextBox 27">
            <a:extLst>
              <a:ext uri="{FF2B5EF4-FFF2-40B4-BE49-F238E27FC236}">
                <a16:creationId xmlns:a16="http://schemas.microsoft.com/office/drawing/2014/main" id="{86C34452-8274-1AEC-75FC-9CF964DD7588}"/>
              </a:ext>
            </a:extLst>
          </p:cNvPr>
          <p:cNvSpPr txBox="1">
            <a:spLocks noGrp="1" noRot="1" noMove="1" noResize="1" noEditPoints="1" noAdjustHandles="1" noChangeArrowheads="1" noChangeShapeType="1"/>
          </p:cNvSpPr>
          <p:nvPr/>
        </p:nvSpPr>
        <p:spPr>
          <a:xfrm>
            <a:off x="569847" y="3442230"/>
            <a:ext cx="2752517" cy="600164"/>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cs typeface="Arial"/>
              </a:rPr>
              <a:t>Play a scenario game to find out about bug out bags and why it is important to have one ready</a:t>
            </a:r>
            <a:r>
              <a:rPr lang="en-GB" sz="1100" b="0" i="0" u="none" strike="noStrike" noProof="0">
                <a:latin typeface="Arial"/>
                <a:cs typeface="Arial"/>
              </a:rPr>
              <a:t>.</a:t>
            </a:r>
            <a:endParaRPr lang="en-GB" sz="1100" b="0">
              <a:latin typeface="Arial"/>
              <a:cs typeface="Arial"/>
            </a:endParaRPr>
          </a:p>
        </p:txBody>
      </p:sp>
      <p:sp>
        <p:nvSpPr>
          <p:cNvPr id="29" name="TextBox 28">
            <a:extLst>
              <a:ext uri="{FF2B5EF4-FFF2-40B4-BE49-F238E27FC236}">
                <a16:creationId xmlns:a16="http://schemas.microsoft.com/office/drawing/2014/main" id="{9A7D2388-510C-6F30-8387-8A3478BA3D81}"/>
              </a:ext>
            </a:extLst>
          </p:cNvPr>
          <p:cNvSpPr txBox="1">
            <a:spLocks noGrp="1" noRot="1" noMove="1" noResize="1" noEditPoints="1" noAdjustHandles="1" noChangeArrowheads="1" noChangeShapeType="1"/>
          </p:cNvSpPr>
          <p:nvPr/>
        </p:nvSpPr>
        <p:spPr>
          <a:xfrm>
            <a:off x="569846" y="4262727"/>
            <a:ext cx="2752517" cy="600164"/>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rPr>
              <a:t>Play a ‘choose your own adventure’ game to learn how to respond to flood alerts and warnings.</a:t>
            </a:r>
          </a:p>
        </p:txBody>
      </p:sp>
      <p:sp>
        <p:nvSpPr>
          <p:cNvPr id="30" name="TextBox 29">
            <a:extLst>
              <a:ext uri="{FF2B5EF4-FFF2-40B4-BE49-F238E27FC236}">
                <a16:creationId xmlns:a16="http://schemas.microsoft.com/office/drawing/2014/main" id="{A4959A43-9138-A16D-0EF5-72D394CC46BD}"/>
              </a:ext>
            </a:extLst>
          </p:cNvPr>
          <p:cNvSpPr txBox="1">
            <a:spLocks noGrp="1" noRot="1" noMove="1" noResize="1" noEditPoints="1" noAdjustHandles="1" noChangeArrowheads="1" noChangeShapeType="1"/>
          </p:cNvSpPr>
          <p:nvPr/>
        </p:nvSpPr>
        <p:spPr>
          <a:xfrm>
            <a:off x="511518" y="5099251"/>
            <a:ext cx="2770855" cy="600164"/>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rPr>
              <a:t>Create resources to share with friends and family. This activity is designed to be repeated.</a:t>
            </a:r>
          </a:p>
        </p:txBody>
      </p:sp>
      <p:sp>
        <p:nvSpPr>
          <p:cNvPr id="32" name="TextBox 31">
            <a:extLst>
              <a:ext uri="{FF2B5EF4-FFF2-40B4-BE49-F238E27FC236}">
                <a16:creationId xmlns:a16="http://schemas.microsoft.com/office/drawing/2014/main" id="{AEEA70AA-E3AF-C54C-ED8D-78C60775251F}"/>
              </a:ext>
            </a:extLst>
          </p:cNvPr>
          <p:cNvSpPr txBox="1">
            <a:spLocks noGrp="1" noRot="1" noMove="1" noResize="1" noEditPoints="1" noAdjustHandles="1" noChangeArrowheads="1" noChangeShapeType="1"/>
          </p:cNvSpPr>
          <p:nvPr/>
        </p:nvSpPr>
        <p:spPr>
          <a:xfrm>
            <a:off x="4578465" y="154708"/>
            <a:ext cx="2955374" cy="523220"/>
          </a:xfrm>
          <a:prstGeom prst="rect">
            <a:avLst/>
          </a:prstGeom>
          <a:noFill/>
        </p:spPr>
        <p:txBody>
          <a:bodyPr wrap="square" rtlCol="0">
            <a:spAutoFit/>
          </a:bodyPr>
          <a:lstStyle/>
          <a:p>
            <a:r>
              <a:rPr lang="en-GB" sz="2800" b="1" dirty="0">
                <a:latin typeface="Arial"/>
                <a:cs typeface="Arial"/>
              </a:rPr>
              <a:t>Heatwaves</a:t>
            </a:r>
          </a:p>
        </p:txBody>
      </p:sp>
      <p:pic>
        <p:nvPicPr>
          <p:cNvPr id="34" name="Picture 33">
            <a:extLst>
              <a:ext uri="{FF2B5EF4-FFF2-40B4-BE49-F238E27FC236}">
                <a16:creationId xmlns:a16="http://schemas.microsoft.com/office/drawing/2014/main" id="{B635A158-3C56-858B-D811-EC2813C9F107}"/>
              </a:ext>
            </a:extLst>
          </p:cNvPr>
          <p:cNvPicPr>
            <a:picLocks noGrp="1" noRot="1" noChangeAspect="1" noMove="1" noResize="1" noEditPoints="1" noAdjustHandles="1" noChangeArrowheads="1" noChangeShapeType="1" noCrop="1"/>
          </p:cNvPicPr>
          <p:nvPr/>
        </p:nvPicPr>
        <p:blipFill rotWithShape="1">
          <a:blip r:embed="rId9"/>
          <a:srcRect l="37757" t="8442" b="1"/>
          <a:stretch/>
        </p:blipFill>
        <p:spPr>
          <a:xfrm>
            <a:off x="4178046" y="700874"/>
            <a:ext cx="1981702" cy="345566"/>
          </a:xfrm>
          <a:prstGeom prst="rect">
            <a:avLst/>
          </a:prstGeom>
        </p:spPr>
      </p:pic>
      <p:sp>
        <p:nvSpPr>
          <p:cNvPr id="35" name="TextBox 34">
            <a:extLst>
              <a:ext uri="{FF2B5EF4-FFF2-40B4-BE49-F238E27FC236}">
                <a16:creationId xmlns:a16="http://schemas.microsoft.com/office/drawing/2014/main" id="{D0349F97-01CB-CBD0-C77B-A4B7D0E600E1}"/>
              </a:ext>
            </a:extLst>
          </p:cNvPr>
          <p:cNvSpPr txBox="1">
            <a:spLocks noGrp="1" noRot="1" noMove="1" noResize="1" noEditPoints="1" noAdjustHandles="1" noChangeArrowheads="1" noChangeShapeType="1"/>
          </p:cNvSpPr>
          <p:nvPr/>
        </p:nvSpPr>
        <p:spPr>
          <a:xfrm>
            <a:off x="4221204" y="946611"/>
            <a:ext cx="2770855" cy="769441"/>
          </a:xfrm>
          <a:prstGeom prst="rect">
            <a:avLst/>
          </a:prstGeom>
          <a:noFill/>
        </p:spPr>
        <p:txBody>
          <a:bodyPr wrap="square" rtlCol="0">
            <a:spAutoFit/>
          </a:bodyPr>
          <a:lstStyle/>
          <a:p>
            <a:pPr>
              <a:defRPr/>
            </a:pPr>
            <a:r>
              <a:rPr lang="en-GB" sz="1100" b="0" i="0" u="none" strike="noStrike" noProof="0" dirty="0">
                <a:solidFill>
                  <a:schemeClr val="tx1">
                    <a:lumMod val="50000"/>
                    <a:lumOff val="50000"/>
                  </a:schemeClr>
                </a:solidFill>
                <a:latin typeface="Arial"/>
              </a:rPr>
              <a:t>Find out about the effects of heatwaves through completing a quiz</a:t>
            </a:r>
            <a:r>
              <a:rPr kumimoji="0" lang="en-GB" sz="1100" b="0" i="0" u="none" strike="noStrike" kern="1200" cap="none" spc="0" normalizeH="0" baseline="0" noProof="0" dirty="0">
                <a:ln>
                  <a:noFill/>
                </a:ln>
                <a:solidFill>
                  <a:prstClr val="black">
                    <a:lumMod val="50000"/>
                    <a:lumOff val="50000"/>
                  </a:prstClr>
                </a:solidFill>
                <a:effectLst/>
                <a:uLnTx/>
                <a:uFillTx/>
                <a:latin typeface="Arial"/>
                <a:ea typeface="+mn-ea"/>
                <a:cs typeface="Arial"/>
              </a:rPr>
              <a:t>.</a:t>
            </a:r>
          </a:p>
          <a:p>
            <a:pPr>
              <a:defRPr/>
            </a:pPr>
            <a:r>
              <a:rPr lang="en-GB" sz="1100" b="1" i="0" u="none" strike="noStrike" noProof="0" dirty="0">
                <a:solidFill>
                  <a:schemeClr val="tx1"/>
                </a:solidFill>
                <a:latin typeface="Arial"/>
              </a:rPr>
              <a:t>Worksheet: heatwave facts to print</a:t>
            </a:r>
          </a:p>
          <a:p>
            <a:pPr>
              <a:defRPr/>
            </a:pPr>
            <a:endParaRPr kumimoji="0" lang="en-GB" sz="1100" b="0" i="0" u="none" strike="noStrike" kern="1200" cap="none" spc="0" normalizeH="0" baseline="0" noProof="0" dirty="0">
              <a:ln>
                <a:noFill/>
              </a:ln>
              <a:solidFill>
                <a:prstClr val="black">
                  <a:lumMod val="50000"/>
                  <a:lumOff val="50000"/>
                </a:prstClr>
              </a:solidFill>
              <a:effectLst/>
              <a:uLnTx/>
              <a:uFillTx/>
              <a:latin typeface="Arial"/>
              <a:ea typeface="+mn-ea"/>
              <a:cs typeface="Arial"/>
            </a:endParaRPr>
          </a:p>
        </p:txBody>
      </p:sp>
      <p:pic>
        <p:nvPicPr>
          <p:cNvPr id="37" name="Picture 36">
            <a:extLst>
              <a:ext uri="{FF2B5EF4-FFF2-40B4-BE49-F238E27FC236}">
                <a16:creationId xmlns:a16="http://schemas.microsoft.com/office/drawing/2014/main" id="{913BF7E7-BDD7-E7A7-CF74-04B8E5038A5C}"/>
              </a:ext>
            </a:extLst>
          </p:cNvPr>
          <p:cNvPicPr>
            <a:picLocks noGrp="1" noRot="1" noChangeAspect="1" noMove="1" noResize="1" noEditPoints="1" noAdjustHandles="1" noChangeArrowheads="1" noChangeShapeType="1" noCrop="1"/>
          </p:cNvPicPr>
          <p:nvPr/>
        </p:nvPicPr>
        <p:blipFill rotWithShape="1">
          <a:blip r:embed="rId10"/>
          <a:srcRect l="38332" t="16944" b="7878"/>
          <a:stretch/>
        </p:blipFill>
        <p:spPr>
          <a:xfrm>
            <a:off x="4178046" y="1553749"/>
            <a:ext cx="1992500" cy="258930"/>
          </a:xfrm>
          <a:prstGeom prst="rect">
            <a:avLst/>
          </a:prstGeom>
        </p:spPr>
      </p:pic>
      <p:sp>
        <p:nvSpPr>
          <p:cNvPr id="38" name="TextBox 37">
            <a:extLst>
              <a:ext uri="{FF2B5EF4-FFF2-40B4-BE49-F238E27FC236}">
                <a16:creationId xmlns:a16="http://schemas.microsoft.com/office/drawing/2014/main" id="{FF3960BE-49FE-D703-C470-669D9B24147D}"/>
              </a:ext>
            </a:extLst>
          </p:cNvPr>
          <p:cNvSpPr txBox="1">
            <a:spLocks noGrp="1" noRot="1" noMove="1" noResize="1" noEditPoints="1" noAdjustHandles="1" noChangeArrowheads="1" noChangeShapeType="1"/>
          </p:cNvSpPr>
          <p:nvPr/>
        </p:nvSpPr>
        <p:spPr>
          <a:xfrm>
            <a:off x="7733979" y="1568365"/>
            <a:ext cx="2770855" cy="600164"/>
          </a:xfrm>
          <a:prstGeom prst="rect">
            <a:avLst/>
          </a:prstGeom>
          <a:noFill/>
        </p:spPr>
        <p:txBody>
          <a:bodyPr wrap="square" rtlCol="0">
            <a:spAutoFit/>
          </a:bodyPr>
          <a:lstStyle/>
          <a:p>
            <a:pPr marL="0" marR="0" lvl="0" indent="0" algn="l" rtl="0" eaLnBrk="1" fontAlgn="auto" latinLnBrk="0" hangingPunct="1">
              <a:lnSpc>
                <a:spcPct val="100000"/>
              </a:lnSpc>
              <a:spcBef>
                <a:spcPts val="0"/>
              </a:spcBef>
              <a:spcAft>
                <a:spcPts val="0"/>
              </a:spcAft>
              <a:buClrTx/>
              <a:buSzTx/>
              <a:buFontTx/>
              <a:buNone/>
            </a:pPr>
            <a:r>
              <a:rPr lang="en-GB" sz="1100" dirty="0">
                <a:solidFill>
                  <a:schemeClr val="tx1">
                    <a:lumMod val="50000"/>
                    <a:lumOff val="50000"/>
                  </a:schemeClr>
                </a:solidFill>
                <a:latin typeface="Arial"/>
                <a:cs typeface="Arial"/>
              </a:rPr>
              <a:t>Examine a list of ways to cope and apply this to yourself and others.</a:t>
            </a:r>
          </a:p>
          <a:p>
            <a:r>
              <a:rPr lang="en-GB" sz="1100" b="1" i="0" u="none" strike="noStrike" noProof="0" dirty="0">
                <a:solidFill>
                  <a:schemeClr val="tx1"/>
                </a:solidFill>
                <a:latin typeface="Arial"/>
              </a:rPr>
              <a:t>Worksheet: coping with eco-anxiety</a:t>
            </a:r>
          </a:p>
        </p:txBody>
      </p:sp>
      <p:pic>
        <p:nvPicPr>
          <p:cNvPr id="39" name="Picture 38">
            <a:extLst>
              <a:ext uri="{FF2B5EF4-FFF2-40B4-BE49-F238E27FC236}">
                <a16:creationId xmlns:a16="http://schemas.microsoft.com/office/drawing/2014/main" id="{1D2C9318-12E7-2314-230B-1C318C03DDE5}"/>
              </a:ext>
            </a:extLst>
          </p:cNvPr>
          <p:cNvPicPr>
            <a:picLocks noGrp="1" noRot="1" noChangeAspect="1" noMove="1" noResize="1" noEditPoints="1" noAdjustHandles="1" noChangeArrowheads="1" noChangeShapeType="1" noCrop="1"/>
          </p:cNvPicPr>
          <p:nvPr/>
        </p:nvPicPr>
        <p:blipFill rotWithShape="1">
          <a:blip r:embed="rId11"/>
          <a:srcRect l="34210" t="21075" b="19673"/>
          <a:stretch/>
        </p:blipFill>
        <p:spPr>
          <a:xfrm>
            <a:off x="4167051" y="2734318"/>
            <a:ext cx="2410370" cy="235499"/>
          </a:xfrm>
          <a:prstGeom prst="rect">
            <a:avLst/>
          </a:prstGeom>
        </p:spPr>
      </p:pic>
      <p:sp>
        <p:nvSpPr>
          <p:cNvPr id="41" name="TextBox 40">
            <a:extLst>
              <a:ext uri="{FF2B5EF4-FFF2-40B4-BE49-F238E27FC236}">
                <a16:creationId xmlns:a16="http://schemas.microsoft.com/office/drawing/2014/main" id="{D7C2A110-CB9A-A975-3DAB-584F31EF240E}"/>
              </a:ext>
            </a:extLst>
          </p:cNvPr>
          <p:cNvSpPr txBox="1">
            <a:spLocks noGrp="1" noRot="1" noMove="1" noResize="1" noEditPoints="1" noAdjustHandles="1" noChangeArrowheads="1" noChangeShapeType="1"/>
          </p:cNvSpPr>
          <p:nvPr/>
        </p:nvSpPr>
        <p:spPr>
          <a:xfrm>
            <a:off x="4178046" y="3020112"/>
            <a:ext cx="2743794" cy="769441"/>
          </a:xfrm>
          <a:prstGeom prst="rect">
            <a:avLst/>
          </a:prstGeom>
          <a:noFill/>
        </p:spPr>
        <p:txBody>
          <a:bodyPr wrap="square">
            <a:spAutoFit/>
          </a:bodyPr>
          <a:lstStyle/>
          <a:p>
            <a:pPr lvl="0">
              <a:buNone/>
            </a:pPr>
            <a:r>
              <a:rPr lang="en-GB" sz="1100" b="0" i="0" u="none" strike="noStrike" noProof="0" dirty="0">
                <a:solidFill>
                  <a:schemeClr val="tx1">
                    <a:lumMod val="50000"/>
                    <a:lumOff val="50000"/>
                  </a:schemeClr>
                </a:solidFill>
                <a:latin typeface="Arial"/>
              </a:rPr>
              <a:t>Create a decision flowchart to share with friends and family to help them prepare for a heatwave.</a:t>
            </a:r>
          </a:p>
          <a:p>
            <a:r>
              <a:rPr lang="en-GB" sz="1100" b="1" i="0" u="none" strike="noStrike" noProof="0" dirty="0">
                <a:solidFill>
                  <a:schemeClr val="tx1"/>
                </a:solidFill>
                <a:latin typeface="Arial"/>
              </a:rPr>
              <a:t>Worksheet: decision flowcharts</a:t>
            </a:r>
            <a:endParaRPr lang="en-GB" sz="1100" b="1" i="0" u="none" strike="noStrike" noProof="0" dirty="0">
              <a:solidFill>
                <a:schemeClr val="tx1">
                  <a:lumMod val="50000"/>
                  <a:lumOff val="50000"/>
                </a:schemeClr>
              </a:solidFill>
              <a:latin typeface="Arial"/>
            </a:endParaRPr>
          </a:p>
        </p:txBody>
      </p:sp>
      <p:sp>
        <p:nvSpPr>
          <p:cNvPr id="50" name="TextBox 49">
            <a:extLst>
              <a:ext uri="{FF2B5EF4-FFF2-40B4-BE49-F238E27FC236}">
                <a16:creationId xmlns:a16="http://schemas.microsoft.com/office/drawing/2014/main" id="{44662228-43DB-0356-8E3B-8C2C17974C72}"/>
              </a:ext>
            </a:extLst>
          </p:cNvPr>
          <p:cNvSpPr txBox="1">
            <a:spLocks noGrp="1" noRot="1" noMove="1" noResize="1" noEditPoints="1" noAdjustHandles="1" noChangeArrowheads="1" noChangeShapeType="1"/>
          </p:cNvSpPr>
          <p:nvPr/>
        </p:nvSpPr>
        <p:spPr>
          <a:xfrm>
            <a:off x="8154455" y="171710"/>
            <a:ext cx="2955374" cy="523220"/>
          </a:xfrm>
          <a:prstGeom prst="rect">
            <a:avLst/>
          </a:prstGeom>
          <a:noFill/>
        </p:spPr>
        <p:txBody>
          <a:bodyPr wrap="square" rtlCol="0">
            <a:spAutoFit/>
          </a:bodyPr>
          <a:lstStyle/>
          <a:p>
            <a:r>
              <a:rPr lang="en-GB" sz="2800" b="1" dirty="0">
                <a:latin typeface="Arial"/>
                <a:cs typeface="Arial"/>
              </a:rPr>
              <a:t>Eco-anxiety</a:t>
            </a:r>
          </a:p>
        </p:txBody>
      </p:sp>
      <p:pic>
        <p:nvPicPr>
          <p:cNvPr id="51" name="Picture 50">
            <a:extLst>
              <a:ext uri="{FF2B5EF4-FFF2-40B4-BE49-F238E27FC236}">
                <a16:creationId xmlns:a16="http://schemas.microsoft.com/office/drawing/2014/main" id="{1D185DA9-3951-3B26-E998-E535B328C729}"/>
              </a:ext>
            </a:extLst>
          </p:cNvPr>
          <p:cNvPicPr>
            <a:picLocks noGrp="1" noRot="1" noChangeAspect="1" noMove="1" noResize="1" noEditPoints="1" noAdjustHandles="1" noChangeArrowheads="1" noChangeShapeType="1" noCrop="1"/>
          </p:cNvPicPr>
          <p:nvPr/>
        </p:nvPicPr>
        <p:blipFill rotWithShape="1">
          <a:blip r:embed="rId12"/>
          <a:srcRect l="38165" t="8282" b="16866"/>
          <a:stretch/>
        </p:blipFill>
        <p:spPr>
          <a:xfrm>
            <a:off x="7755427" y="700874"/>
            <a:ext cx="1974828" cy="262578"/>
          </a:xfrm>
          <a:prstGeom prst="rect">
            <a:avLst/>
          </a:prstGeom>
        </p:spPr>
      </p:pic>
      <p:sp>
        <p:nvSpPr>
          <p:cNvPr id="52" name="TextBox 51">
            <a:extLst>
              <a:ext uri="{FF2B5EF4-FFF2-40B4-BE49-F238E27FC236}">
                <a16:creationId xmlns:a16="http://schemas.microsoft.com/office/drawing/2014/main" id="{422713A6-9B28-00BC-D0C6-23A6AFF7056A}"/>
              </a:ext>
            </a:extLst>
          </p:cNvPr>
          <p:cNvSpPr txBox="1">
            <a:spLocks noGrp="1" noRot="1" noMove="1" noResize="1" noEditPoints="1" noAdjustHandles="1" noChangeArrowheads="1" noChangeShapeType="1"/>
          </p:cNvSpPr>
          <p:nvPr/>
        </p:nvSpPr>
        <p:spPr>
          <a:xfrm>
            <a:off x="7737437" y="915711"/>
            <a:ext cx="2770855" cy="430887"/>
          </a:xfrm>
          <a:prstGeom prst="rect">
            <a:avLst/>
          </a:prstGeom>
          <a:noFill/>
        </p:spPr>
        <p:txBody>
          <a:bodyPr wrap="square" rtlCol="0">
            <a:spAutoFit/>
          </a:bodyPr>
          <a:lstStyle/>
          <a:p>
            <a:pPr>
              <a:buClr>
                <a:srgbClr val="EE2A24"/>
              </a:buClr>
            </a:pPr>
            <a:r>
              <a:rPr lang="en-GB" sz="1100" b="0" i="0" u="none" strike="noStrike" noProof="0">
                <a:solidFill>
                  <a:schemeClr val="tx1">
                    <a:lumMod val="50000"/>
                    <a:lumOff val="50000"/>
                  </a:schemeClr>
                </a:solidFill>
                <a:latin typeface="Arial"/>
                <a:cs typeface="Arial"/>
              </a:rPr>
              <a:t>Read a character’s experience of eco-anxiety and use this to define what it is.</a:t>
            </a:r>
            <a:endParaRPr lang="en-GB" sz="1100">
              <a:solidFill>
                <a:schemeClr val="tx1">
                  <a:lumMod val="50000"/>
                  <a:lumOff val="50000"/>
                </a:schemeClr>
              </a:solidFill>
              <a:latin typeface="Arial"/>
              <a:cs typeface="Arial"/>
            </a:endParaRPr>
          </a:p>
        </p:txBody>
      </p:sp>
      <p:sp>
        <p:nvSpPr>
          <p:cNvPr id="57" name="TextBox 56">
            <a:extLst>
              <a:ext uri="{FF2B5EF4-FFF2-40B4-BE49-F238E27FC236}">
                <a16:creationId xmlns:a16="http://schemas.microsoft.com/office/drawing/2014/main" id="{22AF5D08-CE75-2D27-2984-22024CFC996B}"/>
              </a:ext>
            </a:extLst>
          </p:cNvPr>
          <p:cNvSpPr txBox="1">
            <a:spLocks noGrp="1" noRot="1" noMove="1" noResize="1" noEditPoints="1" noAdjustHandles="1" noChangeArrowheads="1" noChangeShapeType="1"/>
          </p:cNvSpPr>
          <p:nvPr/>
        </p:nvSpPr>
        <p:spPr>
          <a:xfrm>
            <a:off x="4221204" y="1771407"/>
            <a:ext cx="2770855" cy="1107996"/>
          </a:xfrm>
          <a:prstGeom prst="rect">
            <a:avLst/>
          </a:prstGeom>
          <a:noFill/>
        </p:spPr>
        <p:txBody>
          <a:bodyPr wrap="square" lIns="91440" tIns="45720" rIns="91440" bIns="45720" rtlCol="0" anchor="t">
            <a:spAutoFit/>
          </a:bodyPr>
          <a:lstStyle/>
          <a:p>
            <a:pPr>
              <a:buClr>
                <a:srgbClr val="EE2A24"/>
              </a:buClr>
            </a:pPr>
            <a:r>
              <a:rPr lang="en-GB" sz="1100" b="0" i="0" u="none" strike="noStrike" noProof="0" dirty="0">
                <a:solidFill>
                  <a:schemeClr val="tx1">
                    <a:lumMod val="50000"/>
                    <a:lumOff val="50000"/>
                  </a:schemeClr>
                </a:solidFill>
                <a:latin typeface="Arial"/>
                <a:cs typeface="Arial"/>
              </a:rPr>
              <a:t>Learn how heatwaves affects our body and the first aid to help. Apply these to different scenarios.</a:t>
            </a:r>
          </a:p>
          <a:p>
            <a:pPr>
              <a:buClr>
                <a:srgbClr val="EE2A24"/>
              </a:buClr>
            </a:pPr>
            <a:r>
              <a:rPr lang="en-GB" sz="1100" b="1" dirty="0">
                <a:latin typeface="Arial"/>
              </a:rPr>
              <a:t>Poster: heatwaves scenarios</a:t>
            </a:r>
            <a:endParaRPr lang="en-GB" sz="1100" b="1" dirty="0">
              <a:latin typeface="Arial"/>
              <a:cs typeface="Arial"/>
            </a:endParaRPr>
          </a:p>
          <a:p>
            <a:pPr>
              <a:buClr>
                <a:srgbClr val="EE2A24"/>
              </a:buClr>
            </a:pPr>
            <a:r>
              <a:rPr lang="en-GB" sz="1100" b="1" dirty="0">
                <a:latin typeface="Arial"/>
              </a:rPr>
              <a:t>Poster</a:t>
            </a:r>
            <a:r>
              <a:rPr lang="en-GB" sz="1100" b="1" i="0" u="none" strike="noStrike" noProof="0" dirty="0">
                <a:latin typeface="Arial"/>
              </a:rPr>
              <a:t>: heatwaves first aid</a:t>
            </a:r>
            <a:r>
              <a:rPr lang="en-GB" sz="1100" b="1" dirty="0">
                <a:latin typeface="Arial"/>
              </a:rPr>
              <a:t> </a:t>
            </a:r>
            <a:endParaRPr lang="en-GB" sz="1100" b="1" i="0" u="none" strike="noStrike" noProof="0" dirty="0">
              <a:latin typeface="Arial"/>
              <a:cs typeface="Arial"/>
            </a:endParaRPr>
          </a:p>
          <a:p>
            <a:pPr>
              <a:buClr>
                <a:srgbClr val="EE2A24"/>
              </a:buClr>
            </a:pPr>
            <a:endParaRPr lang="en-GB" sz="1100" b="1" i="0" u="none" strike="noStrike" noProof="0" dirty="0">
              <a:solidFill>
                <a:schemeClr val="tx1"/>
              </a:solidFill>
              <a:latin typeface="Arial"/>
            </a:endParaRPr>
          </a:p>
        </p:txBody>
      </p:sp>
      <p:pic>
        <p:nvPicPr>
          <p:cNvPr id="58" name="Picture 57">
            <a:extLst>
              <a:ext uri="{FF2B5EF4-FFF2-40B4-BE49-F238E27FC236}">
                <a16:creationId xmlns:a16="http://schemas.microsoft.com/office/drawing/2014/main" id="{AB71378C-E49B-7DCB-02CF-0C965FDDFD73}"/>
              </a:ext>
            </a:extLst>
          </p:cNvPr>
          <p:cNvPicPr>
            <a:picLocks noGrp="1" noRot="1" noChangeAspect="1" noMove="1" noResize="1" noEditPoints="1" noAdjustHandles="1" noChangeArrowheads="1" noChangeShapeType="1" noCrop="1"/>
          </p:cNvPicPr>
          <p:nvPr/>
        </p:nvPicPr>
        <p:blipFill rotWithShape="1">
          <a:blip r:embed="rId13"/>
          <a:srcRect l="37311" t="29986" r="1430" b="14449"/>
          <a:stretch/>
        </p:blipFill>
        <p:spPr>
          <a:xfrm>
            <a:off x="7727778" y="2201340"/>
            <a:ext cx="1906901" cy="188956"/>
          </a:xfrm>
          <a:prstGeom prst="rect">
            <a:avLst/>
          </a:prstGeom>
        </p:spPr>
      </p:pic>
      <p:sp>
        <p:nvSpPr>
          <p:cNvPr id="59" name="TextBox 58">
            <a:extLst>
              <a:ext uri="{FF2B5EF4-FFF2-40B4-BE49-F238E27FC236}">
                <a16:creationId xmlns:a16="http://schemas.microsoft.com/office/drawing/2014/main" id="{37F834ED-1DB2-55D3-2C47-98AD7911918F}"/>
              </a:ext>
            </a:extLst>
          </p:cNvPr>
          <p:cNvSpPr txBox="1">
            <a:spLocks noGrp="1" noRot="1" noMove="1" noResize="1" noEditPoints="1" noAdjustHandles="1" noChangeArrowheads="1" noChangeShapeType="1"/>
          </p:cNvSpPr>
          <p:nvPr/>
        </p:nvSpPr>
        <p:spPr>
          <a:xfrm>
            <a:off x="7751561" y="2424264"/>
            <a:ext cx="2743794" cy="769441"/>
          </a:xfrm>
          <a:prstGeom prst="rect">
            <a:avLst/>
          </a:prstGeom>
          <a:noFill/>
        </p:spPr>
        <p:txBody>
          <a:bodyPr wrap="square">
            <a:spAutoFit/>
          </a:bodyPr>
          <a:lstStyle/>
          <a:p>
            <a:pPr>
              <a:buClr>
                <a:srgbClr val="EE2A24"/>
              </a:buClr>
            </a:pPr>
            <a:r>
              <a:rPr lang="en-GB" sz="1100" b="0" i="0" u="none" strike="noStrike" noProof="0" dirty="0">
                <a:solidFill>
                  <a:schemeClr val="tx1">
                    <a:lumMod val="50000"/>
                    <a:lumOff val="50000"/>
                  </a:schemeClr>
                </a:solidFill>
                <a:latin typeface="Arial"/>
                <a:cs typeface="Arial"/>
              </a:rPr>
              <a:t>Create a video/script for social media of how to cope with eco-anxiety to share with friends and family.</a:t>
            </a:r>
          </a:p>
          <a:p>
            <a:pPr>
              <a:buClr>
                <a:srgbClr val="EE2A24"/>
              </a:buClr>
            </a:pPr>
            <a:r>
              <a:rPr lang="en-GB" sz="1100" b="1" i="0" u="none" strike="noStrike" noProof="0" dirty="0">
                <a:solidFill>
                  <a:schemeClr val="tx1"/>
                </a:solidFill>
                <a:latin typeface="Arial"/>
              </a:rPr>
              <a:t>Worksheet: </a:t>
            </a:r>
            <a:r>
              <a:rPr lang="en-GB" sz="1100" b="1" i="0" u="none" strike="noStrike" noProof="0" dirty="0" err="1">
                <a:solidFill>
                  <a:schemeClr val="tx1"/>
                </a:solidFill>
                <a:latin typeface="Arial"/>
              </a:rPr>
              <a:t>ec</a:t>
            </a:r>
            <a:r>
              <a:rPr lang="en-GB" sz="1100" b="1" dirty="0">
                <a:latin typeface="Arial"/>
              </a:rPr>
              <a:t>o-anxiety video script</a:t>
            </a:r>
            <a:endParaRPr lang="en-GB" sz="1100" b="1" i="0" u="none" strike="noStrike" noProof="0" dirty="0">
              <a:solidFill>
                <a:schemeClr val="tx1"/>
              </a:solidFill>
              <a:latin typeface="Arial"/>
            </a:endParaRPr>
          </a:p>
        </p:txBody>
      </p:sp>
      <p:sp>
        <p:nvSpPr>
          <p:cNvPr id="70" name="TextBox 69">
            <a:extLst>
              <a:ext uri="{FF2B5EF4-FFF2-40B4-BE49-F238E27FC236}">
                <a16:creationId xmlns:a16="http://schemas.microsoft.com/office/drawing/2014/main" id="{49DBBE03-11A5-B6E8-F460-30F764155F4E}"/>
              </a:ext>
            </a:extLst>
          </p:cNvPr>
          <p:cNvSpPr txBox="1">
            <a:spLocks noGrp="1" noRot="1" noMove="1" noResize="1" noEditPoints="1" noAdjustHandles="1" noChangeArrowheads="1" noChangeShapeType="1"/>
          </p:cNvSpPr>
          <p:nvPr/>
        </p:nvSpPr>
        <p:spPr>
          <a:xfrm>
            <a:off x="9548921" y="3791918"/>
            <a:ext cx="1929116" cy="1015663"/>
          </a:xfrm>
          <a:prstGeom prst="rect">
            <a:avLst/>
          </a:prstGeom>
          <a:noFill/>
        </p:spPr>
        <p:txBody>
          <a:bodyPr wrap="square" rtlCol="0">
            <a:spAutoFit/>
          </a:bodyPr>
          <a:lstStyle/>
          <a:p>
            <a:r>
              <a:rPr lang="en-GB" sz="1200" b="1" dirty="0">
                <a:latin typeface="Arial" panose="020B0604020202020204" pitchFamily="34" charset="0"/>
                <a:cs typeface="Arial" panose="020B0604020202020204" pitchFamily="34" charset="0"/>
              </a:rPr>
              <a:t>Bronze certificate</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Silver certificate</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Gold certificate</a:t>
            </a:r>
          </a:p>
        </p:txBody>
      </p:sp>
      <p:sp>
        <p:nvSpPr>
          <p:cNvPr id="2" name="Rectangle 1">
            <a:extLst>
              <a:ext uri="{FF2B5EF4-FFF2-40B4-BE49-F238E27FC236}">
                <a16:creationId xmlns:a16="http://schemas.microsoft.com/office/drawing/2014/main" id="{B04F7814-AC5B-16FC-44B0-5789E243A877}"/>
              </a:ext>
            </a:extLst>
          </p:cNvPr>
          <p:cNvSpPr>
            <a:spLocks noGrp="1" noRot="1" noMove="1" noResize="1" noEditPoints="1" noAdjustHandles="1" noChangeArrowheads="1" noChangeShapeType="1"/>
          </p:cNvSpPr>
          <p:nvPr/>
        </p:nvSpPr>
        <p:spPr>
          <a:xfrm>
            <a:off x="501426" y="287278"/>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F700672B-09FD-16E8-F8E8-059C9FA99D3D}"/>
              </a:ext>
            </a:extLst>
          </p:cNvPr>
          <p:cNvSpPr>
            <a:spLocks noGrp="1" noRot="1" noMove="1" noResize="1" noEditPoints="1" noAdjustHandles="1" noChangeArrowheads="1" noChangeShapeType="1"/>
          </p:cNvSpPr>
          <p:nvPr/>
        </p:nvSpPr>
        <p:spPr>
          <a:xfrm>
            <a:off x="4204715" y="277778"/>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9DADC611-178F-8EE6-CAC5-A5AEA86D9FA6}"/>
              </a:ext>
            </a:extLst>
          </p:cNvPr>
          <p:cNvSpPr>
            <a:spLocks noGrp="1" noRot="1" noMove="1" noResize="1" noEditPoints="1" noAdjustHandles="1" noChangeArrowheads="1" noChangeShapeType="1"/>
          </p:cNvSpPr>
          <p:nvPr/>
        </p:nvSpPr>
        <p:spPr>
          <a:xfrm>
            <a:off x="7749024" y="285570"/>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a:extLst>
              <a:ext uri="{FF2B5EF4-FFF2-40B4-BE49-F238E27FC236}">
                <a16:creationId xmlns:a16="http://schemas.microsoft.com/office/drawing/2014/main" id="{41ACD9DC-046C-6E28-4128-5F8A73AFB373}"/>
              </a:ext>
            </a:extLst>
          </p:cNvPr>
          <p:cNvSpPr txBox="1">
            <a:spLocks noGrp="1" noRot="1" noMove="1" noResize="1" noEditPoints="1" noAdjustHandles="1" noChangeArrowheads="1" noChangeShapeType="1"/>
          </p:cNvSpPr>
          <p:nvPr/>
        </p:nvSpPr>
        <p:spPr>
          <a:xfrm>
            <a:off x="8008815" y="3424920"/>
            <a:ext cx="2955374" cy="369332"/>
          </a:xfrm>
          <a:prstGeom prst="rect">
            <a:avLst/>
          </a:prstGeom>
          <a:noFill/>
        </p:spPr>
        <p:txBody>
          <a:bodyPr wrap="square" rtlCol="0">
            <a:spAutoFit/>
          </a:bodyPr>
          <a:lstStyle/>
          <a:p>
            <a:pPr algn="ctr"/>
            <a:r>
              <a:rPr lang="en-GB" sz="1800" b="1" dirty="0">
                <a:solidFill>
                  <a:srgbClr val="EE2A24"/>
                </a:solidFill>
                <a:latin typeface="Arial"/>
                <a:cs typeface="Arial"/>
              </a:rPr>
              <a:t>For use across all topics</a:t>
            </a:r>
          </a:p>
        </p:txBody>
      </p:sp>
      <p:sp>
        <p:nvSpPr>
          <p:cNvPr id="69" name="TextBox 68">
            <a:extLst>
              <a:ext uri="{FF2B5EF4-FFF2-40B4-BE49-F238E27FC236}">
                <a16:creationId xmlns:a16="http://schemas.microsoft.com/office/drawing/2014/main" id="{1162C92D-3865-F7B7-BBA9-790024B5C96D}"/>
              </a:ext>
            </a:extLst>
          </p:cNvPr>
          <p:cNvSpPr txBox="1">
            <a:spLocks noGrp="1" noRot="1" noMove="1" noResize="1" noEditPoints="1" noAdjustHandles="1" noChangeArrowheads="1" noChangeShapeType="1"/>
          </p:cNvSpPr>
          <p:nvPr/>
        </p:nvSpPr>
        <p:spPr>
          <a:xfrm>
            <a:off x="7914585" y="3789878"/>
            <a:ext cx="1513302" cy="1200329"/>
          </a:xfrm>
          <a:prstGeom prst="rect">
            <a:avLst/>
          </a:prstGeom>
          <a:noFill/>
        </p:spPr>
        <p:txBody>
          <a:bodyPr wrap="square" rtlCol="0">
            <a:spAutoFit/>
          </a:bodyPr>
          <a:lstStyle/>
          <a:p>
            <a:r>
              <a:rPr lang="en-GB" sz="1200" b="1" dirty="0">
                <a:latin typeface="Arial" panose="020B0604020202020204" pitchFamily="34" charset="0"/>
                <a:cs typeface="Arial" panose="020B0604020202020204" pitchFamily="34" charset="0"/>
              </a:rPr>
              <a:t>Starters</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Plenaries</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Weather Together </a:t>
            </a:r>
          </a:p>
          <a:p>
            <a:r>
              <a:rPr lang="en-GB" sz="1200" b="1" dirty="0">
                <a:latin typeface="Arial" panose="020B0604020202020204" pitchFamily="34" charset="0"/>
                <a:cs typeface="Arial" panose="020B0604020202020204" pitchFamily="34" charset="0"/>
              </a:rPr>
              <a:t>award tracker</a:t>
            </a:r>
          </a:p>
        </p:txBody>
      </p:sp>
      <p:sp>
        <p:nvSpPr>
          <p:cNvPr id="6" name="Rectangle 5">
            <a:extLst>
              <a:ext uri="{FF2B5EF4-FFF2-40B4-BE49-F238E27FC236}">
                <a16:creationId xmlns:a16="http://schemas.microsoft.com/office/drawing/2014/main" id="{9FD48F1D-5075-A893-5EB8-A16DA3E4C8E6}"/>
              </a:ext>
            </a:extLst>
          </p:cNvPr>
          <p:cNvSpPr>
            <a:spLocks noGrp="1" noRot="1" noMove="1" noResize="1" noEditPoints="1" noAdjustHandles="1" noChangeArrowheads="1" noChangeShapeType="1"/>
          </p:cNvSpPr>
          <p:nvPr/>
        </p:nvSpPr>
        <p:spPr>
          <a:xfrm>
            <a:off x="7745901" y="3406219"/>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106536FA-836C-EC7B-A292-4EDBF7A2C4F5}"/>
              </a:ext>
            </a:extLst>
          </p:cNvPr>
          <p:cNvPicPr>
            <a:picLocks noGrp="1" noRot="1" noChangeAspect="1" noMove="1" noResize="1" noEditPoints="1" noAdjustHandles="1" noChangeArrowheads="1" noChangeShapeType="1" noCrop="1"/>
          </p:cNvPicPr>
          <p:nvPr/>
        </p:nvPicPr>
        <p:blipFill>
          <a:blip r:embed="rId14"/>
          <a:stretch>
            <a:fillRect/>
          </a:stretch>
        </p:blipFill>
        <p:spPr>
          <a:xfrm>
            <a:off x="4019462" y="3773249"/>
            <a:ext cx="3121333" cy="1562071"/>
          </a:xfrm>
          <a:prstGeom prst="rect">
            <a:avLst/>
          </a:prstGeom>
        </p:spPr>
      </p:pic>
      <p:sp>
        <p:nvSpPr>
          <p:cNvPr id="13" name="TextBox 12">
            <a:extLst>
              <a:ext uri="{FF2B5EF4-FFF2-40B4-BE49-F238E27FC236}">
                <a16:creationId xmlns:a16="http://schemas.microsoft.com/office/drawing/2014/main" id="{7C4FB78C-D2BE-C5E6-4376-21C3CF7EFEBD}"/>
              </a:ext>
            </a:extLst>
          </p:cNvPr>
          <p:cNvSpPr txBox="1">
            <a:spLocks noGrp="1" noRot="1" noMove="1" noResize="1" noEditPoints="1" noAdjustHandles="1" noChangeArrowheads="1" noChangeShapeType="1"/>
          </p:cNvSpPr>
          <p:nvPr/>
        </p:nvSpPr>
        <p:spPr>
          <a:xfrm>
            <a:off x="4283655" y="5563365"/>
            <a:ext cx="2838145" cy="461665"/>
          </a:xfrm>
          <a:prstGeom prst="rect">
            <a:avLst/>
          </a:prstGeom>
          <a:noFill/>
        </p:spPr>
        <p:txBody>
          <a:bodyPr wrap="square" rtlCol="0">
            <a:spAutoFit/>
          </a:bodyPr>
          <a:lstStyle/>
          <a:p>
            <a:r>
              <a:rPr lang="en-GB" sz="1200" dirty="0">
                <a:solidFill>
                  <a:srgbClr val="7F7F7F"/>
                </a:solidFill>
                <a:latin typeface="Arial"/>
              </a:rPr>
              <a:t>Fill in this quick survey to help us improve Weather Together.</a:t>
            </a:r>
            <a:endParaRPr lang="en-GB" sz="1200" i="0" u="none" strike="noStrike" noProof="0" dirty="0">
              <a:solidFill>
                <a:srgbClr val="7F7F7F"/>
              </a:solidFill>
              <a:latin typeface="Arial"/>
            </a:endParaRPr>
          </a:p>
        </p:txBody>
      </p:sp>
      <p:pic>
        <p:nvPicPr>
          <p:cNvPr id="43" name="Picture 42">
            <a:extLst>
              <a:ext uri="{FF2B5EF4-FFF2-40B4-BE49-F238E27FC236}">
                <a16:creationId xmlns:a16="http://schemas.microsoft.com/office/drawing/2014/main" id="{3A3B48B8-968B-7C48-3772-99A82D5B3572}"/>
              </a:ext>
            </a:extLst>
          </p:cNvPr>
          <p:cNvPicPr>
            <a:picLocks noGrp="1" noRot="1" noChangeAspect="1" noMove="1" noResize="1" noEditPoints="1" noAdjustHandles="1" noChangeArrowheads="1" noChangeShapeType="1" noCrop="1"/>
          </p:cNvPicPr>
          <p:nvPr/>
        </p:nvPicPr>
        <p:blipFill>
          <a:blip r:embed="rId15"/>
          <a:stretch>
            <a:fillRect/>
          </a:stretch>
        </p:blipFill>
        <p:spPr>
          <a:xfrm>
            <a:off x="7731552" y="1388835"/>
            <a:ext cx="1801097" cy="211809"/>
          </a:xfrm>
          <a:prstGeom prst="rect">
            <a:avLst/>
          </a:prstGeom>
        </p:spPr>
      </p:pic>
      <p:pic>
        <p:nvPicPr>
          <p:cNvPr id="44" name="Picture 43">
            <a:extLst>
              <a:ext uri="{FF2B5EF4-FFF2-40B4-BE49-F238E27FC236}">
                <a16:creationId xmlns:a16="http://schemas.microsoft.com/office/drawing/2014/main" id="{BA84FC77-4396-B072-E560-19F8A46C4CD3}"/>
              </a:ext>
            </a:extLst>
          </p:cNvPr>
          <p:cNvPicPr>
            <a:picLocks noGrp="1" noRot="1" noChangeAspect="1" noMove="1" noResize="1" noEditPoints="1" noAdjustHandles="1" noChangeArrowheads="1" noChangeShapeType="1" noCrop="1"/>
          </p:cNvPicPr>
          <p:nvPr/>
        </p:nvPicPr>
        <p:blipFill rotWithShape="1">
          <a:blip r:embed="rId4"/>
          <a:srcRect l="35303" t="-2205" r="4145" b="-1"/>
          <a:stretch/>
        </p:blipFill>
        <p:spPr>
          <a:xfrm>
            <a:off x="721453" y="1365508"/>
            <a:ext cx="2225033" cy="334756"/>
          </a:xfrm>
          <a:prstGeom prst="rect">
            <a:avLst/>
          </a:prstGeom>
        </p:spPr>
      </p:pic>
      <p:pic>
        <p:nvPicPr>
          <p:cNvPr id="46" name="Picture 45">
            <a:extLst>
              <a:ext uri="{FF2B5EF4-FFF2-40B4-BE49-F238E27FC236}">
                <a16:creationId xmlns:a16="http://schemas.microsoft.com/office/drawing/2014/main" id="{E4F1DF51-B17F-BC68-3908-E2BFBAF37E1D}"/>
              </a:ext>
            </a:extLst>
          </p:cNvPr>
          <p:cNvPicPr>
            <a:picLocks noGrp="1" noRot="1" noChangeAspect="1" noMove="1" noResize="1" noEditPoints="1" noAdjustHandles="1" noChangeArrowheads="1" noChangeShapeType="1" noCrop="1"/>
          </p:cNvPicPr>
          <p:nvPr/>
        </p:nvPicPr>
        <p:blipFill rotWithShape="1">
          <a:blip r:embed="rId7"/>
          <a:srcRect l="34140" t="30905" r="5399" b="-3095"/>
          <a:stretch/>
        </p:blipFill>
        <p:spPr>
          <a:xfrm>
            <a:off x="651910" y="4044399"/>
            <a:ext cx="2129594" cy="216322"/>
          </a:xfrm>
          <a:prstGeom prst="rect">
            <a:avLst/>
          </a:prstGeom>
        </p:spPr>
      </p:pic>
      <p:sp>
        <p:nvSpPr>
          <p:cNvPr id="17" name="TextBox 16">
            <a:extLst>
              <a:ext uri="{FF2B5EF4-FFF2-40B4-BE49-F238E27FC236}">
                <a16:creationId xmlns:a16="http://schemas.microsoft.com/office/drawing/2014/main" id="{3AD5A2B4-A62E-61EE-B07D-7FDF13A1CFAB}"/>
              </a:ext>
            </a:extLst>
          </p:cNvPr>
          <p:cNvSpPr txBox="1">
            <a:spLocks noGrp="1" noRot="1" noMove="1" noResize="1" noEditPoints="1" noAdjustHandles="1" noChangeArrowheads="1" noChangeShapeType="1"/>
          </p:cNvSpPr>
          <p:nvPr/>
        </p:nvSpPr>
        <p:spPr>
          <a:xfrm>
            <a:off x="7905138" y="5558714"/>
            <a:ext cx="2838145" cy="276999"/>
          </a:xfrm>
          <a:prstGeom prst="rect">
            <a:avLst/>
          </a:prstGeom>
          <a:noFill/>
        </p:spPr>
        <p:txBody>
          <a:bodyPr wrap="square" rtlCol="0">
            <a:spAutoFit/>
          </a:bodyPr>
          <a:lstStyle/>
          <a:p>
            <a:r>
              <a:rPr lang="en-GB" sz="1200" dirty="0">
                <a:solidFill>
                  <a:schemeClr val="tx1">
                    <a:lumMod val="50000"/>
                    <a:lumOff val="50000"/>
                  </a:schemeClr>
                </a:solidFill>
                <a:latin typeface="Arial"/>
              </a:rPr>
              <a:t>Click here to open the full web index.</a:t>
            </a:r>
            <a:endParaRPr lang="en-GB" sz="1200" b="0" i="0" u="none" strike="noStrike" noProof="0" dirty="0">
              <a:solidFill>
                <a:schemeClr val="tx1">
                  <a:lumMod val="50000"/>
                  <a:lumOff val="50000"/>
                </a:schemeClr>
              </a:solidFill>
              <a:latin typeface="Arial"/>
            </a:endParaRPr>
          </a:p>
        </p:txBody>
      </p:sp>
      <p:sp>
        <p:nvSpPr>
          <p:cNvPr id="7" name="TextBox 6">
            <a:extLst>
              <a:ext uri="{FF2B5EF4-FFF2-40B4-BE49-F238E27FC236}">
                <a16:creationId xmlns:a16="http://schemas.microsoft.com/office/drawing/2014/main" id="{D4348D22-1B6B-916E-558C-618FDA8FBC57}"/>
              </a:ext>
            </a:extLst>
          </p:cNvPr>
          <p:cNvSpPr txBox="1">
            <a:spLocks noGrp="1" noRot="1" noMove="1" noResize="1" noEditPoints="1" noAdjustHandles="1" noChangeArrowheads="1" noChangeShapeType="1"/>
          </p:cNvSpPr>
          <p:nvPr/>
        </p:nvSpPr>
        <p:spPr>
          <a:xfrm>
            <a:off x="4389414" y="5328788"/>
            <a:ext cx="2838145" cy="276999"/>
          </a:xfrm>
          <a:prstGeom prst="rect">
            <a:avLst/>
          </a:prstGeom>
          <a:noFill/>
        </p:spPr>
        <p:txBody>
          <a:bodyPr wrap="square" rtlCol="0">
            <a:spAutoFit/>
          </a:bodyPr>
          <a:lstStyle/>
          <a:p>
            <a:r>
              <a:rPr lang="en-GB" sz="1200" b="1" i="0" u="none" strike="noStrike" noProof="0" dirty="0">
                <a:solidFill>
                  <a:srgbClr val="EE2A24"/>
                </a:solidFill>
                <a:latin typeface="Arial"/>
              </a:rPr>
              <a:t>Rate these resources</a:t>
            </a:r>
          </a:p>
        </p:txBody>
      </p:sp>
      <p:pic>
        <p:nvPicPr>
          <p:cNvPr id="9" name="Picture 8">
            <a:extLst>
              <a:ext uri="{FF2B5EF4-FFF2-40B4-BE49-F238E27FC236}">
                <a16:creationId xmlns:a16="http://schemas.microsoft.com/office/drawing/2014/main" id="{EF0D9239-EC5A-53FD-FDB7-7ADCC37B3C9F}"/>
              </a:ext>
            </a:extLst>
          </p:cNvPr>
          <p:cNvPicPr>
            <a:picLocks noGrp="1" noRot="1" noChangeAspect="1" noMove="1" noResize="1" noEditPoints="1" noAdjustHandles="1" noChangeArrowheads="1" noChangeShapeType="1" noCrop="1"/>
          </p:cNvPicPr>
          <p:nvPr/>
        </p:nvPicPr>
        <p:blipFill rotWithShape="1">
          <a:blip r:embed="rId11"/>
          <a:srcRect l="34210" t="21074" r="59821" b="28566"/>
          <a:stretch/>
        </p:blipFill>
        <p:spPr>
          <a:xfrm>
            <a:off x="4272464" y="5367208"/>
            <a:ext cx="218682" cy="200157"/>
          </a:xfrm>
          <a:prstGeom prst="rect">
            <a:avLst/>
          </a:prstGeom>
        </p:spPr>
      </p:pic>
      <p:sp>
        <p:nvSpPr>
          <p:cNvPr id="14" name="Rectangle 13">
            <a:hlinkClick r:id="rId16"/>
            <a:extLst>
              <a:ext uri="{FF2B5EF4-FFF2-40B4-BE49-F238E27FC236}">
                <a16:creationId xmlns:a16="http://schemas.microsoft.com/office/drawing/2014/main" id="{CF5E5D50-4C8D-E3F6-5E4D-441A08499C32}"/>
              </a:ext>
            </a:extLst>
          </p:cNvPr>
          <p:cNvSpPr>
            <a:spLocks noGrp="1" noRot="1" noMove="1" noResize="1" noEditPoints="1" noAdjustHandles="1" noChangeArrowheads="1" noChangeShapeType="1"/>
          </p:cNvSpPr>
          <p:nvPr/>
        </p:nvSpPr>
        <p:spPr>
          <a:xfrm>
            <a:off x="6804536" y="5390689"/>
            <a:ext cx="514434" cy="52322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latin typeface="Arial" panose="020B0604020202020204" pitchFamily="34" charset="0"/>
                <a:cs typeface="Arial" panose="020B0604020202020204" pitchFamily="34" charset="0"/>
              </a:rPr>
              <a:t>Link</a:t>
            </a:r>
          </a:p>
        </p:txBody>
      </p:sp>
      <p:sp>
        <p:nvSpPr>
          <p:cNvPr id="15" name="TextBox 14">
            <a:extLst>
              <a:ext uri="{FF2B5EF4-FFF2-40B4-BE49-F238E27FC236}">
                <a16:creationId xmlns:a16="http://schemas.microsoft.com/office/drawing/2014/main" id="{C0EAD123-06E5-ED54-6FAD-66DF8156B5C8}"/>
              </a:ext>
            </a:extLst>
          </p:cNvPr>
          <p:cNvSpPr txBox="1">
            <a:spLocks noGrp="1" noRot="1" noMove="1" noResize="1" noEditPoints="1" noAdjustHandles="1" noChangeArrowheads="1" noChangeShapeType="1"/>
          </p:cNvSpPr>
          <p:nvPr/>
        </p:nvSpPr>
        <p:spPr>
          <a:xfrm>
            <a:off x="7980076" y="5326916"/>
            <a:ext cx="2838145" cy="276999"/>
          </a:xfrm>
          <a:prstGeom prst="rect">
            <a:avLst/>
          </a:prstGeom>
          <a:noFill/>
        </p:spPr>
        <p:txBody>
          <a:bodyPr wrap="square" rtlCol="0">
            <a:spAutoFit/>
          </a:bodyPr>
          <a:lstStyle/>
          <a:p>
            <a:r>
              <a:rPr lang="en-GB" sz="1200" b="1" i="0" u="none" strike="noStrike" noProof="0" dirty="0">
                <a:solidFill>
                  <a:srgbClr val="EE2A24"/>
                </a:solidFill>
                <a:latin typeface="Arial"/>
              </a:rPr>
              <a:t>Open another activity</a:t>
            </a:r>
          </a:p>
        </p:txBody>
      </p:sp>
      <p:pic>
        <p:nvPicPr>
          <p:cNvPr id="18" name="Picture 17">
            <a:extLst>
              <a:ext uri="{FF2B5EF4-FFF2-40B4-BE49-F238E27FC236}">
                <a16:creationId xmlns:a16="http://schemas.microsoft.com/office/drawing/2014/main" id="{B61775E1-09DF-B156-F386-44C653F7D65A}"/>
              </a:ext>
            </a:extLst>
          </p:cNvPr>
          <p:cNvPicPr>
            <a:picLocks noGrp="1" noRot="1" noChangeAspect="1" noMove="1" noResize="1" noEditPoints="1" noAdjustHandles="1" noChangeArrowheads="1" noChangeShapeType="1" noCrop="1"/>
          </p:cNvPicPr>
          <p:nvPr/>
        </p:nvPicPr>
        <p:blipFill rotWithShape="1">
          <a:blip r:embed="rId11"/>
          <a:srcRect l="34210" t="21074" r="59821" b="28566"/>
          <a:stretch/>
        </p:blipFill>
        <p:spPr>
          <a:xfrm>
            <a:off x="7776505" y="5365336"/>
            <a:ext cx="218682" cy="200157"/>
          </a:xfrm>
          <a:prstGeom prst="rect">
            <a:avLst/>
          </a:prstGeom>
        </p:spPr>
      </p:pic>
      <p:sp>
        <p:nvSpPr>
          <p:cNvPr id="20" name="Rectangle 19">
            <a:hlinkClick r:id="rId17"/>
            <a:extLst>
              <a:ext uri="{FF2B5EF4-FFF2-40B4-BE49-F238E27FC236}">
                <a16:creationId xmlns:a16="http://schemas.microsoft.com/office/drawing/2014/main" id="{081618CC-521B-0783-B28E-2FFB6AA99BF4}"/>
              </a:ext>
            </a:extLst>
          </p:cNvPr>
          <p:cNvSpPr>
            <a:spLocks noGrp="1" noRot="1" noMove="1" noResize="1" noEditPoints="1" noAdjustHandles="1" noChangeArrowheads="1" noChangeShapeType="1"/>
          </p:cNvSpPr>
          <p:nvPr/>
        </p:nvSpPr>
        <p:spPr>
          <a:xfrm>
            <a:off x="10620756" y="5400810"/>
            <a:ext cx="514434" cy="52322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latin typeface="Arial" panose="020B0604020202020204" pitchFamily="34" charset="0"/>
                <a:cs typeface="Arial" panose="020B0604020202020204" pitchFamily="34" charset="0"/>
              </a:rPr>
              <a:t>Link</a:t>
            </a:r>
            <a:endParaRPr lang="en-GB" sz="1000"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762334BB-06B5-09FF-0AE7-53F74452922D}"/>
              </a:ext>
            </a:extLst>
          </p:cNvPr>
          <p:cNvSpPr>
            <a:spLocks noGrp="1" noRot="1" noMove="1" noResize="1" noEditPoints="1" noAdjustHandles="1" noChangeArrowheads="1" noChangeShapeType="1"/>
          </p:cNvSpPr>
          <p:nvPr/>
        </p:nvSpPr>
        <p:spPr>
          <a:xfrm>
            <a:off x="29162" y="101166"/>
            <a:ext cx="12053981" cy="5225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0966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A pair of legs wearing green boots">
            <a:extLst>
              <a:ext uri="{FF2B5EF4-FFF2-40B4-BE49-F238E27FC236}">
                <a16:creationId xmlns:a16="http://schemas.microsoft.com/office/drawing/2014/main" id="{9E440120-A3A8-E0C5-8AEF-E75F0BC2195C}"/>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613161" y="914400"/>
            <a:ext cx="6162921" cy="4719034"/>
          </a:xfrm>
          <a:prstGeom prst="rect">
            <a:avLst/>
          </a:prstGeom>
        </p:spPr>
      </p:pic>
      <p:pic>
        <p:nvPicPr>
          <p:cNvPr id="3" name="Picture 2" descr="Icon&#10;&#10;Description automatically generated with medium confidence">
            <a:extLst>
              <a:ext uri="{FF2B5EF4-FFF2-40B4-BE49-F238E27FC236}">
                <a16:creationId xmlns:a16="http://schemas.microsoft.com/office/drawing/2014/main" id="{11B0F364-5034-DAF5-6CF9-BE9178BC3622}"/>
              </a:ext>
            </a:extLst>
          </p:cNvPr>
          <p:cNvPicPr>
            <a:picLocks noGrp="1" noRot="1" noChangeAspect="1" noMove="1" noResize="1" noEditPoints="1" noAdjustHandles="1" noChangeArrowheads="1" noChangeShapeType="1" noCrop="1"/>
          </p:cNvPicPr>
          <p:nvPr/>
        </p:nvPicPr>
        <p:blipFill>
          <a:blip r:embed="rId4"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26" name="Title 25">
            <a:extLst>
              <a:ext uri="{FF2B5EF4-FFF2-40B4-BE49-F238E27FC236}">
                <a16:creationId xmlns:a16="http://schemas.microsoft.com/office/drawing/2014/main" id="{C7272CDA-2094-B466-6B89-7798FCFE8D6E}"/>
              </a:ext>
            </a:extLst>
          </p:cNvPr>
          <p:cNvSpPr txBox="1">
            <a:spLocks noGrp="1" noRot="1" noMove="1" noResize="1" noEditPoints="1" noAdjustHandles="1" noChangeArrowheads="1" noChangeShapeType="1"/>
          </p:cNvSpPr>
          <p:nvPr>
            <p:ph type="title" idx="4294967295"/>
          </p:nvPr>
        </p:nvSpPr>
        <p:spPr>
          <a:xfrm rot="16200000">
            <a:off x="-753697" y="822540"/>
            <a:ext cx="2660744"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0" i="0" u="none" strike="noStrike" kern="1200" cap="none" spc="0" normalizeH="0" baseline="0" noProof="0">
                <a:ln>
                  <a:noFill/>
                </a:ln>
                <a:solidFill>
                  <a:schemeClr val="tx1"/>
                </a:solidFill>
                <a:effectLst/>
                <a:uLnTx/>
                <a:uFillTx/>
                <a:latin typeface="HelveticaNeueLT Pro 55 Roman" panose="020B0604020202020204"/>
                <a:ea typeface="+mn-ea"/>
                <a:cs typeface="+mn-cs"/>
              </a:rPr>
              <a:t>Starter</a:t>
            </a:r>
          </a:p>
        </p:txBody>
      </p:sp>
      <p:pic>
        <p:nvPicPr>
          <p:cNvPr id="35" name="Picture 34">
            <a:extLst>
              <a:ext uri="{FF2B5EF4-FFF2-40B4-BE49-F238E27FC236}">
                <a16:creationId xmlns:a16="http://schemas.microsoft.com/office/drawing/2014/main" id="{486321C5-F21D-C771-D4CC-90196FB75BA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a:stretch>
            <a:fillRect/>
          </a:stretch>
        </p:blipFill>
        <p:spPr>
          <a:xfrm>
            <a:off x="8628395" y="918002"/>
            <a:ext cx="1859441" cy="1518036"/>
          </a:xfrm>
          <a:prstGeom prst="rect">
            <a:avLst/>
          </a:prstGeom>
        </p:spPr>
      </p:pic>
      <p:sp>
        <p:nvSpPr>
          <p:cNvPr id="36" name="TextBox 35">
            <a:extLst>
              <a:ext uri="{FF2B5EF4-FFF2-40B4-BE49-F238E27FC236}">
                <a16:creationId xmlns:a16="http://schemas.microsoft.com/office/drawing/2014/main" id="{801F18CB-DA50-CD67-01CD-439DCA6BA9DC}"/>
              </a:ext>
            </a:extLst>
          </p:cNvPr>
          <p:cNvSpPr txBox="1">
            <a:spLocks noGrp="1" noRot="1" noMove="1" noResize="1" noEditPoints="1" noAdjustHandles="1" noChangeArrowheads="1" noChangeShapeType="1"/>
          </p:cNvSpPr>
          <p:nvPr/>
        </p:nvSpPr>
        <p:spPr>
          <a:xfrm>
            <a:off x="8715468" y="903879"/>
            <a:ext cx="1772368" cy="1323439"/>
          </a:xfrm>
          <a:prstGeom prst="rect">
            <a:avLst/>
          </a:prstGeom>
          <a:noFill/>
        </p:spPr>
        <p:txBody>
          <a:bodyPr wrap="square" rtlCol="0">
            <a:spAutoFit/>
          </a:bodyPr>
          <a:lstStyle/>
          <a:p>
            <a:pPr algn="ctr"/>
            <a:r>
              <a:rPr lang="en-GB" sz="1600" b="1">
                <a:solidFill>
                  <a:schemeClr val="bg1"/>
                </a:solidFill>
                <a:latin typeface="HelveticaNeueLT Pro 55 Roman" panose="020B0604020202020204" pitchFamily="34" charset="0"/>
              </a:rPr>
              <a:t>Reflect:</a:t>
            </a:r>
          </a:p>
          <a:p>
            <a:pPr algn="ctr"/>
            <a:r>
              <a:rPr lang="en-GB" sz="1600">
                <a:solidFill>
                  <a:schemeClr val="bg1"/>
                </a:solidFill>
                <a:latin typeface="HelveticaNeueLT Pro 55 Roman" panose="020B0604020202020204" pitchFamily="34" charset="0"/>
              </a:rPr>
              <a:t>What does this image have to do with your learning?</a:t>
            </a:r>
          </a:p>
        </p:txBody>
      </p:sp>
      <p:sp>
        <p:nvSpPr>
          <p:cNvPr id="40" name="TextBox 39">
            <a:extLst>
              <a:ext uri="{FF2B5EF4-FFF2-40B4-BE49-F238E27FC236}">
                <a16:creationId xmlns:a16="http://schemas.microsoft.com/office/drawing/2014/main" id="{86CE555A-EC93-60A2-7461-79BF333CAE1E}"/>
              </a:ext>
            </a:extLst>
          </p:cNvPr>
          <p:cNvSpPr txBox="1">
            <a:spLocks noGrp="1" noRot="1" noMove="1" noResize="1" noEditPoints="1" noAdjustHandles="1" noChangeArrowheads="1" noChangeShapeType="1"/>
          </p:cNvSpPr>
          <p:nvPr/>
        </p:nvSpPr>
        <p:spPr>
          <a:xfrm>
            <a:off x="8577233" y="4224250"/>
            <a:ext cx="1958376" cy="1600438"/>
          </a:xfrm>
          <a:prstGeom prst="rect">
            <a:avLst/>
          </a:prstGeom>
          <a:noFill/>
        </p:spPr>
        <p:txBody>
          <a:bodyPr wrap="square" rtlCol="0">
            <a:spAutoFit/>
          </a:bodyPr>
          <a:lstStyle/>
          <a:p>
            <a:pPr algn="ctr"/>
            <a:r>
              <a:rPr lang="en-GB" sz="1600" b="1">
                <a:latin typeface="HelveticaNeueLT Pro 55 Roman" panose="020B0604020202020204" pitchFamily="34" charset="0"/>
              </a:rPr>
              <a:t>Challenge:</a:t>
            </a:r>
          </a:p>
          <a:p>
            <a:pPr algn="ctr"/>
            <a:r>
              <a:rPr lang="en-GB" sz="1600">
                <a:latin typeface="HelveticaNeueLT Pro 55 Roman" panose="020B0604020202020204" pitchFamily="34" charset="0"/>
              </a:rPr>
              <a:t>Make a list of all the words you can think of that link to this topic.</a:t>
            </a:r>
          </a:p>
          <a:p>
            <a:endParaRPr lang="en-GB"/>
          </a:p>
        </p:txBody>
      </p:sp>
      <p:sp>
        <p:nvSpPr>
          <p:cNvPr id="37" name="Rectangle 36">
            <a:extLst>
              <a:ext uri="{FF2B5EF4-FFF2-40B4-BE49-F238E27FC236}">
                <a16:creationId xmlns:a16="http://schemas.microsoft.com/office/drawing/2014/main" id="{53ECC14C-6B3B-8962-F83A-FD3D628B24D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8628395" y="2578895"/>
            <a:ext cx="1856052" cy="1521638"/>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A528BE45-7D9F-5A59-7F87-0850A3CA53B3}"/>
              </a:ext>
            </a:extLst>
          </p:cNvPr>
          <p:cNvSpPr txBox="1">
            <a:spLocks noGrp="1" noRot="1" noMove="1" noResize="1" noEditPoints="1" noAdjustHandles="1" noChangeArrowheads="1" noChangeShapeType="1"/>
          </p:cNvSpPr>
          <p:nvPr/>
        </p:nvSpPr>
        <p:spPr>
          <a:xfrm>
            <a:off x="8732030" y="2351782"/>
            <a:ext cx="1771950" cy="1600438"/>
          </a:xfrm>
          <a:prstGeom prst="rect">
            <a:avLst/>
          </a:prstGeom>
          <a:noFill/>
        </p:spPr>
        <p:txBody>
          <a:bodyPr wrap="square">
            <a:spAutoFit/>
          </a:bodyPr>
          <a:lstStyle/>
          <a:p>
            <a:pPr algn="ctr"/>
            <a:endParaRPr lang="en-GB">
              <a:solidFill>
                <a:schemeClr val="tx1"/>
              </a:solidFill>
              <a:latin typeface="HelveticaNeueLT Pro 55 Roman" panose="020B0604020202020204" pitchFamily="34" charset="0"/>
            </a:endParaRPr>
          </a:p>
          <a:p>
            <a:pPr algn="ctr"/>
            <a:r>
              <a:rPr lang="en-GB" sz="1600" b="1">
                <a:solidFill>
                  <a:schemeClr val="tx1"/>
                </a:solidFill>
                <a:latin typeface="HelveticaNeueLT Pro 55 Roman" panose="020B0604020202020204" pitchFamily="34" charset="0"/>
              </a:rPr>
              <a:t>Consider:</a:t>
            </a:r>
          </a:p>
          <a:p>
            <a:pPr algn="ctr"/>
            <a:r>
              <a:rPr lang="en-GB" sz="1600">
                <a:solidFill>
                  <a:schemeClr val="tx1"/>
                </a:solidFill>
                <a:latin typeface="HelveticaNeueLT Pro 55 Roman" panose="020B0604020202020204" pitchFamily="34" charset="0"/>
              </a:rPr>
              <a:t>What do you think might have happened to cause this?</a:t>
            </a:r>
          </a:p>
        </p:txBody>
      </p:sp>
      <p:sp>
        <p:nvSpPr>
          <p:cNvPr id="2" name="TextBox 1">
            <a:extLst>
              <a:ext uri="{FF2B5EF4-FFF2-40B4-BE49-F238E27FC236}">
                <a16:creationId xmlns:a16="http://schemas.microsoft.com/office/drawing/2014/main" id="{BCD845AC-D07F-1723-FDEE-95BD70797941}"/>
              </a:ext>
            </a:extLst>
          </p:cNvPr>
          <p:cNvSpPr txBox="1">
            <a:spLocks noGrp="1" noRot="1" noMove="1" noResize="1" noEditPoints="1" noAdjustHandles="1" noChangeArrowheads="1" noChangeShapeType="1"/>
          </p:cNvSpPr>
          <p:nvPr/>
        </p:nvSpPr>
        <p:spPr>
          <a:xfrm rot="16200000">
            <a:off x="10486169" y="1186395"/>
            <a:ext cx="2249618"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Flooding</a:t>
            </a:r>
          </a:p>
        </p:txBody>
      </p:sp>
      <p:pic>
        <p:nvPicPr>
          <p:cNvPr id="4" name="Picture 3" descr="An indicator showing the end of the slide and the start of the next.">
            <a:extLst>
              <a:ext uri="{FF2B5EF4-FFF2-40B4-BE49-F238E27FC236}">
                <a16:creationId xmlns:a16="http://schemas.microsoft.com/office/drawing/2014/main" id="{BDFC61D7-F4EF-7EDA-A799-B809F83F6ABA}"/>
              </a:ext>
            </a:extLst>
          </p:cNvPr>
          <p:cNvPicPr>
            <a:picLocks noGrp="1" noRot="1" noChangeAspect="1" noMove="1" noResize="1" noEditPoints="1" noAdjustHandles="1" noChangeArrowheads="1" noChangeShapeType="1" noCrop="1"/>
          </p:cNvPicPr>
          <p:nvPr/>
        </p:nvPicPr>
        <p:blipFill rotWithShape="1">
          <a:blip r:embed="rId6"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Tree>
    <p:extLst>
      <p:ext uri="{BB962C8B-B14F-4D97-AF65-F5344CB8AC3E}">
        <p14:creationId xmlns:p14="http://schemas.microsoft.com/office/powerpoint/2010/main" val="398481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1" nodeType="clickEffect">
                                  <p:stCondLst>
                                    <p:cond delay="0"/>
                                  </p:stCondLst>
                                  <p:childTnLst>
                                    <p:set>
                                      <p:cBhvr>
                                        <p:cTn id="16" dur="1" fill="hold">
                                          <p:stCondLst>
                                            <p:cond delay="0"/>
                                          </p:stCondLst>
                                        </p:cTn>
                                        <p:tgtEl>
                                          <p:spTgt spid="37"/>
                                        </p:tgtEl>
                                        <p:attrNameLst>
                                          <p:attrName>style.visibility</p:attrName>
                                        </p:attrNameLst>
                                      </p:cBhvr>
                                      <p:to>
                                        <p:strVal val="visible"/>
                                      </p:to>
                                    </p:set>
                                    <p:anim calcmode="lin" valueType="num">
                                      <p:cBhvr additive="base">
                                        <p:cTn id="17" dur="500" fill="hold"/>
                                        <p:tgtEl>
                                          <p:spTgt spid="37"/>
                                        </p:tgtEl>
                                        <p:attrNameLst>
                                          <p:attrName>ppt_x</p:attrName>
                                        </p:attrNameLst>
                                      </p:cBhvr>
                                      <p:tavLst>
                                        <p:tav tm="0">
                                          <p:val>
                                            <p:strVal val="#ppt_x"/>
                                          </p:val>
                                        </p:tav>
                                        <p:tav tm="100000">
                                          <p:val>
                                            <p:strVal val="#ppt_x"/>
                                          </p:val>
                                        </p:tav>
                                      </p:tavLst>
                                    </p:anim>
                                    <p:anim calcmode="lin" valueType="num">
                                      <p:cBhvr additive="base">
                                        <p:cTn id="18" dur="500" fill="hold"/>
                                        <p:tgtEl>
                                          <p:spTgt spid="3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anim calcmode="lin" valueType="num">
                                      <p:cBhvr additive="base">
                                        <p:cTn id="21" dur="500" fill="hold"/>
                                        <p:tgtEl>
                                          <p:spTgt spid="29"/>
                                        </p:tgtEl>
                                        <p:attrNameLst>
                                          <p:attrName>ppt_x</p:attrName>
                                        </p:attrNameLst>
                                      </p:cBhvr>
                                      <p:tavLst>
                                        <p:tav tm="0">
                                          <p:val>
                                            <p:strVal val="#ppt_x"/>
                                          </p:val>
                                        </p:tav>
                                        <p:tav tm="100000">
                                          <p:val>
                                            <p:strVal val="#ppt_x"/>
                                          </p:val>
                                        </p:tav>
                                      </p:tavLst>
                                    </p:anim>
                                    <p:anim calcmode="lin" valueType="num">
                                      <p:cBhvr additive="base">
                                        <p:cTn id="2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anim calcmode="lin" valueType="num">
                                      <p:cBhvr additive="base">
                                        <p:cTn id="27" dur="500" fill="hold"/>
                                        <p:tgtEl>
                                          <p:spTgt spid="40"/>
                                        </p:tgtEl>
                                        <p:attrNameLst>
                                          <p:attrName>ppt_x</p:attrName>
                                        </p:attrNameLst>
                                      </p:cBhvr>
                                      <p:tavLst>
                                        <p:tav tm="0">
                                          <p:val>
                                            <p:strVal val="#ppt_x"/>
                                          </p:val>
                                        </p:tav>
                                        <p:tav tm="100000">
                                          <p:val>
                                            <p:strVal val="#ppt_x"/>
                                          </p:val>
                                        </p:tav>
                                      </p:tavLst>
                                    </p:anim>
                                    <p:anim calcmode="lin" valueType="num">
                                      <p:cBhvr additive="base">
                                        <p:cTn id="2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29" restart="whenNotActive" fill="hold" evtFilter="cancelBubble" nodeType="interactiveSeq">
                <p:stCondLst>
                  <p:cond evt="onClick" delay="0">
                    <p:tgtEl>
                      <p:spTgt spid="37"/>
                    </p:tgtEl>
                  </p:cond>
                </p:stCondLst>
                <p:endSync evt="end" delay="0">
                  <p:rtn val="all"/>
                </p:endSync>
                <p:childTnLst>
                  <p:par>
                    <p:cTn id="30" fill="hold">
                      <p:stCondLst>
                        <p:cond delay="0"/>
                      </p:stCondLst>
                      <p:childTnLst>
                        <p:par>
                          <p:cTn id="31" fill="hold">
                            <p:stCondLst>
                              <p:cond delay="0"/>
                            </p:stCondLst>
                            <p:childTnLst>
                              <p:par>
                                <p:cTn id="32" presetID="10" presetClass="exit" presetSubtype="0" fill="hold" grpId="0" nodeType="clickEffect">
                                  <p:stCondLst>
                                    <p:cond delay="0"/>
                                  </p:stCondLst>
                                  <p:childTnLst>
                                    <p:animEffect transition="out" filter="fade">
                                      <p:cBhvr>
                                        <p:cTn id="33" dur="500"/>
                                        <p:tgtEl>
                                          <p:spTgt spid="37"/>
                                        </p:tgtEl>
                                      </p:cBhvr>
                                    </p:animEffect>
                                    <p:set>
                                      <p:cBhvr>
                                        <p:cTn id="34" dur="1" fill="hold">
                                          <p:stCondLst>
                                            <p:cond delay="499"/>
                                          </p:stCondLst>
                                        </p:cTn>
                                        <p:tgtEl>
                                          <p:spTgt spid="37"/>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nextCondLst>
                <p:cond evt="onClick" delay="0">
                  <p:tgtEl>
                    <p:spTgt spid="37"/>
                  </p:tgtEl>
                </p:cond>
              </p:nextCondLst>
            </p:seq>
          </p:childTnLst>
        </p:cTn>
      </p:par>
    </p:tnLst>
    <p:bldLst>
      <p:bldP spid="36" grpId="0"/>
      <p:bldP spid="40" grpId="0"/>
      <p:bldP spid="37" grpId="0" animBg="1"/>
      <p:bldP spid="37" grpId="1" animBg="1"/>
      <p:bldP spid="2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outdoor, sky, tree, grass&#10;&#10;Description automatically generated">
            <a:extLst>
              <a:ext uri="{FF2B5EF4-FFF2-40B4-BE49-F238E27FC236}">
                <a16:creationId xmlns:a16="http://schemas.microsoft.com/office/drawing/2014/main" id="{26F94CFC-8DCD-973E-4668-B9A2FEC4C1F5}"/>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629312" y="914400"/>
            <a:ext cx="6146770" cy="4719034"/>
          </a:xfrm>
          <a:prstGeom prst="rect">
            <a:avLst/>
          </a:prstGeom>
        </p:spPr>
      </p:pic>
      <p:sp>
        <p:nvSpPr>
          <p:cNvPr id="12" name="Rectangle 11">
            <a:extLst>
              <a:ext uri="{FF2B5EF4-FFF2-40B4-BE49-F238E27FC236}">
                <a16:creationId xmlns:a16="http://schemas.microsoft.com/office/drawing/2014/main" id="{DECAD68A-9AED-547E-FCF1-C14873D61FC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946312" y="914400"/>
            <a:ext cx="1856052" cy="1521638"/>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9069189D-F96C-2806-F728-F8FC108DB46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1613161" y="914400"/>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3153CA9F-807D-E655-5FD1-64E4C12669B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3760796" y="914400"/>
            <a:ext cx="1856052" cy="1521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5776BB98-4F6B-13E8-E8BA-33E2510EB76C}"/>
              </a:ext>
            </a:extLst>
          </p:cNvPr>
          <p:cNvSpPr>
            <a:spLocks noGrp="1" noRot="1" noMove="1" noResize="1" noEditPoints="1" noAdjustHandles="1" noChangeArrowheads="1" noChangeShapeType="1"/>
          </p:cNvSpPr>
          <p:nvPr/>
        </p:nvSpPr>
        <p:spPr>
          <a:xfrm>
            <a:off x="5920030" y="2513098"/>
            <a:ext cx="1856052" cy="1521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a:solidFill>
                  <a:schemeClr val="tx1"/>
                </a:solidFill>
                <a:latin typeface="HelveticaNeueLT Pro 55 Roman" panose="020B0604020202020204" pitchFamily="34" charset="0"/>
              </a:rPr>
              <a:t>image?</a:t>
            </a:r>
            <a:endParaRPr lang="en-GB" sz="3600">
              <a:solidFill>
                <a:schemeClr val="tx1"/>
              </a:solidFill>
            </a:endParaRPr>
          </a:p>
        </p:txBody>
      </p:sp>
      <p:sp>
        <p:nvSpPr>
          <p:cNvPr id="16" name="Rectangle 15">
            <a:extLst>
              <a:ext uri="{FF2B5EF4-FFF2-40B4-BE49-F238E27FC236}">
                <a16:creationId xmlns:a16="http://schemas.microsoft.com/office/drawing/2014/main" id="{972704D0-B916-1932-4A1C-E2935BC376E4}"/>
              </a:ext>
            </a:extLst>
          </p:cNvPr>
          <p:cNvSpPr>
            <a:spLocks noGrp="1" noRot="1" noMove="1" noResize="1" noEditPoints="1" noAdjustHandles="1" noChangeArrowheads="1" noChangeShapeType="1"/>
          </p:cNvSpPr>
          <p:nvPr/>
        </p:nvSpPr>
        <p:spPr>
          <a:xfrm>
            <a:off x="1613949" y="2513098"/>
            <a:ext cx="1856052" cy="1521638"/>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a:latin typeface="Arial" panose="020B0604020202020204" pitchFamily="34" charset="0"/>
                <a:cs typeface="Arial" panose="020B0604020202020204" pitchFamily="34" charset="0"/>
              </a:rPr>
              <a:t>What’s</a:t>
            </a:r>
          </a:p>
        </p:txBody>
      </p:sp>
      <p:sp>
        <p:nvSpPr>
          <p:cNvPr id="17" name="Rectangle 16">
            <a:extLst>
              <a:ext uri="{FF2B5EF4-FFF2-40B4-BE49-F238E27FC236}">
                <a16:creationId xmlns:a16="http://schemas.microsoft.com/office/drawing/2014/main" id="{22BE8874-28D2-A9C9-43DD-9FF4F309AFC0}"/>
              </a:ext>
            </a:extLst>
          </p:cNvPr>
          <p:cNvSpPr>
            <a:spLocks noGrp="1" noRot="1" noMove="1" noResize="1" noEditPoints="1" noAdjustHandles="1" noChangeArrowheads="1" noChangeShapeType="1"/>
          </p:cNvSpPr>
          <p:nvPr/>
        </p:nvSpPr>
        <p:spPr>
          <a:xfrm>
            <a:off x="3760796" y="2513098"/>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a:latin typeface="Arial" panose="020B0604020202020204" pitchFamily="34" charset="0"/>
                <a:cs typeface="Arial" panose="020B0604020202020204" pitchFamily="34" charset="0"/>
              </a:rPr>
              <a:t>the</a:t>
            </a:r>
            <a:endParaRPr lang="en-GB">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EB2F7D74-5765-BCC6-1795-D56B93F3FDD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920030" y="4111796"/>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9FC33C7F-69A6-949B-5A4F-E183C5CD9E5C}"/>
              </a:ext>
            </a:extLst>
          </p:cNvPr>
          <p:cNvSpPr>
            <a:spLocks noGrp="1" noRot="1" noMove="1" noResize="1" noEditPoints="1" noAdjustHandles="1" noChangeArrowheads="1" noChangeShapeType="1"/>
          </p:cNvSpPr>
          <p:nvPr/>
        </p:nvSpPr>
        <p:spPr>
          <a:xfrm>
            <a:off x="1594807" y="4111796"/>
            <a:ext cx="1856052" cy="1521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a:solidFill>
                  <a:schemeClr val="tx1"/>
                </a:solidFill>
                <a:latin typeface="HelveticaNeueLT Pro 55 Roman" panose="020B0604020202020204" pitchFamily="34" charset="0"/>
              </a:rPr>
              <a:t>Select a box to show more.</a:t>
            </a:r>
            <a:endParaRPr lang="en-GB" sz="2000">
              <a:solidFill>
                <a:schemeClr val="tx1"/>
              </a:solidFill>
            </a:endParaRPr>
          </a:p>
        </p:txBody>
      </p:sp>
      <p:sp>
        <p:nvSpPr>
          <p:cNvPr id="20" name="Rectangle 19">
            <a:extLst>
              <a:ext uri="{FF2B5EF4-FFF2-40B4-BE49-F238E27FC236}">
                <a16:creationId xmlns:a16="http://schemas.microsoft.com/office/drawing/2014/main" id="{75808D70-35AB-AFAF-700C-D2A1B385FF4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3760796" y="4111796"/>
            <a:ext cx="1856052" cy="1521638"/>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descr="Icon&#10;&#10;Description automatically generated with medium confidence">
            <a:extLst>
              <a:ext uri="{FF2B5EF4-FFF2-40B4-BE49-F238E27FC236}">
                <a16:creationId xmlns:a16="http://schemas.microsoft.com/office/drawing/2014/main" id="{11B0F364-5034-DAF5-6CF9-BE9178BC3622}"/>
              </a:ext>
            </a:extLst>
          </p:cNvPr>
          <p:cNvPicPr>
            <a:picLocks noGrp="1" noRot="1" noChangeAspect="1" noMove="1" noResize="1" noEditPoints="1" noAdjustHandles="1" noChangeArrowheads="1" noChangeShapeType="1" noCrop="1"/>
          </p:cNvPicPr>
          <p:nvPr/>
        </p:nvPicPr>
        <p:blipFill>
          <a:blip r:embed="rId4"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26" name="TextBox 25">
            <a:extLst>
              <a:ext uri="{FF2B5EF4-FFF2-40B4-BE49-F238E27FC236}">
                <a16:creationId xmlns:a16="http://schemas.microsoft.com/office/drawing/2014/main" id="{C7272CDA-2094-B466-6B89-7798FCFE8D6E}"/>
              </a:ext>
            </a:extLst>
          </p:cNvPr>
          <p:cNvSpPr txBox="1">
            <a:spLocks noGrp="1" noRot="1" noMove="1" noResize="1" noEditPoints="1" noAdjustHandles="1" noChangeArrowheads="1" noChangeShapeType="1"/>
          </p:cNvSpPr>
          <p:nvPr/>
        </p:nvSpPr>
        <p:spPr>
          <a:xfrm rot="16200000">
            <a:off x="-753697" y="822540"/>
            <a:ext cx="2660744" cy="1015663"/>
          </a:xfrm>
          <a:prstGeom prst="rect">
            <a:avLst/>
          </a:prstGeom>
          <a:noFill/>
        </p:spPr>
        <p:txBody>
          <a:bodyPr wrap="square" rtlCol="0">
            <a:spAutoFit/>
          </a:bodyPr>
          <a:lstStyle/>
          <a:p>
            <a:r>
              <a:rPr lang="en-GB" sz="6000">
                <a:latin typeface="HelveticaNeueLT Pro 55 Roman" panose="020B0604020202020204"/>
              </a:rPr>
              <a:t>Starter</a:t>
            </a:r>
          </a:p>
        </p:txBody>
      </p:sp>
      <p:sp>
        <p:nvSpPr>
          <p:cNvPr id="2" name="TextBox 1">
            <a:extLst>
              <a:ext uri="{FF2B5EF4-FFF2-40B4-BE49-F238E27FC236}">
                <a16:creationId xmlns:a16="http://schemas.microsoft.com/office/drawing/2014/main" id="{212B4641-13CD-4DB1-379C-0494BB098254}"/>
              </a:ext>
            </a:extLst>
          </p:cNvPr>
          <p:cNvSpPr txBox="1">
            <a:spLocks noGrp="1" noRot="1" noMove="1" noResize="1" noEditPoints="1" noAdjustHandles="1" noChangeArrowheads="1" noChangeShapeType="1"/>
          </p:cNvSpPr>
          <p:nvPr/>
        </p:nvSpPr>
        <p:spPr>
          <a:xfrm rot="16200000">
            <a:off x="10330640" y="1341923"/>
            <a:ext cx="2560677"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Heatwaves</a:t>
            </a:r>
          </a:p>
        </p:txBody>
      </p:sp>
      <p:pic>
        <p:nvPicPr>
          <p:cNvPr id="4" name="Picture 3" descr="An indicator showing the end of the slide and the start of the next.">
            <a:extLst>
              <a:ext uri="{FF2B5EF4-FFF2-40B4-BE49-F238E27FC236}">
                <a16:creationId xmlns:a16="http://schemas.microsoft.com/office/drawing/2014/main" id="{7827AE43-5E80-DB26-2C38-0954051EE786}"/>
              </a:ext>
            </a:extLst>
          </p:cNvPr>
          <p:cNvPicPr>
            <a:picLocks noGrp="1" noRot="1" noChangeAspect="1" noMove="1" noResize="1" noEditPoints="1" noAdjustHandles="1" noChangeArrowheads="1" noChangeShapeType="1" noCrop="1"/>
          </p:cNvPicPr>
          <p:nvPr/>
        </p:nvPicPr>
        <p:blipFill rotWithShape="1">
          <a:blip r:embed="rId5"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Tree>
    <p:extLst>
      <p:ext uri="{BB962C8B-B14F-4D97-AF65-F5344CB8AC3E}">
        <p14:creationId xmlns:p14="http://schemas.microsoft.com/office/powerpoint/2010/main" val="280229122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3"/>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3"/>
                                        </p:tgtEl>
                                      </p:cBhvr>
                                    </p:animEffect>
                                    <p:set>
                                      <p:cBhvr>
                                        <p:cTn id="7"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8" restart="whenNotActive" fill="hold" evtFilter="cancelBubble" nodeType="interactiveSeq">
                <p:stCondLst>
                  <p:cond evt="onClick" delay="0">
                    <p:tgtEl>
                      <p:spTgt spid="14"/>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4"/>
                                        </p:tgtEl>
                                      </p:cBhvr>
                                    </p:animEffect>
                                    <p:set>
                                      <p:cBhvr>
                                        <p:cTn id="13"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4" restart="whenNotActive" fill="hold" evtFilter="cancelBubble" nodeType="interactiveSeq">
                <p:stCondLst>
                  <p:cond evt="onClick" delay="0">
                    <p:tgtEl>
                      <p:spTgt spid="12"/>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2"/>
                                        </p:tgtEl>
                                      </p:cBhvr>
                                    </p:animEffect>
                                    <p:set>
                                      <p:cBhvr>
                                        <p:cTn id="19"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6"/>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withEffect">
                                  <p:stCondLst>
                                    <p:cond delay="0"/>
                                  </p:stCondLst>
                                  <p:childTnLst>
                                    <p:animEffect transition="out" filter="fade">
                                      <p:cBhvr>
                                        <p:cTn id="24" dur="500"/>
                                        <p:tgtEl>
                                          <p:spTgt spid="16"/>
                                        </p:tgtEl>
                                      </p:cBhvr>
                                    </p:animEffect>
                                    <p:set>
                                      <p:cBhvr>
                                        <p:cTn id="25"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26" restart="whenNotActive" fill="hold" evtFilter="cancelBubble" nodeType="interactiveSeq">
                <p:stCondLst>
                  <p:cond evt="onClick" delay="0">
                    <p:tgtEl>
                      <p:spTgt spid="17"/>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7"/>
                                        </p:tgtEl>
                                      </p:cBhvr>
                                    </p:animEffect>
                                    <p:set>
                                      <p:cBhvr>
                                        <p:cTn id="31"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32" restart="whenNotActive" fill="hold" evtFilter="cancelBubble" nodeType="interactiveSeq">
                <p:stCondLst>
                  <p:cond evt="onClick" delay="0">
                    <p:tgtEl>
                      <p:spTgt spid="15"/>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5"/>
                                        </p:tgtEl>
                                      </p:cBhvr>
                                    </p:animEffect>
                                    <p:set>
                                      <p:cBhvr>
                                        <p:cTn id="37"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38" restart="whenNotActive" fill="hold" evtFilter="cancelBubble" nodeType="interactiveSeq">
                <p:stCondLst>
                  <p:cond evt="onClick" delay="0">
                    <p:tgtEl>
                      <p:spTgt spid="19"/>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withEffect">
                                  <p:stCondLst>
                                    <p:cond delay="0"/>
                                  </p:stCondLst>
                                  <p:childTnLst>
                                    <p:animEffect transition="out" filter="fade">
                                      <p:cBhvr>
                                        <p:cTn id="42" dur="500"/>
                                        <p:tgtEl>
                                          <p:spTgt spid="19"/>
                                        </p:tgtEl>
                                      </p:cBhvr>
                                    </p:animEffect>
                                    <p:set>
                                      <p:cBhvr>
                                        <p:cTn id="43"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44" restart="whenNotActive" fill="hold" evtFilter="cancelBubble" nodeType="interactiveSeq">
                <p:stCondLst>
                  <p:cond evt="onClick" delay="0">
                    <p:tgtEl>
                      <p:spTgt spid="20"/>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20"/>
                                        </p:tgtEl>
                                      </p:cBhvr>
                                    </p:animEffect>
                                    <p:set>
                                      <p:cBhvr>
                                        <p:cTn id="49"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50" restart="whenNotActive" fill="hold" evtFilter="cancelBubble" nodeType="interactiveSeq">
                <p:stCondLst>
                  <p:cond evt="onClick" delay="0">
                    <p:tgtEl>
                      <p:spTgt spid="18"/>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18"/>
                                        </p:tgtEl>
                                      </p:cBhvr>
                                    </p:animEffect>
                                    <p:set>
                                      <p:cBhvr>
                                        <p:cTn id="55" dur="1" fill="hold">
                                          <p:stCondLst>
                                            <p:cond delay="499"/>
                                          </p:stCondLst>
                                        </p:cTn>
                                        <p:tgtEl>
                                          <p:spTgt spid="18"/>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4"/>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childTnLst>
        </p:cTn>
      </p:par>
    </p:tnLst>
    <p:bldLst>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con&#10;&#10;Description automatically generated with medium confidence">
            <a:extLst>
              <a:ext uri="{FF2B5EF4-FFF2-40B4-BE49-F238E27FC236}">
                <a16:creationId xmlns:a16="http://schemas.microsoft.com/office/drawing/2014/main" id="{11B0F364-5034-DAF5-6CF9-BE9178BC3622}"/>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5" name="TextBox 4">
            <a:extLst>
              <a:ext uri="{FF2B5EF4-FFF2-40B4-BE49-F238E27FC236}">
                <a16:creationId xmlns:a16="http://schemas.microsoft.com/office/drawing/2014/main" id="{96ECD29B-3C9D-BD77-D91D-D7D9655FE40D}"/>
              </a:ext>
            </a:extLst>
          </p:cNvPr>
          <p:cNvSpPr txBox="1">
            <a:spLocks noGrp="1" noRot="1" noMove="1" noResize="1" noEditPoints="1" noAdjustHandles="1" noChangeArrowheads="1" noChangeShapeType="1"/>
          </p:cNvSpPr>
          <p:nvPr/>
        </p:nvSpPr>
        <p:spPr>
          <a:xfrm>
            <a:off x="1844790" y="2981529"/>
            <a:ext cx="1356087" cy="584775"/>
          </a:xfrm>
          <a:prstGeom prst="rect">
            <a:avLst/>
          </a:prstGeom>
          <a:noFill/>
        </p:spPr>
        <p:txBody>
          <a:bodyPr wrap="square" rtlCol="0">
            <a:spAutoFit/>
          </a:bodyPr>
          <a:lstStyle/>
          <a:p>
            <a:r>
              <a:rPr lang="en-GB" sz="3200">
                <a:solidFill>
                  <a:schemeClr val="bg1"/>
                </a:solidFill>
                <a:latin typeface="HelveticaNeueLT Pro 55 Roman" panose="020B0604020202020204" pitchFamily="34" charset="0"/>
              </a:rPr>
              <a:t>wat’s</a:t>
            </a:r>
            <a:endParaRPr lang="en-GB" sz="3200">
              <a:solidFill>
                <a:schemeClr val="bg1"/>
              </a:solidFill>
            </a:endParaRPr>
          </a:p>
        </p:txBody>
      </p:sp>
      <p:sp>
        <p:nvSpPr>
          <p:cNvPr id="26" name="TextBox 25">
            <a:extLst>
              <a:ext uri="{FF2B5EF4-FFF2-40B4-BE49-F238E27FC236}">
                <a16:creationId xmlns:a16="http://schemas.microsoft.com/office/drawing/2014/main" id="{C7272CDA-2094-B466-6B89-7798FCFE8D6E}"/>
              </a:ext>
            </a:extLst>
          </p:cNvPr>
          <p:cNvSpPr txBox="1">
            <a:spLocks noGrp="1" noRot="1" noMove="1" noResize="1" noEditPoints="1" noAdjustHandles="1" noChangeArrowheads="1" noChangeShapeType="1"/>
          </p:cNvSpPr>
          <p:nvPr/>
        </p:nvSpPr>
        <p:spPr>
          <a:xfrm rot="16200000">
            <a:off x="-753697" y="822540"/>
            <a:ext cx="2660744" cy="1015663"/>
          </a:xfrm>
          <a:prstGeom prst="rect">
            <a:avLst/>
          </a:prstGeom>
          <a:noFill/>
        </p:spPr>
        <p:txBody>
          <a:bodyPr wrap="square" rtlCol="0">
            <a:spAutoFit/>
          </a:bodyPr>
          <a:lstStyle/>
          <a:p>
            <a:r>
              <a:rPr lang="en-GB" sz="6000">
                <a:latin typeface="HelveticaNeueLT Pro 55 Roman" panose="020B0604020202020204"/>
              </a:rPr>
              <a:t>Starter</a:t>
            </a:r>
          </a:p>
        </p:txBody>
      </p:sp>
      <p:pic>
        <p:nvPicPr>
          <p:cNvPr id="35" name="Picture 34">
            <a:extLst>
              <a:ext uri="{FF2B5EF4-FFF2-40B4-BE49-F238E27FC236}">
                <a16:creationId xmlns:a16="http://schemas.microsoft.com/office/drawing/2014/main" id="{486321C5-F21D-C771-D4CC-90196FB75BA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4"/>
          <a:stretch>
            <a:fillRect/>
          </a:stretch>
        </p:blipFill>
        <p:spPr>
          <a:xfrm>
            <a:off x="8628395" y="918002"/>
            <a:ext cx="1859441" cy="1518036"/>
          </a:xfrm>
          <a:prstGeom prst="rect">
            <a:avLst/>
          </a:prstGeom>
        </p:spPr>
      </p:pic>
      <p:sp>
        <p:nvSpPr>
          <p:cNvPr id="36" name="TextBox 35">
            <a:extLst>
              <a:ext uri="{FF2B5EF4-FFF2-40B4-BE49-F238E27FC236}">
                <a16:creationId xmlns:a16="http://schemas.microsoft.com/office/drawing/2014/main" id="{801F18CB-DA50-CD67-01CD-439DCA6BA9DC}"/>
              </a:ext>
            </a:extLst>
          </p:cNvPr>
          <p:cNvSpPr txBox="1">
            <a:spLocks noGrp="1" noRot="1" noMove="1" noResize="1" noEditPoints="1" noAdjustHandles="1" noChangeArrowheads="1" noChangeShapeType="1"/>
          </p:cNvSpPr>
          <p:nvPr/>
        </p:nvSpPr>
        <p:spPr>
          <a:xfrm>
            <a:off x="8715468" y="903879"/>
            <a:ext cx="1772368" cy="1323439"/>
          </a:xfrm>
          <a:prstGeom prst="rect">
            <a:avLst/>
          </a:prstGeom>
          <a:noFill/>
        </p:spPr>
        <p:txBody>
          <a:bodyPr wrap="square" rtlCol="0">
            <a:spAutoFit/>
          </a:bodyPr>
          <a:lstStyle/>
          <a:p>
            <a:pPr algn="ctr"/>
            <a:r>
              <a:rPr lang="en-GB" sz="1600" b="1">
                <a:solidFill>
                  <a:schemeClr val="bg1"/>
                </a:solidFill>
                <a:latin typeface="HelveticaNeueLT Pro 55 Roman" panose="020B0604020202020204" pitchFamily="34" charset="0"/>
              </a:rPr>
              <a:t>Reflect:</a:t>
            </a:r>
          </a:p>
          <a:p>
            <a:pPr algn="ctr"/>
            <a:r>
              <a:rPr lang="en-GB" sz="1600">
                <a:solidFill>
                  <a:schemeClr val="bg1"/>
                </a:solidFill>
                <a:latin typeface="HelveticaNeueLT Pro 55 Roman" panose="020B0604020202020204" pitchFamily="34" charset="0"/>
              </a:rPr>
              <a:t>What does this image have to do with your learning?</a:t>
            </a:r>
          </a:p>
        </p:txBody>
      </p:sp>
      <p:sp>
        <p:nvSpPr>
          <p:cNvPr id="40" name="TextBox 39">
            <a:extLst>
              <a:ext uri="{FF2B5EF4-FFF2-40B4-BE49-F238E27FC236}">
                <a16:creationId xmlns:a16="http://schemas.microsoft.com/office/drawing/2014/main" id="{86CE555A-EC93-60A2-7461-79BF333CAE1E}"/>
              </a:ext>
            </a:extLst>
          </p:cNvPr>
          <p:cNvSpPr txBox="1">
            <a:spLocks noGrp="1" noRot="1" noMove="1" noResize="1" noEditPoints="1" noAdjustHandles="1" noChangeArrowheads="1" noChangeShapeType="1"/>
          </p:cNvSpPr>
          <p:nvPr/>
        </p:nvSpPr>
        <p:spPr>
          <a:xfrm>
            <a:off x="8577233" y="4224250"/>
            <a:ext cx="1958376" cy="1600438"/>
          </a:xfrm>
          <a:prstGeom prst="rect">
            <a:avLst/>
          </a:prstGeom>
          <a:noFill/>
        </p:spPr>
        <p:txBody>
          <a:bodyPr wrap="square" rtlCol="0">
            <a:spAutoFit/>
          </a:bodyPr>
          <a:lstStyle/>
          <a:p>
            <a:pPr algn="ctr"/>
            <a:r>
              <a:rPr lang="en-GB" sz="1600" b="1" dirty="0">
                <a:latin typeface="HelveticaNeueLT Pro 55 Roman" panose="020B0604020202020204" pitchFamily="34" charset="0"/>
              </a:rPr>
              <a:t>Challenge:</a:t>
            </a:r>
          </a:p>
          <a:p>
            <a:pPr algn="ctr"/>
            <a:r>
              <a:rPr lang="en-GB" sz="1600" dirty="0">
                <a:latin typeface="HelveticaNeueLT Pro 55 Roman" panose="020B0604020202020204" pitchFamily="34" charset="0"/>
              </a:rPr>
              <a:t>Make a list of all the words you can think of that link to this topic.</a:t>
            </a:r>
          </a:p>
          <a:p>
            <a:endParaRPr lang="en-GB" dirty="0"/>
          </a:p>
        </p:txBody>
      </p:sp>
      <p:sp>
        <p:nvSpPr>
          <p:cNvPr id="37" name="Rectangle 36">
            <a:extLst>
              <a:ext uri="{FF2B5EF4-FFF2-40B4-BE49-F238E27FC236}">
                <a16:creationId xmlns:a16="http://schemas.microsoft.com/office/drawing/2014/main" id="{53ECC14C-6B3B-8962-F83A-FD3D628B24D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8628395" y="2578895"/>
            <a:ext cx="1856052" cy="1521638"/>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A528BE45-7D9F-5A59-7F87-0850A3CA53B3}"/>
              </a:ext>
            </a:extLst>
          </p:cNvPr>
          <p:cNvSpPr txBox="1">
            <a:spLocks noGrp="1" noRot="1" noMove="1" noResize="1" noEditPoints="1" noAdjustHandles="1" noChangeArrowheads="1" noChangeShapeType="1"/>
          </p:cNvSpPr>
          <p:nvPr/>
        </p:nvSpPr>
        <p:spPr>
          <a:xfrm>
            <a:off x="8794062" y="2351782"/>
            <a:ext cx="1615180" cy="1877437"/>
          </a:xfrm>
          <a:prstGeom prst="rect">
            <a:avLst/>
          </a:prstGeom>
          <a:noFill/>
        </p:spPr>
        <p:txBody>
          <a:bodyPr wrap="square">
            <a:spAutoFit/>
          </a:bodyPr>
          <a:lstStyle/>
          <a:p>
            <a:pPr algn="ctr"/>
            <a:endParaRPr lang="en-GB" dirty="0">
              <a:solidFill>
                <a:schemeClr val="tx1"/>
              </a:solidFill>
              <a:latin typeface="HelveticaNeueLT Pro 55 Roman" panose="020B0604020202020204" pitchFamily="34" charset="0"/>
            </a:endParaRPr>
          </a:p>
          <a:p>
            <a:pPr algn="ctr"/>
            <a:r>
              <a:rPr lang="en-GB" sz="1600" b="1" dirty="0">
                <a:solidFill>
                  <a:schemeClr val="tx1"/>
                </a:solidFill>
                <a:latin typeface="HelveticaNeueLT Pro 55 Roman" panose="020B0604020202020204" pitchFamily="34" charset="0"/>
              </a:rPr>
              <a:t>Consider:</a:t>
            </a:r>
          </a:p>
          <a:p>
            <a:pPr algn="ctr"/>
            <a:r>
              <a:rPr lang="en-GB" sz="1600" dirty="0">
                <a:latin typeface="HelveticaNeueLT Pro 55 Roman" panose="020B0604020202020204" pitchFamily="34" charset="0"/>
              </a:rPr>
              <a:t>How do you think this could affect a person?</a:t>
            </a:r>
            <a:endParaRPr lang="en-GB" dirty="0">
              <a:solidFill>
                <a:schemeClr val="tx1"/>
              </a:solidFill>
              <a:latin typeface="HelveticaNeueLT Pro 55 Roman" panose="020B0604020202020204" pitchFamily="34" charset="0"/>
            </a:endParaRPr>
          </a:p>
          <a:p>
            <a:pPr algn="ctr"/>
            <a:endParaRPr lang="en-GB" dirty="0">
              <a:solidFill>
                <a:schemeClr val="tx1"/>
              </a:solidFill>
              <a:latin typeface="HelveticaNeueLT Pro 55 Roman" panose="020B0604020202020204" pitchFamily="34" charset="0"/>
            </a:endParaRPr>
          </a:p>
        </p:txBody>
      </p:sp>
      <p:pic>
        <p:nvPicPr>
          <p:cNvPr id="2" name="Picture 1" descr="A picture containing outdoor, sky, tree, grass&#10;&#10;Description automatically generated">
            <a:extLst>
              <a:ext uri="{FF2B5EF4-FFF2-40B4-BE49-F238E27FC236}">
                <a16:creationId xmlns:a16="http://schemas.microsoft.com/office/drawing/2014/main" id="{4876C5D1-BF11-1B22-4C73-3AFA012A53AA}"/>
              </a:ext>
            </a:extLst>
          </p:cNvPr>
          <p:cNvPicPr>
            <a:picLocks noGrp="1" noRot="1" noChangeAspect="1" noMove="1" noResize="1" noEditPoints="1" noAdjustHandles="1" noChangeArrowheads="1" noChangeShapeType="1" noCrop="1"/>
          </p:cNvPicPr>
          <p:nvPr/>
        </p:nvPicPr>
        <p:blipFill>
          <a:blip r:embed="rId5" cstate="screen">
            <a:extLst>
              <a:ext uri="{28A0092B-C50C-407E-A947-70E740481C1C}">
                <a14:useLocalDpi xmlns:a14="http://schemas.microsoft.com/office/drawing/2010/main" val="0"/>
              </a:ext>
            </a:extLst>
          </a:blip>
          <a:stretch>
            <a:fillRect/>
          </a:stretch>
        </p:blipFill>
        <p:spPr>
          <a:xfrm>
            <a:off x="1629312" y="914400"/>
            <a:ext cx="6146770" cy="4719034"/>
          </a:xfrm>
          <a:prstGeom prst="rect">
            <a:avLst/>
          </a:prstGeom>
        </p:spPr>
      </p:pic>
      <p:sp>
        <p:nvSpPr>
          <p:cNvPr id="6" name="TextBox 5">
            <a:extLst>
              <a:ext uri="{FF2B5EF4-FFF2-40B4-BE49-F238E27FC236}">
                <a16:creationId xmlns:a16="http://schemas.microsoft.com/office/drawing/2014/main" id="{E6D12072-C5AC-205B-0083-FAC015A9217E}"/>
              </a:ext>
            </a:extLst>
          </p:cNvPr>
          <p:cNvSpPr txBox="1">
            <a:spLocks noGrp="1" noRot="1" noMove="1" noResize="1" noEditPoints="1" noAdjustHandles="1" noChangeArrowheads="1" noChangeShapeType="1"/>
          </p:cNvSpPr>
          <p:nvPr/>
        </p:nvSpPr>
        <p:spPr>
          <a:xfrm rot="16200000">
            <a:off x="10330640" y="1341923"/>
            <a:ext cx="2560677"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Heatwaves</a:t>
            </a:r>
          </a:p>
        </p:txBody>
      </p:sp>
      <p:pic>
        <p:nvPicPr>
          <p:cNvPr id="4" name="Picture 3" descr="An indicator showing the end of the slide and the start of the next.">
            <a:extLst>
              <a:ext uri="{FF2B5EF4-FFF2-40B4-BE49-F238E27FC236}">
                <a16:creationId xmlns:a16="http://schemas.microsoft.com/office/drawing/2014/main" id="{2E53E66B-E960-442F-0615-1CD96C98299A}"/>
              </a:ext>
            </a:extLst>
          </p:cNvPr>
          <p:cNvPicPr>
            <a:picLocks noGrp="1" noRot="1" noChangeAspect="1" noMove="1" noResize="1" noEditPoints="1" noAdjustHandles="1" noChangeArrowheads="1" noChangeShapeType="1" noCrop="1"/>
          </p:cNvPicPr>
          <p:nvPr/>
        </p:nvPicPr>
        <p:blipFill rotWithShape="1">
          <a:blip r:embed="rId6"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Tree>
    <p:extLst>
      <p:ext uri="{BB962C8B-B14F-4D97-AF65-F5344CB8AC3E}">
        <p14:creationId xmlns:p14="http://schemas.microsoft.com/office/powerpoint/2010/main" val="261430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1" nodeType="clickEffect">
                                  <p:stCondLst>
                                    <p:cond delay="0"/>
                                  </p:stCondLst>
                                  <p:childTnLst>
                                    <p:set>
                                      <p:cBhvr>
                                        <p:cTn id="16" dur="1" fill="hold">
                                          <p:stCondLst>
                                            <p:cond delay="0"/>
                                          </p:stCondLst>
                                        </p:cTn>
                                        <p:tgtEl>
                                          <p:spTgt spid="37"/>
                                        </p:tgtEl>
                                        <p:attrNameLst>
                                          <p:attrName>style.visibility</p:attrName>
                                        </p:attrNameLst>
                                      </p:cBhvr>
                                      <p:to>
                                        <p:strVal val="visible"/>
                                      </p:to>
                                    </p:set>
                                    <p:anim calcmode="lin" valueType="num">
                                      <p:cBhvr additive="base">
                                        <p:cTn id="17" dur="500" fill="hold"/>
                                        <p:tgtEl>
                                          <p:spTgt spid="37"/>
                                        </p:tgtEl>
                                        <p:attrNameLst>
                                          <p:attrName>ppt_x</p:attrName>
                                        </p:attrNameLst>
                                      </p:cBhvr>
                                      <p:tavLst>
                                        <p:tav tm="0">
                                          <p:val>
                                            <p:strVal val="#ppt_x"/>
                                          </p:val>
                                        </p:tav>
                                        <p:tav tm="100000">
                                          <p:val>
                                            <p:strVal val="#ppt_x"/>
                                          </p:val>
                                        </p:tav>
                                      </p:tavLst>
                                    </p:anim>
                                    <p:anim calcmode="lin" valueType="num">
                                      <p:cBhvr additive="base">
                                        <p:cTn id="18" dur="500" fill="hold"/>
                                        <p:tgtEl>
                                          <p:spTgt spid="3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anim calcmode="lin" valueType="num">
                                      <p:cBhvr additive="base">
                                        <p:cTn id="21" dur="500" fill="hold"/>
                                        <p:tgtEl>
                                          <p:spTgt spid="29"/>
                                        </p:tgtEl>
                                        <p:attrNameLst>
                                          <p:attrName>ppt_x</p:attrName>
                                        </p:attrNameLst>
                                      </p:cBhvr>
                                      <p:tavLst>
                                        <p:tav tm="0">
                                          <p:val>
                                            <p:strVal val="#ppt_x"/>
                                          </p:val>
                                        </p:tav>
                                        <p:tav tm="100000">
                                          <p:val>
                                            <p:strVal val="#ppt_x"/>
                                          </p:val>
                                        </p:tav>
                                      </p:tavLst>
                                    </p:anim>
                                    <p:anim calcmode="lin" valueType="num">
                                      <p:cBhvr additive="base">
                                        <p:cTn id="2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anim calcmode="lin" valueType="num">
                                      <p:cBhvr additive="base">
                                        <p:cTn id="27" dur="500" fill="hold"/>
                                        <p:tgtEl>
                                          <p:spTgt spid="40"/>
                                        </p:tgtEl>
                                        <p:attrNameLst>
                                          <p:attrName>ppt_x</p:attrName>
                                        </p:attrNameLst>
                                      </p:cBhvr>
                                      <p:tavLst>
                                        <p:tav tm="0">
                                          <p:val>
                                            <p:strVal val="#ppt_x"/>
                                          </p:val>
                                        </p:tav>
                                        <p:tav tm="100000">
                                          <p:val>
                                            <p:strVal val="#ppt_x"/>
                                          </p:val>
                                        </p:tav>
                                      </p:tavLst>
                                    </p:anim>
                                    <p:anim calcmode="lin" valueType="num">
                                      <p:cBhvr additive="base">
                                        <p:cTn id="2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0" nodeType="clickEffect">
                                  <p:stCondLst>
                                    <p:cond delay="0"/>
                                  </p:stCondLst>
                                  <p:childTnLst>
                                    <p:animEffect transition="out" filter="fade">
                                      <p:cBhvr>
                                        <p:cTn id="32" dur="500"/>
                                        <p:tgtEl>
                                          <p:spTgt spid="5"/>
                                        </p:tgtEl>
                                      </p:cBhvr>
                                    </p:animEffect>
                                    <p:set>
                                      <p:cBhvr>
                                        <p:cTn id="33"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4" restart="whenNotActive" fill="hold" evtFilter="cancelBubble" nodeType="interactiveSeq">
                <p:stCondLst>
                  <p:cond evt="onClick" delay="0">
                    <p:tgtEl>
                      <p:spTgt spid="37"/>
                    </p:tgtEl>
                  </p:cond>
                </p:stCondLst>
                <p:endSync evt="end" delay="0">
                  <p:rtn val="all"/>
                </p:endSync>
                <p:childTnLst>
                  <p:par>
                    <p:cTn id="35" fill="hold">
                      <p:stCondLst>
                        <p:cond delay="0"/>
                      </p:stCondLst>
                      <p:childTnLst>
                        <p:par>
                          <p:cTn id="36" fill="hold">
                            <p:stCondLst>
                              <p:cond delay="0"/>
                            </p:stCondLst>
                            <p:childTnLst>
                              <p:par>
                                <p:cTn id="37" presetID="10" presetClass="exit" presetSubtype="0" fill="hold" grpId="0" nodeType="clickEffect">
                                  <p:stCondLst>
                                    <p:cond delay="0"/>
                                  </p:stCondLst>
                                  <p:childTnLst>
                                    <p:animEffect transition="out" filter="fade">
                                      <p:cBhvr>
                                        <p:cTn id="38" dur="500"/>
                                        <p:tgtEl>
                                          <p:spTgt spid="37"/>
                                        </p:tgtEl>
                                      </p:cBhvr>
                                    </p:animEffect>
                                    <p:set>
                                      <p:cBhvr>
                                        <p:cTn id="39" dur="1" fill="hold">
                                          <p:stCondLst>
                                            <p:cond delay="499"/>
                                          </p:stCondLst>
                                        </p:cTn>
                                        <p:tgtEl>
                                          <p:spTgt spid="37"/>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4"/>
                                        </p:tgtEl>
                                        <p:attrNameLst>
                                          <p:attrName>style.visibility</p:attrName>
                                        </p:attrNameLst>
                                      </p:cBhvr>
                                      <p:to>
                                        <p:strVal val="visible"/>
                                      </p:to>
                                    </p:set>
                                  </p:childTnLst>
                                </p:cTn>
                              </p:par>
                            </p:childTnLst>
                          </p:cTn>
                        </p:par>
                      </p:childTnLst>
                    </p:cTn>
                  </p:par>
                </p:childTnLst>
              </p:cTn>
              <p:nextCondLst>
                <p:cond evt="onClick" delay="0">
                  <p:tgtEl>
                    <p:spTgt spid="37"/>
                  </p:tgtEl>
                </p:cond>
              </p:nextCondLst>
            </p:seq>
          </p:childTnLst>
        </p:cTn>
      </p:par>
    </p:tnLst>
    <p:bldLst>
      <p:bldP spid="5" grpId="0"/>
      <p:bldP spid="36" grpId="0"/>
      <p:bldP spid="40" grpId="0"/>
      <p:bldP spid="37" grpId="0" animBg="1"/>
      <p:bldP spid="37" grpId="1" animBg="1"/>
      <p:bldP spid="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96AF192-0305-D845-4490-3CA8E6019BC1}"/>
              </a:ext>
            </a:extLst>
          </p:cNvPr>
          <p:cNvSpPr txBox="1">
            <a:spLocks noGrp="1" noRot="1" noMove="1" noResize="1" noEditPoints="1" noAdjustHandles="1" noChangeArrowheads="1" noChangeShapeType="1"/>
          </p:cNvSpPr>
          <p:nvPr/>
        </p:nvSpPr>
        <p:spPr>
          <a:xfrm>
            <a:off x="1255115" y="542874"/>
            <a:ext cx="5367130" cy="523220"/>
          </a:xfrm>
          <a:prstGeom prst="rect">
            <a:avLst/>
          </a:prstGeom>
          <a:solidFill>
            <a:schemeClr val="bg1"/>
          </a:solidFill>
        </p:spPr>
        <p:txBody>
          <a:bodyPr wrap="square" lIns="91440" tIns="45720" rIns="91440" bIns="45720" rtlCol="0" anchor="t">
            <a:spAutoFit/>
          </a:bodyPr>
          <a:lstStyle/>
          <a:p>
            <a:r>
              <a:rPr lang="en-GB" sz="2800" dirty="0">
                <a:latin typeface="HelveticaNeueLT Pro 55 Roman"/>
                <a:cs typeface="Arial"/>
              </a:rPr>
              <a:t>Use these to get you started</a:t>
            </a:r>
            <a:r>
              <a:rPr lang="en-GB" sz="2800" dirty="0">
                <a:latin typeface="Arial"/>
                <a:cs typeface="Arial"/>
              </a:rPr>
              <a:t> </a:t>
            </a:r>
            <a:endParaRPr lang="en-GB" sz="2800">
              <a:latin typeface="Arial" panose="020B0604020202020204" pitchFamily="34" charset="0"/>
              <a:cs typeface="Arial" panose="020B0604020202020204" pitchFamily="34" charset="0"/>
            </a:endParaRPr>
          </a:p>
        </p:txBody>
      </p:sp>
      <p:pic>
        <p:nvPicPr>
          <p:cNvPr id="4" name="Picture 3" descr="Icon&#10;&#10;Description automatically generated with medium confidence">
            <a:extLst>
              <a:ext uri="{FF2B5EF4-FFF2-40B4-BE49-F238E27FC236}">
                <a16:creationId xmlns:a16="http://schemas.microsoft.com/office/drawing/2014/main" id="{86A7876C-BE67-A7AB-4375-2BC19A8F6ABF}"/>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5" name="TextBox 4">
            <a:extLst>
              <a:ext uri="{FF2B5EF4-FFF2-40B4-BE49-F238E27FC236}">
                <a16:creationId xmlns:a16="http://schemas.microsoft.com/office/drawing/2014/main" id="{919677F6-58B5-E78C-BC5D-FD8EA78980C9}"/>
              </a:ext>
            </a:extLst>
          </p:cNvPr>
          <p:cNvSpPr txBox="1">
            <a:spLocks noGrp="1" noRot="1" noMove="1" noResize="1" noEditPoints="1" noAdjustHandles="1" noChangeArrowheads="1" noChangeShapeType="1"/>
          </p:cNvSpPr>
          <p:nvPr/>
        </p:nvSpPr>
        <p:spPr>
          <a:xfrm rot="16200000">
            <a:off x="-753697" y="822540"/>
            <a:ext cx="2660744" cy="1015663"/>
          </a:xfrm>
          <a:prstGeom prst="rect">
            <a:avLst/>
          </a:prstGeom>
          <a:noFill/>
        </p:spPr>
        <p:txBody>
          <a:bodyPr wrap="square" rtlCol="0">
            <a:spAutoFit/>
          </a:bodyPr>
          <a:lstStyle/>
          <a:p>
            <a:r>
              <a:rPr lang="en-GB" sz="6000">
                <a:latin typeface="HelveticaNeueLT Pro 55 Roman" panose="020B0604020202020204"/>
              </a:rPr>
              <a:t>Starter</a:t>
            </a:r>
          </a:p>
        </p:txBody>
      </p:sp>
      <p:pic>
        <p:nvPicPr>
          <p:cNvPr id="18" name="Picture 17" descr="Qr code&#10;&#10;Description automatically generated">
            <a:extLst>
              <a:ext uri="{FF2B5EF4-FFF2-40B4-BE49-F238E27FC236}">
                <a16:creationId xmlns:a16="http://schemas.microsoft.com/office/drawing/2014/main" id="{C0843684-9F98-025B-7F3B-7987A62217EF}"/>
              </a:ext>
            </a:extLst>
          </p:cNvPr>
          <p:cNvPicPr>
            <a:picLocks noGrp="1" noRot="1" noChangeAspect="1" noMove="1" noResize="1" noEditPoints="1" noAdjustHandles="1" noChangeArrowheads="1" noChangeShapeType="1" noCrop="1"/>
          </p:cNvPicPr>
          <p:nvPr/>
        </p:nvPicPr>
        <p:blipFill>
          <a:blip r:embed="rId4" cstate="screen">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3938680" y="1390790"/>
            <a:ext cx="3957180" cy="3586348"/>
          </a:xfrm>
          <a:prstGeom prst="rect">
            <a:avLst/>
          </a:prstGeom>
        </p:spPr>
      </p:pic>
      <p:sp>
        <p:nvSpPr>
          <p:cNvPr id="20" name="TextBox 19">
            <a:extLst>
              <a:ext uri="{FF2B5EF4-FFF2-40B4-BE49-F238E27FC236}">
                <a16:creationId xmlns:a16="http://schemas.microsoft.com/office/drawing/2014/main" id="{1BFDBF96-FA17-A8EC-CF53-F3BACFFD7E8F}"/>
              </a:ext>
            </a:extLst>
          </p:cNvPr>
          <p:cNvSpPr txBox="1">
            <a:spLocks noGrp="1" noRot="1" noMove="1" noResize="1" noEditPoints="1" noAdjustHandles="1" noChangeArrowheads="1" noChangeShapeType="1"/>
          </p:cNvSpPr>
          <p:nvPr/>
        </p:nvSpPr>
        <p:spPr>
          <a:xfrm>
            <a:off x="4941359" y="2660744"/>
            <a:ext cx="1943575" cy="523220"/>
          </a:xfrm>
          <a:prstGeom prst="rect">
            <a:avLst/>
          </a:prstGeom>
          <a:noFill/>
        </p:spPr>
        <p:txBody>
          <a:bodyPr wrap="square">
            <a:spAutoFit/>
          </a:bodyPr>
          <a:lstStyle/>
          <a:p>
            <a:pPr algn="ctr"/>
            <a:r>
              <a:rPr lang="en-GB" sz="2800" b="1">
                <a:solidFill>
                  <a:schemeClr val="bg1"/>
                </a:solidFill>
                <a:latin typeface="HelveticaNeueLT Pro 55 Roman" panose="020B0604020202020204" pitchFamily="34" charset="0"/>
              </a:rPr>
              <a:t>Flooding</a:t>
            </a:r>
          </a:p>
        </p:txBody>
      </p:sp>
      <p:sp>
        <p:nvSpPr>
          <p:cNvPr id="22" name="TextBox 21">
            <a:extLst>
              <a:ext uri="{FF2B5EF4-FFF2-40B4-BE49-F238E27FC236}">
                <a16:creationId xmlns:a16="http://schemas.microsoft.com/office/drawing/2014/main" id="{1AE025B9-36BC-E235-A14E-678225D8C8DE}"/>
              </a:ext>
            </a:extLst>
          </p:cNvPr>
          <p:cNvSpPr txBox="1">
            <a:spLocks noGrp="1" noRot="1" noMove="1" noResize="1" noEditPoints="1" noAdjustHandles="1" noChangeArrowheads="1" noChangeShapeType="1"/>
          </p:cNvSpPr>
          <p:nvPr/>
        </p:nvSpPr>
        <p:spPr>
          <a:xfrm>
            <a:off x="4286256" y="166954"/>
            <a:ext cx="3619487" cy="400110"/>
          </a:xfrm>
          <a:prstGeom prst="rect">
            <a:avLst/>
          </a:prstGeom>
          <a:noFill/>
        </p:spPr>
        <p:txBody>
          <a:bodyPr wrap="square">
            <a:spAutoFit/>
          </a:bodyPr>
          <a:lstStyle/>
          <a:p>
            <a:r>
              <a:rPr lang="en-GB" sz="2000" b="1">
                <a:solidFill>
                  <a:schemeClr val="bg1">
                    <a:lumMod val="65000"/>
                  </a:schemeClr>
                </a:solidFill>
                <a:latin typeface="HelveticaNeueLT Pro 55 Roman" panose="020B0604020202020204" pitchFamily="34" charset="0"/>
              </a:rPr>
              <a:t>Create a spider diagram</a:t>
            </a:r>
            <a:endParaRPr lang="en-GB" sz="2000" b="1">
              <a:solidFill>
                <a:schemeClr val="bg1">
                  <a:lumMod val="65000"/>
                </a:schemeClr>
              </a:solidFill>
            </a:endParaRPr>
          </a:p>
        </p:txBody>
      </p:sp>
      <p:sp>
        <p:nvSpPr>
          <p:cNvPr id="23" name="Rectangle 22">
            <a:extLst>
              <a:ext uri="{FF2B5EF4-FFF2-40B4-BE49-F238E27FC236}">
                <a16:creationId xmlns:a16="http://schemas.microsoft.com/office/drawing/2014/main" id="{BC3B8C01-F338-CC15-EDBE-998AAE8CB3C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21706" y="952095"/>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BC127ABB-C99D-A51C-323D-D4DACB1FD46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21706" y="1259910"/>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53478615-DEBC-00CF-2D5C-F32D1DD02EF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21706" y="1554204"/>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710C56CC-A2A2-00F5-AC18-0337CD9F33A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14509" y="1830839"/>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D2E3BFF3-6A9C-476E-BA5F-C3FD5FD7618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21706" y="2107474"/>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6FF8E3F6-EAB5-35F3-B2F4-5C484C0EEAC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14509" y="2412274"/>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3F3EACE0-C977-776A-208E-7C593BB2607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14509" y="643122"/>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4C29EA43-D4E8-7FB9-F132-0A4778306159}"/>
              </a:ext>
            </a:extLst>
          </p:cNvPr>
          <p:cNvSpPr txBox="1">
            <a:spLocks noGrp="1" noRot="1" noMove="1" noResize="1" noEditPoints="1" noAdjustHandles="1" noChangeArrowheads="1" noChangeShapeType="1"/>
          </p:cNvSpPr>
          <p:nvPr/>
        </p:nvSpPr>
        <p:spPr>
          <a:xfrm>
            <a:off x="1252147" y="4445611"/>
            <a:ext cx="6303980" cy="1446550"/>
          </a:xfrm>
          <a:prstGeom prst="rect">
            <a:avLst/>
          </a:prstGeom>
          <a:noFill/>
        </p:spPr>
        <p:txBody>
          <a:bodyPr wrap="square" lIns="91440" tIns="45720" rIns="91440" bIns="45720" anchor="t">
            <a:spAutoFit/>
          </a:bodyPr>
          <a:lstStyle/>
          <a:p>
            <a:r>
              <a:rPr lang="en-GB" sz="2800" dirty="0">
                <a:latin typeface="HelveticaNeueLT Pro 55 Roman"/>
              </a:rPr>
              <a:t>What do you know about </a:t>
            </a:r>
            <a:r>
              <a:rPr lang="en-GB" sz="8800" dirty="0">
                <a:latin typeface="HelveticaNeueLT Pro 55 Roman"/>
              </a:rPr>
              <a:t>.</a:t>
            </a:r>
            <a:r>
              <a:rPr lang="en-GB" sz="8800" dirty="0">
                <a:solidFill>
                  <a:srgbClr val="0070C0"/>
                </a:solidFill>
                <a:latin typeface="HelveticaNeueLT Pro 55 Roman"/>
              </a:rPr>
              <a:t>.</a:t>
            </a:r>
            <a:r>
              <a:rPr lang="en-GB" sz="8800" dirty="0">
                <a:latin typeface="HelveticaNeueLT Pro 55 Roman"/>
              </a:rPr>
              <a:t>. </a:t>
            </a:r>
            <a:endParaRPr lang="en-GB" sz="2800" dirty="0"/>
          </a:p>
        </p:txBody>
      </p:sp>
      <p:sp>
        <p:nvSpPr>
          <p:cNvPr id="2" name="TextBox 1">
            <a:extLst>
              <a:ext uri="{FF2B5EF4-FFF2-40B4-BE49-F238E27FC236}">
                <a16:creationId xmlns:a16="http://schemas.microsoft.com/office/drawing/2014/main" id="{B79B60A2-EAD2-345E-C073-D2D1312C5D77}"/>
              </a:ext>
            </a:extLst>
          </p:cNvPr>
          <p:cNvSpPr txBox="1">
            <a:spLocks noGrp="1" noRot="1" noMove="1" noResize="1" noEditPoints="1" noAdjustHandles="1" noChangeArrowheads="1" noChangeShapeType="1"/>
          </p:cNvSpPr>
          <p:nvPr/>
        </p:nvSpPr>
        <p:spPr>
          <a:xfrm rot="16200000">
            <a:off x="10486169" y="1186395"/>
            <a:ext cx="2249618"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Flooding</a:t>
            </a:r>
          </a:p>
        </p:txBody>
      </p:sp>
      <p:pic>
        <p:nvPicPr>
          <p:cNvPr id="3" name="Picture 5">
            <a:extLst>
              <a:ext uri="{FF2B5EF4-FFF2-40B4-BE49-F238E27FC236}">
                <a16:creationId xmlns:a16="http://schemas.microsoft.com/office/drawing/2014/main" id="{E3533ED5-6B32-0D17-684A-89D2350BDB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a:stretch>
            <a:fillRect/>
          </a:stretch>
        </p:blipFill>
        <p:spPr>
          <a:xfrm>
            <a:off x="2138706" y="1262622"/>
            <a:ext cx="7717366" cy="379792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descr="An indicator showing the end of the slide and the start of the next.">
            <a:extLst>
              <a:ext uri="{FF2B5EF4-FFF2-40B4-BE49-F238E27FC236}">
                <a16:creationId xmlns:a16="http://schemas.microsoft.com/office/drawing/2014/main" id="{EF734DFD-3B32-2EE6-5CE8-CC58E2D58C63}"/>
              </a:ext>
            </a:extLst>
          </p:cNvPr>
          <p:cNvPicPr>
            <a:picLocks noGrp="1" noRot="1" noChangeAspect="1" noMove="1" noResize="1" noEditPoints="1" noAdjustHandles="1" noChangeArrowheads="1" noChangeShapeType="1" noCrop="1"/>
          </p:cNvPicPr>
          <p:nvPr/>
        </p:nvPicPr>
        <p:blipFill rotWithShape="1">
          <a:blip r:embed="rId6"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Tree>
    <p:extLst>
      <p:ext uri="{BB962C8B-B14F-4D97-AF65-F5344CB8AC3E}">
        <p14:creationId xmlns:p14="http://schemas.microsoft.com/office/powerpoint/2010/main" val="4182166350"/>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14:presetBounceEnd="40000">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14:bounceEnd="40000">
                                          <p:cBhvr additive="base">
                                            <p:cTn id="13" dur="500" fill="hold"/>
                                            <p:tgtEl>
                                              <p:spTgt spid="7"/>
                                            </p:tgtEl>
                                            <p:attrNameLst>
                                              <p:attrName>ppt_x</p:attrName>
                                            </p:attrNameLst>
                                          </p:cBhvr>
                                          <p:tavLst>
                                            <p:tav tm="0">
                                              <p:val>
                                                <p:strVal val="0-#ppt_w/2"/>
                                              </p:val>
                                            </p:tav>
                                            <p:tav tm="100000">
                                              <p:val>
                                                <p:strVal val="#ppt_x"/>
                                              </p:val>
                                            </p:tav>
                                          </p:tavLst>
                                        </p:anim>
                                        <p:anim calcmode="lin" valueType="num" p14:bounceEnd="40000">
                                          <p:cBhvr additive="base">
                                            <p:cTn id="1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0-#ppt_w/2"/>
                                              </p:val>
                                            </p:tav>
                                            <p:tav tm="100000">
                                              <p:val>
                                                <p:strVal val="#ppt_x"/>
                                              </p:val>
                                            </p:tav>
                                          </p:tavLst>
                                        </p:anim>
                                        <p:anim calcmode="lin" valueType="num">
                                          <p:cBhvr additive="base">
                                            <p:cTn id="1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with medium confidence">
            <a:extLst>
              <a:ext uri="{FF2B5EF4-FFF2-40B4-BE49-F238E27FC236}">
                <a16:creationId xmlns:a16="http://schemas.microsoft.com/office/drawing/2014/main" id="{86A7876C-BE67-A7AB-4375-2BC19A8F6ABF}"/>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5" name="TextBox 4">
            <a:extLst>
              <a:ext uri="{FF2B5EF4-FFF2-40B4-BE49-F238E27FC236}">
                <a16:creationId xmlns:a16="http://schemas.microsoft.com/office/drawing/2014/main" id="{919677F6-58B5-E78C-BC5D-FD8EA78980C9}"/>
              </a:ext>
            </a:extLst>
          </p:cNvPr>
          <p:cNvSpPr txBox="1">
            <a:spLocks noGrp="1" noRot="1" noMove="1" noResize="1" noEditPoints="1" noAdjustHandles="1" noChangeArrowheads="1" noChangeShapeType="1"/>
          </p:cNvSpPr>
          <p:nvPr/>
        </p:nvSpPr>
        <p:spPr>
          <a:xfrm rot="16200000">
            <a:off x="-753697" y="822540"/>
            <a:ext cx="2660744" cy="1015663"/>
          </a:xfrm>
          <a:prstGeom prst="rect">
            <a:avLst/>
          </a:prstGeom>
          <a:noFill/>
        </p:spPr>
        <p:txBody>
          <a:bodyPr wrap="square" rtlCol="0">
            <a:spAutoFit/>
          </a:bodyPr>
          <a:lstStyle/>
          <a:p>
            <a:r>
              <a:rPr lang="en-GB" sz="6000" dirty="0">
                <a:latin typeface="HelveticaNeueLT Pro 55 Roman" panose="020B0604020202020204"/>
              </a:rPr>
              <a:t>Starter</a:t>
            </a:r>
          </a:p>
        </p:txBody>
      </p:sp>
      <p:pic>
        <p:nvPicPr>
          <p:cNvPr id="18" name="Picture 17" descr="Qr code&#10;&#10;Description automatically generated">
            <a:extLst>
              <a:ext uri="{FF2B5EF4-FFF2-40B4-BE49-F238E27FC236}">
                <a16:creationId xmlns:a16="http://schemas.microsoft.com/office/drawing/2014/main" id="{C0843684-9F98-025B-7F3B-7987A62217EF}"/>
              </a:ext>
            </a:extLst>
          </p:cNvPr>
          <p:cNvPicPr>
            <a:picLocks noGrp="1" noRot="1" noChangeAspect="1" noMove="1" noResize="1" noEditPoints="1" noAdjustHandles="1" noChangeArrowheads="1" noChangeShapeType="1" noCrop="1"/>
          </p:cNvPicPr>
          <p:nvPr/>
        </p:nvPicPr>
        <p:blipFill>
          <a:blip r:embed="rId4" cstate="screen">
            <a:extLst>
              <a:ext uri="{28A0092B-C50C-407E-A947-70E740481C1C}">
                <a14:useLocalDpi xmlns:a14="http://schemas.microsoft.com/office/drawing/2010/main" val="0"/>
              </a:ext>
            </a:extLst>
          </a:blip>
          <a:stretch>
            <a:fillRect/>
          </a:stretch>
        </p:blipFill>
        <p:spPr>
          <a:xfrm>
            <a:off x="3938680" y="1390790"/>
            <a:ext cx="3957180" cy="3586348"/>
          </a:xfrm>
          <a:prstGeom prst="rect">
            <a:avLst/>
          </a:prstGeom>
        </p:spPr>
      </p:pic>
      <p:sp>
        <p:nvSpPr>
          <p:cNvPr id="20" name="TextBox 19">
            <a:extLst>
              <a:ext uri="{FF2B5EF4-FFF2-40B4-BE49-F238E27FC236}">
                <a16:creationId xmlns:a16="http://schemas.microsoft.com/office/drawing/2014/main" id="{1BFDBF96-FA17-A8EC-CF53-F3BACFFD7E8F}"/>
              </a:ext>
            </a:extLst>
          </p:cNvPr>
          <p:cNvSpPr txBox="1">
            <a:spLocks noGrp="1" noRot="1" noMove="1" noResize="1" noEditPoints="1" noAdjustHandles="1" noChangeArrowheads="1" noChangeShapeType="1"/>
          </p:cNvSpPr>
          <p:nvPr/>
        </p:nvSpPr>
        <p:spPr>
          <a:xfrm>
            <a:off x="4852017" y="2648498"/>
            <a:ext cx="2244749" cy="461665"/>
          </a:xfrm>
          <a:prstGeom prst="rect">
            <a:avLst/>
          </a:prstGeom>
          <a:noFill/>
        </p:spPr>
        <p:txBody>
          <a:bodyPr wrap="square">
            <a:spAutoFit/>
          </a:bodyPr>
          <a:lstStyle/>
          <a:p>
            <a:pPr algn="ctr"/>
            <a:r>
              <a:rPr lang="en-GB" sz="2400" b="1">
                <a:solidFill>
                  <a:schemeClr val="bg1"/>
                </a:solidFill>
                <a:latin typeface="HelveticaNeueLT Pro 55 Roman" panose="020B0604020202020204" pitchFamily="34" charset="0"/>
              </a:rPr>
              <a:t>Heatwaves</a:t>
            </a:r>
          </a:p>
        </p:txBody>
      </p:sp>
      <p:sp>
        <p:nvSpPr>
          <p:cNvPr id="22" name="TextBox 21">
            <a:extLst>
              <a:ext uri="{FF2B5EF4-FFF2-40B4-BE49-F238E27FC236}">
                <a16:creationId xmlns:a16="http://schemas.microsoft.com/office/drawing/2014/main" id="{1AE025B9-36BC-E235-A14E-678225D8C8DE}"/>
              </a:ext>
            </a:extLst>
          </p:cNvPr>
          <p:cNvSpPr txBox="1">
            <a:spLocks noGrp="1" noRot="1" noMove="1" noResize="1" noEditPoints="1" noAdjustHandles="1" noChangeArrowheads="1" noChangeShapeType="1"/>
          </p:cNvSpPr>
          <p:nvPr/>
        </p:nvSpPr>
        <p:spPr>
          <a:xfrm>
            <a:off x="4295889" y="184596"/>
            <a:ext cx="3402999" cy="400110"/>
          </a:xfrm>
          <a:prstGeom prst="rect">
            <a:avLst/>
          </a:prstGeom>
          <a:noFill/>
        </p:spPr>
        <p:txBody>
          <a:bodyPr wrap="square">
            <a:spAutoFit/>
          </a:bodyPr>
          <a:lstStyle/>
          <a:p>
            <a:r>
              <a:rPr lang="en-GB" sz="2000" b="1">
                <a:solidFill>
                  <a:schemeClr val="bg1">
                    <a:lumMod val="65000"/>
                  </a:schemeClr>
                </a:solidFill>
                <a:latin typeface="HelveticaNeueLT Pro 55 Roman" panose="020B0604020202020204" pitchFamily="34" charset="0"/>
              </a:rPr>
              <a:t>Create a spider diagram</a:t>
            </a:r>
            <a:endParaRPr lang="en-GB" sz="2000" b="1">
              <a:solidFill>
                <a:schemeClr val="bg1">
                  <a:lumMod val="65000"/>
                </a:schemeClr>
              </a:solidFill>
            </a:endParaRPr>
          </a:p>
        </p:txBody>
      </p:sp>
      <p:sp>
        <p:nvSpPr>
          <p:cNvPr id="23" name="Rectangle 22">
            <a:extLst>
              <a:ext uri="{FF2B5EF4-FFF2-40B4-BE49-F238E27FC236}">
                <a16:creationId xmlns:a16="http://schemas.microsoft.com/office/drawing/2014/main" id="{BC3B8C01-F338-CC15-EDBE-998AAE8CB3C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21706" y="952095"/>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BC127ABB-C99D-A51C-323D-D4DACB1FD46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21706" y="1259910"/>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53478615-DEBC-00CF-2D5C-F32D1DD02EF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821706" y="1554204"/>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710C56CC-A2A2-00F5-AC18-0337CD9F33A2}"/>
              </a:ext>
            </a:extLst>
          </p:cNvPr>
          <p:cNvSpPr>
            <a:spLocks noGrp="1" noRot="1" noMove="1" noResize="1" noEditPoints="1" noAdjustHandles="1" noChangeArrowheads="1" noChangeShapeType="1"/>
          </p:cNvSpPr>
          <p:nvPr/>
        </p:nvSpPr>
        <p:spPr>
          <a:xfrm>
            <a:off x="5814509" y="1830839"/>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D2E3BFF3-6A9C-476E-BA5F-C3FD5FD76184}"/>
              </a:ext>
            </a:extLst>
          </p:cNvPr>
          <p:cNvSpPr>
            <a:spLocks noGrp="1" noRot="1" noMove="1" noResize="1" noEditPoints="1" noAdjustHandles="1" noChangeArrowheads="1" noChangeShapeType="1"/>
          </p:cNvSpPr>
          <p:nvPr/>
        </p:nvSpPr>
        <p:spPr>
          <a:xfrm>
            <a:off x="5821706" y="2107474"/>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6FF8E3F6-EAB5-35F3-B2F4-5C484C0EEAC4}"/>
              </a:ext>
            </a:extLst>
          </p:cNvPr>
          <p:cNvSpPr>
            <a:spLocks noGrp="1" noRot="1" noMove="1" noResize="1" noEditPoints="1" noAdjustHandles="1" noChangeArrowheads="1" noChangeShapeType="1"/>
          </p:cNvSpPr>
          <p:nvPr/>
        </p:nvSpPr>
        <p:spPr>
          <a:xfrm>
            <a:off x="5814509" y="2412274"/>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3F3EACE0-C977-776A-208E-7C593BB26075}"/>
              </a:ext>
            </a:extLst>
          </p:cNvPr>
          <p:cNvSpPr>
            <a:spLocks noGrp="1" noRot="1" noMove="1" noResize="1" noEditPoints="1" noAdjustHandles="1" noChangeArrowheads="1" noChangeShapeType="1"/>
          </p:cNvSpPr>
          <p:nvPr/>
        </p:nvSpPr>
        <p:spPr>
          <a:xfrm>
            <a:off x="5814509" y="643122"/>
            <a:ext cx="182880" cy="1921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4C29EA43-D4E8-7FB9-F132-0A4778306159}"/>
              </a:ext>
            </a:extLst>
          </p:cNvPr>
          <p:cNvSpPr txBox="1">
            <a:spLocks noGrp="1" noRot="1" noMove="1" noResize="1" noEditPoints="1" noAdjustHandles="1" noChangeArrowheads="1" noChangeShapeType="1"/>
          </p:cNvSpPr>
          <p:nvPr/>
        </p:nvSpPr>
        <p:spPr>
          <a:xfrm>
            <a:off x="1252147" y="4534215"/>
            <a:ext cx="6303980" cy="1446550"/>
          </a:xfrm>
          <a:prstGeom prst="rect">
            <a:avLst/>
          </a:prstGeom>
          <a:noFill/>
        </p:spPr>
        <p:txBody>
          <a:bodyPr wrap="square" lIns="91440" tIns="45720" rIns="91440" bIns="45720" anchor="t">
            <a:spAutoFit/>
          </a:bodyPr>
          <a:lstStyle/>
          <a:p>
            <a:r>
              <a:rPr lang="en-GB" sz="2800" dirty="0">
                <a:latin typeface="HelveticaNeueLT Pro 55 Roman"/>
              </a:rPr>
              <a:t>What do you know about </a:t>
            </a:r>
            <a:r>
              <a:rPr lang="en-GB" sz="8800" dirty="0">
                <a:latin typeface="HelveticaNeueLT Pro 55 Roman"/>
              </a:rPr>
              <a:t>.</a:t>
            </a:r>
            <a:r>
              <a:rPr lang="en-GB" sz="8800" dirty="0">
                <a:solidFill>
                  <a:srgbClr val="EE2A24"/>
                </a:solidFill>
                <a:latin typeface="HelveticaNeueLT Pro 55 Roman"/>
              </a:rPr>
              <a:t>.</a:t>
            </a:r>
            <a:r>
              <a:rPr lang="en-GB" sz="8800" dirty="0">
                <a:latin typeface="HelveticaNeueLT Pro 55 Roman"/>
              </a:rPr>
              <a:t>. </a:t>
            </a:r>
            <a:endParaRPr lang="en-GB" sz="2800" dirty="0"/>
          </a:p>
        </p:txBody>
      </p:sp>
      <p:sp>
        <p:nvSpPr>
          <p:cNvPr id="2" name="TextBox 1">
            <a:extLst>
              <a:ext uri="{FF2B5EF4-FFF2-40B4-BE49-F238E27FC236}">
                <a16:creationId xmlns:a16="http://schemas.microsoft.com/office/drawing/2014/main" id="{D454864B-AC85-E4D9-9E60-DA0DA0B02208}"/>
              </a:ext>
            </a:extLst>
          </p:cNvPr>
          <p:cNvSpPr txBox="1">
            <a:spLocks noGrp="1" noRot="1" noMove="1" noResize="1" noEditPoints="1" noAdjustHandles="1" noChangeArrowheads="1" noChangeShapeType="1"/>
          </p:cNvSpPr>
          <p:nvPr/>
        </p:nvSpPr>
        <p:spPr>
          <a:xfrm rot="16200000">
            <a:off x="10330640" y="1341923"/>
            <a:ext cx="2560677"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Heatwaves</a:t>
            </a:r>
          </a:p>
        </p:txBody>
      </p:sp>
      <p:pic>
        <p:nvPicPr>
          <p:cNvPr id="6" name="Picture 5">
            <a:extLst>
              <a:ext uri="{FF2B5EF4-FFF2-40B4-BE49-F238E27FC236}">
                <a16:creationId xmlns:a16="http://schemas.microsoft.com/office/drawing/2014/main" id="{1745D35F-1C5D-61DE-17F0-7B6EEC80258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a:stretch>
            <a:fillRect/>
          </a:stretch>
        </p:blipFill>
        <p:spPr>
          <a:xfrm>
            <a:off x="1885186" y="1241164"/>
            <a:ext cx="7873040" cy="3885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descr="An indicator showing the end of the slide and the start of the next.">
            <a:extLst>
              <a:ext uri="{FF2B5EF4-FFF2-40B4-BE49-F238E27FC236}">
                <a16:creationId xmlns:a16="http://schemas.microsoft.com/office/drawing/2014/main" id="{5D12BD19-14D2-26E6-C30B-2D636509CE2C}"/>
              </a:ext>
            </a:extLst>
          </p:cNvPr>
          <p:cNvPicPr>
            <a:picLocks noGrp="1" noRot="1" noChangeAspect="1" noMove="1" noResize="1" noEditPoints="1" noAdjustHandles="1" noChangeArrowheads="1" noChangeShapeType="1" noCrop="1"/>
          </p:cNvPicPr>
          <p:nvPr/>
        </p:nvPicPr>
        <p:blipFill rotWithShape="1">
          <a:blip r:embed="rId6"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
        <p:nvSpPr>
          <p:cNvPr id="3" name="TextBox 2">
            <a:extLst>
              <a:ext uri="{FF2B5EF4-FFF2-40B4-BE49-F238E27FC236}">
                <a16:creationId xmlns:a16="http://schemas.microsoft.com/office/drawing/2014/main" id="{AB23F0C3-7415-5F91-AA4A-6A6375948DDB}"/>
              </a:ext>
            </a:extLst>
          </p:cNvPr>
          <p:cNvSpPr txBox="1">
            <a:spLocks noGrp="1" noRot="1" noMove="1" noResize="1" noEditPoints="1" noAdjustHandles="1" noChangeArrowheads="1" noChangeShapeType="1"/>
          </p:cNvSpPr>
          <p:nvPr/>
        </p:nvSpPr>
        <p:spPr>
          <a:xfrm>
            <a:off x="1255115" y="542874"/>
            <a:ext cx="5367130" cy="523220"/>
          </a:xfrm>
          <a:prstGeom prst="rect">
            <a:avLst/>
          </a:prstGeom>
          <a:solidFill>
            <a:schemeClr val="bg1"/>
          </a:solidFill>
        </p:spPr>
        <p:txBody>
          <a:bodyPr wrap="square" lIns="91440" tIns="45720" rIns="91440" bIns="45720" rtlCol="0" anchor="t">
            <a:spAutoFit/>
          </a:bodyPr>
          <a:lstStyle/>
          <a:p>
            <a:r>
              <a:rPr lang="en-GB" sz="2800" dirty="0">
                <a:latin typeface="HelveticaNeueLT Pro 55 Roman"/>
                <a:cs typeface="Arial"/>
              </a:rPr>
              <a:t>Use these to get you started </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6142556"/>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14:presetBounceEnd="40000">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14:bounceEnd="40000">
                                          <p:cBhvr additive="base">
                                            <p:cTn id="13" dur="500" fill="hold"/>
                                            <p:tgtEl>
                                              <p:spTgt spid="3"/>
                                            </p:tgtEl>
                                            <p:attrNameLst>
                                              <p:attrName>ppt_x</p:attrName>
                                            </p:attrNameLst>
                                          </p:cBhvr>
                                          <p:tavLst>
                                            <p:tav tm="0">
                                              <p:val>
                                                <p:strVal val="0-#ppt_w/2"/>
                                              </p:val>
                                            </p:tav>
                                            <p:tav tm="100000">
                                              <p:val>
                                                <p:strVal val="#ppt_x"/>
                                              </p:val>
                                            </p:tav>
                                          </p:tavLst>
                                        </p:anim>
                                        <p:anim calcmode="lin" valueType="num" p14:bounceEnd="40000">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with medium confidence">
            <a:extLst>
              <a:ext uri="{FF2B5EF4-FFF2-40B4-BE49-F238E27FC236}">
                <a16:creationId xmlns:a16="http://schemas.microsoft.com/office/drawing/2014/main" id="{86A7876C-BE67-A7AB-4375-2BC19A8F6ABF}"/>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5" name="TextBox 4">
            <a:extLst>
              <a:ext uri="{FF2B5EF4-FFF2-40B4-BE49-F238E27FC236}">
                <a16:creationId xmlns:a16="http://schemas.microsoft.com/office/drawing/2014/main" id="{919677F6-58B5-E78C-BC5D-FD8EA78980C9}"/>
              </a:ext>
            </a:extLst>
          </p:cNvPr>
          <p:cNvSpPr txBox="1">
            <a:spLocks noGrp="1" noRot="1" noMove="1" noResize="1" noEditPoints="1" noAdjustHandles="1" noChangeArrowheads="1" noChangeShapeType="1"/>
          </p:cNvSpPr>
          <p:nvPr/>
        </p:nvSpPr>
        <p:spPr>
          <a:xfrm rot="16200000">
            <a:off x="-753697" y="822540"/>
            <a:ext cx="2660744" cy="1015663"/>
          </a:xfrm>
          <a:prstGeom prst="rect">
            <a:avLst/>
          </a:prstGeom>
          <a:noFill/>
        </p:spPr>
        <p:txBody>
          <a:bodyPr wrap="square" rtlCol="0">
            <a:spAutoFit/>
          </a:bodyPr>
          <a:lstStyle/>
          <a:p>
            <a:r>
              <a:rPr lang="en-GB" sz="6000">
                <a:latin typeface="HelveticaNeueLT Pro 55 Roman" panose="020B0604020202020204"/>
              </a:rPr>
              <a:t>Starter</a:t>
            </a:r>
          </a:p>
        </p:txBody>
      </p:sp>
      <p:sp>
        <p:nvSpPr>
          <p:cNvPr id="22" name="TextBox 21">
            <a:extLst>
              <a:ext uri="{FF2B5EF4-FFF2-40B4-BE49-F238E27FC236}">
                <a16:creationId xmlns:a16="http://schemas.microsoft.com/office/drawing/2014/main" id="{1AE025B9-36BC-E235-A14E-678225D8C8DE}"/>
              </a:ext>
            </a:extLst>
          </p:cNvPr>
          <p:cNvSpPr txBox="1">
            <a:spLocks noGrp="1" noRot="1" noMove="1" noResize="1" noEditPoints="1" noAdjustHandles="1" noChangeArrowheads="1" noChangeShapeType="1"/>
          </p:cNvSpPr>
          <p:nvPr/>
        </p:nvSpPr>
        <p:spPr>
          <a:xfrm>
            <a:off x="3510887" y="129119"/>
            <a:ext cx="6303980" cy="400110"/>
          </a:xfrm>
          <a:prstGeom prst="rect">
            <a:avLst/>
          </a:prstGeom>
          <a:noFill/>
        </p:spPr>
        <p:txBody>
          <a:bodyPr wrap="square">
            <a:spAutoFit/>
          </a:bodyPr>
          <a:lstStyle/>
          <a:p>
            <a:r>
              <a:rPr lang="en-GB" sz="2000">
                <a:solidFill>
                  <a:schemeClr val="bg1">
                    <a:lumMod val="65000"/>
                  </a:schemeClr>
                </a:solidFill>
                <a:latin typeface="HelveticaNeueLT Pro 55 Roman" panose="020B0604020202020204" pitchFamily="34" charset="0"/>
              </a:rPr>
              <a:t>Draw or describe the keyword to a partner.</a:t>
            </a:r>
            <a:endParaRPr lang="en-GB" sz="2000">
              <a:solidFill>
                <a:schemeClr val="bg1">
                  <a:lumMod val="65000"/>
                </a:schemeClr>
              </a:solidFill>
            </a:endParaRPr>
          </a:p>
        </p:txBody>
      </p:sp>
      <p:sp>
        <p:nvSpPr>
          <p:cNvPr id="31" name="TextBox 30">
            <a:extLst>
              <a:ext uri="{FF2B5EF4-FFF2-40B4-BE49-F238E27FC236}">
                <a16:creationId xmlns:a16="http://schemas.microsoft.com/office/drawing/2014/main" id="{4C29EA43-D4E8-7FB9-F132-0A4778306159}"/>
              </a:ext>
            </a:extLst>
          </p:cNvPr>
          <p:cNvSpPr txBox="1">
            <a:spLocks noGrp="1" noRot="1" noMove="1" noResize="1" noEditPoints="1" noAdjustHandles="1" noChangeArrowheads="1" noChangeShapeType="1"/>
          </p:cNvSpPr>
          <p:nvPr/>
        </p:nvSpPr>
        <p:spPr>
          <a:xfrm rot="16200000">
            <a:off x="-1772983" y="2076859"/>
            <a:ext cx="5583388" cy="1446550"/>
          </a:xfrm>
          <a:prstGeom prst="rect">
            <a:avLst/>
          </a:prstGeom>
          <a:noFill/>
        </p:spPr>
        <p:txBody>
          <a:bodyPr wrap="square">
            <a:spAutoFit/>
          </a:bodyPr>
          <a:lstStyle/>
          <a:p>
            <a:r>
              <a:rPr lang="en-GB" sz="2800" dirty="0">
                <a:latin typeface="HelveticaNeueLT Pro 55 Roman" panose="020B0604020202020204" pitchFamily="34" charset="0"/>
              </a:rPr>
              <a:t>allow them only 2 guesses</a:t>
            </a:r>
            <a:r>
              <a:rPr lang="en-GB" sz="8800" dirty="0">
                <a:latin typeface="HelveticaNeueLT Pro 55 Roman" panose="020B0604020202020204" pitchFamily="34" charset="0"/>
              </a:rPr>
              <a:t>.</a:t>
            </a:r>
            <a:r>
              <a:rPr lang="en-GB" sz="8800" dirty="0">
                <a:solidFill>
                  <a:srgbClr val="EE2A24"/>
                </a:solidFill>
                <a:latin typeface="HelveticaNeueLT Pro 55 Roman" panose="020B0604020202020204" pitchFamily="34" charset="0"/>
              </a:rPr>
              <a:t>.</a:t>
            </a:r>
            <a:r>
              <a:rPr lang="en-GB" sz="8800" dirty="0">
                <a:latin typeface="HelveticaNeueLT Pro 55 Roman" panose="020B0604020202020204" pitchFamily="34" charset="0"/>
              </a:rPr>
              <a:t>. </a:t>
            </a:r>
            <a:endParaRPr lang="en-GB" sz="2800" dirty="0"/>
          </a:p>
        </p:txBody>
      </p:sp>
      <p:sp>
        <p:nvSpPr>
          <p:cNvPr id="6" name="Rectangle 5">
            <a:extLst>
              <a:ext uri="{FF2B5EF4-FFF2-40B4-BE49-F238E27FC236}">
                <a16:creationId xmlns:a16="http://schemas.microsoft.com/office/drawing/2014/main" id="{A4CE91C0-CE71-E4C4-2C5C-7C4CDE9BFB4B}"/>
              </a:ext>
            </a:extLst>
          </p:cNvPr>
          <p:cNvSpPr>
            <a:spLocks noGrp="1" noRot="1" noMove="1" noResize="1" noEditPoints="1" noAdjustHandles="1" noChangeArrowheads="1" noChangeShapeType="1"/>
          </p:cNvSpPr>
          <p:nvPr/>
        </p:nvSpPr>
        <p:spPr>
          <a:xfrm>
            <a:off x="1719074" y="616561"/>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chemeClr val="bg1"/>
                </a:solidFill>
                <a:latin typeface="HelveticaNeueLT Pro 55 Roman" panose="020B0604020202020204"/>
              </a:rPr>
              <a:t>Weather</a:t>
            </a:r>
          </a:p>
          <a:p>
            <a:pPr algn="ctr"/>
            <a:endParaRPr lang="en-GB" b="1">
              <a:solidFill>
                <a:schemeClr val="bg1"/>
              </a:solidFill>
              <a:latin typeface="HelveticaNeueLT Pro 55 Roman" panose="020B0604020202020204"/>
            </a:endParaRPr>
          </a:p>
        </p:txBody>
      </p:sp>
      <p:sp>
        <p:nvSpPr>
          <p:cNvPr id="8" name="Rectangle 7">
            <a:extLst>
              <a:ext uri="{FF2B5EF4-FFF2-40B4-BE49-F238E27FC236}">
                <a16:creationId xmlns:a16="http://schemas.microsoft.com/office/drawing/2014/main" id="{5B06B98A-79AD-17AB-781F-E5EAB66FDEEB}"/>
              </a:ext>
            </a:extLst>
          </p:cNvPr>
          <p:cNvSpPr>
            <a:spLocks noGrp="1" noRot="1" noMove="1" noResize="1" noEditPoints="1" noAdjustHandles="1" noChangeArrowheads="1" noChangeShapeType="1"/>
          </p:cNvSpPr>
          <p:nvPr/>
        </p:nvSpPr>
        <p:spPr>
          <a:xfrm>
            <a:off x="1719074" y="2449018"/>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chemeClr val="bg1"/>
                </a:solidFill>
                <a:latin typeface="HelveticaNeueLT Pro 55 Roman" panose="020B0604020202020204"/>
              </a:rPr>
              <a:t>Community</a:t>
            </a:r>
          </a:p>
          <a:p>
            <a:pPr algn="ctr"/>
            <a:endParaRPr lang="en-GB" b="1">
              <a:solidFill>
                <a:schemeClr val="bg1"/>
              </a:solidFill>
              <a:latin typeface="HelveticaNeueLT Pro 55 Roman" panose="020B0604020202020204"/>
            </a:endParaRPr>
          </a:p>
        </p:txBody>
      </p:sp>
      <p:sp>
        <p:nvSpPr>
          <p:cNvPr id="9" name="Rectangle 8">
            <a:extLst>
              <a:ext uri="{FF2B5EF4-FFF2-40B4-BE49-F238E27FC236}">
                <a16:creationId xmlns:a16="http://schemas.microsoft.com/office/drawing/2014/main" id="{AFCF3ACF-A6A6-CBC7-4029-94A34CCCC3BE}"/>
              </a:ext>
            </a:extLst>
          </p:cNvPr>
          <p:cNvSpPr>
            <a:spLocks noGrp="1" noRot="1" noMove="1" noResize="1" noEditPoints="1" noAdjustHandles="1" noChangeArrowheads="1" noChangeShapeType="1"/>
          </p:cNvSpPr>
          <p:nvPr/>
        </p:nvSpPr>
        <p:spPr>
          <a:xfrm>
            <a:off x="1685394" y="4229924"/>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chemeClr val="bg1"/>
                </a:solidFill>
                <a:latin typeface="HelveticaNeueLT Pro 55 Roman" panose="020B0604020202020204"/>
              </a:rPr>
              <a:t>Resilience</a:t>
            </a:r>
          </a:p>
          <a:p>
            <a:pPr algn="ctr"/>
            <a:endParaRPr lang="en-GB" b="1">
              <a:solidFill>
                <a:schemeClr val="bg1"/>
              </a:solidFill>
              <a:latin typeface="HelveticaNeueLT Pro 55 Roman" panose="020B0604020202020204"/>
            </a:endParaRPr>
          </a:p>
        </p:txBody>
      </p:sp>
      <p:sp>
        <p:nvSpPr>
          <p:cNvPr id="10" name="Rectangle 9">
            <a:extLst>
              <a:ext uri="{FF2B5EF4-FFF2-40B4-BE49-F238E27FC236}">
                <a16:creationId xmlns:a16="http://schemas.microsoft.com/office/drawing/2014/main" id="{AF0625B5-9959-C71A-2594-90A030038C30}"/>
              </a:ext>
            </a:extLst>
          </p:cNvPr>
          <p:cNvSpPr>
            <a:spLocks noGrp="1" noRot="1" noMove="1" noResize="1" noEditPoints="1" noAdjustHandles="1" noChangeArrowheads="1" noChangeShapeType="1"/>
          </p:cNvSpPr>
          <p:nvPr/>
        </p:nvSpPr>
        <p:spPr>
          <a:xfrm>
            <a:off x="4874376" y="635357"/>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chemeClr val="bg1"/>
                </a:solidFill>
                <a:latin typeface="HelveticaNeueLT Pro 55 Roman" panose="020B0604020202020204"/>
              </a:rPr>
              <a:t>Kindness</a:t>
            </a:r>
          </a:p>
          <a:p>
            <a:pPr algn="ctr"/>
            <a:endParaRPr lang="en-GB" b="1">
              <a:solidFill>
                <a:schemeClr val="bg1"/>
              </a:solidFill>
              <a:latin typeface="HelveticaNeueLT Pro 55 Roman" panose="020B0604020202020204"/>
            </a:endParaRPr>
          </a:p>
        </p:txBody>
      </p:sp>
      <p:sp>
        <p:nvSpPr>
          <p:cNvPr id="11" name="Rectangle 10">
            <a:extLst>
              <a:ext uri="{FF2B5EF4-FFF2-40B4-BE49-F238E27FC236}">
                <a16:creationId xmlns:a16="http://schemas.microsoft.com/office/drawing/2014/main" id="{FCF87F21-5C24-778D-86C6-4DD1D5FB82FB}"/>
              </a:ext>
            </a:extLst>
          </p:cNvPr>
          <p:cNvSpPr>
            <a:spLocks noGrp="1" noRot="1" noMove="1" noResize="1" noEditPoints="1" noAdjustHandles="1" noChangeArrowheads="1" noChangeShapeType="1"/>
          </p:cNvSpPr>
          <p:nvPr/>
        </p:nvSpPr>
        <p:spPr>
          <a:xfrm>
            <a:off x="8146542" y="614957"/>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chemeClr val="bg1"/>
                </a:solidFill>
                <a:latin typeface="HelveticaNeueLT Pro 55 Roman" panose="020B0604020202020204"/>
              </a:rPr>
              <a:t>Emergency</a:t>
            </a:r>
          </a:p>
          <a:p>
            <a:pPr algn="ctr"/>
            <a:endParaRPr lang="en-GB" b="1">
              <a:solidFill>
                <a:schemeClr val="bg1"/>
              </a:solidFill>
              <a:latin typeface="HelveticaNeueLT Pro 55 Roman" panose="020B0604020202020204"/>
            </a:endParaRPr>
          </a:p>
        </p:txBody>
      </p:sp>
      <p:sp>
        <p:nvSpPr>
          <p:cNvPr id="12" name="Rectangle 11">
            <a:extLst>
              <a:ext uri="{FF2B5EF4-FFF2-40B4-BE49-F238E27FC236}">
                <a16:creationId xmlns:a16="http://schemas.microsoft.com/office/drawing/2014/main" id="{E5B031A2-3AD8-E8B6-99E1-1CB4B8A6FC07}"/>
              </a:ext>
            </a:extLst>
          </p:cNvPr>
          <p:cNvSpPr>
            <a:spLocks noGrp="1" noRot="1" noMove="1" noResize="1" noEditPoints="1" noAdjustHandles="1" noChangeArrowheads="1" noChangeShapeType="1"/>
          </p:cNvSpPr>
          <p:nvPr/>
        </p:nvSpPr>
        <p:spPr>
          <a:xfrm>
            <a:off x="8161142" y="2472756"/>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chemeClr val="bg1"/>
                </a:solidFill>
                <a:latin typeface="HelveticaNeueLT Pro 55 Roman" panose="020B0604020202020204"/>
              </a:rPr>
              <a:t>Support</a:t>
            </a:r>
          </a:p>
          <a:p>
            <a:pPr algn="ctr"/>
            <a:endParaRPr lang="en-GB" b="1">
              <a:solidFill>
                <a:schemeClr val="bg1"/>
              </a:solidFill>
              <a:latin typeface="HelveticaNeueLT Pro 55 Roman" panose="020B0604020202020204"/>
            </a:endParaRPr>
          </a:p>
        </p:txBody>
      </p:sp>
      <p:sp>
        <p:nvSpPr>
          <p:cNvPr id="13" name="Rectangle 12">
            <a:extLst>
              <a:ext uri="{FF2B5EF4-FFF2-40B4-BE49-F238E27FC236}">
                <a16:creationId xmlns:a16="http://schemas.microsoft.com/office/drawing/2014/main" id="{E69A35C2-F5F7-A663-2FDC-38C6312A16C2}"/>
              </a:ext>
            </a:extLst>
          </p:cNvPr>
          <p:cNvSpPr>
            <a:spLocks noGrp="1" noRot="1" noMove="1" noResize="1" noEditPoints="1" noAdjustHandles="1" noChangeArrowheads="1" noChangeShapeType="1"/>
          </p:cNvSpPr>
          <p:nvPr/>
        </p:nvSpPr>
        <p:spPr>
          <a:xfrm>
            <a:off x="8161142" y="4297283"/>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chemeClr val="bg1"/>
                </a:solidFill>
                <a:latin typeface="HelveticaNeueLT Pro 55 Roman" panose="020B0604020202020204"/>
              </a:rPr>
              <a:t>Humanitarian</a:t>
            </a:r>
          </a:p>
          <a:p>
            <a:pPr algn="ctr"/>
            <a:endParaRPr lang="en-GB" b="1">
              <a:solidFill>
                <a:schemeClr val="bg1"/>
              </a:solidFill>
              <a:latin typeface="HelveticaNeueLT Pro 55 Roman" panose="020B0604020202020204"/>
            </a:endParaRPr>
          </a:p>
        </p:txBody>
      </p:sp>
      <p:sp>
        <p:nvSpPr>
          <p:cNvPr id="14" name="Rectangle 13">
            <a:extLst>
              <a:ext uri="{FF2B5EF4-FFF2-40B4-BE49-F238E27FC236}">
                <a16:creationId xmlns:a16="http://schemas.microsoft.com/office/drawing/2014/main" id="{DBB2FA7E-C81E-AA7D-1D7D-635851AD2571}"/>
              </a:ext>
            </a:extLst>
          </p:cNvPr>
          <p:cNvSpPr>
            <a:spLocks noGrp="1" noRot="1" noMove="1" noResize="1" noEditPoints="1" noAdjustHandles="1" noChangeArrowheads="1" noChangeShapeType="1"/>
          </p:cNvSpPr>
          <p:nvPr/>
        </p:nvSpPr>
        <p:spPr>
          <a:xfrm>
            <a:off x="4868090" y="4317882"/>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chemeClr val="bg1"/>
                </a:solidFill>
                <a:latin typeface="HelveticaNeueLT Pro 55 Roman" panose="020B0604020202020204"/>
              </a:rPr>
              <a:t>Together</a:t>
            </a:r>
          </a:p>
          <a:p>
            <a:pPr algn="ctr"/>
            <a:endParaRPr lang="en-GB" b="1">
              <a:solidFill>
                <a:schemeClr val="bg1"/>
              </a:solidFill>
              <a:latin typeface="HelveticaNeueLT Pro 55 Roman" panose="020B0604020202020204"/>
            </a:endParaRPr>
          </a:p>
        </p:txBody>
      </p:sp>
      <p:sp>
        <p:nvSpPr>
          <p:cNvPr id="15" name="Rectangle 14">
            <a:extLst>
              <a:ext uri="{FF2B5EF4-FFF2-40B4-BE49-F238E27FC236}">
                <a16:creationId xmlns:a16="http://schemas.microsoft.com/office/drawing/2014/main" id="{91CA1B15-C325-E405-E94A-47D840594116}"/>
              </a:ext>
            </a:extLst>
          </p:cNvPr>
          <p:cNvSpPr>
            <a:spLocks noGrp="1" noRot="1" noMove="1" noResize="1" noEditPoints="1" noAdjustHandles="1" noChangeArrowheads="1" noChangeShapeType="1"/>
          </p:cNvSpPr>
          <p:nvPr/>
        </p:nvSpPr>
        <p:spPr>
          <a:xfrm>
            <a:off x="4873244" y="2523870"/>
            <a:ext cx="1856052" cy="1521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HelveticaNeueLT Pro 55 Roman" panose="020B0604020202020204"/>
            </a:endParaRPr>
          </a:p>
          <a:p>
            <a:pPr algn="ctr"/>
            <a:r>
              <a:rPr lang="en-GB" sz="2000" b="1">
                <a:solidFill>
                  <a:schemeClr val="bg1"/>
                </a:solidFill>
                <a:latin typeface="HelveticaNeueLT Pro 55 Roman" panose="020B0604020202020204"/>
              </a:rPr>
              <a:t>Prepare</a:t>
            </a:r>
          </a:p>
          <a:p>
            <a:pPr algn="ctr"/>
            <a:endParaRPr lang="en-GB" b="1">
              <a:solidFill>
                <a:schemeClr val="bg1"/>
              </a:solidFill>
              <a:latin typeface="HelveticaNeueLT Pro 55 Roman" panose="020B0604020202020204"/>
            </a:endParaRPr>
          </a:p>
        </p:txBody>
      </p:sp>
      <p:sp>
        <p:nvSpPr>
          <p:cNvPr id="2" name="TextBox 1">
            <a:extLst>
              <a:ext uri="{FF2B5EF4-FFF2-40B4-BE49-F238E27FC236}">
                <a16:creationId xmlns:a16="http://schemas.microsoft.com/office/drawing/2014/main" id="{EBA10D14-87B4-FD91-5D66-1E3EB9774D8C}"/>
              </a:ext>
            </a:extLst>
          </p:cNvPr>
          <p:cNvSpPr txBox="1">
            <a:spLocks noGrp="1" noRot="1" noMove="1" noResize="1" noEditPoints="1" noAdjustHandles="1" noChangeArrowheads="1" noChangeShapeType="1"/>
          </p:cNvSpPr>
          <p:nvPr/>
        </p:nvSpPr>
        <p:spPr>
          <a:xfrm rot="16200000">
            <a:off x="10366359" y="1306205"/>
            <a:ext cx="2489239"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Give clues</a:t>
            </a:r>
          </a:p>
        </p:txBody>
      </p:sp>
      <p:pic>
        <p:nvPicPr>
          <p:cNvPr id="3" name="Picture 2" descr="An indicator showing the end of the slide and the start of the next.">
            <a:extLst>
              <a:ext uri="{FF2B5EF4-FFF2-40B4-BE49-F238E27FC236}">
                <a16:creationId xmlns:a16="http://schemas.microsoft.com/office/drawing/2014/main" id="{21904CC6-9DC5-C852-814B-7DA8DDC2BDDB}"/>
              </a:ext>
            </a:extLst>
          </p:cNvPr>
          <p:cNvPicPr>
            <a:picLocks noGrp="1" noRot="1" noChangeAspect="1" noMove="1" noResize="1" noEditPoints="1" noAdjustHandles="1" noChangeArrowheads="1" noChangeShapeType="1" noCrop="1"/>
          </p:cNvPicPr>
          <p:nvPr/>
        </p:nvPicPr>
        <p:blipFill rotWithShape="1">
          <a:blip r:embed="rId4"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Tree>
    <p:extLst>
      <p:ext uri="{BB962C8B-B14F-4D97-AF65-F5344CB8AC3E}">
        <p14:creationId xmlns:p14="http://schemas.microsoft.com/office/powerpoint/2010/main" val="298876203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6"/>
                  </p:tgtEl>
                </p:cond>
              </p:nextCondLst>
            </p:seq>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8"/>
                                        </p:tgtEl>
                                      </p:cBhvr>
                                    </p:animEffect>
                                    <p:set>
                                      <p:cBhvr>
                                        <p:cTn id="13"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4" restart="whenNotActive" fill="hold" evtFilter="cancelBubble" nodeType="interactiveSeq">
                <p:stCondLst>
                  <p:cond evt="onClick" delay="0">
                    <p:tgtEl>
                      <p:spTgt spid="9"/>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9"/>
                                        </p:tgtEl>
                                      </p:cBhvr>
                                    </p:animEffect>
                                    <p:set>
                                      <p:cBhvr>
                                        <p:cTn id="19"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20" restart="whenNotActive" fill="hold" evtFilter="cancelBubble" nodeType="interactiveSeq">
                <p:stCondLst>
                  <p:cond evt="onClick" delay="0">
                    <p:tgtEl>
                      <p:spTgt spid="10"/>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0"/>
                                        </p:tgtEl>
                                      </p:cBhvr>
                                    </p:animEffect>
                                    <p:set>
                                      <p:cBhvr>
                                        <p:cTn id="25"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26" restart="whenNotActive" fill="hold" evtFilter="cancelBubble" nodeType="interactiveSeq">
                <p:stCondLst>
                  <p:cond evt="onClick" delay="0">
                    <p:tgtEl>
                      <p:spTgt spid="11"/>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1"/>
                                        </p:tgtEl>
                                      </p:cBhvr>
                                    </p:animEffect>
                                    <p:set>
                                      <p:cBhvr>
                                        <p:cTn id="31"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32" restart="whenNotActive" fill="hold" evtFilter="cancelBubble" nodeType="interactiveSeq">
                <p:stCondLst>
                  <p:cond evt="onClick" delay="0">
                    <p:tgtEl>
                      <p:spTgt spid="12"/>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2"/>
                                        </p:tgtEl>
                                      </p:cBhvr>
                                    </p:animEffect>
                                    <p:set>
                                      <p:cBhvr>
                                        <p:cTn id="37"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38" restart="whenNotActive" fill="hold" evtFilter="cancelBubble" nodeType="interactiveSeq">
                <p:stCondLst>
                  <p:cond evt="onClick" delay="0">
                    <p:tgtEl>
                      <p:spTgt spid="13"/>
                    </p:tgtEl>
                  </p:cond>
                </p:stCondLst>
                <p:endSync evt="end" delay="0">
                  <p:rtn val="all"/>
                </p:endSync>
                <p:childTnLst>
                  <p:par>
                    <p:cTn id="39" fill="hold">
                      <p:stCondLst>
                        <p:cond delay="indefinite"/>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13"/>
                                        </p:tgtEl>
                                      </p:cBhvr>
                                    </p:animEffect>
                                    <p:set>
                                      <p:cBhvr>
                                        <p:cTn id="43"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44" restart="whenNotActive" fill="hold" evtFilter="cancelBubble" nodeType="interactiveSeq">
                <p:stCondLst>
                  <p:cond evt="onClick" delay="0">
                    <p:tgtEl>
                      <p:spTgt spid="14"/>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14"/>
                                        </p:tgtEl>
                                      </p:cBhvr>
                                    </p:animEffect>
                                    <p:set>
                                      <p:cBhvr>
                                        <p:cTn id="49"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50" restart="whenNotActive" fill="hold" evtFilter="cancelBubble" nodeType="interactiveSeq">
                <p:stCondLst>
                  <p:cond evt="onClick" delay="0">
                    <p:tgtEl>
                      <p:spTgt spid="15"/>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15"/>
                                        </p:tgtEl>
                                      </p:cBhvr>
                                    </p:animEffect>
                                    <p:set>
                                      <p:cBhvr>
                                        <p:cTn id="55" dur="1" fill="hold">
                                          <p:stCondLst>
                                            <p:cond delay="499"/>
                                          </p:stCondLst>
                                        </p:cTn>
                                        <p:tgtEl>
                                          <p:spTgt spid="15"/>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3"/>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childTnLst>
        </p:cTn>
      </p:par>
    </p:tnLst>
    <p:bldLst>
      <p:bldP spid="6"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with medium confidence">
            <a:extLst>
              <a:ext uri="{FF2B5EF4-FFF2-40B4-BE49-F238E27FC236}">
                <a16:creationId xmlns:a16="http://schemas.microsoft.com/office/drawing/2014/main" id="{86A7876C-BE67-A7AB-4375-2BC19A8F6ABF}"/>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171170" y="2552416"/>
            <a:ext cx="811010" cy="811010"/>
          </a:xfrm>
          <a:prstGeom prst="rect">
            <a:avLst/>
          </a:prstGeom>
        </p:spPr>
      </p:pic>
      <p:sp>
        <p:nvSpPr>
          <p:cNvPr id="5" name="TextBox 4">
            <a:extLst>
              <a:ext uri="{FF2B5EF4-FFF2-40B4-BE49-F238E27FC236}">
                <a16:creationId xmlns:a16="http://schemas.microsoft.com/office/drawing/2014/main" id="{919677F6-58B5-E78C-BC5D-FD8EA78980C9}"/>
              </a:ext>
            </a:extLst>
          </p:cNvPr>
          <p:cNvSpPr txBox="1">
            <a:spLocks noGrp="1" noRot="1" noMove="1" noResize="1" noEditPoints="1" noAdjustHandles="1" noChangeArrowheads="1" noChangeShapeType="1"/>
          </p:cNvSpPr>
          <p:nvPr/>
        </p:nvSpPr>
        <p:spPr>
          <a:xfrm rot="16200000">
            <a:off x="-753697" y="822540"/>
            <a:ext cx="2660744" cy="1015663"/>
          </a:xfrm>
          <a:prstGeom prst="rect">
            <a:avLst/>
          </a:prstGeom>
          <a:noFill/>
        </p:spPr>
        <p:txBody>
          <a:bodyPr wrap="square" rtlCol="0">
            <a:spAutoFit/>
          </a:bodyPr>
          <a:lstStyle/>
          <a:p>
            <a:r>
              <a:rPr lang="en-GB" sz="6000" dirty="0">
                <a:latin typeface="HelveticaNeueLT Pro 55 Roman" panose="020B0604020202020204"/>
              </a:rPr>
              <a:t>Starter</a:t>
            </a:r>
          </a:p>
        </p:txBody>
      </p:sp>
      <p:sp>
        <p:nvSpPr>
          <p:cNvPr id="20" name="TextBox 19">
            <a:extLst>
              <a:ext uri="{FF2B5EF4-FFF2-40B4-BE49-F238E27FC236}">
                <a16:creationId xmlns:a16="http://schemas.microsoft.com/office/drawing/2014/main" id="{1BFDBF96-FA17-A8EC-CF53-F3BACFFD7E8F}"/>
              </a:ext>
            </a:extLst>
          </p:cNvPr>
          <p:cNvSpPr txBox="1">
            <a:spLocks noGrp="1" noRot="1" noMove="1" noResize="1" noEditPoints="1" noAdjustHandles="1" noChangeArrowheads="1" noChangeShapeType="1"/>
          </p:cNvSpPr>
          <p:nvPr/>
        </p:nvSpPr>
        <p:spPr>
          <a:xfrm>
            <a:off x="4852017" y="2648498"/>
            <a:ext cx="2244749" cy="461665"/>
          </a:xfrm>
          <a:prstGeom prst="rect">
            <a:avLst/>
          </a:prstGeom>
          <a:noFill/>
        </p:spPr>
        <p:txBody>
          <a:bodyPr wrap="square">
            <a:spAutoFit/>
          </a:bodyPr>
          <a:lstStyle/>
          <a:p>
            <a:pPr algn="ctr"/>
            <a:r>
              <a:rPr lang="en-GB" sz="2400" b="1">
                <a:solidFill>
                  <a:schemeClr val="bg1"/>
                </a:solidFill>
                <a:latin typeface="HelveticaNeueLT Pro 55 Roman" panose="020B0604020202020204" pitchFamily="34" charset="0"/>
              </a:rPr>
              <a:t>Heatwaves</a:t>
            </a:r>
          </a:p>
        </p:txBody>
      </p:sp>
      <p:sp>
        <p:nvSpPr>
          <p:cNvPr id="8" name="TextBox 7">
            <a:extLst>
              <a:ext uri="{FF2B5EF4-FFF2-40B4-BE49-F238E27FC236}">
                <a16:creationId xmlns:a16="http://schemas.microsoft.com/office/drawing/2014/main" id="{060E1DD5-9716-97D9-6337-0D13CB205B3B}"/>
              </a:ext>
            </a:extLst>
          </p:cNvPr>
          <p:cNvSpPr txBox="1">
            <a:spLocks noGrp="1" noRot="1" noMove="1" noResize="1" noEditPoints="1" noAdjustHandles="1" noChangeArrowheads="1" noChangeShapeType="1"/>
          </p:cNvSpPr>
          <p:nvPr/>
        </p:nvSpPr>
        <p:spPr>
          <a:xfrm>
            <a:off x="2406344" y="630337"/>
            <a:ext cx="981359" cy="584775"/>
          </a:xfrm>
          <a:prstGeom prst="rect">
            <a:avLst/>
          </a:prstGeom>
          <a:noFill/>
        </p:spPr>
        <p:txBody>
          <a:bodyPr wrap="none" rtlCol="0">
            <a:spAutoFit/>
          </a:bodyPr>
          <a:lstStyle/>
          <a:p>
            <a:r>
              <a:rPr lang="en-GB" sz="3200">
                <a:solidFill>
                  <a:schemeClr val="bg1"/>
                </a:solidFill>
                <a:latin typeface="HelveticaNeueLT Pro 55 Roman" panose="020B0604020202020204"/>
              </a:rPr>
              <a:t>Fact</a:t>
            </a:r>
          </a:p>
        </p:txBody>
      </p:sp>
      <p:sp>
        <p:nvSpPr>
          <p:cNvPr id="15" name="Content Placeholder 1">
            <a:extLst>
              <a:ext uri="{FF2B5EF4-FFF2-40B4-BE49-F238E27FC236}">
                <a16:creationId xmlns:a16="http://schemas.microsoft.com/office/drawing/2014/main" id="{74C8248E-8364-EE2B-A2D0-B7C599B686FD}"/>
              </a:ext>
            </a:extLst>
          </p:cNvPr>
          <p:cNvSpPr txBox="1">
            <a:spLocks noGrp="1" noRot="1" noMove="1" noResize="1" noEditPoints="1" noAdjustHandles="1" noChangeArrowheads="1" noChangeShapeType="1"/>
          </p:cNvSpPr>
          <p:nvPr/>
        </p:nvSpPr>
        <p:spPr>
          <a:xfrm>
            <a:off x="1343743" y="730349"/>
            <a:ext cx="6052909" cy="4567411"/>
          </a:xfrm>
          <a:prstGeom prst="rect">
            <a:avLst/>
          </a:prstGeom>
        </p:spPr>
        <p:txBody>
          <a:bodyPr>
            <a:normAutofit/>
          </a:bodyPr>
          <a:lstStyle>
            <a:lvl1pPr marL="457200" indent="-457200" algn="l" defTabSz="914409" rtl="0" eaLnBrk="1" latinLnBrk="0" hangingPunct="1">
              <a:lnSpc>
                <a:spcPct val="90000"/>
              </a:lnSpc>
              <a:spcBef>
                <a:spcPts val="1000"/>
              </a:spcBef>
              <a:buClr>
                <a:srgbClr val="EE2A24"/>
              </a:buClr>
              <a:buFont typeface="Calibri" panose="020F0502020204030204" pitchFamily="34" charset="0"/>
              <a:buChar char="-"/>
              <a:defRPr sz="2800" kern="1200">
                <a:solidFill>
                  <a:schemeClr val="tx1"/>
                </a:solidFill>
                <a:latin typeface="+mn-lt"/>
                <a:ea typeface="+mn-ea"/>
                <a:cs typeface="+mn-cs"/>
              </a:defRPr>
            </a:lvl1pPr>
            <a:lvl2pPr marL="685807" indent="-228602" algn="l" defTabSz="914409" rtl="0" eaLnBrk="1" latinLnBrk="0" hangingPunct="1">
              <a:lnSpc>
                <a:spcPct val="90000"/>
              </a:lnSpc>
              <a:spcBef>
                <a:spcPts val="499"/>
              </a:spcBef>
              <a:buClr>
                <a:srgbClr val="EE2A24"/>
              </a:buClr>
              <a:buFont typeface="Calibri" panose="020F0502020204030204" pitchFamily="34" charset="0"/>
              <a:buChar char="–"/>
              <a:defRPr sz="2401" kern="1200">
                <a:solidFill>
                  <a:schemeClr val="tx1"/>
                </a:solidFill>
                <a:latin typeface="+mn-lt"/>
                <a:ea typeface="+mn-ea"/>
                <a:cs typeface="+mn-cs"/>
              </a:defRPr>
            </a:lvl2pPr>
            <a:lvl3pPr marL="1143013" indent="-228602" algn="l" defTabSz="914409" rtl="0" eaLnBrk="1" latinLnBrk="0" hangingPunct="1">
              <a:lnSpc>
                <a:spcPct val="90000"/>
              </a:lnSpc>
              <a:spcBef>
                <a:spcPts val="499"/>
              </a:spcBef>
              <a:buClr>
                <a:srgbClr val="EE2A24"/>
              </a:buClr>
              <a:buFont typeface="Calibri" panose="020F0502020204030204" pitchFamily="34" charset="0"/>
              <a:buChar char="–"/>
              <a:defRPr sz="2000" kern="1200">
                <a:solidFill>
                  <a:schemeClr val="tx1"/>
                </a:solidFill>
                <a:latin typeface="+mn-lt"/>
                <a:ea typeface="+mn-ea"/>
                <a:cs typeface="+mn-cs"/>
              </a:defRPr>
            </a:lvl3pPr>
            <a:lvl4pPr marL="1600217"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4pPr>
            <a:lvl5pPr marL="2057422"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5pPr>
            <a:lvl6pPr marL="251462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831"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903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6242"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a:lstStyle>
          <a:p>
            <a:pPr marL="514350" indent="-514350">
              <a:lnSpc>
                <a:spcPct val="110000"/>
              </a:lnSpc>
              <a:buFont typeface="Calibri" panose="020F0502020204030204" pitchFamily="34" charset="0"/>
              <a:buAutoNum type="arabicPeriod"/>
            </a:pPr>
            <a:r>
              <a:rPr lang="en-GB" dirty="0">
                <a:latin typeface="HelveticaNeueLT Pro 55 Roman" panose="020B0604020202020204" pitchFamily="34" charset="0"/>
              </a:rPr>
              <a:t>Write a sentence about weather emergencies such as heatwaves and flooding. It can be true or false.</a:t>
            </a:r>
          </a:p>
          <a:p>
            <a:pPr marL="514350" indent="-514350">
              <a:lnSpc>
                <a:spcPct val="110000"/>
              </a:lnSpc>
              <a:buFont typeface="Calibri" panose="020F0502020204030204" pitchFamily="34" charset="0"/>
              <a:buAutoNum type="arabicPeriod"/>
            </a:pPr>
            <a:r>
              <a:rPr lang="en-GB" dirty="0">
                <a:latin typeface="HelveticaNeueLT Pro 55 Roman" panose="020B0604020202020204" pitchFamily="34" charset="0"/>
              </a:rPr>
              <a:t>Share your statement with the people near you. </a:t>
            </a:r>
          </a:p>
          <a:p>
            <a:pPr marL="514350" indent="-514350">
              <a:lnSpc>
                <a:spcPct val="110000"/>
              </a:lnSpc>
              <a:buFont typeface="Calibri" panose="020F0502020204030204" pitchFamily="34" charset="0"/>
              <a:buAutoNum type="arabicPeriod"/>
            </a:pPr>
            <a:r>
              <a:rPr lang="en-GB" dirty="0">
                <a:latin typeface="HelveticaNeueLT Pro 55 Roman" panose="020B0604020202020204" pitchFamily="34" charset="0"/>
              </a:rPr>
              <a:t>Ask them whether they think it is fact or fiction and encourage them to explain why.</a:t>
            </a:r>
          </a:p>
        </p:txBody>
      </p:sp>
      <p:sp>
        <p:nvSpPr>
          <p:cNvPr id="17" name="Rectangle 16">
            <a:extLst>
              <a:ext uri="{FF2B5EF4-FFF2-40B4-BE49-F238E27FC236}">
                <a16:creationId xmlns:a16="http://schemas.microsoft.com/office/drawing/2014/main" id="{817DC275-D42C-2045-C8E8-9D52FF0A2AC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839638" y="780287"/>
            <a:ext cx="2980626" cy="456741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Rounded Corners 18">
            <a:extLst>
              <a:ext uri="{FF2B5EF4-FFF2-40B4-BE49-F238E27FC236}">
                <a16:creationId xmlns:a16="http://schemas.microsoft.com/office/drawing/2014/main" id="{65FFC943-E445-57A0-499F-A5721A58DDB3}"/>
              </a:ext>
            </a:extLst>
          </p:cNvPr>
          <p:cNvSpPr>
            <a:spLocks noGrp="1" noRot="1" noMove="1" noResize="1" noEditPoints="1" noAdjustHandles="1" noChangeArrowheads="1" noChangeShapeType="1"/>
          </p:cNvSpPr>
          <p:nvPr/>
        </p:nvSpPr>
        <p:spPr>
          <a:xfrm>
            <a:off x="8415338" y="1775346"/>
            <a:ext cx="2227502" cy="825805"/>
          </a:xfrm>
          <a:prstGeom prst="roundRect">
            <a:avLst>
              <a:gd name="adj" fmla="val 9746"/>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HelveticaNeueLT Pro 55 Roman" panose="020B0604020202020204" pitchFamily="34" charset="0"/>
              </a:rPr>
              <a:t>Flooding can affect us all.</a:t>
            </a:r>
            <a:endParaRPr lang="en-GB" sz="2400" dirty="0">
              <a:solidFill>
                <a:schemeClr val="tx1"/>
              </a:solidFill>
            </a:endParaRPr>
          </a:p>
        </p:txBody>
      </p:sp>
      <p:sp>
        <p:nvSpPr>
          <p:cNvPr id="21" name="Rectangle: Rounded Corners 20">
            <a:extLst>
              <a:ext uri="{FF2B5EF4-FFF2-40B4-BE49-F238E27FC236}">
                <a16:creationId xmlns:a16="http://schemas.microsoft.com/office/drawing/2014/main" id="{48779782-39F4-92D4-1DC3-A92F12E72D9F}"/>
              </a:ext>
            </a:extLst>
          </p:cNvPr>
          <p:cNvSpPr>
            <a:spLocks noGrp="1" noRot="1" noMove="1" noResize="1" noEditPoints="1" noAdjustHandles="1" noChangeArrowheads="1" noChangeShapeType="1"/>
          </p:cNvSpPr>
          <p:nvPr/>
        </p:nvSpPr>
        <p:spPr>
          <a:xfrm>
            <a:off x="8270580" y="3141708"/>
            <a:ext cx="2384665" cy="1653166"/>
          </a:xfrm>
          <a:prstGeom prst="roundRect">
            <a:avLst>
              <a:gd name="adj" fmla="val 543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a:solidFill>
                  <a:schemeClr val="tx1"/>
                </a:solidFill>
                <a:latin typeface="HelveticaNeueLT Pro 55 Roman" panose="020B0604020202020204" pitchFamily="34" charset="0"/>
              </a:rPr>
              <a:t>It is good to spend time outdoors in a heatwave.</a:t>
            </a:r>
            <a:endParaRPr lang="en-GB" sz="2400">
              <a:solidFill>
                <a:schemeClr val="tx1"/>
              </a:solidFill>
            </a:endParaRPr>
          </a:p>
        </p:txBody>
      </p:sp>
      <p:sp>
        <p:nvSpPr>
          <p:cNvPr id="34" name="Rectangle: Rounded Corners 33">
            <a:extLst>
              <a:ext uri="{FF2B5EF4-FFF2-40B4-BE49-F238E27FC236}">
                <a16:creationId xmlns:a16="http://schemas.microsoft.com/office/drawing/2014/main" id="{965C37CF-3DAF-32D3-B37C-94C12BA3591E}"/>
              </a:ext>
            </a:extLst>
          </p:cNvPr>
          <p:cNvSpPr>
            <a:spLocks noGrp="1" noRot="1" noMove="1" noResize="1" noEditPoints="1" noAdjustHandles="1" noChangeArrowheads="1" noChangeShapeType="1"/>
          </p:cNvSpPr>
          <p:nvPr/>
        </p:nvSpPr>
        <p:spPr>
          <a:xfrm>
            <a:off x="8718489" y="1029799"/>
            <a:ext cx="1924351" cy="594942"/>
          </a:xfrm>
          <a:prstGeom prst="roundRect">
            <a:avLst>
              <a:gd name="adj" fmla="val 1666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solidFill>
                  <a:schemeClr val="tx1"/>
                </a:solidFill>
                <a:latin typeface="HelveticaNeueLT Pro 55 Roman" panose="020B0604020202020204" pitchFamily="34" charset="0"/>
              </a:rPr>
              <a:t>Examples:</a:t>
            </a:r>
            <a:endParaRPr lang="en-GB" sz="2400">
              <a:solidFill>
                <a:schemeClr val="tx1"/>
              </a:solidFill>
            </a:endParaRPr>
          </a:p>
        </p:txBody>
      </p:sp>
      <p:pic>
        <p:nvPicPr>
          <p:cNvPr id="36" name="Picture 35" descr="Graphical user interface&#10;&#10;Description automatically generated">
            <a:extLst>
              <a:ext uri="{FF2B5EF4-FFF2-40B4-BE49-F238E27FC236}">
                <a16:creationId xmlns:a16="http://schemas.microsoft.com/office/drawing/2014/main" id="{E0634339-5B65-78A3-1883-A7484943E21F}"/>
              </a:ext>
            </a:extLst>
          </p:cNvPr>
          <p:cNvPicPr>
            <a:picLocks noGrp="1" noRot="1" noChangeAspect="1" noMove="1" noResize="1" noEditPoints="1" noAdjustHandles="1" noChangeArrowheads="1" noChangeShapeType="1" noCrop="1"/>
          </p:cNvPicPr>
          <p:nvPr/>
        </p:nvPicPr>
        <p:blipFill rotWithShape="1">
          <a:blip r:embed="rId4" cstate="screen">
            <a:extLst>
              <a:ext uri="{28A0092B-C50C-407E-A947-70E740481C1C}">
                <a14:useLocalDpi xmlns:a14="http://schemas.microsoft.com/office/drawing/2010/main" val="0"/>
              </a:ext>
            </a:extLst>
          </a:blip>
          <a:srcRect/>
          <a:stretch/>
        </p:blipFill>
        <p:spPr>
          <a:xfrm>
            <a:off x="9798456" y="2611835"/>
            <a:ext cx="867638" cy="402219"/>
          </a:xfrm>
          <a:prstGeom prst="rect">
            <a:avLst/>
          </a:prstGeom>
        </p:spPr>
      </p:pic>
      <p:pic>
        <p:nvPicPr>
          <p:cNvPr id="37" name="Picture 36" descr="Graphical user interface&#10;&#10;Description automatically generated">
            <a:extLst>
              <a:ext uri="{FF2B5EF4-FFF2-40B4-BE49-F238E27FC236}">
                <a16:creationId xmlns:a16="http://schemas.microsoft.com/office/drawing/2014/main" id="{E7499E58-149A-5DEE-017C-68250B57FFA8}"/>
              </a:ext>
            </a:extLst>
          </p:cNvPr>
          <p:cNvPicPr>
            <a:picLocks noGrp="1" noRot="1" noChangeAspect="1" noMove="1" noResize="1" noEditPoints="1" noAdjustHandles="1" noChangeArrowheads="1" noChangeShapeType="1" noCrop="1"/>
          </p:cNvPicPr>
          <p:nvPr/>
        </p:nvPicPr>
        <p:blipFill rotWithShape="1">
          <a:blip r:embed="rId4" cstate="screen">
            <a:extLst>
              <a:ext uri="{28A0092B-C50C-407E-A947-70E740481C1C}">
                <a14:useLocalDpi xmlns:a14="http://schemas.microsoft.com/office/drawing/2010/main" val="0"/>
              </a:ext>
            </a:extLst>
          </a:blip>
          <a:srcRect/>
          <a:stretch/>
        </p:blipFill>
        <p:spPr>
          <a:xfrm>
            <a:off x="9787607" y="4845602"/>
            <a:ext cx="867638" cy="402219"/>
          </a:xfrm>
          <a:prstGeom prst="rect">
            <a:avLst/>
          </a:prstGeom>
        </p:spPr>
      </p:pic>
      <p:sp>
        <p:nvSpPr>
          <p:cNvPr id="6" name="TextBox 5">
            <a:extLst>
              <a:ext uri="{FF2B5EF4-FFF2-40B4-BE49-F238E27FC236}">
                <a16:creationId xmlns:a16="http://schemas.microsoft.com/office/drawing/2014/main" id="{06B48115-4BCC-FC8E-8BE8-25810257658F}"/>
              </a:ext>
            </a:extLst>
          </p:cNvPr>
          <p:cNvSpPr txBox="1">
            <a:spLocks noGrp="1" noRot="1" noMove="1" noResize="1" noEditPoints="1" noAdjustHandles="1" noChangeArrowheads="1" noChangeShapeType="1"/>
          </p:cNvSpPr>
          <p:nvPr/>
        </p:nvSpPr>
        <p:spPr>
          <a:xfrm rot="16200000">
            <a:off x="9923446" y="1749117"/>
            <a:ext cx="3375065"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Fact or fiction?</a:t>
            </a:r>
          </a:p>
        </p:txBody>
      </p:sp>
      <p:pic>
        <p:nvPicPr>
          <p:cNvPr id="3" name="Picture 2" descr="An indicator showing the end of the slide and the start of the next.">
            <a:extLst>
              <a:ext uri="{FF2B5EF4-FFF2-40B4-BE49-F238E27FC236}">
                <a16:creationId xmlns:a16="http://schemas.microsoft.com/office/drawing/2014/main" id="{8EF796AB-7B2E-6FE3-0A41-6801EEA31247}"/>
              </a:ext>
            </a:extLst>
          </p:cNvPr>
          <p:cNvPicPr>
            <a:picLocks noGrp="1" noRot="1" noChangeAspect="1" noMove="1" noResize="1" noEditPoints="1" noAdjustHandles="1" noChangeArrowheads="1" noChangeShapeType="1" noCrop="1"/>
          </p:cNvPicPr>
          <p:nvPr/>
        </p:nvPicPr>
        <p:blipFill rotWithShape="1">
          <a:blip r:embed="rId5"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pic>
        <p:nvPicPr>
          <p:cNvPr id="2" name="Picture 1" descr="A picture containing night sky&#10;&#10;Description automatically generated">
            <a:extLst>
              <a:ext uri="{FF2B5EF4-FFF2-40B4-BE49-F238E27FC236}">
                <a16:creationId xmlns:a16="http://schemas.microsoft.com/office/drawing/2014/main" id="{0E3CE499-5101-EF0C-3214-4F50EB1D6B86}"/>
              </a:ext>
            </a:extLst>
          </p:cNvPr>
          <p:cNvPicPr>
            <a:picLocks noGrp="1" noRot="1" noChangeAspect="1" noMove="1" noResize="1" noEditPoints="1" noAdjustHandles="1" noChangeArrowheads="1" noChangeShapeType="1" noCrop="1"/>
          </p:cNvPicPr>
          <p:nvPr/>
        </p:nvPicPr>
        <p:blipFill rotWithShape="1">
          <a:blip r:embed="rId6" cstate="screen">
            <a:extLst>
              <a:ext uri="{28A0092B-C50C-407E-A947-70E740481C1C}">
                <a14:useLocalDpi xmlns:a14="http://schemas.microsoft.com/office/drawing/2010/main" val="0"/>
              </a:ext>
            </a:extLst>
          </a:blip>
          <a:srcRect t="4828" b="12754"/>
          <a:stretch/>
        </p:blipFill>
        <p:spPr>
          <a:xfrm>
            <a:off x="7839638" y="630337"/>
            <a:ext cx="2980626" cy="4717362"/>
          </a:xfrm>
          <a:prstGeom prst="rect">
            <a:avLst/>
          </a:prstGeom>
        </p:spPr>
      </p:pic>
      <p:pic>
        <p:nvPicPr>
          <p:cNvPr id="9" name="Picture 8" descr="A picture containing black, darkness, screenshot, black and white&#10;&#10;Description automatically generated">
            <a:extLst>
              <a:ext uri="{FF2B5EF4-FFF2-40B4-BE49-F238E27FC236}">
                <a16:creationId xmlns:a16="http://schemas.microsoft.com/office/drawing/2014/main" id="{F767AFF1-C117-77C0-34AA-E2BBCAE75E7B}"/>
              </a:ext>
            </a:extLst>
          </p:cNvPr>
          <p:cNvPicPr>
            <a:picLocks noGrp="1" noRot="1" noChangeAspect="1" noMove="1" noResize="1" noEditPoints="1" noAdjustHandles="1" noChangeArrowheads="1" noChangeShapeType="1" noCrop="1"/>
          </p:cNvPicPr>
          <p:nvPr/>
        </p:nvPicPr>
        <p:blipFill>
          <a:blip r:embed="rId7">
            <a:extLst>
              <a:ext uri="{28A0092B-C50C-407E-A947-70E740481C1C}">
                <a14:useLocalDpi xmlns:a14="http://schemas.microsoft.com/office/drawing/2010/main" val="0"/>
              </a:ext>
            </a:extLst>
          </a:blip>
          <a:stretch>
            <a:fillRect/>
          </a:stretch>
        </p:blipFill>
        <p:spPr>
          <a:xfrm>
            <a:off x="4709540" y="0"/>
            <a:ext cx="9052955" cy="6333610"/>
          </a:xfrm>
          <a:prstGeom prst="rect">
            <a:avLst/>
          </a:prstGeom>
        </p:spPr>
      </p:pic>
    </p:spTree>
    <p:extLst>
      <p:ext uri="{BB962C8B-B14F-4D97-AF65-F5344CB8AC3E}">
        <p14:creationId xmlns:p14="http://schemas.microsoft.com/office/powerpoint/2010/main" val="1260625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250"/>
                                  </p:stCondLst>
                                  <p:childTnLst>
                                    <p:set>
                                      <p:cBhvr>
                                        <p:cTn id="10" dur="1" fill="hold">
                                          <p:stCondLst>
                                            <p:cond delay="0"/>
                                          </p:stCondLst>
                                        </p:cTn>
                                        <p:tgtEl>
                                          <p:spTgt spid="34"/>
                                        </p:tgtEl>
                                        <p:attrNameLst>
                                          <p:attrName>style.visibility</p:attrName>
                                        </p:attrNameLst>
                                      </p:cBhvr>
                                      <p:to>
                                        <p:strVal val="visible"/>
                                      </p:to>
                                    </p:set>
                                  </p:childTnLst>
                                </p:cTn>
                              </p:par>
                              <p:par>
                                <p:cTn id="11" presetID="1" presetClass="entr" presetSubtype="0" fill="hold" grpId="0" nodeType="withEffect">
                                  <p:stCondLst>
                                    <p:cond delay="25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nodeType="withEffect">
                                  <p:stCondLst>
                                    <p:cond delay="250"/>
                                  </p:stCondLst>
                                  <p:childTnLst>
                                    <p:set>
                                      <p:cBhvr>
                                        <p:cTn id="14" dur="1" fill="hold">
                                          <p:stCondLst>
                                            <p:cond delay="0"/>
                                          </p:stCondLst>
                                        </p:cTn>
                                        <p:tgtEl>
                                          <p:spTgt spid="36"/>
                                        </p:tgtEl>
                                        <p:attrNameLst>
                                          <p:attrName>style.visibility</p:attrName>
                                        </p:attrNameLst>
                                      </p:cBhvr>
                                      <p:to>
                                        <p:strVal val="visible"/>
                                      </p:to>
                                    </p:set>
                                  </p:childTnLst>
                                </p:cTn>
                              </p:par>
                              <p:par>
                                <p:cTn id="15" presetID="1" presetClass="entr" presetSubtype="0" fill="hold" grpId="0" nodeType="withEffect">
                                  <p:stCondLst>
                                    <p:cond delay="25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25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1" grpId="0" animBg="1"/>
      <p:bldP spid="3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177173-24DF-1621-9A4E-D4CB89578B7F}"/>
              </a:ext>
            </a:extLst>
          </p:cNvPr>
          <p:cNvSpPr txBox="1">
            <a:spLocks noGrp="1" noRot="1" noMove="1" noResize="1" noEditPoints="1" noAdjustHandles="1" noChangeArrowheads="1" noChangeShapeType="1"/>
          </p:cNvSpPr>
          <p:nvPr/>
        </p:nvSpPr>
        <p:spPr>
          <a:xfrm>
            <a:off x="172123" y="3082205"/>
            <a:ext cx="2786230" cy="2774542"/>
          </a:xfrm>
          <a:prstGeom prst="rect">
            <a:avLst/>
          </a:prstGeom>
          <a:noFill/>
        </p:spPr>
        <p:txBody>
          <a:bodyPr wrap="square">
            <a:spAutoFit/>
          </a:bodyPr>
          <a:lstStyle/>
          <a:p>
            <a:pPr marL="0" indent="0">
              <a:lnSpc>
                <a:spcPct val="110000"/>
              </a:lnSpc>
              <a:buNone/>
            </a:pPr>
            <a:r>
              <a:rPr lang="en-GB" sz="2000">
                <a:latin typeface="HelveticaNeueLT Pro 55 Roman" panose="020B0604020202020204" pitchFamily="34" charset="0"/>
              </a:rPr>
              <a:t>Take a moment to settle into today’s lesson with some chair yoga. Spend a few moments in each pose. As you try the poses, notice how your body is feeling.</a:t>
            </a:r>
          </a:p>
        </p:txBody>
      </p:sp>
      <p:pic>
        <p:nvPicPr>
          <p:cNvPr id="7" name="Picture 6" descr="A group of people in different poses&#10;&#10;Description automatically generated with low confidence">
            <a:extLst>
              <a:ext uri="{FF2B5EF4-FFF2-40B4-BE49-F238E27FC236}">
                <a16:creationId xmlns:a16="http://schemas.microsoft.com/office/drawing/2014/main" id="{742CE714-381E-B3BA-6BAA-D4A627DD4EA0}"/>
              </a:ext>
            </a:extLst>
          </p:cNvPr>
          <p:cNvPicPr>
            <a:picLocks noGrp="1" noRot="1" noChangeAspect="1" noMove="1" noResize="1" noEditPoints="1" noAdjustHandles="1" noChangeArrowheads="1" noChangeShapeType="1" noCrop="1"/>
          </p:cNvPicPr>
          <p:nvPr/>
        </p:nvPicPr>
        <p:blipFill rotWithShape="1">
          <a:blip r:embed="rId3" cstate="screen">
            <a:extLst>
              <a:ext uri="{28A0092B-C50C-407E-A947-70E740481C1C}">
                <a14:useLocalDpi xmlns:a14="http://schemas.microsoft.com/office/drawing/2010/main" val="0"/>
              </a:ext>
            </a:extLst>
          </a:blip>
          <a:srcRect/>
          <a:stretch/>
        </p:blipFill>
        <p:spPr>
          <a:xfrm>
            <a:off x="2958353" y="0"/>
            <a:ext cx="8136370" cy="5856747"/>
          </a:xfrm>
          <a:prstGeom prst="rect">
            <a:avLst/>
          </a:prstGeom>
        </p:spPr>
      </p:pic>
      <p:pic>
        <p:nvPicPr>
          <p:cNvPr id="8" name="Picture 7" descr="Icon&#10;&#10;Description automatically generated with medium confidence">
            <a:extLst>
              <a:ext uri="{FF2B5EF4-FFF2-40B4-BE49-F238E27FC236}">
                <a16:creationId xmlns:a16="http://schemas.microsoft.com/office/drawing/2014/main" id="{DFA5C2DF-494E-144B-B0D7-AC3A197AE842}"/>
              </a:ext>
            </a:extLst>
          </p:cNvPr>
          <p:cNvPicPr>
            <a:picLocks noGrp="1" noRot="1" noChangeAspect="1" noMove="1" noResize="1" noEditPoints="1" noAdjustHandles="1" noChangeArrowheads="1" noChangeShapeType="1" noCrop="1"/>
          </p:cNvPicPr>
          <p:nvPr/>
        </p:nvPicPr>
        <p:blipFill>
          <a:blip r:embed="rId4" cstate="screen">
            <a:extLst>
              <a:ext uri="{28A0092B-C50C-407E-A947-70E740481C1C}">
                <a14:useLocalDpi xmlns:a14="http://schemas.microsoft.com/office/drawing/2010/main" val="0"/>
              </a:ext>
            </a:extLst>
          </a:blip>
          <a:stretch>
            <a:fillRect/>
          </a:stretch>
        </p:blipFill>
        <p:spPr>
          <a:xfrm>
            <a:off x="348723" y="2389054"/>
            <a:ext cx="811010" cy="811010"/>
          </a:xfrm>
          <a:prstGeom prst="rect">
            <a:avLst/>
          </a:prstGeom>
        </p:spPr>
      </p:pic>
      <p:sp>
        <p:nvSpPr>
          <p:cNvPr id="9" name="TextBox 8">
            <a:extLst>
              <a:ext uri="{FF2B5EF4-FFF2-40B4-BE49-F238E27FC236}">
                <a16:creationId xmlns:a16="http://schemas.microsoft.com/office/drawing/2014/main" id="{6A53A52B-73DB-CDC0-846F-800E3B380BC8}"/>
              </a:ext>
            </a:extLst>
          </p:cNvPr>
          <p:cNvSpPr txBox="1">
            <a:spLocks noGrp="1" noRot="1" noMove="1" noResize="1" noEditPoints="1" noAdjustHandles="1" noChangeArrowheads="1" noChangeShapeType="1"/>
          </p:cNvSpPr>
          <p:nvPr/>
        </p:nvSpPr>
        <p:spPr>
          <a:xfrm rot="16200000">
            <a:off x="-97373" y="268543"/>
            <a:ext cx="2660744" cy="2123658"/>
          </a:xfrm>
          <a:prstGeom prst="rect">
            <a:avLst/>
          </a:prstGeom>
          <a:noFill/>
        </p:spPr>
        <p:txBody>
          <a:bodyPr wrap="square" rtlCol="0">
            <a:spAutoFit/>
          </a:bodyPr>
          <a:lstStyle/>
          <a:p>
            <a:r>
              <a:rPr lang="en-GB" sz="6600" dirty="0">
                <a:latin typeface="HelveticaNeueLT Pro 55 Roman" panose="020B0604020202020204" pitchFamily="34" charset="0"/>
              </a:rPr>
              <a:t>Chair yoga</a:t>
            </a:r>
            <a:endParaRPr lang="en-GB" sz="4000" dirty="0">
              <a:latin typeface="HelveticaNeueLT Pro 55 Roman" panose="020B0604020202020204"/>
            </a:endParaRPr>
          </a:p>
        </p:txBody>
      </p:sp>
      <p:sp>
        <p:nvSpPr>
          <p:cNvPr id="2" name="TextBox 1">
            <a:extLst>
              <a:ext uri="{FF2B5EF4-FFF2-40B4-BE49-F238E27FC236}">
                <a16:creationId xmlns:a16="http://schemas.microsoft.com/office/drawing/2014/main" id="{681C52F2-A3E0-4F0D-96FE-B98B34171165}"/>
              </a:ext>
            </a:extLst>
          </p:cNvPr>
          <p:cNvSpPr txBox="1">
            <a:spLocks noGrp="1" noRot="1" noMove="1" noResize="1" noEditPoints="1" noAdjustHandles="1" noChangeArrowheads="1" noChangeShapeType="1"/>
          </p:cNvSpPr>
          <p:nvPr/>
        </p:nvSpPr>
        <p:spPr>
          <a:xfrm rot="16200000">
            <a:off x="10387791" y="1284774"/>
            <a:ext cx="2446376"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a:solidFill>
                  <a:srgbClr val="FF0000"/>
                </a:solidFill>
                <a:latin typeface="HelveticaNeueLT Pro 55 Roman" panose="020B0604020202020204"/>
              </a:rPr>
              <a:t>Try poses</a:t>
            </a:r>
          </a:p>
        </p:txBody>
      </p:sp>
      <p:pic>
        <p:nvPicPr>
          <p:cNvPr id="3" name="Picture 2" descr="An indicator showing the end of the slide and the start of the next.">
            <a:extLst>
              <a:ext uri="{FF2B5EF4-FFF2-40B4-BE49-F238E27FC236}">
                <a16:creationId xmlns:a16="http://schemas.microsoft.com/office/drawing/2014/main" id="{B60C42F2-8A8C-EB9F-04FE-B8FCC5593A8F}"/>
              </a:ext>
            </a:extLst>
          </p:cNvPr>
          <p:cNvPicPr>
            <a:picLocks noGrp="1" noRot="1" noChangeAspect="1" noMove="1" noResize="1" noEditPoints="1" noAdjustHandles="1" noChangeArrowheads="1" noChangeShapeType="1" noCrop="1"/>
          </p:cNvPicPr>
          <p:nvPr/>
        </p:nvPicPr>
        <p:blipFill rotWithShape="1">
          <a:blip r:embed="rId5"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
        <p:nvSpPr>
          <p:cNvPr id="4" name="Title 3">
            <a:extLst>
              <a:ext uri="{FF2B5EF4-FFF2-40B4-BE49-F238E27FC236}">
                <a16:creationId xmlns:a16="http://schemas.microsoft.com/office/drawing/2014/main" id="{DA08EBF2-DC04-370A-F230-5543524FF832}"/>
              </a:ext>
            </a:extLst>
          </p:cNvPr>
          <p:cNvSpPr>
            <a:spLocks noGrp="1" noRot="1" noMove="1" noResize="1" noEditPoints="1" noAdjustHandles="1" noChangeArrowheads="1" noChangeShapeType="1"/>
          </p:cNvSpPr>
          <p:nvPr>
            <p:ph type="title" idx="4294967295"/>
          </p:nvPr>
        </p:nvSpPr>
        <p:spPr>
          <a:xfrm>
            <a:off x="519201" y="-1495759"/>
            <a:ext cx="10478529" cy="1325563"/>
          </a:xfrm>
        </p:spPr>
        <p:txBody>
          <a:bodyPr/>
          <a:lstStyle/>
          <a:p>
            <a:r>
              <a:rPr lang="en-GB" dirty="0">
                <a:latin typeface="Arial"/>
                <a:cs typeface="Arial"/>
              </a:rPr>
              <a:t>Chair yoga</a:t>
            </a:r>
            <a:br>
              <a:rPr lang="en-GB" dirty="0">
                <a:latin typeface="Arial"/>
                <a:cs typeface="Arial"/>
              </a:rPr>
            </a:br>
            <a:endParaRPr lang="en-GB"/>
          </a:p>
        </p:txBody>
      </p:sp>
    </p:spTree>
    <p:extLst>
      <p:ext uri="{BB962C8B-B14F-4D97-AF65-F5344CB8AC3E}">
        <p14:creationId xmlns:p14="http://schemas.microsoft.com/office/powerpoint/2010/main" val="2820452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70018B266A524D8C6ED64754E3AA0C" ma:contentTypeVersion="37" ma:contentTypeDescription="Create a new document." ma:contentTypeScope="" ma:versionID="c831e5b4ba52a2175605a5b4f6d6f25f">
  <xsd:schema xmlns:xsd="http://www.w3.org/2001/XMLSchema" xmlns:xs="http://www.w3.org/2001/XMLSchema" xmlns:p="http://schemas.microsoft.com/office/2006/metadata/properties" xmlns:ns2="097b2218-eb8c-44f0-b50d-d57756f492cd" xmlns:ns3="7aff5d3a-ac69-412e-8e86-2dc83d63a9de" targetNamespace="http://schemas.microsoft.com/office/2006/metadata/properties" ma:root="true" ma:fieldsID="f0fd2728a11996335c4f59060800ad63" ns2:_="" ns3:_="">
    <xsd:import namespace="097b2218-eb8c-44f0-b50d-d57756f492cd"/>
    <xsd:import namespace="7aff5d3a-ac69-412e-8e86-2dc83d63a9d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Area"/>
                <xsd:element ref="ns3:HighLevelFolder"/>
                <xsd:element ref="ns3:SubFolder" minOccurs="0"/>
                <xsd:element ref="ns3:Archive" minOccurs="0"/>
                <xsd:element ref="ns3:Subfolder2" minOccurs="0"/>
                <xsd:element ref="ns3:Status" minOccurs="0"/>
                <xsd:element ref="ns3:GDPRnonCompliancedate" minOccurs="0"/>
                <xsd:element ref="ns3:Misc_x002e_" minOccurs="0"/>
                <xsd:element ref="ns3:MediaServiceLocation" minOccurs="0"/>
                <xsd:element ref="ns3:MediaLengthInSeconds"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7b2218-eb8c-44f0-b50d-d57756f492c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ff5d3a-ac69-412e-8e86-2dc83d63a9d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Area" ma:index="19" ma:displayName="Area (of responsibility)" ma:description="An area of CE activity with a named manager responsible for it. " ma:format="Dropdown" ma:indexed="true" ma:internalName="Area">
      <xsd:simpleType>
        <xsd:restriction base="dms:Choice">
          <xsd:enumeration value="Adult Portfolio"/>
          <xsd:enumeration value="Learning Design"/>
          <xsd:enumeration value="Direct Delivery"/>
          <xsd:enumeration value="Learning and Development"/>
          <xsd:enumeration value="Marketing"/>
          <xsd:enumeration value="Youth Portfolio"/>
          <xsd:enumeration value="Leadership Team"/>
          <xsd:enumeration value="Funding"/>
        </xsd:restriction>
      </xsd:simpleType>
    </xsd:element>
    <xsd:element name="HighLevelFolder" ma:index="20" ma:displayName="High Level Folder" ma:description="The main types of document CE produce" ma:format="Dropdown" ma:indexed="true" ma:internalName="HighLevelFolder">
      <xsd:simpleType>
        <xsd:restriction base="dms:Choice">
          <xsd:enumeration value="Communication"/>
          <xsd:enumeration value="Learning Design"/>
          <xsd:enumeration value="Products"/>
          <xsd:enumeration value="Procedural Documents"/>
          <xsd:enumeration value="Policy Documents"/>
          <xsd:enumeration value="Portfolio"/>
          <xsd:enumeration value="Content Assets"/>
          <xsd:enumeration value="Strategy"/>
          <xsd:enumeration value="Research and Insight"/>
          <xsd:enumeration value="Products / Resources"/>
        </xsd:restriction>
      </xsd:simpleType>
    </xsd:element>
    <xsd:element name="SubFolder" ma:index="21" nillable="true" ma:displayName="Topic" ma:description="What overall topic does this file belong under? - A tag audit is currently ongoing, currently available tags are not representative of the final selection." ma:format="Dropdown" ma:internalName="SubFolder">
      <xsd:complexType>
        <xsd:complexContent>
          <xsd:extension base="dms:MultiChoice">
            <xsd:sequence>
              <xsd:element name="Value" maxOccurs="unbounded" minOccurs="0" nillable="true">
                <xsd:simpleType>
                  <xsd:restriction base="dms:Choice">
                    <xsd:enumeration value="-Apps"/>
                    <xsd:enumeration value="-Kindness"/>
                    <xsd:enumeration value="-Climate Change"/>
                    <xsd:enumeration value="-Curriculum"/>
                    <xsd:enumeration value="-Loneliness"/>
                    <xsd:enumeration value="-Disasters and Emergencies"/>
                    <xsd:enumeration value="-First Aid"/>
                    <xsd:enumeration value="-Refugees and Migration"/>
                    <xsd:enumeration value="-Empathy"/>
                    <xsd:enumeration value="-Pedagogy"/>
                    <xsd:enumeration value="-Agile"/>
                    <xsd:enumeration value="-Support Centre"/>
                    <xsd:enumeration value="-Recruitment and Development"/>
                    <xsd:enumeration value="-Volunteers"/>
                    <xsd:enumeration value="-Ways of Working"/>
                    <xsd:enumeration value="-Conflict"/>
                    <xsd:enumeration value="-Marketing Tools"/>
                    <xsd:enumeration value="-Preparedness"/>
                    <xsd:enumeration value="-Returning to Face to Face"/>
                    <xsd:enumeration value="-Handovers"/>
                    <xsd:enumeration value="-Wellbeing"/>
                    <xsd:enumeration value="-Equality Diversity and Inclusion (EDI)"/>
                    <xsd:enumeration value="- Adapt and Recover"/>
                    <xsd:enumeration value="-Health inequalities"/>
                    <xsd:enumeration value="-Education Standards"/>
                    <xsd:enumeration value="-Respect"/>
                  </xsd:restriction>
                </xsd:simpleType>
              </xsd:element>
            </xsd:sequence>
          </xsd:extension>
        </xsd:complexContent>
      </xsd:complexType>
    </xsd:element>
    <xsd:element name="Archive" ma:index="22" nillable="true" ma:displayName="Archive" ma:default="0" ma:description="If yes is selected the file will be archived and no longer appear in the general view. It will instead appear in the archive view." ma:format="Dropdown" ma:indexed="true" ma:internalName="Archive">
      <xsd:simpleType>
        <xsd:restriction base="dms:Boolean"/>
      </xsd:simpleType>
    </xsd:element>
    <xsd:element name="Subfolder2" ma:index="23" nillable="true" ma:displayName="Project" ma:description="Which Product or Project does this file relate to? - A tag audit is currently ongoing, currently available tags are not representative of the final selection." ma:format="Dropdown" ma:internalName="Subfolder2">
      <xsd:complexType>
        <xsd:complexContent>
          <xsd:extension base="dms:MultiChoice">
            <xsd:sequence>
              <xsd:element name="Value" maxOccurs="unbounded" minOccurs="0" nillable="true">
                <xsd:simpleType>
                  <xsd:restriction base="dms:Choice">
                    <xsd:enumeration value="-Drugs and Alcohol"/>
                    <xsd:enumeration value="-First Aid Champions"/>
                    <xsd:enumeration value="-Homelessness"/>
                    <xsd:enumeration value="-Knife Crime"/>
                    <xsd:enumeration value="-Lifescan"/>
                    <xsd:enumeration value="-Museums and Archives Posters"/>
                    <xsd:enumeration value="-Older People"/>
                    <xsd:enumeration value="-Sprint"/>
                    <xsd:enumeration value="-Summer of Kindness"/>
                    <xsd:enumeration value="-Training Programmes"/>
                    <xsd:enumeration value="-Bitesize"/>
                    <xsd:enumeration value="-Life Live It"/>
                    <xsd:enumeration value="-Global Disaster Preparedness Centre"/>
                    <xsd:enumeration value="-Not on Sunday"/>
                    <xsd:enumeration value="-World First Aid Day"/>
                    <xsd:enumeration value="-EveryDay First Aid"/>
                    <xsd:enumeration value="-EDI Working Group"/>
                    <xsd:enumeration value="-Scouts"/>
                    <xsd:enumeration value="-Vaccine Voices"/>
                    <xsd:enumeration value="-Refugee Week"/>
                    <xsd:enumeration value="-Newsthink"/>
                    <xsd:enumeration value="-Black Lives Matter"/>
                    <xsd:enumeration value="-Online Teaching Resource"/>
                    <xsd:enumeration value="-Education Standards"/>
                    <xsd:enumeration value="-Co-production"/>
                    <xsd:enumeration value="-Face to Face"/>
                    <xsd:enumeration value="Coping with challenges"/>
                    <xsd:enumeration value="Quality Assurance"/>
                  </xsd:restriction>
                </xsd:simpleType>
              </xsd:element>
            </xsd:sequence>
          </xsd:extension>
        </xsd:complexContent>
      </xsd:complexType>
    </xsd:element>
    <xsd:element name="Status" ma:index="24" nillable="true" ma:displayName="Status" ma:description="To show which of the documents reflects the final live product, and which are just drafts or supported development of product" ma:format="Dropdown" ma:internalName="Status">
      <xsd:simpleType>
        <xsd:union memberTypes="dms:Text">
          <xsd:simpleType>
            <xsd:restriction base="dms:Choice">
              <xsd:enumeration value="Live"/>
              <xsd:enumeration value="In review"/>
              <xsd:enumeration value="Draft"/>
              <xsd:enumeration value="Supporting documents"/>
              <xsd:enumeration value="Non GDPR Compliant"/>
            </xsd:restriction>
          </xsd:simpleType>
        </xsd:union>
      </xsd:simpleType>
    </xsd:element>
    <xsd:element name="GDPRnonCompliancedate" ma:index="25" nillable="true" ma:displayName="GDPR non Compliance date" ma:format="DateOnly" ma:indexed="true" ma:internalName="GDPRnonCompliancedate">
      <xsd:simpleType>
        <xsd:restriction base="dms:DateTime"/>
      </xsd:simpleType>
    </xsd:element>
    <xsd:element name="Misc_x002e_" ma:index="26" nillable="true" ma:displayName="Misc. " ma:description="After the file has been tagged under Topic and Project, this column is for any further description to be added. Please avoid acronyms where possible. " ma:format="Dropdown" ma:internalName="Misc_x002e_">
      <xsd:complexType>
        <xsd:complexContent>
          <xsd:extension base="dms:MultiChoice">
            <xsd:sequence>
              <xsd:element name="Value" maxOccurs="unbounded" minOccurs="0" nillable="true">
                <xsd:simpleType>
                  <xsd:restriction base="dms:Choice">
                    <xsd:enumeration value="Business Case"/>
                    <xsd:enumeration value="-Covid-19"/>
                    <xsd:enumeration value="-Comms Plans"/>
                    <xsd:enumeration value="-Creative"/>
                    <xsd:enumeration value="-Direct Delivery"/>
                    <xsd:enumeration value="-Discrimination"/>
                    <xsd:enumeration value="-Diversity"/>
                    <xsd:enumeration value="-Evaluation"/>
                    <xsd:enumeration value="-GDPR"/>
                    <xsd:enumeration value="-Guidance"/>
                    <xsd:enumeration value="-Induction"/>
                    <xsd:enumeration value="-Minutes"/>
                    <xsd:enumeration value="-Partnerships"/>
                    <xsd:enumeration value="-Printed Pack"/>
                    <xsd:enumeration value="-Retrospective"/>
                    <xsd:enumeration value="-Analysis"/>
                    <xsd:enumeration value="-21 Day Challenge"/>
                    <xsd:enumeration value="-Bookings"/>
                    <xsd:enumeration value="-Competitor Landscape"/>
                    <xsd:enumeration value="-Advocacy"/>
                    <xsd:enumeration value="-Style Guide"/>
                    <xsd:enumeration value="-Engagement"/>
                    <xsd:enumeration value="-Impact Assessment"/>
                    <xsd:enumeration value="-Evidence"/>
                    <xsd:enumeration value="-Kick-off"/>
                    <xsd:enumeration value="-Forms"/>
                    <xsd:enumeration value="-Kids Kits Cards"/>
                    <xsd:enumeration value="-Icons"/>
                    <xsd:enumeration value="-Intern"/>
                    <xsd:enumeration value="-Introduction"/>
                    <xsd:enumeration value="-July 2020 survey"/>
                    <xsd:enumeration value="-Lunch and Learn"/>
                    <xsd:enumeration value="-Visuals and Artwork"/>
                    <xsd:enumeration value="-Pilot"/>
                    <xsd:enumeration value="-Primary School"/>
                    <xsd:enumeration value="-Project Board"/>
                    <xsd:enumeration value="-React"/>
                    <xsd:enumeration value="-Recover"/>
                    <xsd:enumeration value="-Reflect"/>
                    <xsd:enumeration value="-Reporting"/>
                    <xsd:enumeration value="-Risk Assessments"/>
                    <xsd:enumeration value="-Secondary School"/>
                    <xsd:enumeration value="-Skill Guide"/>
                    <xsd:enumeration value="-Comms"/>
                    <xsd:enumeration value="-Content"/>
                    <xsd:enumeration value="-Other"/>
                    <xsd:enumeration value="-Welsh Language"/>
                    <xsd:enumeration value="-Sticker"/>
                    <xsd:enumeration value="-Minutes"/>
                    <xsd:enumeration value="-Template"/>
                    <xsd:enumeration value="-User Workshop"/>
                    <xsd:enumeration value="-Project Management"/>
                    <xsd:enumeration value="-Baby and Child"/>
                    <xsd:enumeration value="-E-mails"/>
                    <xsd:enumeration value="-Photos"/>
                    <xsd:enumeration value="-Video"/>
                    <xsd:enumeration value="Leaflet"/>
                  </xsd:restriction>
                </xsd:simpleType>
              </xsd:element>
            </xsd:sequence>
          </xsd:extension>
        </xsd:complexContent>
      </xsd:complexType>
    </xsd:element>
    <xsd:element name="MediaServiceLocation" ma:index="27" nillable="true" ma:displayName="Location" ma:internalName="MediaServiceLocation" ma:readOnly="true">
      <xsd:simpleType>
        <xsd:restriction base="dms:Text"/>
      </xsd:simpleType>
    </xsd:element>
    <xsd:element name="MediaLengthInSeconds" ma:index="28" nillable="true" ma:displayName="Length (seconds)" ma:internalName="MediaLengthInSeconds" ma:readOnly="true">
      <xsd:simpleType>
        <xsd:restriction base="dms:Unknown"/>
      </xsd:simpleType>
    </xsd:element>
    <xsd:element name="lcf76f155ced4ddcb4097134ff3c332f" ma:index="30" nillable="true" ma:taxonomy="true" ma:internalName="lcf76f155ced4ddcb4097134ff3c332f" ma:taxonomyFieldName="MediaServiceImageTags" ma:displayName="Image Tags" ma:readOnly="false" ma:fieldId="{5cf76f15-5ced-4ddc-b409-7134ff3c332f}" ma:taxonomyMulti="true" ma:sspId="15167c16-a890-4d0e-8066-19c144e748d9"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rchive xmlns="7aff5d3a-ac69-412e-8e86-2dc83d63a9de">false</Archive>
    <lcf76f155ced4ddcb4097134ff3c332f xmlns="7aff5d3a-ac69-412e-8e86-2dc83d63a9de">
      <Terms xmlns="http://schemas.microsoft.com/office/infopath/2007/PartnerControls"/>
    </lcf76f155ced4ddcb4097134ff3c332f>
    <Status xmlns="7aff5d3a-ac69-412e-8e86-2dc83d63a9de" xsi:nil="true"/>
    <Area xmlns="7aff5d3a-ac69-412e-8e86-2dc83d63a9de">Youth Portfolio</Area>
    <GDPRnonCompliancedate xmlns="7aff5d3a-ac69-412e-8e86-2dc83d63a9de" xsi:nil="true"/>
    <HighLevelFolder xmlns="7aff5d3a-ac69-412e-8e86-2dc83d63a9de">Products / Resources</HighLevelFolder>
    <Subfolder2 xmlns="7aff5d3a-ac69-412e-8e86-2dc83d63a9de" xsi:nil="true"/>
    <SubFolder xmlns="7aff5d3a-ac69-412e-8e86-2dc83d63a9de" xsi:nil="true"/>
    <Misc_x002e_ xmlns="7aff5d3a-ac69-412e-8e86-2dc83d63a9de" xsi:nil="true"/>
  </documentManagement>
</p:properties>
</file>

<file path=customXml/itemProps1.xml><?xml version="1.0" encoding="utf-8"?>
<ds:datastoreItem xmlns:ds="http://schemas.openxmlformats.org/officeDocument/2006/customXml" ds:itemID="{0A586659-048E-4FD6-BF54-B24979F71709}"/>
</file>

<file path=customXml/itemProps2.xml><?xml version="1.0" encoding="utf-8"?>
<ds:datastoreItem xmlns:ds="http://schemas.openxmlformats.org/officeDocument/2006/customXml" ds:itemID="{80E66A59-CB56-4499-8E63-8D60D9ECDBD0}"/>
</file>

<file path=customXml/itemProps3.xml><?xml version="1.0" encoding="utf-8"?>
<ds:datastoreItem xmlns:ds="http://schemas.openxmlformats.org/officeDocument/2006/customXml" ds:itemID="{838AE45A-961D-410F-9611-93F333F4F21F}"/>
</file>

<file path=docProps/app.xml><?xml version="1.0" encoding="utf-8"?>
<Properties xmlns="http://schemas.openxmlformats.org/officeDocument/2006/extended-properties" xmlns:vt="http://schemas.openxmlformats.org/officeDocument/2006/docPropsVTypes">
  <TotalTime>0</TotalTime>
  <Words>1486</Words>
  <Application>Microsoft Office PowerPoint</Application>
  <PresentationFormat>Widescreen</PresentationFormat>
  <Paragraphs>193</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HelveticaNeueLT Pro 55 Roman</vt:lpstr>
      <vt:lpstr>System Font Regular</vt:lpstr>
      <vt:lpstr>Office Theme 2013 - 2022</vt:lpstr>
      <vt:lpstr>Starter </vt:lpstr>
      <vt:lpstr>Starter</vt:lpstr>
      <vt:lpstr>PowerPoint Presentation</vt:lpstr>
      <vt:lpstr>PowerPoint Presentation</vt:lpstr>
      <vt:lpstr>PowerPoint Presentation</vt:lpstr>
      <vt:lpstr>PowerPoint Presentation</vt:lpstr>
      <vt:lpstr>PowerPoint Presentation</vt:lpstr>
      <vt:lpstr>PowerPoint Presentation</vt:lpstr>
      <vt:lpstr>Chair yoga </vt:lpstr>
      <vt:lpstr>Agree or disagree?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2023-06-14T13:23:47Z</dcterms:created>
  <dcterms:modified xsi:type="dcterms:W3CDTF">2023-06-14T13:23:51Z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policyId">
    <vt:lpwstr/>
  </property>
  <property fmtid="{D5CDD505-2E9C-101B-9397-08002B2CF9AE}" pid="3" name="BRC-Classification">
    <vt:lpwstr/>
  </property>
  <property fmtid="{D5CDD505-2E9C-101B-9397-08002B2CF9AE}" pid="4" name="MediaServiceImageTags">
    <vt:lpwstr/>
  </property>
  <property fmtid="{D5CDD505-2E9C-101B-9397-08002B2CF9AE}" pid="5" name="ContentTypeId">
    <vt:lpwstr>0x0101002470018B266A524D8C6ED64754E3AA0C</vt:lpwstr>
  </property>
  <property fmtid="{D5CDD505-2E9C-101B-9397-08002B2CF9AE}" pid="6" name="TaxCatchAll">
    <vt:lpwstr/>
  </property>
  <property fmtid="{D5CDD505-2E9C-101B-9397-08002B2CF9AE}" pid="7" name="ItemRetentionFormula">
    <vt:lpwstr/>
  </property>
  <property fmtid="{D5CDD505-2E9C-101B-9397-08002B2CF9AE}" pid="8" name="b5bd0e747d9243cdba6014139b7d7e8a">
    <vt:lpwstr/>
  </property>
  <property fmtid="{D5CDD505-2E9C-101B-9397-08002B2CF9AE}" pid="9" name="BRC_x002d_Classification">
    <vt:lpwstr/>
  </property>
</Properties>
</file>