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6" r:id="rId3"/>
    <p:sldId id="270" r:id="rId4"/>
    <p:sldId id="271" r:id="rId5"/>
    <p:sldId id="272" r:id="rId6"/>
    <p:sldId id="268" r:id="rId7"/>
    <p:sldId id="273" r:id="rId8"/>
    <p:sldId id="274" r:id="rId9"/>
    <p:sldId id="269" r:id="rId10"/>
    <p:sldId id="275" r:id="rId11"/>
    <p:sldId id="260"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81486" autoAdjust="0"/>
  </p:normalViewPr>
  <p:slideViewPr>
    <p:cSldViewPr>
      <p:cViewPr varScale="1">
        <p:scale>
          <a:sx n="74" d="100"/>
          <a:sy n="74" d="100"/>
        </p:scale>
        <p:origin x="-1332"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C418A17-92ED-4DE1-877F-0D7C557E3974}" type="datetimeFigureOut">
              <a:rPr lang="en-GB"/>
              <a:pPr>
                <a:defRPr/>
              </a:pPr>
              <a:t>16/05/2018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DCBEC6B-0644-4F47-89B3-2448A7A66315}" type="slidenum">
              <a:rPr lang="en-GB"/>
              <a:pPr>
                <a:defRPr/>
              </a:pPr>
              <a:t>‹#›</a:t>
            </a:fld>
            <a:endParaRPr lang="en-GB"/>
          </a:p>
        </p:txBody>
      </p:sp>
    </p:spTree>
    <p:extLst>
      <p:ext uri="{BB962C8B-B14F-4D97-AF65-F5344CB8AC3E}">
        <p14:creationId xmlns:p14="http://schemas.microsoft.com/office/powerpoint/2010/main" val="27204656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E424AF-F330-4B3F-8C25-153D115ADC6B}" type="slidenum">
              <a:rPr lang="en-US">
                <a:latin typeface="Arial" charset="0"/>
              </a:rPr>
              <a:pPr fontAlgn="base">
                <a:spcBef>
                  <a:spcPct val="0"/>
                </a:spcBef>
                <a:spcAft>
                  <a:spcPct val="0"/>
                </a:spcAft>
              </a:pPr>
              <a:t>1</a:t>
            </a:fld>
            <a:endParaRPr lang="en-US">
              <a:latin typeface="Arial" charset="0"/>
            </a:endParaRPr>
          </a:p>
        </p:txBody>
      </p:sp>
      <p:sp>
        <p:nvSpPr>
          <p:cNvPr id="15362"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15363"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15364"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5"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6"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15367"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3B7C19-0B72-40F5-BA03-B5CAF865F53C}" type="slidenum">
              <a:rPr lang="en-US">
                <a:latin typeface="Arial" charset="0"/>
              </a:rPr>
              <a:pPr fontAlgn="base">
                <a:spcBef>
                  <a:spcPct val="0"/>
                </a:spcBef>
                <a:spcAft>
                  <a:spcPct val="0"/>
                </a:spcAft>
              </a:pPr>
              <a:t>11</a:t>
            </a:fld>
            <a:endParaRPr lang="en-US">
              <a:latin typeface="Arial" charset="0"/>
            </a:endParaRPr>
          </a:p>
        </p:txBody>
      </p:sp>
      <p:sp>
        <p:nvSpPr>
          <p:cNvPr id="21506"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21507"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21508"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09"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10"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21511"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76405E6-1450-443F-A79F-6566FB43B9B3}" type="datetimeFigureOut">
              <a:rPr lang="en-GB"/>
              <a:pPr>
                <a:defRPr/>
              </a:pPr>
              <a:t>16/05/2018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3FE509B-B2C1-42B6-A79B-7BA088DFFF5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2563B5E-562C-4FE3-A33B-76F2AB110C80}" type="datetimeFigureOut">
              <a:rPr lang="en-GB"/>
              <a:pPr>
                <a:defRPr/>
              </a:pPr>
              <a:t>16/05/2018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85E4436-4C3C-4AF8-B1B1-A1B02CF9C50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682AB37-5ECA-4013-A378-A83C09AA35BC}" type="datetimeFigureOut">
              <a:rPr lang="en-GB"/>
              <a:pPr>
                <a:defRPr/>
              </a:pPr>
              <a:t>16/05/2018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279C9F6-5963-43A2-BBE9-E253E3A8637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C347FF0-3E81-4B08-B0B3-D8EC941D8864}" type="datetimeFigureOut">
              <a:rPr lang="en-GB"/>
              <a:pPr>
                <a:defRPr/>
              </a:pPr>
              <a:t>16/05/2018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10EC97-90A3-4E65-9AEC-CBDFC2A2B2E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CC56E86-E901-46C4-9A98-6E89151809A1}" type="datetimeFigureOut">
              <a:rPr lang="en-GB"/>
              <a:pPr>
                <a:defRPr/>
              </a:pPr>
              <a:t>16/05/2018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B33312-9A3F-4087-BD31-8573F037C28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15DC20F-6F7E-4784-B23C-31BA7CDF20D9}" type="datetimeFigureOut">
              <a:rPr lang="en-GB"/>
              <a:pPr>
                <a:defRPr/>
              </a:pPr>
              <a:t>16/05/2018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8AAD587-9A53-49DA-AB6A-5876B982F86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56CAF20-CCA8-4728-BC38-EB42310B2E72}" type="datetimeFigureOut">
              <a:rPr lang="en-GB"/>
              <a:pPr>
                <a:defRPr/>
              </a:pPr>
              <a:t>16/05/2018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834FFB6-C266-4466-9277-683E26CBFDD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0549A73-1CB8-4624-9009-167A92E58499}" type="datetimeFigureOut">
              <a:rPr lang="en-GB"/>
              <a:pPr>
                <a:defRPr/>
              </a:pPr>
              <a:t>16/05/2018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BDD61D-4C4D-4B98-828D-54E96988E9C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0EA2D1-20BF-4164-A635-0E458A6FB6E2}" type="datetimeFigureOut">
              <a:rPr lang="en-GB"/>
              <a:pPr>
                <a:defRPr/>
              </a:pPr>
              <a:t>16/05/2018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A7A07B2-A107-4D58-839D-3C956040CCA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AA1D5F8-8475-4794-B21B-5287A68C3625}" type="datetimeFigureOut">
              <a:rPr lang="en-GB"/>
              <a:pPr>
                <a:defRPr/>
              </a:pPr>
              <a:t>16/05/2018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BD85B4B-9570-4D65-B467-9DB67EE100E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CB0FA6-852A-4BED-A47E-13FA7DC95061}" type="datetimeFigureOut">
              <a:rPr lang="en-GB"/>
              <a:pPr>
                <a:defRPr/>
              </a:pPr>
              <a:t>16/05/2018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F6A9057-B531-48A8-A348-B297264C549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A80292A-C862-4FD6-9FB9-973C2E7BBEB2}" type="datetimeFigureOut">
              <a:rPr lang="en-GB"/>
              <a:pPr>
                <a:defRPr/>
              </a:pPr>
              <a:t>16/05/2018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089310B-A987-4E7E-9C30-B1424064E14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685800" y="6248400"/>
            <a:ext cx="1905000" cy="457200"/>
          </a:xfrm>
          <a:prstGeom prst="rect">
            <a:avLst/>
          </a:prstGeom>
          <a:noFill/>
          <a:ln w="9525">
            <a:noFill/>
            <a:miter lim="800000"/>
            <a:headEnd/>
            <a:tailEnd/>
          </a:ln>
        </p:spPr>
        <p:txBody>
          <a:bodyPr/>
          <a:lstStyle/>
          <a:p>
            <a:endParaRPr lang="en-GB">
              <a:latin typeface="Calibri" pitchFamily="34" charset="0"/>
            </a:endParaRPr>
          </a:p>
        </p:txBody>
      </p:sp>
      <p:sp>
        <p:nvSpPr>
          <p:cNvPr id="14338"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14339" name="Rectangle 4"/>
          <p:cNvSpPr>
            <a:spLocks noChangeArrowheads="1"/>
          </p:cNvSpPr>
          <p:nvPr/>
        </p:nvSpPr>
        <p:spPr bwMode="auto">
          <a:xfrm>
            <a:off x="0" y="995363"/>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4340" name="Rectangle 5"/>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14341" name="Line 6"/>
          <p:cNvSpPr>
            <a:spLocks noChangeShapeType="1"/>
          </p:cNvSpPr>
          <p:nvPr/>
        </p:nvSpPr>
        <p:spPr bwMode="auto">
          <a:xfrm flipH="1">
            <a:off x="12700" y="6248400"/>
            <a:ext cx="812800" cy="0"/>
          </a:xfrm>
          <a:prstGeom prst="line">
            <a:avLst/>
          </a:prstGeom>
          <a:noFill/>
          <a:ln w="12700">
            <a:solidFill>
              <a:srgbClr val="A89F97"/>
            </a:solidFill>
            <a:round/>
            <a:headEnd/>
            <a:tailEnd/>
          </a:ln>
        </p:spPr>
        <p:txBody>
          <a:bodyPr/>
          <a:lstStyle/>
          <a:p>
            <a:endParaRPr lang="en-US"/>
          </a:p>
        </p:txBody>
      </p:sp>
      <p:pic>
        <p:nvPicPr>
          <p:cNvPr id="14343" name="Picture 8"/>
          <p:cNvPicPr>
            <a:picLocks noChangeArrowheads="1"/>
          </p:cNvPicPr>
          <p:nvPr/>
        </p:nvPicPr>
        <p:blipFill>
          <a:blip r:embed="rId3"/>
          <a:srcRect/>
          <a:stretch>
            <a:fillRect/>
          </a:stretch>
        </p:blipFill>
        <p:spPr bwMode="auto">
          <a:xfrm>
            <a:off x="292100" y="279400"/>
            <a:ext cx="2171700" cy="533400"/>
          </a:xfrm>
          <a:prstGeom prst="rect">
            <a:avLst/>
          </a:prstGeom>
          <a:noFill/>
          <a:ln w="9525">
            <a:noFill/>
            <a:miter lim="800000"/>
            <a:headEnd/>
            <a:tailEnd/>
          </a:ln>
        </p:spPr>
      </p:pic>
      <p:sp>
        <p:nvSpPr>
          <p:cNvPr id="14344" name="Rectangle 9"/>
          <p:cNvSpPr>
            <a:spLocks noChangeArrowheads="1"/>
          </p:cNvSpPr>
          <p:nvPr/>
        </p:nvSpPr>
        <p:spPr bwMode="auto">
          <a:xfrm>
            <a:off x="760413" y="59690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9" name="Rectangle 7"/>
          <p:cNvSpPr>
            <a:spLocks noChangeArrowheads="1"/>
          </p:cNvSpPr>
          <p:nvPr/>
        </p:nvSpPr>
        <p:spPr bwMode="auto">
          <a:xfrm>
            <a:off x="755650" y="5516563"/>
            <a:ext cx="7056438" cy="458787"/>
          </a:xfrm>
          <a:prstGeom prst="rect">
            <a:avLst/>
          </a:prstGeom>
          <a:noFill/>
          <a:ln w="9525">
            <a:noFill/>
            <a:miter lim="800000"/>
            <a:headEnd/>
            <a:tailEnd/>
          </a:ln>
        </p:spPr>
        <p:txBody>
          <a:bodyPr lIns="90488" tIns="44450" rIns="90488" bIns="44450">
            <a:spAutoFit/>
          </a:bodyPr>
          <a:lstStyle/>
          <a:p>
            <a:pPr defTabSz="762000" eaLnBrk="0" hangingPunct="0"/>
            <a:r>
              <a:rPr lang="en-US" sz="2400" b="1" dirty="0" smtClean="0">
                <a:solidFill>
                  <a:schemeClr val="bg1"/>
                </a:solidFill>
              </a:rPr>
              <a:t>East Africa facing hunger</a:t>
            </a:r>
            <a:endParaRPr lang="en-US" sz="2400" dirty="0">
              <a:latin typeface="Calibri" pitchFamily="34" charset="0"/>
            </a:endParaRPr>
          </a:p>
        </p:txBody>
      </p:sp>
      <p:sp>
        <p:nvSpPr>
          <p:cNvPr id="10" name="Rectangle 4"/>
          <p:cNvSpPr>
            <a:spLocks noChangeArrowheads="1"/>
          </p:cNvSpPr>
          <p:nvPr/>
        </p:nvSpPr>
        <p:spPr bwMode="auto">
          <a:xfrm>
            <a:off x="29096" y="984300"/>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1" name="Line 6"/>
          <p:cNvSpPr>
            <a:spLocks noChangeShapeType="1"/>
          </p:cNvSpPr>
          <p:nvPr/>
        </p:nvSpPr>
        <p:spPr bwMode="auto">
          <a:xfrm flipH="1">
            <a:off x="165100" y="6400800"/>
            <a:ext cx="812800" cy="0"/>
          </a:xfrm>
          <a:prstGeom prst="line">
            <a:avLst/>
          </a:prstGeom>
          <a:noFill/>
          <a:ln w="12700">
            <a:solidFill>
              <a:srgbClr val="A89F97"/>
            </a:solidFill>
            <a:round/>
            <a:headEnd/>
            <a:tailEnd/>
          </a:ln>
        </p:spPr>
        <p:txBody>
          <a:bodyPr/>
          <a:lstStyle/>
          <a:p>
            <a:endParaRPr lang="en-US"/>
          </a:p>
        </p:txBody>
      </p:sp>
      <p:sp>
        <p:nvSpPr>
          <p:cNvPr id="12" name="Rectangle 9"/>
          <p:cNvSpPr>
            <a:spLocks noChangeArrowheads="1"/>
          </p:cNvSpPr>
          <p:nvPr/>
        </p:nvSpPr>
        <p:spPr bwMode="auto">
          <a:xfrm>
            <a:off x="912813" y="61214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13" name="Rectangle 7"/>
          <p:cNvSpPr>
            <a:spLocks noChangeArrowheads="1"/>
          </p:cNvSpPr>
          <p:nvPr/>
        </p:nvSpPr>
        <p:spPr bwMode="auto">
          <a:xfrm>
            <a:off x="571500" y="5331740"/>
            <a:ext cx="7960940" cy="459100"/>
          </a:xfrm>
          <a:prstGeom prst="rect">
            <a:avLst/>
          </a:prstGeom>
          <a:noFill/>
          <a:ln w="9525">
            <a:noFill/>
            <a:miter lim="800000"/>
            <a:headEnd/>
            <a:tailEnd/>
          </a:ln>
        </p:spPr>
        <p:txBody>
          <a:bodyPr wrap="square" lIns="90488" tIns="44450" rIns="90488" bIns="44450">
            <a:spAutoFit/>
          </a:bodyPr>
          <a:lstStyle/>
          <a:p>
            <a:pPr defTabSz="762000" eaLnBrk="0" hangingPunct="0"/>
            <a:r>
              <a:rPr lang="en-GB" sz="2400" b="1" dirty="0" smtClean="0">
                <a:solidFill>
                  <a:schemeClr val="bg1"/>
                </a:solidFill>
                <a:latin typeface="Calibri" pitchFamily="34" charset="0"/>
              </a:rPr>
              <a:t>Refugee Week </a:t>
            </a:r>
            <a:r>
              <a:rPr lang="en-GB" sz="2400" b="1" dirty="0" smtClean="0">
                <a:solidFill>
                  <a:schemeClr val="bg1"/>
                </a:solidFill>
                <a:latin typeface="Calibri" pitchFamily="34" charset="0"/>
              </a:rPr>
              <a:t>2018</a:t>
            </a:r>
            <a:r>
              <a:rPr lang="en-GB" sz="2400" b="1" dirty="0">
                <a:solidFill>
                  <a:schemeClr val="bg1"/>
                </a:solidFill>
                <a:latin typeface="Calibri" pitchFamily="34" charset="0"/>
              </a:rPr>
              <a:t>: Contributions, creativity and resilience </a:t>
            </a:r>
            <a:endParaRPr lang="en-GB" sz="2400" b="1" dirty="0">
              <a:solidFill>
                <a:schemeClr val="bg1"/>
              </a:solidFill>
              <a:latin typeface="Calibri" pitchFamily="34"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GB" smtClean="0"/>
              <a:t>Session 3: Communication cards</a:t>
            </a:r>
            <a:endParaRPr lang="en-GB"/>
          </a:p>
        </p:txBody>
      </p:sp>
      <p:sp>
        <p:nvSpPr>
          <p:cNvPr id="3" name="TextBox 2"/>
          <p:cNvSpPr txBox="1"/>
          <p:nvPr/>
        </p:nvSpPr>
        <p:spPr>
          <a:xfrm>
            <a:off x="1907704" y="197050"/>
            <a:ext cx="4968552" cy="5909310"/>
          </a:xfrm>
          <a:prstGeom prst="rect">
            <a:avLst/>
          </a:prstGeom>
          <a:noFill/>
        </p:spPr>
        <p:txBody>
          <a:bodyPr wrap="square" rtlCol="0">
            <a:spAutoFit/>
          </a:bodyPr>
          <a:lstStyle/>
          <a:p>
            <a:r>
              <a:rPr lang="en-GB" dirty="0" smtClean="0"/>
              <a:t>1. I </a:t>
            </a:r>
            <a:r>
              <a:rPr lang="en-GB" dirty="0"/>
              <a:t>don’t know anybody here. Can I sit with you</a:t>
            </a:r>
            <a:r>
              <a:rPr lang="en-GB" dirty="0" smtClean="0"/>
              <a:t>?</a:t>
            </a:r>
          </a:p>
          <a:p>
            <a:endParaRPr lang="en-GB" dirty="0"/>
          </a:p>
          <a:p>
            <a:r>
              <a:rPr lang="en-GB" dirty="0" smtClean="0"/>
              <a:t>2. I </a:t>
            </a:r>
            <a:r>
              <a:rPr lang="en-GB" dirty="0"/>
              <a:t>am very hungry. When do we have our lunch</a:t>
            </a:r>
            <a:r>
              <a:rPr lang="en-GB" dirty="0" smtClean="0"/>
              <a:t>?</a:t>
            </a:r>
          </a:p>
          <a:p>
            <a:endParaRPr lang="en-GB" dirty="0"/>
          </a:p>
          <a:p>
            <a:r>
              <a:rPr lang="en-GB" dirty="0"/>
              <a:t>3. I’m really cold, but I don’t have a jumper or coat. What should I do</a:t>
            </a:r>
            <a:r>
              <a:rPr lang="en-GB" dirty="0" smtClean="0"/>
              <a:t>?</a:t>
            </a:r>
          </a:p>
          <a:p>
            <a:endParaRPr lang="en-GB" dirty="0"/>
          </a:p>
          <a:p>
            <a:r>
              <a:rPr lang="en-GB" dirty="0"/>
              <a:t>4. I want to use the toilet. Can you show me where it is please</a:t>
            </a:r>
            <a:r>
              <a:rPr lang="en-GB" dirty="0" smtClean="0"/>
              <a:t>?</a:t>
            </a:r>
          </a:p>
          <a:p>
            <a:endParaRPr lang="en-GB" dirty="0"/>
          </a:p>
          <a:p>
            <a:r>
              <a:rPr lang="en-GB" dirty="0"/>
              <a:t>5. I’m thirsty. Can you tell me where to get a drink</a:t>
            </a:r>
            <a:r>
              <a:rPr lang="en-GB" dirty="0" smtClean="0"/>
              <a:t>?</a:t>
            </a:r>
          </a:p>
          <a:p>
            <a:endParaRPr lang="en-GB" dirty="0"/>
          </a:p>
          <a:p>
            <a:r>
              <a:rPr lang="en-GB" dirty="0"/>
              <a:t>6. I’m feeling poorly. Who do I need to tell/see</a:t>
            </a:r>
            <a:r>
              <a:rPr lang="en-GB" dirty="0" smtClean="0"/>
              <a:t>?</a:t>
            </a:r>
          </a:p>
          <a:p>
            <a:endParaRPr lang="en-GB" dirty="0"/>
          </a:p>
          <a:p>
            <a:r>
              <a:rPr lang="en-GB" dirty="0"/>
              <a:t>7. I don’t understand what we are supposed to do. Can you tell me</a:t>
            </a:r>
            <a:r>
              <a:rPr lang="en-GB" dirty="0" smtClean="0"/>
              <a:t>?</a:t>
            </a:r>
          </a:p>
          <a:p>
            <a:endParaRPr lang="en-GB" dirty="0"/>
          </a:p>
          <a:p>
            <a:r>
              <a:rPr lang="en-GB" dirty="0"/>
              <a:t>8. I would like to make friends.</a:t>
            </a:r>
            <a:endParaRPr lang="en-GB" dirty="0"/>
          </a:p>
        </p:txBody>
      </p:sp>
    </p:spTree>
    <p:extLst>
      <p:ext uri="{BB962C8B-B14F-4D97-AF65-F5344CB8AC3E}">
        <p14:creationId xmlns:p14="http://schemas.microsoft.com/office/powerpoint/2010/main" val="1923599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p:cNvPicPr>
            <a:picLocks noChangeArrowheads="1"/>
          </p:cNvPicPr>
          <p:nvPr/>
        </p:nvPicPr>
        <p:blipFill>
          <a:blip r:embed="rId3"/>
          <a:srcRect/>
          <a:stretch>
            <a:fillRect/>
          </a:stretch>
        </p:blipFill>
        <p:spPr bwMode="auto">
          <a:xfrm>
            <a:off x="0" y="0"/>
            <a:ext cx="9169400" cy="6883400"/>
          </a:xfrm>
          <a:prstGeom prst="rect">
            <a:avLst/>
          </a:prstGeom>
          <a:noFill/>
          <a:ln w="9525">
            <a:noFill/>
            <a:miter lim="800000"/>
            <a:headEnd/>
            <a:tailEnd/>
          </a:ln>
        </p:spPr>
      </p:pic>
      <p:sp>
        <p:nvSpPr>
          <p:cNvPr id="20482"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20483" name="Rectangle 4"/>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20485" name="Rectangle 6"/>
          <p:cNvSpPr>
            <a:spLocks noChangeArrowheads="1"/>
          </p:cNvSpPr>
          <p:nvPr/>
        </p:nvSpPr>
        <p:spPr bwMode="auto">
          <a:xfrm>
            <a:off x="850900" y="3441700"/>
            <a:ext cx="7467600" cy="3198311"/>
          </a:xfrm>
          <a:prstGeom prst="rect">
            <a:avLst/>
          </a:prstGeom>
          <a:noFill/>
          <a:ln w="9525">
            <a:noFill/>
            <a:miter lim="800000"/>
            <a:headEnd/>
            <a:tailEnd/>
          </a:ln>
        </p:spPr>
        <p:txBody>
          <a:bodyPr lIns="90488" tIns="44450" rIns="90488" bIns="44450">
            <a:spAutoFit/>
          </a:bodyPr>
          <a:lstStyle/>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200" dirty="0">
              <a:solidFill>
                <a:schemeClr val="bg1"/>
              </a:solidFill>
              <a:latin typeface="Calibri" pitchFamily="34" charset="0"/>
            </a:endParaRPr>
          </a:p>
          <a:p>
            <a:pPr defTabSz="762000"/>
            <a:r>
              <a:rPr lang="en-US" sz="1200" dirty="0">
                <a:solidFill>
                  <a:schemeClr val="bg1"/>
                </a:solidFill>
                <a:latin typeface="Calibri" pitchFamily="34" charset="0"/>
              </a:rPr>
              <a:t>This resource and other free educational materials are available at redcross.org.uk/education</a:t>
            </a:r>
          </a:p>
          <a:p>
            <a:pPr defTabSz="762000"/>
            <a:r>
              <a:rPr lang="en-US" sz="1200" dirty="0">
                <a:solidFill>
                  <a:schemeClr val="bg1"/>
                </a:solidFill>
                <a:latin typeface="Calibri" pitchFamily="34" charset="0"/>
              </a:rPr>
              <a:t>The British Red Cross Society is a charity registered in England and Wales (220949) and Scotland (SCO37738</a:t>
            </a:r>
            <a:r>
              <a:rPr lang="en-US" sz="1200" dirty="0" smtClean="0">
                <a:solidFill>
                  <a:schemeClr val="bg1"/>
                </a:solidFill>
                <a:latin typeface="Calibri" pitchFamily="34" charset="0"/>
              </a:rPr>
              <a:t>).</a:t>
            </a:r>
          </a:p>
          <a:p>
            <a:pPr defTabSz="762000"/>
            <a:endParaRPr lang="en-US" sz="1200" dirty="0">
              <a:solidFill>
                <a:schemeClr val="bg1"/>
              </a:solidFill>
              <a:latin typeface="Calibri" pitchFamily="34" charset="0"/>
            </a:endParaRPr>
          </a:p>
        </p:txBody>
      </p:sp>
      <p:sp>
        <p:nvSpPr>
          <p:cNvPr id="20486" name="Line 7"/>
          <p:cNvSpPr>
            <a:spLocks noChangeShapeType="1"/>
          </p:cNvSpPr>
          <p:nvPr/>
        </p:nvSpPr>
        <p:spPr bwMode="auto">
          <a:xfrm flipH="1">
            <a:off x="12700" y="422275"/>
            <a:ext cx="812800" cy="0"/>
          </a:xfrm>
          <a:prstGeom prst="line">
            <a:avLst/>
          </a:prstGeom>
          <a:noFill/>
          <a:ln w="12700">
            <a:solidFill>
              <a:schemeClr val="bg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555776" y="6356350"/>
            <a:ext cx="3960440" cy="365125"/>
          </a:xfrm>
        </p:spPr>
        <p:txBody>
          <a:bodyPr/>
          <a:lstStyle/>
          <a:p>
            <a:pPr>
              <a:defRPr/>
            </a:pPr>
            <a:r>
              <a:rPr lang="en-GB" dirty="0" smtClean="0"/>
              <a:t>Session </a:t>
            </a:r>
            <a:r>
              <a:rPr lang="en-GB" dirty="0" smtClean="0"/>
              <a:t>1: Taking a position statements</a:t>
            </a:r>
            <a:endParaRPr lang="en-GB" dirty="0"/>
          </a:p>
        </p:txBody>
      </p:sp>
      <p:sp>
        <p:nvSpPr>
          <p:cNvPr id="3" name="TextBox 2"/>
          <p:cNvSpPr txBox="1"/>
          <p:nvPr/>
        </p:nvSpPr>
        <p:spPr>
          <a:xfrm>
            <a:off x="827584" y="548680"/>
            <a:ext cx="7776864" cy="5693866"/>
          </a:xfrm>
          <a:prstGeom prst="rect">
            <a:avLst/>
          </a:prstGeom>
          <a:noFill/>
        </p:spPr>
        <p:txBody>
          <a:bodyPr wrap="square" rtlCol="0">
            <a:spAutoFit/>
          </a:bodyPr>
          <a:lstStyle/>
          <a:p>
            <a:pPr lvl="0"/>
            <a:r>
              <a:rPr lang="en-GB" sz="1400" b="1" i="1" dirty="0" smtClean="0"/>
              <a:t>1) </a:t>
            </a:r>
            <a:r>
              <a:rPr lang="en-GB" sz="1400" i="1" dirty="0" smtClean="0"/>
              <a:t>“I </a:t>
            </a:r>
            <a:r>
              <a:rPr lang="en-GB" sz="1400" i="1" dirty="0"/>
              <a:t>think that the UK should offer a safe place for people escaping war.”</a:t>
            </a:r>
            <a:endParaRPr lang="en-GB" sz="1400" dirty="0"/>
          </a:p>
          <a:p>
            <a:r>
              <a:rPr lang="en-GB" sz="1400" i="1" dirty="0"/>
              <a:t> </a:t>
            </a:r>
            <a:endParaRPr lang="en-GB" sz="1400" dirty="0"/>
          </a:p>
          <a:p>
            <a:pPr lvl="0"/>
            <a:r>
              <a:rPr lang="en-GB" sz="1400" b="1" i="1" dirty="0" smtClean="0"/>
              <a:t>2) </a:t>
            </a:r>
            <a:r>
              <a:rPr lang="en-GB" sz="1400" i="1" dirty="0" smtClean="0"/>
              <a:t>“I </a:t>
            </a:r>
            <a:r>
              <a:rPr lang="en-GB" sz="1400" i="1" dirty="0"/>
              <a:t>believe that refugees and asylum seekers are just like us – they want a better life for themselves and their families.”</a:t>
            </a:r>
            <a:endParaRPr lang="en-GB" sz="1400" dirty="0"/>
          </a:p>
          <a:p>
            <a:r>
              <a:rPr lang="en-GB" sz="1400" i="1" dirty="0"/>
              <a:t> </a:t>
            </a:r>
            <a:endParaRPr lang="en-GB" sz="1400" dirty="0"/>
          </a:p>
          <a:p>
            <a:pPr lvl="0"/>
            <a:r>
              <a:rPr lang="en-GB" sz="1400" b="1" i="1" dirty="0" smtClean="0"/>
              <a:t>3) </a:t>
            </a:r>
            <a:r>
              <a:rPr lang="en-GB" sz="1400" i="1" dirty="0" smtClean="0"/>
              <a:t>“We </a:t>
            </a:r>
            <a:r>
              <a:rPr lang="en-GB" sz="1400" i="1" dirty="0"/>
              <a:t>should welcome refugees and asylum seekers to our community.”</a:t>
            </a:r>
            <a:endParaRPr lang="en-GB" sz="1400" dirty="0"/>
          </a:p>
          <a:p>
            <a:r>
              <a:rPr lang="en-GB" sz="1400" i="1" dirty="0"/>
              <a:t> </a:t>
            </a:r>
            <a:endParaRPr lang="en-GB" sz="1400" dirty="0"/>
          </a:p>
          <a:p>
            <a:pPr lvl="0"/>
            <a:r>
              <a:rPr lang="en-GB" sz="1400" b="1" i="1" dirty="0" smtClean="0"/>
              <a:t>4) </a:t>
            </a:r>
            <a:r>
              <a:rPr lang="en-GB" sz="1400" i="1" dirty="0" smtClean="0"/>
              <a:t>“Refugees </a:t>
            </a:r>
            <a:r>
              <a:rPr lang="en-GB" sz="1400" i="1" dirty="0"/>
              <a:t>and asylum seekers have skills they can offer to our community and can make valuable contributions.”</a:t>
            </a:r>
            <a:endParaRPr lang="en-GB" sz="1400" dirty="0"/>
          </a:p>
          <a:p>
            <a:r>
              <a:rPr lang="en-GB" sz="1400" dirty="0"/>
              <a:t> </a:t>
            </a:r>
          </a:p>
          <a:p>
            <a:pPr lvl="0"/>
            <a:r>
              <a:rPr lang="en-GB" sz="1400" b="1" i="1" dirty="0" smtClean="0"/>
              <a:t>5) </a:t>
            </a:r>
            <a:r>
              <a:rPr lang="en-GB" sz="1400" i="1" dirty="0" smtClean="0"/>
              <a:t>“I </a:t>
            </a:r>
            <a:r>
              <a:rPr lang="en-GB" sz="1400" i="1" dirty="0"/>
              <a:t>think the UK should look after its own people first and then help refugees and asylum seekers.”</a:t>
            </a:r>
            <a:endParaRPr lang="en-GB" sz="1400" dirty="0"/>
          </a:p>
          <a:p>
            <a:r>
              <a:rPr lang="en-GB" sz="1400" i="1" dirty="0"/>
              <a:t> </a:t>
            </a:r>
            <a:endParaRPr lang="en-GB" sz="1400" dirty="0"/>
          </a:p>
          <a:p>
            <a:pPr lvl="0"/>
            <a:r>
              <a:rPr lang="en-GB" sz="1400" b="1" i="1" dirty="0" smtClean="0"/>
              <a:t>6) </a:t>
            </a:r>
            <a:r>
              <a:rPr lang="en-GB" sz="1400" i="1" dirty="0" smtClean="0"/>
              <a:t>“I </a:t>
            </a:r>
            <a:r>
              <a:rPr lang="en-GB" sz="1400" i="1" dirty="0"/>
              <a:t>fear that terrorists might enter the UK pretending to be refugees or asylum seekers.”</a:t>
            </a:r>
            <a:endParaRPr lang="en-GB" sz="1400" dirty="0"/>
          </a:p>
          <a:p>
            <a:r>
              <a:rPr lang="en-GB" sz="1400" i="1" dirty="0"/>
              <a:t> </a:t>
            </a:r>
            <a:endParaRPr lang="en-GB" sz="1400" dirty="0"/>
          </a:p>
          <a:p>
            <a:pPr lvl="0"/>
            <a:r>
              <a:rPr lang="en-GB" sz="1400" b="1" i="1" dirty="0" smtClean="0"/>
              <a:t>7) </a:t>
            </a:r>
            <a:r>
              <a:rPr lang="en-GB" sz="1400" i="1" dirty="0" smtClean="0"/>
              <a:t>“I </a:t>
            </a:r>
            <a:r>
              <a:rPr lang="en-GB" sz="1400" i="1" dirty="0"/>
              <a:t>worry that there are too many refugees and asylum seekers coming to the UK.”</a:t>
            </a:r>
            <a:endParaRPr lang="en-GB" sz="1400" dirty="0"/>
          </a:p>
          <a:p>
            <a:r>
              <a:rPr lang="en-GB" sz="1400" i="1" dirty="0"/>
              <a:t> </a:t>
            </a:r>
            <a:endParaRPr lang="en-GB" sz="1400" dirty="0"/>
          </a:p>
          <a:p>
            <a:pPr lvl="0"/>
            <a:r>
              <a:rPr lang="en-GB" sz="1400" b="1" i="1" dirty="0" smtClean="0"/>
              <a:t>8) </a:t>
            </a:r>
            <a:r>
              <a:rPr lang="en-GB" sz="1400" i="1" dirty="0" smtClean="0"/>
              <a:t>“I’m </a:t>
            </a:r>
            <a:r>
              <a:rPr lang="en-GB" sz="1400" i="1" dirty="0"/>
              <a:t>concerned that refugees and asylum seekers are too different to become part of our community.”</a:t>
            </a:r>
            <a:endParaRPr lang="en-GB" sz="1400" dirty="0"/>
          </a:p>
          <a:p>
            <a:r>
              <a:rPr lang="en-GB" sz="1400" i="1" dirty="0"/>
              <a:t> </a:t>
            </a:r>
            <a:endParaRPr lang="en-GB" sz="1400" dirty="0"/>
          </a:p>
          <a:p>
            <a:pPr lvl="0"/>
            <a:r>
              <a:rPr lang="en-GB" sz="1400" b="1" i="1" dirty="0" smtClean="0"/>
              <a:t>9) </a:t>
            </a:r>
            <a:r>
              <a:rPr lang="en-GB" sz="1400" i="1" dirty="0" smtClean="0"/>
              <a:t>“If </a:t>
            </a:r>
            <a:r>
              <a:rPr lang="en-GB" sz="1400" i="1" dirty="0"/>
              <a:t>I had to escape my home due to </a:t>
            </a:r>
            <a:r>
              <a:rPr lang="en-GB" sz="1400" i="1" dirty="0" smtClean="0"/>
              <a:t>violence, </a:t>
            </a:r>
            <a:r>
              <a:rPr lang="en-GB" sz="1400" i="1" dirty="0"/>
              <a:t>war or persecution, I would want to find a place of safety for myself and my loved ones.”</a:t>
            </a:r>
            <a:endParaRPr lang="en-GB" sz="1400" dirty="0"/>
          </a:p>
          <a:p>
            <a:r>
              <a:rPr lang="en-GB" sz="1400" i="1" dirty="0"/>
              <a:t> </a:t>
            </a:r>
            <a:endParaRPr lang="en-GB" sz="1400" dirty="0"/>
          </a:p>
          <a:p>
            <a:r>
              <a:rPr lang="en-GB" sz="1400" b="1" i="1" dirty="0"/>
              <a:t>10) </a:t>
            </a:r>
            <a:r>
              <a:rPr lang="en-GB" sz="1400" i="1" dirty="0"/>
              <a:t>“I think I should be better informed and improve my understanding of refugees and asylum seekers.”</a:t>
            </a:r>
            <a:endParaRPr lang="en-GB" sz="1400" dirty="0"/>
          </a:p>
          <a:p>
            <a:endParaRPr lang="en-GB" sz="1400" dirty="0"/>
          </a:p>
        </p:txBody>
      </p:sp>
    </p:spTree>
    <p:extLst>
      <p:ext uri="{BB962C8B-B14F-4D97-AF65-F5344CB8AC3E}">
        <p14:creationId xmlns:p14="http://schemas.microsoft.com/office/powerpoint/2010/main" val="1665192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915816" y="6356350"/>
            <a:ext cx="3456384" cy="365125"/>
          </a:xfrm>
        </p:spPr>
        <p:txBody>
          <a:bodyPr/>
          <a:lstStyle/>
          <a:p>
            <a:pPr>
              <a:defRPr/>
            </a:pPr>
            <a:r>
              <a:rPr lang="en-GB" dirty="0" smtClean="0"/>
              <a:t>Session </a:t>
            </a:r>
            <a:r>
              <a:rPr lang="en-GB" dirty="0" smtClean="0"/>
              <a:t>2: Key terms and definitions (ages 7–11)</a:t>
            </a:r>
            <a:endParaRPr lang="en-GB" dirty="0"/>
          </a:p>
        </p:txBody>
      </p:sp>
      <p:sp>
        <p:nvSpPr>
          <p:cNvPr id="3" name="TextBox 2"/>
          <p:cNvSpPr txBox="1"/>
          <p:nvPr/>
        </p:nvSpPr>
        <p:spPr>
          <a:xfrm>
            <a:off x="467544" y="2221125"/>
            <a:ext cx="2664296" cy="2585323"/>
          </a:xfrm>
          <a:prstGeom prst="rect">
            <a:avLst/>
          </a:prstGeom>
          <a:noFill/>
        </p:spPr>
        <p:txBody>
          <a:bodyPr wrap="square" rtlCol="0">
            <a:spAutoFit/>
          </a:bodyPr>
          <a:lstStyle/>
          <a:p>
            <a:r>
              <a:rPr lang="en-GB" dirty="0"/>
              <a:t>Asylum </a:t>
            </a:r>
            <a:r>
              <a:rPr lang="en-GB" dirty="0" smtClean="0"/>
              <a:t>seeker</a:t>
            </a:r>
          </a:p>
          <a:p>
            <a:endParaRPr lang="en-GB" dirty="0"/>
          </a:p>
          <a:p>
            <a:r>
              <a:rPr lang="en-GB" dirty="0" smtClean="0"/>
              <a:t>Refugee</a:t>
            </a:r>
          </a:p>
          <a:p>
            <a:endParaRPr lang="en-GB" dirty="0"/>
          </a:p>
          <a:p>
            <a:r>
              <a:rPr lang="en-GB" dirty="0"/>
              <a:t>Refused asylum </a:t>
            </a:r>
            <a:r>
              <a:rPr lang="en-GB" dirty="0" smtClean="0"/>
              <a:t>seeker</a:t>
            </a:r>
          </a:p>
          <a:p>
            <a:endParaRPr lang="en-GB" dirty="0"/>
          </a:p>
          <a:p>
            <a:r>
              <a:rPr lang="en-GB" dirty="0"/>
              <a:t>Economic </a:t>
            </a:r>
            <a:r>
              <a:rPr lang="en-GB" dirty="0" smtClean="0"/>
              <a:t>migrant</a:t>
            </a:r>
          </a:p>
          <a:p>
            <a:endParaRPr lang="en-GB" dirty="0"/>
          </a:p>
          <a:p>
            <a:r>
              <a:rPr lang="en-GB" dirty="0"/>
              <a:t>Illegal immigrant</a:t>
            </a:r>
            <a:endParaRPr lang="en-GB" dirty="0"/>
          </a:p>
        </p:txBody>
      </p:sp>
      <p:sp>
        <p:nvSpPr>
          <p:cNvPr id="4" name="TextBox 3"/>
          <p:cNvSpPr txBox="1"/>
          <p:nvPr/>
        </p:nvSpPr>
        <p:spPr>
          <a:xfrm>
            <a:off x="3131840" y="764704"/>
            <a:ext cx="5616624" cy="5786199"/>
          </a:xfrm>
          <a:prstGeom prst="rect">
            <a:avLst/>
          </a:prstGeom>
          <a:noFill/>
        </p:spPr>
        <p:txBody>
          <a:bodyPr wrap="square" rtlCol="0">
            <a:spAutoFit/>
          </a:bodyPr>
          <a:lstStyle/>
          <a:p>
            <a:r>
              <a:rPr lang="en-GB" b="1" dirty="0" smtClean="0"/>
              <a:t>a) </a:t>
            </a:r>
            <a:r>
              <a:rPr lang="en-GB" sz="1400" dirty="0" smtClean="0"/>
              <a:t>Someone </a:t>
            </a:r>
            <a:r>
              <a:rPr lang="en-GB" sz="1400" dirty="0"/>
              <a:t>who moves to another country for work. They may, or may not, be legally allowed to be in the country and working. </a:t>
            </a:r>
          </a:p>
          <a:p>
            <a:endParaRPr lang="en-GB" sz="1400" dirty="0"/>
          </a:p>
          <a:p>
            <a:r>
              <a:rPr lang="en-GB" b="1" dirty="0" smtClean="0"/>
              <a:t>b) </a:t>
            </a:r>
            <a:r>
              <a:rPr lang="en-GB" sz="1400" dirty="0" smtClean="0"/>
              <a:t>Someone </a:t>
            </a:r>
            <a:r>
              <a:rPr lang="en-GB" sz="1400" dirty="0"/>
              <a:t>who hasn’t been able to prove that they would be at risk if they went back to their home country.  They must go home, unless they want to challenge the decision or if they are too unwell or unable to travel. They may no longer get any support from the government</a:t>
            </a:r>
            <a:r>
              <a:rPr lang="en-GB" sz="1400" dirty="0" smtClean="0"/>
              <a:t>.</a:t>
            </a:r>
          </a:p>
          <a:p>
            <a:endParaRPr lang="en-GB" sz="1400" dirty="0"/>
          </a:p>
          <a:p>
            <a:r>
              <a:rPr lang="en-GB" b="1" dirty="0" smtClean="0"/>
              <a:t>c) </a:t>
            </a:r>
            <a:r>
              <a:rPr lang="en-GB" sz="1400" dirty="0" smtClean="0"/>
              <a:t>Someone </a:t>
            </a:r>
            <a:r>
              <a:rPr lang="en-GB" sz="1400" dirty="0"/>
              <a:t>who has to leave their home because they believe they are in danger. They arrive in another country, sometimes after a long and difficult journey, and ask for asylum (safety). They are allowed to stay and will be looked after while a decision is being made about whether they can stay permanently. They are not allowed to work during this time.</a:t>
            </a:r>
          </a:p>
          <a:p>
            <a:endParaRPr lang="en-GB" sz="1400" dirty="0" smtClean="0"/>
          </a:p>
          <a:p>
            <a:r>
              <a:rPr lang="en-GB" b="1" dirty="0" smtClean="0"/>
              <a:t>d) </a:t>
            </a:r>
            <a:r>
              <a:rPr lang="en-GB" sz="1400" dirty="0" smtClean="0"/>
              <a:t>Someone </a:t>
            </a:r>
            <a:r>
              <a:rPr lang="en-GB" sz="1400" dirty="0"/>
              <a:t>who has entered a country without permission or who has stayed in a country longer than they were allowed to. They are not allowed to be in the country and can’t work or claim any benefits. </a:t>
            </a:r>
          </a:p>
          <a:p>
            <a:endParaRPr lang="en-GB" sz="1400" dirty="0"/>
          </a:p>
          <a:p>
            <a:r>
              <a:rPr lang="en-GB" b="1" dirty="0" smtClean="0"/>
              <a:t>e) </a:t>
            </a:r>
            <a:r>
              <a:rPr lang="en-GB" sz="1400" dirty="0" smtClean="0"/>
              <a:t>Someone </a:t>
            </a:r>
            <a:r>
              <a:rPr lang="en-GB" sz="1400" dirty="0"/>
              <a:t>who is allowed to live in another country because they have proven that they would be at risk if they went home. They are allowed to bring their close family members to live with them. They are also allowed to work or to claim benefits if they can’t find a job</a:t>
            </a:r>
            <a:r>
              <a:rPr lang="en-GB" sz="1400" dirty="0" smtClean="0"/>
              <a:t>.</a:t>
            </a:r>
          </a:p>
          <a:p>
            <a:endParaRPr lang="en-GB" sz="1400" dirty="0"/>
          </a:p>
        </p:txBody>
      </p:sp>
      <p:sp>
        <p:nvSpPr>
          <p:cNvPr id="6" name="TextBox 5"/>
          <p:cNvSpPr txBox="1"/>
          <p:nvPr/>
        </p:nvSpPr>
        <p:spPr>
          <a:xfrm>
            <a:off x="183072" y="238603"/>
            <a:ext cx="6552728" cy="369332"/>
          </a:xfrm>
          <a:prstGeom prst="rect">
            <a:avLst/>
          </a:prstGeom>
          <a:noFill/>
        </p:spPr>
        <p:txBody>
          <a:bodyPr wrap="square" rtlCol="0">
            <a:spAutoFit/>
          </a:bodyPr>
          <a:lstStyle/>
          <a:p>
            <a:r>
              <a:rPr lang="en-GB" dirty="0" smtClean="0"/>
              <a:t>Match the terms with the definitions</a:t>
            </a:r>
            <a:endParaRPr lang="en-GB" dirty="0"/>
          </a:p>
        </p:txBody>
      </p:sp>
    </p:spTree>
    <p:extLst>
      <p:ext uri="{BB962C8B-B14F-4D97-AF65-F5344CB8AC3E}">
        <p14:creationId xmlns:p14="http://schemas.microsoft.com/office/powerpoint/2010/main" val="3338031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3072" y="73599"/>
            <a:ext cx="6552728" cy="369332"/>
          </a:xfrm>
          <a:prstGeom prst="rect">
            <a:avLst/>
          </a:prstGeom>
          <a:noFill/>
        </p:spPr>
        <p:txBody>
          <a:bodyPr wrap="square" rtlCol="0">
            <a:spAutoFit/>
          </a:bodyPr>
          <a:lstStyle/>
          <a:p>
            <a:r>
              <a:rPr lang="en-GB" dirty="0" smtClean="0"/>
              <a:t>Match the terms with the definitions</a:t>
            </a:r>
            <a:endParaRPr lang="en-GB" dirty="0"/>
          </a:p>
        </p:txBody>
      </p:sp>
      <p:sp>
        <p:nvSpPr>
          <p:cNvPr id="3" name="TextBox 2"/>
          <p:cNvSpPr txBox="1"/>
          <p:nvPr/>
        </p:nvSpPr>
        <p:spPr>
          <a:xfrm>
            <a:off x="467544" y="2221125"/>
            <a:ext cx="2664296" cy="2585323"/>
          </a:xfrm>
          <a:prstGeom prst="rect">
            <a:avLst/>
          </a:prstGeom>
          <a:noFill/>
        </p:spPr>
        <p:txBody>
          <a:bodyPr wrap="square" rtlCol="0">
            <a:spAutoFit/>
          </a:bodyPr>
          <a:lstStyle/>
          <a:p>
            <a:r>
              <a:rPr lang="en-GB" dirty="0"/>
              <a:t>Asylum </a:t>
            </a:r>
            <a:r>
              <a:rPr lang="en-GB" dirty="0" smtClean="0"/>
              <a:t>seeker</a:t>
            </a:r>
          </a:p>
          <a:p>
            <a:endParaRPr lang="en-GB" dirty="0"/>
          </a:p>
          <a:p>
            <a:r>
              <a:rPr lang="en-GB" dirty="0" smtClean="0"/>
              <a:t>Refugee</a:t>
            </a:r>
          </a:p>
          <a:p>
            <a:endParaRPr lang="en-GB" dirty="0"/>
          </a:p>
          <a:p>
            <a:r>
              <a:rPr lang="en-GB" dirty="0"/>
              <a:t>Refused asylum </a:t>
            </a:r>
            <a:r>
              <a:rPr lang="en-GB" dirty="0" smtClean="0"/>
              <a:t>seeker</a:t>
            </a:r>
          </a:p>
          <a:p>
            <a:endParaRPr lang="en-GB" dirty="0"/>
          </a:p>
          <a:p>
            <a:r>
              <a:rPr lang="en-GB" dirty="0"/>
              <a:t>Economic </a:t>
            </a:r>
            <a:r>
              <a:rPr lang="en-GB" dirty="0" smtClean="0"/>
              <a:t>migrant</a:t>
            </a:r>
          </a:p>
          <a:p>
            <a:endParaRPr lang="en-GB" dirty="0"/>
          </a:p>
          <a:p>
            <a:r>
              <a:rPr lang="en-GB" dirty="0"/>
              <a:t>Illegal immigrant</a:t>
            </a:r>
            <a:endParaRPr lang="en-GB" dirty="0"/>
          </a:p>
        </p:txBody>
      </p:sp>
      <p:sp>
        <p:nvSpPr>
          <p:cNvPr id="6" name="Footer Placeholder 5"/>
          <p:cNvSpPr>
            <a:spLocks noGrp="1"/>
          </p:cNvSpPr>
          <p:nvPr>
            <p:ph type="ftr" sz="quarter" idx="11"/>
          </p:nvPr>
        </p:nvSpPr>
        <p:spPr>
          <a:xfrm>
            <a:off x="2843808" y="6356350"/>
            <a:ext cx="3384376" cy="365125"/>
          </a:xfrm>
        </p:spPr>
        <p:txBody>
          <a:bodyPr/>
          <a:lstStyle/>
          <a:p>
            <a:pPr>
              <a:defRPr/>
            </a:pPr>
            <a:r>
              <a:rPr lang="en-GB" smtClean="0"/>
              <a:t>Session 2: Key terms and definitions (ages 11–14)</a:t>
            </a:r>
            <a:endParaRPr lang="en-GB" dirty="0"/>
          </a:p>
        </p:txBody>
      </p:sp>
      <p:sp>
        <p:nvSpPr>
          <p:cNvPr id="7" name="TextBox 6"/>
          <p:cNvSpPr txBox="1"/>
          <p:nvPr/>
        </p:nvSpPr>
        <p:spPr>
          <a:xfrm>
            <a:off x="3065247" y="442931"/>
            <a:ext cx="5688632" cy="6278642"/>
          </a:xfrm>
          <a:prstGeom prst="rect">
            <a:avLst/>
          </a:prstGeom>
          <a:noFill/>
        </p:spPr>
        <p:txBody>
          <a:bodyPr wrap="square" rtlCol="0">
            <a:spAutoFit/>
          </a:bodyPr>
          <a:lstStyle/>
          <a:p>
            <a:r>
              <a:rPr lang="en-GB" b="1" dirty="0" smtClean="0"/>
              <a:t>a) </a:t>
            </a:r>
            <a:r>
              <a:rPr lang="en-GB" sz="1300" dirty="0" smtClean="0"/>
              <a:t>Someone </a:t>
            </a:r>
            <a:r>
              <a:rPr lang="en-GB" sz="1300" dirty="0"/>
              <a:t>who has moved to another country to work. They could be living there legally or illegally depending on how they entered the country. They may or may not have a legal work permit.</a:t>
            </a:r>
          </a:p>
          <a:p>
            <a:endParaRPr lang="en-GB" sz="1300" dirty="0"/>
          </a:p>
          <a:p>
            <a:r>
              <a:rPr lang="en-GB" b="1" dirty="0" smtClean="0"/>
              <a:t>b) </a:t>
            </a:r>
            <a:r>
              <a:rPr lang="en-GB" sz="1300" dirty="0" smtClean="0"/>
              <a:t>Someone </a:t>
            </a:r>
            <a:r>
              <a:rPr lang="en-GB" sz="1300" dirty="0"/>
              <a:t>who has either entered a country illegally and not made themselves known, or who has overstayed their legal time in a country and has no legal right to stay. They are not allowed to work or claim benefits. </a:t>
            </a:r>
          </a:p>
          <a:p>
            <a:endParaRPr lang="en-GB" sz="1300" dirty="0" smtClean="0"/>
          </a:p>
          <a:p>
            <a:r>
              <a:rPr lang="en-GB" b="1" dirty="0" smtClean="0"/>
              <a:t>c) </a:t>
            </a:r>
            <a:r>
              <a:rPr lang="en-GB" sz="1300" dirty="0" smtClean="0"/>
              <a:t>Someone </a:t>
            </a:r>
            <a:r>
              <a:rPr lang="en-GB" sz="1300" dirty="0"/>
              <a:t>who has proven that they’d be at risk if they returned to their home country. They have had their claim for asylum accepted by the government and can now stay either long term or indefinitely. They have a right to bring their immediate family members to join them. They are allowed to work or claim benefits to support themselves</a:t>
            </a:r>
            <a:r>
              <a:rPr lang="en-GB" sz="1300" dirty="0" smtClean="0"/>
              <a:t>.</a:t>
            </a:r>
          </a:p>
          <a:p>
            <a:endParaRPr lang="en-GB" sz="1300" dirty="0"/>
          </a:p>
          <a:p>
            <a:r>
              <a:rPr lang="en-GB" b="1" dirty="0" smtClean="0"/>
              <a:t>d) </a:t>
            </a:r>
            <a:r>
              <a:rPr lang="en-GB" sz="1300" dirty="0" smtClean="0"/>
              <a:t>Someone </a:t>
            </a:r>
            <a:r>
              <a:rPr lang="en-GB" sz="1300" dirty="0"/>
              <a:t>who hasn’t been able to prove to the government that they were at risk back in their home country. They have been refused protection by the authorities and must leave the country. They can stay to appeal the decision or if it isn’t safe or practical to return home (i.e. they have a serious health condition or can’t get the documents they need to travel). They are not allowed to work and may no longer get any benefits.</a:t>
            </a:r>
          </a:p>
          <a:p>
            <a:endParaRPr lang="en-GB" sz="1300" dirty="0"/>
          </a:p>
          <a:p>
            <a:r>
              <a:rPr lang="en-GB" b="1" dirty="0" smtClean="0"/>
              <a:t>e) </a:t>
            </a:r>
            <a:r>
              <a:rPr lang="en-GB" sz="1300" dirty="0" smtClean="0"/>
              <a:t>Someone </a:t>
            </a:r>
            <a:r>
              <a:rPr lang="en-GB" sz="1300" dirty="0"/>
              <a:t>who flees their home because they believe they are at risk or in danger if they remain. When they arrive in another country they make themselves known to the authorities. They then submit an asylum application and have a legal right to stay in the country while they are waiting for a decision. They are not allowed to work during this time, but might receive some financial support for their basic needs.</a:t>
            </a:r>
          </a:p>
          <a:p>
            <a:endParaRPr lang="en-GB" sz="1300" dirty="0" smtClean="0"/>
          </a:p>
          <a:p>
            <a:endParaRPr lang="en-GB" sz="1300" dirty="0"/>
          </a:p>
        </p:txBody>
      </p:sp>
    </p:spTree>
    <p:extLst>
      <p:ext uri="{BB962C8B-B14F-4D97-AF65-F5344CB8AC3E}">
        <p14:creationId xmlns:p14="http://schemas.microsoft.com/office/powerpoint/2010/main" val="1935947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2699792" y="6356350"/>
            <a:ext cx="3744416" cy="365125"/>
          </a:xfrm>
        </p:spPr>
        <p:txBody>
          <a:bodyPr/>
          <a:lstStyle/>
          <a:p>
            <a:pPr>
              <a:defRPr/>
            </a:pPr>
            <a:r>
              <a:rPr lang="en-GB" dirty="0" smtClean="0"/>
              <a:t>Session 2: Push/pull motivations for movement</a:t>
            </a:r>
            <a:endParaRPr lang="en-GB" dirty="0"/>
          </a:p>
        </p:txBody>
      </p:sp>
      <p:sp>
        <p:nvSpPr>
          <p:cNvPr id="4" name="TextBox 3"/>
          <p:cNvSpPr txBox="1"/>
          <p:nvPr/>
        </p:nvSpPr>
        <p:spPr>
          <a:xfrm>
            <a:off x="467544" y="381977"/>
            <a:ext cx="3816424" cy="6217087"/>
          </a:xfrm>
          <a:prstGeom prst="rect">
            <a:avLst/>
          </a:prstGeom>
          <a:noFill/>
        </p:spPr>
        <p:txBody>
          <a:bodyPr wrap="square" rtlCol="0">
            <a:spAutoFit/>
          </a:bodyPr>
          <a:lstStyle/>
          <a:p>
            <a:r>
              <a:rPr lang="en-GB" sz="1600" b="1" dirty="0" smtClean="0"/>
              <a:t>a) </a:t>
            </a:r>
            <a:r>
              <a:rPr lang="en-GB" sz="1400" dirty="0" smtClean="0"/>
              <a:t>“I </a:t>
            </a:r>
            <a:r>
              <a:rPr lang="en-GB" sz="1400" dirty="0"/>
              <a:t>trained as a nurse and I have been told that there is a shortage of nurses in the UK, so I’m going to go there to get a job in a hospital.”</a:t>
            </a:r>
          </a:p>
          <a:p>
            <a:endParaRPr lang="en-GB" sz="1400" dirty="0"/>
          </a:p>
          <a:p>
            <a:r>
              <a:rPr lang="en-GB" sz="1600" b="1" dirty="0" smtClean="0"/>
              <a:t>b) </a:t>
            </a:r>
            <a:r>
              <a:rPr lang="en-GB" sz="1400" dirty="0" smtClean="0"/>
              <a:t>“My </a:t>
            </a:r>
            <a:r>
              <a:rPr lang="en-GB" sz="1400" dirty="0"/>
              <a:t>father does not agree with the government and that got him into trouble. They told him he had to agree with them or they would kill us all</a:t>
            </a:r>
            <a:r>
              <a:rPr lang="en-GB" sz="1400" dirty="0" smtClean="0"/>
              <a:t>.”</a:t>
            </a:r>
          </a:p>
          <a:p>
            <a:endParaRPr lang="en-GB" sz="1400" dirty="0"/>
          </a:p>
          <a:p>
            <a:r>
              <a:rPr lang="en-GB" sz="1600" b="1" dirty="0" smtClean="0"/>
              <a:t>c) </a:t>
            </a:r>
            <a:r>
              <a:rPr lang="en-GB" sz="1400" dirty="0" smtClean="0"/>
              <a:t>“Once </a:t>
            </a:r>
            <a:r>
              <a:rPr lang="en-GB" sz="1400" dirty="0"/>
              <a:t>it shelled near us, so we were terribly scared. Many people were killed. We used to tell our mother just to get us out.” </a:t>
            </a:r>
            <a:endParaRPr lang="en-GB" sz="1400" dirty="0" smtClean="0"/>
          </a:p>
          <a:p>
            <a:endParaRPr lang="en-GB" sz="1400" dirty="0"/>
          </a:p>
          <a:p>
            <a:r>
              <a:rPr lang="en-GB" sz="1600" b="1" dirty="0" smtClean="0"/>
              <a:t>d) </a:t>
            </a:r>
            <a:r>
              <a:rPr lang="en-GB" sz="1400" dirty="0" smtClean="0"/>
              <a:t>“I </a:t>
            </a:r>
            <a:r>
              <a:rPr lang="en-GB" sz="1400" dirty="0"/>
              <a:t>want a better future for my family. I think going to live somewhere in Europe would help with that, so I will go first and then send for them when I get there.”</a:t>
            </a:r>
          </a:p>
          <a:p>
            <a:endParaRPr lang="en-GB" sz="1400" dirty="0"/>
          </a:p>
          <a:p>
            <a:r>
              <a:rPr lang="en-GB" sz="1600" b="1" dirty="0" smtClean="0"/>
              <a:t>e) </a:t>
            </a:r>
            <a:r>
              <a:rPr lang="en-GB" sz="1400" dirty="0" smtClean="0"/>
              <a:t>“I </a:t>
            </a:r>
            <a:r>
              <a:rPr lang="en-GB" sz="1400" dirty="0"/>
              <a:t>have read that the government in the UK respects the freedom of its people. That is not true here and so I want to go to the UK, so that I can be free.”</a:t>
            </a:r>
          </a:p>
          <a:p>
            <a:endParaRPr lang="en-GB" sz="1400" dirty="0"/>
          </a:p>
          <a:p>
            <a:endParaRPr lang="en-GB" dirty="0" smtClean="0"/>
          </a:p>
          <a:p>
            <a:endParaRPr lang="en-GB" dirty="0" smtClean="0"/>
          </a:p>
          <a:p>
            <a:endParaRPr lang="en-GB" dirty="0"/>
          </a:p>
        </p:txBody>
      </p:sp>
      <p:sp>
        <p:nvSpPr>
          <p:cNvPr id="5" name="TextBox 4"/>
          <p:cNvSpPr txBox="1"/>
          <p:nvPr/>
        </p:nvSpPr>
        <p:spPr>
          <a:xfrm>
            <a:off x="4716016" y="381977"/>
            <a:ext cx="4032448" cy="5878532"/>
          </a:xfrm>
          <a:prstGeom prst="rect">
            <a:avLst/>
          </a:prstGeom>
          <a:noFill/>
        </p:spPr>
        <p:txBody>
          <a:bodyPr wrap="square" rtlCol="0">
            <a:spAutoFit/>
          </a:bodyPr>
          <a:lstStyle/>
          <a:p>
            <a:r>
              <a:rPr lang="en-GB" sz="1600" b="1" dirty="0" smtClean="0"/>
              <a:t>f) </a:t>
            </a:r>
            <a:r>
              <a:rPr lang="en-GB" sz="1400" dirty="0" smtClean="0"/>
              <a:t>“I </a:t>
            </a:r>
            <a:r>
              <a:rPr lang="en-GB" sz="1400" dirty="0"/>
              <a:t>heard that you can earn good money working in the UK. The jobs here are not as well paid, so </a:t>
            </a:r>
            <a:r>
              <a:rPr lang="en-GB" sz="1400" dirty="0" smtClean="0"/>
              <a:t>I </a:t>
            </a:r>
            <a:r>
              <a:rPr lang="en-GB" sz="1400" dirty="0"/>
              <a:t>thought I’d go and work there for a while and send money back to my family.”</a:t>
            </a:r>
          </a:p>
          <a:p>
            <a:endParaRPr lang="en-GB" sz="1400" dirty="0" smtClean="0"/>
          </a:p>
          <a:p>
            <a:r>
              <a:rPr lang="en-GB" sz="1600" b="1" dirty="0" smtClean="0"/>
              <a:t>g) </a:t>
            </a:r>
            <a:r>
              <a:rPr lang="en-GB" sz="1400" dirty="0" smtClean="0"/>
              <a:t>“My </a:t>
            </a:r>
            <a:r>
              <a:rPr lang="en-GB" sz="1400" dirty="0"/>
              <a:t>elder brother was taken from school and I heard it was by soldiers who want him to fight in the war. My mother thinks they will come for me next, so she told us we had to leave our home as it was no longer safe.”</a:t>
            </a:r>
          </a:p>
          <a:p>
            <a:endParaRPr lang="en-GB" sz="1400" dirty="0" smtClean="0"/>
          </a:p>
          <a:p>
            <a:r>
              <a:rPr lang="en-GB" sz="1600" b="1" dirty="0" smtClean="0"/>
              <a:t>h) </a:t>
            </a:r>
            <a:r>
              <a:rPr lang="en-GB" sz="1400" dirty="0" smtClean="0"/>
              <a:t>“We </a:t>
            </a:r>
            <a:r>
              <a:rPr lang="en-GB" sz="1400" dirty="0"/>
              <a:t>are not allowed to live a free and normal life in this country because of our religious beliefs.”</a:t>
            </a:r>
          </a:p>
          <a:p>
            <a:endParaRPr lang="en-GB" sz="1400" dirty="0"/>
          </a:p>
          <a:p>
            <a:r>
              <a:rPr lang="en-GB" sz="1600" b="1" dirty="0" err="1" smtClean="0"/>
              <a:t>i</a:t>
            </a:r>
            <a:r>
              <a:rPr lang="en-GB" sz="1600" b="1" dirty="0" smtClean="0"/>
              <a:t>) </a:t>
            </a:r>
            <a:r>
              <a:rPr lang="en-GB" sz="1400" dirty="0" smtClean="0"/>
              <a:t>“Because </a:t>
            </a:r>
            <a:r>
              <a:rPr lang="en-GB" sz="1400" dirty="0"/>
              <a:t>I am a girl I was not allowed to go to school. I want to be a doctor and my mother said we must move to somewhere that allows girls to go to school, and not just boys.”</a:t>
            </a:r>
          </a:p>
          <a:p>
            <a:endParaRPr lang="en-GB" sz="1400" dirty="0" smtClean="0"/>
          </a:p>
          <a:p>
            <a:r>
              <a:rPr lang="en-GB" sz="1600" b="1" dirty="0"/>
              <a:t>j</a:t>
            </a:r>
            <a:r>
              <a:rPr lang="en-GB" sz="1600" b="1" dirty="0" smtClean="0"/>
              <a:t>) </a:t>
            </a:r>
            <a:r>
              <a:rPr lang="en-GB" sz="1400" dirty="0" smtClean="0"/>
              <a:t>“The </a:t>
            </a:r>
            <a:r>
              <a:rPr lang="en-GB" sz="1400" dirty="0"/>
              <a:t>people who speak my language kept disappearing and nobody would help us to find them. My uncle said we must leave the country and find help before any more of our people went missing.”</a:t>
            </a:r>
          </a:p>
          <a:p>
            <a:endParaRPr lang="en-GB" dirty="0"/>
          </a:p>
        </p:txBody>
      </p:sp>
    </p:spTree>
    <p:extLst>
      <p:ext uri="{BB962C8B-B14F-4D97-AF65-F5344CB8AC3E}">
        <p14:creationId xmlns:p14="http://schemas.microsoft.com/office/powerpoint/2010/main" val="194295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843808" y="6356350"/>
            <a:ext cx="3672408" cy="365125"/>
          </a:xfrm>
        </p:spPr>
        <p:txBody>
          <a:bodyPr/>
          <a:lstStyle/>
          <a:p>
            <a:pPr>
              <a:defRPr/>
            </a:pPr>
            <a:r>
              <a:rPr lang="en-GB" dirty="0" smtClean="0"/>
              <a:t>Session </a:t>
            </a:r>
            <a:r>
              <a:rPr lang="en-GB" dirty="0" smtClean="0"/>
              <a:t>2: Ordinary lives, extraordinary circumstances</a:t>
            </a:r>
            <a:endParaRPr lang="en-GB" dirty="0"/>
          </a:p>
        </p:txBody>
      </p:sp>
      <p:sp>
        <p:nvSpPr>
          <p:cNvPr id="3" name="TextBox 2"/>
          <p:cNvSpPr txBox="1"/>
          <p:nvPr/>
        </p:nvSpPr>
        <p:spPr>
          <a:xfrm>
            <a:off x="1619672" y="1628800"/>
            <a:ext cx="6264696" cy="2062103"/>
          </a:xfrm>
          <a:prstGeom prst="rect">
            <a:avLst/>
          </a:prstGeom>
          <a:noFill/>
        </p:spPr>
        <p:txBody>
          <a:bodyPr wrap="square" rtlCol="0">
            <a:spAutoFit/>
          </a:bodyPr>
          <a:lstStyle/>
          <a:p>
            <a:r>
              <a:rPr lang="en-GB" sz="3200" dirty="0"/>
              <a:t>“Once it shelled near us, so we were terribly scared. Many people were killed. We used to tell our mother just to get us out</a:t>
            </a:r>
            <a:r>
              <a:rPr lang="en-GB" sz="3200" dirty="0" smtClean="0"/>
              <a:t>.”</a:t>
            </a:r>
            <a:endParaRPr lang="en-GB" sz="3200" dirty="0"/>
          </a:p>
        </p:txBody>
      </p:sp>
    </p:spTree>
    <p:extLst>
      <p:ext uri="{BB962C8B-B14F-4D97-AF65-F5344CB8AC3E}">
        <p14:creationId xmlns:p14="http://schemas.microsoft.com/office/powerpoint/2010/main" val="1314451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771800" y="6356350"/>
            <a:ext cx="3528392" cy="365125"/>
          </a:xfrm>
        </p:spPr>
        <p:txBody>
          <a:bodyPr/>
          <a:lstStyle/>
          <a:p>
            <a:pPr>
              <a:defRPr/>
            </a:pPr>
            <a:r>
              <a:rPr lang="en-GB" dirty="0" smtClean="0"/>
              <a:t>Session 3: Challenging circumstances (ages 7–11)</a:t>
            </a:r>
            <a:endParaRPr lang="en-GB" dirty="0"/>
          </a:p>
        </p:txBody>
      </p:sp>
      <p:sp>
        <p:nvSpPr>
          <p:cNvPr id="3" name="TextBox 2"/>
          <p:cNvSpPr txBox="1"/>
          <p:nvPr/>
        </p:nvSpPr>
        <p:spPr>
          <a:xfrm>
            <a:off x="251520" y="404664"/>
            <a:ext cx="4176464" cy="5816977"/>
          </a:xfrm>
          <a:prstGeom prst="rect">
            <a:avLst/>
          </a:prstGeom>
          <a:noFill/>
        </p:spPr>
        <p:txBody>
          <a:bodyPr wrap="square" rtlCol="0">
            <a:spAutoFit/>
          </a:bodyPr>
          <a:lstStyle/>
          <a:p>
            <a:r>
              <a:rPr lang="en-GB" sz="1400" b="1" dirty="0">
                <a:solidFill>
                  <a:srgbClr val="FF0000"/>
                </a:solidFill>
              </a:rPr>
              <a:t>Uncertainty about their future</a:t>
            </a:r>
          </a:p>
          <a:p>
            <a:r>
              <a:rPr lang="en-GB" sz="1400" dirty="0"/>
              <a:t>Waiting to see if you will be given asylum and allowed to stay as a refugee can take a long time. People who left in a hurry may have had to leave important documents behind</a:t>
            </a:r>
            <a:r>
              <a:rPr lang="en-GB" dirty="0"/>
              <a:t>. </a:t>
            </a:r>
            <a:endParaRPr lang="en-GB" dirty="0" smtClean="0"/>
          </a:p>
          <a:p>
            <a:endParaRPr lang="en-GB" dirty="0"/>
          </a:p>
          <a:p>
            <a:r>
              <a:rPr lang="en-GB" sz="1400" b="1" dirty="0">
                <a:solidFill>
                  <a:srgbClr val="FF0000"/>
                </a:solidFill>
              </a:rPr>
              <a:t>Moving around</a:t>
            </a:r>
          </a:p>
          <a:p>
            <a:r>
              <a:rPr lang="en-GB" sz="1400" dirty="0"/>
              <a:t>The government will give asylum seekers somewhere to live but this could be anywhere. People may have to move from place to place and this makes it hard to build any kind of normal life. </a:t>
            </a:r>
            <a:endParaRPr lang="en-GB" sz="1400" dirty="0" smtClean="0"/>
          </a:p>
          <a:p>
            <a:endParaRPr lang="en-GB" sz="1400" dirty="0"/>
          </a:p>
          <a:p>
            <a:r>
              <a:rPr lang="en-GB" sz="1400" b="1" dirty="0">
                <a:solidFill>
                  <a:srgbClr val="FF0000"/>
                </a:solidFill>
              </a:rPr>
              <a:t>Belongings </a:t>
            </a:r>
          </a:p>
          <a:p>
            <a:r>
              <a:rPr lang="en-GB" sz="1400" dirty="0"/>
              <a:t>Asylum seekers may arrive with only the things they can carry. They may not have even basic things they need like clothes, shoes, bedding, plates and pots. It can be hard for them to get these because they are not allowed to work to earn money. </a:t>
            </a:r>
            <a:endParaRPr lang="en-GB" sz="1400" dirty="0" smtClean="0"/>
          </a:p>
          <a:p>
            <a:endParaRPr lang="en-GB" sz="1400" dirty="0"/>
          </a:p>
          <a:p>
            <a:r>
              <a:rPr lang="en-GB" sz="1400" b="1" dirty="0">
                <a:solidFill>
                  <a:srgbClr val="FF0000"/>
                </a:solidFill>
              </a:rPr>
              <a:t>Poverty</a:t>
            </a:r>
          </a:p>
          <a:p>
            <a:r>
              <a:rPr lang="en-GB" sz="1400" dirty="0"/>
              <a:t>Asylum seekers get money or vouchers from the government for their basic needs but they are not allowed to work. This can make it hard for them to get everything they need, and many are very poor. Refugees may also struggle to get well-paid jobs. </a:t>
            </a:r>
            <a:endParaRPr lang="en-GB" sz="1400" dirty="0"/>
          </a:p>
        </p:txBody>
      </p:sp>
      <p:sp>
        <p:nvSpPr>
          <p:cNvPr id="4" name="TextBox 3"/>
          <p:cNvSpPr txBox="1"/>
          <p:nvPr/>
        </p:nvSpPr>
        <p:spPr>
          <a:xfrm>
            <a:off x="4572000" y="404664"/>
            <a:ext cx="4320480" cy="6617196"/>
          </a:xfrm>
          <a:prstGeom prst="rect">
            <a:avLst/>
          </a:prstGeom>
          <a:noFill/>
        </p:spPr>
        <p:txBody>
          <a:bodyPr wrap="square" rtlCol="0">
            <a:spAutoFit/>
          </a:bodyPr>
          <a:lstStyle/>
          <a:p>
            <a:r>
              <a:rPr lang="en-GB" sz="1400" b="1" dirty="0">
                <a:solidFill>
                  <a:srgbClr val="FF0000"/>
                </a:solidFill>
              </a:rPr>
              <a:t>Trauma</a:t>
            </a:r>
          </a:p>
          <a:p>
            <a:r>
              <a:rPr lang="en-GB" sz="1400" dirty="0"/>
              <a:t>People who have seen or experienced bad or scary things can sometimes suffer from shock (trauma).  This can make it hard for them to concentrate on their schoolwork and they might have strong up and down feelings like anger and sadness. </a:t>
            </a:r>
            <a:endParaRPr lang="en-GB" sz="1400" dirty="0" smtClean="0"/>
          </a:p>
          <a:p>
            <a:endParaRPr lang="en-GB" sz="1400" dirty="0"/>
          </a:p>
          <a:p>
            <a:r>
              <a:rPr lang="en-GB" sz="1400" b="1" dirty="0">
                <a:solidFill>
                  <a:srgbClr val="FF0000"/>
                </a:solidFill>
              </a:rPr>
              <a:t>Language</a:t>
            </a:r>
          </a:p>
          <a:p>
            <a:r>
              <a:rPr lang="en-GB" sz="1400" dirty="0"/>
              <a:t>Many asylum seekers or refugees may not speak English. Trying to get help when you don’t speak the language can be very difficult. It would be harder to make friends or go to school too. </a:t>
            </a:r>
            <a:endParaRPr lang="en-GB" sz="1400" dirty="0" smtClean="0"/>
          </a:p>
          <a:p>
            <a:endParaRPr lang="en-GB" sz="1400" dirty="0"/>
          </a:p>
          <a:p>
            <a:r>
              <a:rPr lang="en-GB" sz="1400" b="1" dirty="0">
                <a:solidFill>
                  <a:srgbClr val="FF0000"/>
                </a:solidFill>
              </a:rPr>
              <a:t>Poor-quality housing</a:t>
            </a:r>
          </a:p>
          <a:p>
            <a:r>
              <a:rPr lang="en-GB" sz="1400" dirty="0"/>
              <a:t>Asylum seekers are sometimes put in homes that nobody else wants. They may be overcrowded or in areas with few things like shops or parks). They might have problems like damp or broken heating that can be bad for your health. Refugees may have to wait a long time for better housing</a:t>
            </a:r>
            <a:r>
              <a:rPr lang="en-GB" sz="1400" dirty="0" smtClean="0"/>
              <a:t>.</a:t>
            </a:r>
          </a:p>
          <a:p>
            <a:endParaRPr lang="en-GB" sz="1400" dirty="0"/>
          </a:p>
          <a:p>
            <a:r>
              <a:rPr lang="en-GB" sz="1400" b="1" dirty="0">
                <a:solidFill>
                  <a:srgbClr val="FF0000"/>
                </a:solidFill>
              </a:rPr>
              <a:t>Discrimination</a:t>
            </a:r>
          </a:p>
          <a:p>
            <a:r>
              <a:rPr lang="en-GB" sz="1400" dirty="0"/>
              <a:t>Asylum seekers can be bullied or ignored, which can be very upsetting. Sometimes people are even harmed. This treatment can continue even when people have been given refugee status and told they can stay. </a:t>
            </a:r>
          </a:p>
          <a:p>
            <a:endParaRPr lang="en-GB" dirty="0"/>
          </a:p>
        </p:txBody>
      </p:sp>
    </p:spTree>
    <p:extLst>
      <p:ext uri="{BB962C8B-B14F-4D97-AF65-F5344CB8AC3E}">
        <p14:creationId xmlns:p14="http://schemas.microsoft.com/office/powerpoint/2010/main" val="3832168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771800" y="6356350"/>
            <a:ext cx="3600400" cy="365125"/>
          </a:xfrm>
        </p:spPr>
        <p:txBody>
          <a:bodyPr/>
          <a:lstStyle/>
          <a:p>
            <a:pPr>
              <a:defRPr/>
            </a:pPr>
            <a:r>
              <a:rPr lang="en-GB" dirty="0" smtClean="0"/>
              <a:t>Session 3: Challenging circumstances (ages 11– 14)</a:t>
            </a:r>
            <a:endParaRPr lang="en-GB" dirty="0"/>
          </a:p>
        </p:txBody>
      </p:sp>
      <p:sp>
        <p:nvSpPr>
          <p:cNvPr id="3" name="TextBox 2"/>
          <p:cNvSpPr txBox="1"/>
          <p:nvPr/>
        </p:nvSpPr>
        <p:spPr>
          <a:xfrm>
            <a:off x="395536" y="260648"/>
            <a:ext cx="3888432" cy="6093976"/>
          </a:xfrm>
          <a:prstGeom prst="rect">
            <a:avLst/>
          </a:prstGeom>
          <a:noFill/>
        </p:spPr>
        <p:txBody>
          <a:bodyPr wrap="square" rtlCol="0">
            <a:spAutoFit/>
          </a:bodyPr>
          <a:lstStyle/>
          <a:p>
            <a:r>
              <a:rPr lang="en-GB" sz="1300" b="1" dirty="0">
                <a:solidFill>
                  <a:srgbClr val="FF0000"/>
                </a:solidFill>
              </a:rPr>
              <a:t>Uncertainty about their future</a:t>
            </a:r>
          </a:p>
          <a:p>
            <a:r>
              <a:rPr lang="en-GB" sz="1300" dirty="0"/>
              <a:t>It can take a long time for decisions to be made and the asylum system can be complicated. It may be hard for people to provide evidence of their identity and circumstances if they have had to leave in a hurry</a:t>
            </a:r>
            <a:r>
              <a:rPr lang="en-GB" sz="1300" dirty="0" smtClean="0"/>
              <a:t>.</a:t>
            </a:r>
          </a:p>
          <a:p>
            <a:endParaRPr lang="en-GB" sz="1300" dirty="0"/>
          </a:p>
          <a:p>
            <a:r>
              <a:rPr lang="en-GB" sz="1300" b="1" dirty="0">
                <a:solidFill>
                  <a:srgbClr val="FF0000"/>
                </a:solidFill>
              </a:rPr>
              <a:t>Moving around</a:t>
            </a:r>
          </a:p>
          <a:p>
            <a:r>
              <a:rPr lang="en-GB" sz="1300" dirty="0"/>
              <a:t>Asylum seekers are not allowed to work. The government gives them housing while their claim is being decided, but this can mean they get moved from place to place. This can make it hard to make friends or know where to access local help and support</a:t>
            </a:r>
            <a:r>
              <a:rPr lang="en-GB" sz="1300" dirty="0" smtClean="0"/>
              <a:t>.</a:t>
            </a:r>
          </a:p>
          <a:p>
            <a:endParaRPr lang="en-GB" sz="1300" dirty="0"/>
          </a:p>
          <a:p>
            <a:r>
              <a:rPr lang="en-GB" sz="1300" b="1" dirty="0">
                <a:solidFill>
                  <a:srgbClr val="FF0000"/>
                </a:solidFill>
              </a:rPr>
              <a:t>Belongings</a:t>
            </a:r>
          </a:p>
          <a:p>
            <a:r>
              <a:rPr lang="en-GB" sz="1300" dirty="0"/>
              <a:t>Asylum seekers may have had to flee with only the things they could carry. Getting basic belongings like clothes, shoes, bedding and other practical things might be very challenging for them. They might also have had to leave any personal possessions, like photos, behind</a:t>
            </a:r>
            <a:r>
              <a:rPr lang="en-GB" sz="1300" dirty="0" smtClean="0"/>
              <a:t>.</a:t>
            </a:r>
          </a:p>
          <a:p>
            <a:endParaRPr lang="en-GB" sz="1300" dirty="0"/>
          </a:p>
          <a:p>
            <a:r>
              <a:rPr lang="en-GB" sz="1300" b="1" dirty="0">
                <a:solidFill>
                  <a:srgbClr val="FF0000"/>
                </a:solidFill>
              </a:rPr>
              <a:t>Poverty</a:t>
            </a:r>
          </a:p>
          <a:p>
            <a:r>
              <a:rPr lang="en-GB" sz="1300" dirty="0"/>
              <a:t>Asylum seekers cannot claim benefits or get a job while they are waiting for their claim to be processed. They get some support from the government but this is not much and is sometimes only for certain things from certain shops. This can make it hard to meet other needs or wants. </a:t>
            </a:r>
            <a:endParaRPr lang="en-GB" sz="1300" dirty="0"/>
          </a:p>
        </p:txBody>
      </p:sp>
      <p:sp>
        <p:nvSpPr>
          <p:cNvPr id="4" name="TextBox 3"/>
          <p:cNvSpPr txBox="1"/>
          <p:nvPr/>
        </p:nvSpPr>
        <p:spPr>
          <a:xfrm>
            <a:off x="4427984" y="260648"/>
            <a:ext cx="4464496" cy="6093976"/>
          </a:xfrm>
          <a:prstGeom prst="rect">
            <a:avLst/>
          </a:prstGeom>
          <a:noFill/>
        </p:spPr>
        <p:txBody>
          <a:bodyPr wrap="square" rtlCol="0">
            <a:spAutoFit/>
          </a:bodyPr>
          <a:lstStyle/>
          <a:p>
            <a:r>
              <a:rPr lang="en-GB" sz="1300" b="1" dirty="0">
                <a:solidFill>
                  <a:srgbClr val="FF0000"/>
                </a:solidFill>
              </a:rPr>
              <a:t>Trauma</a:t>
            </a:r>
          </a:p>
          <a:p>
            <a:r>
              <a:rPr lang="en-GB" sz="1300" dirty="0"/>
              <a:t>People may suffer from trauma (shock) because of frightening things they have seen or experienced.  This might include flashbacks (memories popping into your mind), difficulties concentrating, poor sleep, mood swings or up-and-down feelings. It can be harder to cope with changes and everyday tasks</a:t>
            </a:r>
            <a:r>
              <a:rPr lang="en-GB" sz="1300" dirty="0" smtClean="0"/>
              <a:t>.</a:t>
            </a:r>
          </a:p>
          <a:p>
            <a:endParaRPr lang="en-GB" sz="1300" dirty="0"/>
          </a:p>
          <a:p>
            <a:r>
              <a:rPr lang="en-GB" sz="1300" b="1" dirty="0">
                <a:solidFill>
                  <a:srgbClr val="FF0000"/>
                </a:solidFill>
              </a:rPr>
              <a:t>Language</a:t>
            </a:r>
          </a:p>
          <a:p>
            <a:r>
              <a:rPr lang="en-GB" sz="1300" dirty="0"/>
              <a:t>Trying to get support and make an asylum claim in a different language can be very challenging. Getting English lessons to help with this is not always easy either. Refugees may also need language support to help them go to school or get a job</a:t>
            </a:r>
            <a:r>
              <a:rPr lang="en-GB" sz="1300" dirty="0" smtClean="0"/>
              <a:t>.</a:t>
            </a:r>
          </a:p>
          <a:p>
            <a:endParaRPr lang="en-GB" sz="1300" dirty="0"/>
          </a:p>
          <a:p>
            <a:r>
              <a:rPr lang="en-GB" sz="1300" b="1" dirty="0">
                <a:solidFill>
                  <a:srgbClr val="FF0000"/>
                </a:solidFill>
              </a:rPr>
              <a:t>Poor-quality housing</a:t>
            </a:r>
          </a:p>
          <a:p>
            <a:r>
              <a:rPr lang="en-GB" sz="1300" dirty="0"/>
              <a:t>Asylum seekers may have to live in homes that are overcrowded or in areas with few services like shops or parks. The homes might be of poor quality with problems like damp or broken heating that can be bad for your health. Refugees might have to wait for a council house to become available</a:t>
            </a:r>
            <a:r>
              <a:rPr lang="en-GB" sz="1300" dirty="0" smtClean="0"/>
              <a:t>.</a:t>
            </a:r>
          </a:p>
          <a:p>
            <a:endParaRPr lang="en-GB" sz="1300" dirty="0"/>
          </a:p>
          <a:p>
            <a:r>
              <a:rPr lang="en-GB" sz="1300" b="1" dirty="0">
                <a:solidFill>
                  <a:srgbClr val="FF0000"/>
                </a:solidFill>
              </a:rPr>
              <a:t>Discrimination</a:t>
            </a:r>
          </a:p>
          <a:p>
            <a:r>
              <a:rPr lang="en-GB" sz="1300" dirty="0"/>
              <a:t>Asylum seekers and refugees can feel left out, ignored or bullied because of their background. This is normally caused by fear and a lack of understanding, but can be very upsetting and even dangerous. This can continue even when people are given refugee status and allowed to stay. </a:t>
            </a:r>
            <a:endParaRPr lang="en-GB" sz="1300" dirty="0"/>
          </a:p>
        </p:txBody>
      </p:sp>
    </p:spTree>
    <p:extLst>
      <p:ext uri="{BB962C8B-B14F-4D97-AF65-F5344CB8AC3E}">
        <p14:creationId xmlns:p14="http://schemas.microsoft.com/office/powerpoint/2010/main" val="1448246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2627784" y="6356350"/>
            <a:ext cx="4032448" cy="365125"/>
          </a:xfrm>
        </p:spPr>
        <p:txBody>
          <a:bodyPr/>
          <a:lstStyle/>
          <a:p>
            <a:pPr>
              <a:defRPr/>
            </a:pPr>
            <a:r>
              <a:rPr lang="en-GB" dirty="0" smtClean="0"/>
              <a:t>Session </a:t>
            </a:r>
            <a:r>
              <a:rPr lang="en-GB" dirty="0" smtClean="0"/>
              <a:t>3: Overcoming challenges and  building </a:t>
            </a:r>
            <a:r>
              <a:rPr lang="en-GB" dirty="0" smtClean="0"/>
              <a:t>resilience</a:t>
            </a:r>
            <a:endParaRPr lang="en-GB" dirty="0"/>
          </a:p>
        </p:txBody>
      </p:sp>
      <p:sp>
        <p:nvSpPr>
          <p:cNvPr id="3" name="TextBox 2"/>
          <p:cNvSpPr txBox="1"/>
          <p:nvPr/>
        </p:nvSpPr>
        <p:spPr>
          <a:xfrm>
            <a:off x="1907704" y="404664"/>
            <a:ext cx="6264696" cy="5016758"/>
          </a:xfrm>
          <a:prstGeom prst="rect">
            <a:avLst/>
          </a:prstGeom>
          <a:noFill/>
        </p:spPr>
        <p:txBody>
          <a:bodyPr wrap="square" rtlCol="0">
            <a:spAutoFit/>
          </a:bodyPr>
          <a:lstStyle/>
          <a:p>
            <a:r>
              <a:rPr lang="en-GB" sz="3200" dirty="0" smtClean="0"/>
              <a:t>“</a:t>
            </a:r>
            <a:r>
              <a:rPr lang="en-GB" sz="3200" dirty="0"/>
              <a:t>Your parents decide to flee to seek asylum in Holland and you must go with them and start school in a new local Dutch school whilst you wait to see if you can stay there with your family. No one in the school speaks any English and you and your family do not speak or understand </a:t>
            </a:r>
            <a:r>
              <a:rPr lang="en-GB" sz="3200" dirty="0" smtClean="0"/>
              <a:t>Dutch.”</a:t>
            </a:r>
            <a:endParaRPr lang="en-GB" sz="3200" dirty="0"/>
          </a:p>
        </p:txBody>
      </p:sp>
    </p:spTree>
    <p:extLst>
      <p:ext uri="{BB962C8B-B14F-4D97-AF65-F5344CB8AC3E}">
        <p14:creationId xmlns:p14="http://schemas.microsoft.com/office/powerpoint/2010/main" val="3741207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2341</TotalTime>
  <Words>1983</Words>
  <Application>Microsoft Office PowerPoint</Application>
  <PresentationFormat>On-screen Show (4:3)</PresentationFormat>
  <Paragraphs>169</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British Red Cross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Davis</dc:creator>
  <cp:lastModifiedBy>Katy Parker</cp:lastModifiedBy>
  <cp:revision>209</cp:revision>
  <dcterms:created xsi:type="dcterms:W3CDTF">2014-01-16T13:38:56Z</dcterms:created>
  <dcterms:modified xsi:type="dcterms:W3CDTF">2018-05-16T11:14:59Z</dcterms:modified>
</cp:coreProperties>
</file>