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45"/>
  </p:notesMasterIdLst>
  <p:sldIdLst>
    <p:sldId id="518" r:id="rId6"/>
    <p:sldId id="479" r:id="rId7"/>
    <p:sldId id="256" r:id="rId8"/>
    <p:sldId id="480" r:id="rId9"/>
    <p:sldId id="258" r:id="rId10"/>
    <p:sldId id="533" r:id="rId11"/>
    <p:sldId id="527" r:id="rId12"/>
    <p:sldId id="371" r:id="rId13"/>
    <p:sldId id="542" r:id="rId14"/>
    <p:sldId id="508" r:id="rId15"/>
    <p:sldId id="512" r:id="rId16"/>
    <p:sldId id="530" r:id="rId17"/>
    <p:sldId id="379" r:id="rId18"/>
    <p:sldId id="486" r:id="rId19"/>
    <p:sldId id="515" r:id="rId20"/>
    <p:sldId id="503" r:id="rId21"/>
    <p:sldId id="531" r:id="rId22"/>
    <p:sldId id="535" r:id="rId23"/>
    <p:sldId id="536" r:id="rId24"/>
    <p:sldId id="538" r:id="rId25"/>
    <p:sldId id="532" r:id="rId26"/>
    <p:sldId id="492" r:id="rId27"/>
    <p:sldId id="494" r:id="rId28"/>
    <p:sldId id="493" r:id="rId29"/>
    <p:sldId id="516" r:id="rId30"/>
    <p:sldId id="517" r:id="rId31"/>
    <p:sldId id="524" r:id="rId32"/>
    <p:sldId id="496" r:id="rId33"/>
    <p:sldId id="374" r:id="rId34"/>
    <p:sldId id="381" r:id="rId35"/>
    <p:sldId id="382" r:id="rId36"/>
    <p:sldId id="383" r:id="rId37"/>
    <p:sldId id="384" r:id="rId38"/>
    <p:sldId id="364" r:id="rId39"/>
    <p:sldId id="372" r:id="rId40"/>
    <p:sldId id="522" r:id="rId41"/>
    <p:sldId id="541" r:id="rId42"/>
    <p:sldId id="540" r:id="rId43"/>
    <p:sldId id="539" r:id="rId44"/>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me" id="{DBAE5455-748D-476A-B739-52F9BC09C4FE}">
          <p14:sldIdLst>
            <p14:sldId id="518"/>
            <p14:sldId id="479"/>
            <p14:sldId id="256"/>
          </p14:sldIdLst>
        </p14:section>
        <p14:section name="What is a challenge?" id="{6866A581-40D8-4E96-9E46-450A1D52C18F}">
          <p14:sldIdLst>
            <p14:sldId id="480"/>
            <p14:sldId id="258"/>
            <p14:sldId id="533"/>
          </p14:sldIdLst>
        </p14:section>
        <p14:section name="Learn - Snakes and Ladders" id="{4A9FC941-B871-4C71-AE06-AE11D8A037BF}">
          <p14:sldIdLst>
            <p14:sldId id="527"/>
            <p14:sldId id="371"/>
            <p14:sldId id="542"/>
            <p14:sldId id="508"/>
            <p14:sldId id="512"/>
          </p14:sldIdLst>
        </p14:section>
        <p14:section name="Apply - Achievement Box" id="{68D9D8DF-04F0-48F7-AFBC-B160325B30E1}">
          <p14:sldIdLst>
            <p14:sldId id="530"/>
            <p14:sldId id="379"/>
            <p14:sldId id="486"/>
            <p14:sldId id="515"/>
            <p14:sldId id="503"/>
          </p14:sldIdLst>
        </p14:section>
        <p14:section name="Case Studies" id="{5FD7F266-AA5B-45BA-BB66-A1C5817E93DB}">
          <p14:sldIdLst>
            <p14:sldId id="531"/>
            <p14:sldId id="535"/>
            <p14:sldId id="536"/>
            <p14:sldId id="538"/>
          </p14:sldIdLst>
        </p14:section>
        <p14:section name="Case study - Message to a friend" id="{3E0BC144-D693-4344-BC9C-FFD5F02E9175}">
          <p14:sldIdLst>
            <p14:sldId id="532"/>
            <p14:sldId id="492"/>
            <p14:sldId id="494"/>
            <p14:sldId id="493"/>
          </p14:sldIdLst>
        </p14:section>
        <p14:section name="Acts of Kindness" id="{2AAF201A-C434-4D6F-B2A3-B773F0E8C81D}">
          <p14:sldIdLst>
            <p14:sldId id="516"/>
            <p14:sldId id="517"/>
          </p14:sldIdLst>
        </p14:section>
        <p14:section name="Sources of Support" id="{50F59D97-D70C-4E20-9CB1-2128546FDE2D}">
          <p14:sldIdLst>
            <p14:sldId id="524"/>
          </p14:sldIdLst>
        </p14:section>
        <p14:section name="Optional Printouts" id="{C9DBD906-C520-4568-AB65-EDFF14AFF4A6}">
          <p14:sldIdLst>
            <p14:sldId id="496"/>
            <p14:sldId id="374"/>
            <p14:sldId id="381"/>
            <p14:sldId id="382"/>
            <p14:sldId id="383"/>
            <p14:sldId id="384"/>
            <p14:sldId id="364"/>
            <p14:sldId id="372"/>
            <p14:sldId id="522"/>
            <p14:sldId id="541"/>
            <p14:sldId id="540"/>
            <p14:sldId id="53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774A04-E599-3E6F-6133-55BF2AA77CE5}" name="Kirsty Broomhall" initials="KB" userId="S::KirstyBroomhall@redcross.org.uk::0969a8d2-a92e-4ea4-af4c-5993daac8ad1" providerId="AD"/>
  <p188:author id="{DA514524-D295-6B6E-6F4B-89334D0167E6}" name="Steven Raymond" initials="SR" userId="S::SteveRaymond@redcross.org.uk::a9839d11-3397-49b6-b172-74e75348845d" providerId="AD"/>
  <p188:author id="{D86F1D2B-383F-C3A5-206C-E0209F477392}" name="Kirsty Broomhall" initials="KB" userId="S::kirstybroomhall@redcross.org.uk::0969a8d2-a92e-4ea4-af4c-5993daac8ad1" providerId="AD"/>
  <p188:author id="{17C3A641-4797-75F0-F54B-BC6179AABA99}" name="Clare Stevenson" initials="CS" userId="S::clarestevenson@redcross.org.uk::a7063c9a-49b6-4025-8264-d6fbdc81e9a0" providerId="AD"/>
  <p188:author id="{0E5B4458-146F-7CBA-716C-F429E7AEAF56}" name="Clare Stevenson" initials="CS" userId="S::ClareStevenson@redcross.org.uk::a7063c9a-49b6-4025-8264-d6fbdc81e9a0" providerId="AD"/>
  <p188:author id="{7D974C79-6F65-AAF2-328F-C597D209DF4F}" name="Becky Dawson" initials="BD" userId="S::RebeccaDawson@redcross.org.uk::36b2ace2-30a9-4518-aa35-e252dfc8be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ADDEA"/>
    <a:srgbClr val="40A22A"/>
    <a:srgbClr val="D8DAD9"/>
    <a:srgbClr val="E41B13"/>
    <a:srgbClr val="F1B13B"/>
    <a:srgbClr val="5D747A"/>
    <a:srgbClr val="15304E"/>
    <a:srgbClr val="EE2A24"/>
    <a:srgbClr val="9D1F21"/>
    <a:srgbClr val="D00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95514-5D16-4FB0-ACCB-680C50C02F01}" v="2" dt="2025-10-27T12:40:04.437"/>
    <p1510:client id="{B229CAAC-4C14-76ED-4195-2F4E0CA03AA6}" v="1" dt="2025-10-27T13:55:00.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5T14:24:32.296"/>
    </inkml:context>
    <inkml:brush xml:id="br0">
      <inkml:brushProperty name="width" value="0.1" units="cm"/>
      <inkml:brushProperty name="height" value="0.1" units="cm"/>
    </inkml:brush>
  </inkml:definitions>
  <inkml:trace contextRef="#ctx0" brushRef="#br0">2699 6138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5T14:24:32.296"/>
    </inkml:context>
    <inkml:brush xml:id="br0">
      <inkml:brushProperty name="width" value="0.1" units="cm"/>
      <inkml:brushProperty name="height" value="0.1" units="cm"/>
    </inkml:brush>
  </inkml:definitions>
  <inkml:trace contextRef="#ctx0" brushRef="#br0">2699 6138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A5B2177-63B9-446C-B791-029489BE521A}" type="datetimeFigureOut">
              <a:rPr lang="en-GB" smtClean="0"/>
              <a:t>12/11/2025</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0035BB1-3110-4558-AB10-DB2B8E7B3B9C}" type="slidenum">
              <a:rPr lang="en-GB" smtClean="0"/>
              <a:t>‹#›</a:t>
            </a:fld>
            <a:endParaRPr lang="en-GB"/>
          </a:p>
        </p:txBody>
      </p:sp>
    </p:spTree>
    <p:extLst>
      <p:ext uri="{BB962C8B-B14F-4D97-AF65-F5344CB8AC3E}">
        <p14:creationId xmlns:p14="http://schemas.microsoft.com/office/powerpoint/2010/main" val="166971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nd.org.uk/information-support/types-of-mental-health-problem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HelveticaNeueLT Pro 45 Lt" panose="020B0403020202020204"/>
                <a:ea typeface="+mn-lt"/>
                <a:cs typeface="+mn-lt"/>
              </a:rPr>
              <a:t>Emotional check in with your learners</a:t>
            </a:r>
          </a:p>
          <a:p>
            <a:endParaRPr lang="en-GB" sz="1200">
              <a:latin typeface="HelveticaNeueLT Pro 45 Lt" panose="020B0403020202020204"/>
              <a:ea typeface="+mn-lt"/>
              <a:cs typeface="+mn-lt"/>
            </a:endParaRPr>
          </a:p>
          <a:p>
            <a:r>
              <a:rPr lang="en-GB" sz="1200">
                <a:latin typeface="HelveticaNeueLT Pro 45 Lt" panose="020B0403020202020204"/>
                <a:ea typeface="+mn-lt"/>
                <a:cs typeface="+mn-lt"/>
              </a:rPr>
              <a:t>Let learners know in the session you will be covering topics that can be hard to discuss and to listen to.</a:t>
            </a:r>
          </a:p>
          <a:p>
            <a:endParaRPr lang="en-GB" sz="1200">
              <a:latin typeface="HelveticaNeueLT Pro 45 Lt" panose="020B0403020202020204"/>
              <a:ea typeface="+mn-lt"/>
              <a:cs typeface="+mn-lt"/>
            </a:endParaRPr>
          </a:p>
          <a:p>
            <a:r>
              <a:rPr lang="en-GB" sz="1200">
                <a:latin typeface="HelveticaNeueLT Pro 45 Lt" panose="020B0403020202020204"/>
                <a:ea typeface="+mn-lt"/>
                <a:cs typeface="+mn-lt"/>
              </a:rPr>
              <a:t>If needed, come to an arrangement with the learners, allowing them a safe space to go to if they need time out. This could be a certain space in the classroom, an outdoor area, or space in the corridor if applicable. </a:t>
            </a:r>
          </a:p>
          <a:p>
            <a:r>
              <a:rPr lang="en-GB" sz="1200">
                <a:latin typeface="HelveticaNeueLT Pro 45 Lt" panose="020B0403020202020204"/>
                <a:ea typeface="+mn-lt"/>
                <a:cs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a:solidFill>
                  <a:srgbClr val="000000"/>
                </a:solidFill>
                <a:effectLst/>
                <a:latin typeface="Segoe UI" panose="020B0502040204020203" pitchFamily="34" charset="0"/>
              </a:rPr>
              <a:t>Ensure that there is a space for learners who may be in discomfort to remove themselves if they are unable to participate in the remainder of the session. </a:t>
            </a:r>
          </a:p>
          <a:p>
            <a:endParaRPr lang="en-GB"/>
          </a:p>
        </p:txBody>
      </p:sp>
      <p:sp>
        <p:nvSpPr>
          <p:cNvPr id="4" name="Slide Number Placeholder 3"/>
          <p:cNvSpPr>
            <a:spLocks noGrp="1"/>
          </p:cNvSpPr>
          <p:nvPr>
            <p:ph type="sldNum" sz="quarter" idx="5"/>
          </p:nvPr>
        </p:nvSpPr>
        <p:spPr/>
        <p:txBody>
          <a:bodyPr/>
          <a:lstStyle/>
          <a:p>
            <a:fld id="{07D345FA-3512-43BC-9E7F-F061DBEF50A7}" type="slidenum">
              <a:rPr lang="en-GB" smtClean="0"/>
              <a:t>2</a:t>
            </a:fld>
            <a:endParaRPr lang="en-GB"/>
          </a:p>
        </p:txBody>
      </p:sp>
    </p:spTree>
    <p:extLst>
      <p:ext uri="{BB962C8B-B14F-4D97-AF65-F5344CB8AC3E}">
        <p14:creationId xmlns:p14="http://schemas.microsoft.com/office/powerpoint/2010/main" val="30658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to the learners that they will be making a self-achievement box</a:t>
            </a:r>
          </a:p>
          <a:p>
            <a:r>
              <a:rPr lang="en-GB"/>
              <a:t>This activity is used to help learners think of what they want to achieve and what barriers may stand in the way of achieving these goals.</a:t>
            </a:r>
          </a:p>
          <a:p>
            <a:r>
              <a:rPr lang="en-GB"/>
              <a:t>Ask learners what the word achievement means to them.</a:t>
            </a:r>
          </a:p>
          <a:p>
            <a:r>
              <a:rPr lang="en-GB"/>
              <a:t>Ask them to discuss in pairs or small groups their goals and aspirations.</a:t>
            </a:r>
          </a:p>
          <a:p>
            <a:r>
              <a:rPr lang="en-GB"/>
              <a:t>This could be an academic goal such as getting a certain mark on a test, a personal goal such as joining a new extracurricular club, or a goal for where they see themselves in five years' time.</a:t>
            </a:r>
          </a:p>
        </p:txBody>
      </p:sp>
      <p:sp>
        <p:nvSpPr>
          <p:cNvPr id="4" name="Slide Number Placeholder 3"/>
          <p:cNvSpPr>
            <a:spLocks noGrp="1"/>
          </p:cNvSpPr>
          <p:nvPr>
            <p:ph type="sldNum" sz="quarter" idx="5"/>
          </p:nvPr>
        </p:nvSpPr>
        <p:spPr/>
        <p:txBody>
          <a:bodyPr/>
          <a:lstStyle/>
          <a:p>
            <a:fld id="{D0035BB1-3110-4558-AB10-DB2B8E7B3B9C}" type="slidenum">
              <a:rPr lang="en-GB" smtClean="0"/>
              <a:t>13</a:t>
            </a:fld>
            <a:endParaRPr lang="en-GB"/>
          </a:p>
        </p:txBody>
      </p:sp>
    </p:spTree>
    <p:extLst>
      <p:ext uri="{BB962C8B-B14F-4D97-AF65-F5344CB8AC3E}">
        <p14:creationId xmlns:p14="http://schemas.microsoft.com/office/powerpoint/2010/main" val="29407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Ask learners to cut around the outside of their box template. </a:t>
            </a:r>
          </a:p>
          <a:p>
            <a:r>
              <a:rPr lang="en-US">
                <a:ea typeface="Calibri"/>
              </a:rPr>
              <a:t>On one side, ask them to write down or draw their goals and aspirations. </a:t>
            </a:r>
          </a:p>
          <a:p>
            <a:r>
              <a:rPr lang="en-US">
                <a:ea typeface="Calibri"/>
              </a:rPr>
              <a:t>On the other side, ask them to write down or draw what will help them achieve their goals.</a:t>
            </a:r>
          </a:p>
        </p:txBody>
      </p:sp>
      <p:sp>
        <p:nvSpPr>
          <p:cNvPr id="4" name="Slide Number Placeholder 3"/>
          <p:cNvSpPr>
            <a:spLocks noGrp="1"/>
          </p:cNvSpPr>
          <p:nvPr>
            <p:ph type="sldNum" sz="quarter" idx="5"/>
          </p:nvPr>
        </p:nvSpPr>
        <p:spPr/>
        <p:txBody>
          <a:bodyPr/>
          <a:lstStyle/>
          <a:p>
            <a:fld id="{E034140B-CDBC-44B8-AB4D-458F4483C049}" type="slidenum">
              <a:t>14</a:t>
            </a:fld>
            <a:endParaRPr lang="en-US"/>
          </a:p>
        </p:txBody>
      </p:sp>
    </p:spTree>
    <p:extLst>
      <p:ext uri="{BB962C8B-B14F-4D97-AF65-F5344CB8AC3E}">
        <p14:creationId xmlns:p14="http://schemas.microsoft.com/office/powerpoint/2010/main" val="76432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slide to display to learners when they are assembling their box.</a:t>
            </a:r>
          </a:p>
          <a:p>
            <a:r>
              <a:rPr lang="en-GB"/>
              <a:t>The box template can be found on slide 35.</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15</a:t>
            </a:fld>
            <a:endParaRPr lang="en-GB"/>
          </a:p>
        </p:txBody>
      </p:sp>
    </p:spTree>
    <p:extLst>
      <p:ext uri="{BB962C8B-B14F-4D97-AF65-F5344CB8AC3E}">
        <p14:creationId xmlns:p14="http://schemas.microsoft.com/office/powerpoint/2010/main" val="3214993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can be used to scaffold ideas for learners.</a:t>
            </a:r>
            <a:br>
              <a:rPr lang="en-GB"/>
            </a:br>
            <a:r>
              <a:rPr lang="en-GB"/>
              <a:t>Learners may see a picture and make the links to their own support networks and what they may need to help them achieve their goals.</a:t>
            </a:r>
          </a:p>
        </p:txBody>
      </p:sp>
      <p:sp>
        <p:nvSpPr>
          <p:cNvPr id="4" name="Slide Number Placeholder 3"/>
          <p:cNvSpPr>
            <a:spLocks noGrp="1"/>
          </p:cNvSpPr>
          <p:nvPr>
            <p:ph type="sldNum" sz="quarter" idx="5"/>
          </p:nvPr>
        </p:nvSpPr>
        <p:spPr/>
        <p:txBody>
          <a:bodyPr/>
          <a:lstStyle/>
          <a:p>
            <a:fld id="{D0035BB1-3110-4558-AB10-DB2B8E7B3B9C}" type="slidenum">
              <a:rPr lang="en-GB" smtClean="0"/>
              <a:t>16</a:t>
            </a:fld>
            <a:endParaRPr lang="en-GB"/>
          </a:p>
        </p:txBody>
      </p:sp>
    </p:spTree>
    <p:extLst>
      <p:ext uri="{BB962C8B-B14F-4D97-AF65-F5344CB8AC3E}">
        <p14:creationId xmlns:p14="http://schemas.microsoft.com/office/powerpoint/2010/main" val="1634782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Choose a case study or case studies from ‘A message to a friend’.</a:t>
            </a:r>
            <a:endParaRPr lang="en-US" b="1"/>
          </a:p>
          <a:p>
            <a:r>
              <a:rPr lang="en-GB"/>
              <a:t>Discuss ways in which people can communicate with one another.</a:t>
            </a:r>
            <a:br>
              <a:rPr lang="en-GB">
                <a:cs typeface="+mn-lt"/>
              </a:rPr>
            </a:br>
            <a:r>
              <a:rPr lang="en-GB"/>
              <a:t>Explain that not every communication has to be face-to-face and sometimes people aren't comfortable sharing their feelings face-to-face with others.</a:t>
            </a:r>
          </a:p>
          <a:p>
            <a:r>
              <a:rPr lang="en-GB"/>
              <a:t>Read through the journal entry with the learners. </a:t>
            </a:r>
            <a:br>
              <a:rPr lang="en-GB">
                <a:cs typeface="+mn-lt"/>
              </a:rPr>
            </a:br>
            <a:r>
              <a:rPr lang="en-GB"/>
              <a:t>Discuss what is happening and ask the learners how the character may be feeling. </a:t>
            </a:r>
            <a:br>
              <a:rPr lang="en-GB">
                <a:cs typeface="+mn-lt"/>
              </a:rPr>
            </a:br>
            <a:r>
              <a:rPr lang="en-GB"/>
              <a:t>Make a note of the different feelings the character may be displaying and the impact it may have on that person’s life.</a:t>
            </a:r>
            <a:br>
              <a:rPr lang="en-GB">
                <a:cs typeface="+mn-lt"/>
              </a:rPr>
            </a:br>
            <a:r>
              <a:rPr lang="en-GB"/>
              <a:t>Discuss with the learners that it is important to connect with those we have around us when we are coping with a challenge.</a:t>
            </a:r>
          </a:p>
          <a:p>
            <a:r>
              <a:rPr lang="en-GB"/>
              <a:t>We may not want to connect with them and discuss our challenges face-to-face, but there are other ways we can get our feelings across such as writing a letter or journal entry for others to read and respond to.</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22</a:t>
            </a:fld>
            <a:endParaRPr lang="en-GB"/>
          </a:p>
        </p:txBody>
      </p:sp>
    </p:spTree>
    <p:extLst>
      <p:ext uri="{BB962C8B-B14F-4D97-AF65-F5344CB8AC3E}">
        <p14:creationId xmlns:p14="http://schemas.microsoft.com/office/powerpoint/2010/main" val="1297085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Choose a case study or case studies from ‘A message to a friend’.</a:t>
            </a:r>
            <a:endParaRPr lang="en-US"/>
          </a:p>
          <a:p>
            <a:r>
              <a:rPr lang="en-GB"/>
              <a:t>Discuss ways in which people can communicate with one another.</a:t>
            </a:r>
            <a:br>
              <a:rPr lang="en-GB">
                <a:cs typeface="+mn-lt"/>
              </a:rPr>
            </a:br>
            <a:r>
              <a:rPr lang="en-GB"/>
              <a:t>Explain that not every communication has to be face-to-face and sometimes people aren't comfortable sharing their feelings face-to-face with others.</a:t>
            </a:r>
            <a:endParaRPr lang="en-US"/>
          </a:p>
          <a:p>
            <a:r>
              <a:rPr lang="en-GB"/>
              <a:t>Listen to the voice note with the learners. </a:t>
            </a:r>
            <a:br>
              <a:rPr lang="en-GB">
                <a:cs typeface="+mn-lt"/>
              </a:rPr>
            </a:br>
            <a:r>
              <a:rPr lang="en-GB"/>
              <a:t>Discuss what is happening and ask the learners how the character may be feeling. </a:t>
            </a:r>
            <a:br>
              <a:rPr lang="en-GB">
                <a:cs typeface="+mn-lt"/>
              </a:rPr>
            </a:br>
            <a:r>
              <a:rPr lang="en-GB"/>
              <a:t>Make a note of the different feelings the character may be displaying and the impact it may have on that person’s life.</a:t>
            </a:r>
            <a:br>
              <a:rPr lang="en-GB">
                <a:cs typeface="+mn-lt"/>
              </a:rPr>
            </a:br>
            <a:r>
              <a:rPr lang="en-GB"/>
              <a:t>Discuss with the learners that it is important to connect with those we have around us when we are coping with a challenge.</a:t>
            </a:r>
          </a:p>
          <a:p>
            <a:r>
              <a:rPr lang="en-GB"/>
              <a:t>We may not want to connect with them and discuss our challenges face-to-face, but there are other ways we can get our feelings across such as sending a voice note to a friend.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0035BB1-3110-4558-AB10-DB2B8E7B3B9C}" type="slidenum">
              <a:rPr lang="en-GB" smtClean="0"/>
              <a:t>23</a:t>
            </a:fld>
            <a:endParaRPr lang="en-GB"/>
          </a:p>
        </p:txBody>
      </p:sp>
    </p:spTree>
    <p:extLst>
      <p:ext uri="{BB962C8B-B14F-4D97-AF65-F5344CB8AC3E}">
        <p14:creationId xmlns:p14="http://schemas.microsoft.com/office/powerpoint/2010/main" val="365679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Choose a case study or case studies from ‘A message to a friend’.</a:t>
            </a:r>
            <a:endParaRPr lang="en-US"/>
          </a:p>
          <a:p>
            <a:r>
              <a:rPr lang="en-GB"/>
              <a:t>Discuss ways in which people can communicate with one another.</a:t>
            </a:r>
            <a:br>
              <a:rPr lang="en-GB"/>
            </a:br>
            <a:r>
              <a:rPr lang="en-GB"/>
              <a:t>Explain that not every communication has to be face-to-face and sometimes people aren't comfortable sharing their feelings face-to-face with others.</a:t>
            </a:r>
            <a:endParaRPr lang="en-US"/>
          </a:p>
          <a:p>
            <a:r>
              <a:rPr lang="en-GB"/>
              <a:t>Read through the messages with the learners. </a:t>
            </a:r>
            <a:br>
              <a:rPr lang="en-GB">
                <a:cs typeface="+mn-lt"/>
              </a:rPr>
            </a:br>
            <a:r>
              <a:rPr lang="en-GB"/>
              <a:t>Discuss what is happening and ask the learners how the character may be feeling. </a:t>
            </a:r>
            <a:br>
              <a:rPr lang="en-GB">
                <a:cs typeface="+mn-lt"/>
              </a:rPr>
            </a:br>
            <a:r>
              <a:rPr lang="en-GB"/>
              <a:t>Make a note of the different feelings the character may be displaying and the impact it may have on that person’s life.</a:t>
            </a:r>
            <a:br>
              <a:rPr lang="en-GB">
                <a:cs typeface="+mn-lt"/>
              </a:rPr>
            </a:br>
            <a:r>
              <a:rPr lang="en-GB"/>
              <a:t>Discuss with the learners that it is important to connect with those we have around us when we are coping with a challenge.</a:t>
            </a:r>
            <a:endParaRPr lang="en-US"/>
          </a:p>
          <a:p>
            <a:r>
              <a:rPr lang="en-GB"/>
              <a:t>We may not want to connect with them and discuss our challenges face-to-face, but there are other ways we can get our feelings across such as sending a message to a friend.</a:t>
            </a:r>
            <a:endParaRPr lang="en-US">
              <a:latin typeface="Aptos" panose="02110004020202020204"/>
              <a:ea typeface="Calibri"/>
              <a:cs typeface="Calibri"/>
            </a:endParaRPr>
          </a:p>
        </p:txBody>
      </p:sp>
      <p:sp>
        <p:nvSpPr>
          <p:cNvPr id="4" name="Slide Number Placeholder 3"/>
          <p:cNvSpPr>
            <a:spLocks noGrp="1"/>
          </p:cNvSpPr>
          <p:nvPr>
            <p:ph type="sldNum" sz="quarter" idx="5"/>
          </p:nvPr>
        </p:nvSpPr>
        <p:spPr/>
        <p:txBody>
          <a:bodyPr/>
          <a:lstStyle/>
          <a:p>
            <a:fld id="{D0035BB1-3110-4558-AB10-DB2B8E7B3B9C}" type="slidenum">
              <a:rPr lang="en-GB" smtClean="0"/>
              <a:t>24</a:t>
            </a:fld>
            <a:endParaRPr lang="en-GB"/>
          </a:p>
        </p:txBody>
      </p:sp>
    </p:spTree>
    <p:extLst>
      <p:ext uri="{BB962C8B-B14F-4D97-AF65-F5344CB8AC3E}">
        <p14:creationId xmlns:p14="http://schemas.microsoft.com/office/powerpoint/2010/main" val="4191446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25</a:t>
            </a:fld>
            <a:endParaRPr lang="en-GB"/>
          </a:p>
        </p:txBody>
      </p:sp>
    </p:spTree>
    <p:extLst>
      <p:ext uri="{BB962C8B-B14F-4D97-AF65-F5344CB8AC3E}">
        <p14:creationId xmlns:p14="http://schemas.microsoft.com/office/powerpoint/2010/main" val="1889592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what the term ‘acts of kindness’ means to the learners.</a:t>
            </a:r>
          </a:p>
          <a:p>
            <a:r>
              <a:rPr lang="en-GB"/>
              <a:t>Explain that acts of kindness do not have to be grand gestures and can be something as simple as making a cup of tea for a family member or messaging a friend they haven’t spoken to in a while. Actively seeking out these interactions with others can improve one's connections with others and can also make the person they are supporting feel listened to and cared for.</a:t>
            </a:r>
          </a:p>
          <a:p>
            <a:r>
              <a:rPr lang="en-GB"/>
              <a:t>Ask learners discuss some small acts of kindness and the impact they may have on someone. Once they have discussed their ideas, ask them to write them down and place them in a jar if available. These ideas can be revisited by learners who would like to spend some time supporting themselves and others.</a:t>
            </a:r>
          </a:p>
          <a:p>
            <a:pPr marL="171450" indent="-171450">
              <a:buFontTx/>
              <a:buChar char="-"/>
            </a:pPr>
            <a:r>
              <a:rPr lang="en-GB"/>
              <a:t>Learners could draw a jar and write ideas inside their box. These ideas could be ticked off as they’re complete.</a:t>
            </a:r>
          </a:p>
          <a:p>
            <a:pPr marL="171450" indent="-171450">
              <a:buFontTx/>
              <a:buChar char="-"/>
            </a:pPr>
            <a:r>
              <a:rPr lang="en-GB"/>
              <a:t>Learners can use the jar template in the print outs document to write or draw their ideas in. </a:t>
            </a:r>
            <a:br>
              <a:rPr lang="en-GB"/>
            </a:br>
            <a:endParaRPr lang="en-GB"/>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26</a:t>
            </a:fld>
            <a:endParaRPr lang="en-GB"/>
          </a:p>
        </p:txBody>
      </p:sp>
    </p:spTree>
    <p:extLst>
      <p:ext uri="{BB962C8B-B14F-4D97-AF65-F5344CB8AC3E}">
        <p14:creationId xmlns:p14="http://schemas.microsoft.com/office/powerpoint/2010/main" val="417750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Display the different sources of support learners can use If needed,</a:t>
            </a:r>
          </a:p>
          <a:p>
            <a:r>
              <a:rPr lang="en-US">
                <a:latin typeface="Calibri"/>
                <a:ea typeface="Calibri"/>
                <a:cs typeface="Calibri"/>
              </a:rPr>
              <a:t>Have a discussion around the source of support in your local area and how these can be accessed.</a:t>
            </a:r>
          </a:p>
        </p:txBody>
      </p:sp>
      <p:sp>
        <p:nvSpPr>
          <p:cNvPr id="4" name="Slide Number Placeholder 3"/>
          <p:cNvSpPr>
            <a:spLocks noGrp="1"/>
          </p:cNvSpPr>
          <p:nvPr>
            <p:ph type="sldNum" sz="quarter" idx="5"/>
          </p:nvPr>
        </p:nvSpPr>
        <p:spPr/>
        <p:txBody>
          <a:bodyPr/>
          <a:lstStyle/>
          <a:p>
            <a:fld id="{D0035BB1-3110-4558-AB10-DB2B8E7B3B9C}" type="slidenum">
              <a:rPr lang="en-GB" smtClean="0"/>
              <a:t>27</a:t>
            </a:fld>
            <a:endParaRPr lang="en-GB"/>
          </a:p>
        </p:txBody>
      </p:sp>
    </p:spTree>
    <p:extLst>
      <p:ext uri="{BB962C8B-B14F-4D97-AF65-F5344CB8AC3E}">
        <p14:creationId xmlns:p14="http://schemas.microsoft.com/office/powerpoint/2010/main" val="304110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on the activity you would like to use.</a:t>
            </a:r>
          </a:p>
          <a:p>
            <a:r>
              <a:rPr lang="en-GB"/>
              <a:t>In the top right-hand corner on the slides, you will see an image of a house.</a:t>
            </a:r>
          </a:p>
          <a:p>
            <a:r>
              <a:rPr lang="en-GB"/>
              <a:t>This can be found on all slides and will take you back to the home page. </a:t>
            </a:r>
          </a:p>
          <a:p>
            <a:r>
              <a:rPr lang="en-GB"/>
              <a:t>This is activities can be completed in an order of your choice or can be used as </a:t>
            </a:r>
            <a:r>
              <a:rPr lang="en-GB" err="1"/>
              <a:t>bitesized</a:t>
            </a:r>
            <a:r>
              <a:rPr lang="en-GB"/>
              <a:t> activities to do as and when you are able to. </a:t>
            </a:r>
          </a:p>
        </p:txBody>
      </p:sp>
      <p:sp>
        <p:nvSpPr>
          <p:cNvPr id="4" name="Slide Number Placeholder 3"/>
          <p:cNvSpPr>
            <a:spLocks noGrp="1"/>
          </p:cNvSpPr>
          <p:nvPr>
            <p:ph type="sldNum" sz="quarter" idx="5"/>
          </p:nvPr>
        </p:nvSpPr>
        <p:spPr/>
        <p:txBody>
          <a:bodyPr/>
          <a:lstStyle/>
          <a:p>
            <a:fld id="{D0035BB1-3110-4558-AB10-DB2B8E7B3B9C}" type="slidenum">
              <a:rPr lang="en-GB" smtClean="0"/>
              <a:t>3</a:t>
            </a:fld>
            <a:endParaRPr lang="en-GB"/>
          </a:p>
        </p:txBody>
      </p:sp>
    </p:spTree>
    <p:extLst>
      <p:ext uri="{BB962C8B-B14F-4D97-AF65-F5344CB8AC3E}">
        <p14:creationId xmlns:p14="http://schemas.microsoft.com/office/powerpoint/2010/main" val="4288706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can be printed off and given to learners either one between two or one between four. </a:t>
            </a:r>
          </a:p>
          <a:p>
            <a:r>
              <a:rPr lang="en-US"/>
              <a:t>This can be displayed on the screen and the learners can be split into two groups, using post it notes as counters to move along the board.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0035BB1-3110-4558-AB10-DB2B8E7B3B9C}" type="slidenum">
              <a:rPr lang="en-GB" smtClean="0"/>
              <a:t>28</a:t>
            </a:fld>
            <a:endParaRPr lang="en-GB"/>
          </a:p>
        </p:txBody>
      </p:sp>
    </p:spTree>
    <p:extLst>
      <p:ext uri="{BB962C8B-B14F-4D97-AF65-F5344CB8AC3E}">
        <p14:creationId xmlns:p14="http://schemas.microsoft.com/office/powerpoint/2010/main" val="293998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29</a:t>
            </a:fld>
            <a:endParaRPr lang="en-GB"/>
          </a:p>
        </p:txBody>
      </p:sp>
    </p:spTree>
    <p:extLst>
      <p:ext uri="{BB962C8B-B14F-4D97-AF65-F5344CB8AC3E}">
        <p14:creationId xmlns:p14="http://schemas.microsoft.com/office/powerpoint/2010/main" val="143779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30</a:t>
            </a:fld>
            <a:endParaRPr lang="en-GB"/>
          </a:p>
        </p:txBody>
      </p:sp>
    </p:spTree>
    <p:extLst>
      <p:ext uri="{BB962C8B-B14F-4D97-AF65-F5344CB8AC3E}">
        <p14:creationId xmlns:p14="http://schemas.microsoft.com/office/powerpoint/2010/main" val="140721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31</a:t>
            </a:fld>
            <a:endParaRPr lang="en-GB"/>
          </a:p>
        </p:txBody>
      </p:sp>
    </p:spTree>
    <p:extLst>
      <p:ext uri="{BB962C8B-B14F-4D97-AF65-F5344CB8AC3E}">
        <p14:creationId xmlns:p14="http://schemas.microsoft.com/office/powerpoint/2010/main" val="83338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32</a:t>
            </a:fld>
            <a:endParaRPr lang="en-GB"/>
          </a:p>
        </p:txBody>
      </p:sp>
    </p:spTree>
    <p:extLst>
      <p:ext uri="{BB962C8B-B14F-4D97-AF65-F5344CB8AC3E}">
        <p14:creationId xmlns:p14="http://schemas.microsoft.com/office/powerpoint/2010/main" val="918077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rPr>
              <a:t>Challenge cards used for snakes and ladders</a:t>
            </a:r>
            <a:br>
              <a:rPr lang="en-US">
                <a:ea typeface="Calibri"/>
              </a:rPr>
            </a:br>
            <a:r>
              <a:rPr lang="en-US">
                <a:ea typeface="Calibri"/>
              </a:rPr>
              <a:t>At the end of a snake, players will land on a challenge card and will have opportunities to read the case study and give advice </a:t>
            </a:r>
          </a:p>
          <a:p>
            <a:r>
              <a:rPr lang="en-US">
                <a:ea typeface="Calibri"/>
              </a:rPr>
              <a:t>Cards relate to different mental health worries.</a:t>
            </a:r>
          </a:p>
          <a:p>
            <a:r>
              <a:rPr lang="en-US">
                <a:ea typeface="Calibri"/>
              </a:rPr>
              <a:t>These can be printed off and given to each group, or can be kept with educator to read out if learners are split into two groups.</a:t>
            </a:r>
          </a:p>
          <a:p>
            <a:endParaRPr lang="en-US">
              <a:ea typeface="Calibri"/>
            </a:endParaRPr>
          </a:p>
          <a:p>
            <a:r>
              <a:rPr lang="en-US">
                <a:ea typeface="Calibri"/>
              </a:rPr>
              <a:t>https://www.mind.org.uk/information-support/types-of-mental-health-problems/</a:t>
            </a:r>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33</a:t>
            </a:fld>
            <a:endParaRPr lang="en-GB"/>
          </a:p>
        </p:txBody>
      </p:sp>
    </p:spTree>
    <p:extLst>
      <p:ext uri="{BB962C8B-B14F-4D97-AF65-F5344CB8AC3E}">
        <p14:creationId xmlns:p14="http://schemas.microsoft.com/office/powerpoint/2010/main" val="3019606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Positivity cards to be used for snakes and ladders</a:t>
            </a:r>
            <a:br>
              <a:rPr lang="en-US">
                <a:cs typeface="+mn-lt"/>
              </a:rPr>
            </a:br>
            <a:r>
              <a:rPr lang="en-US"/>
              <a:t> When a player lands on a square at the bottom of a ladder, they must pick and complete a positivity card activity.</a:t>
            </a:r>
            <a:br>
              <a:rPr lang="en-US">
                <a:cs typeface="+mn-lt"/>
              </a:rPr>
            </a:br>
            <a:r>
              <a:rPr lang="en-US"/>
              <a:t> Once they have completed the activity, they can then move up the ladder.</a:t>
            </a:r>
          </a:p>
          <a:p>
            <a:r>
              <a:rPr lang="en-US"/>
              <a:t>Their answers can be written, drawn, discussed or even acted out.</a:t>
            </a:r>
          </a:p>
          <a:p>
            <a:r>
              <a:rPr lang="en-US">
                <a:hlinkClick r:id="rId3"/>
              </a:rPr>
              <a:t>https://www.mind.org.uk/information-support/types-of-mental-health-problems/</a:t>
            </a:r>
            <a:r>
              <a:rPr lang="en-US"/>
              <a:t> </a:t>
            </a:r>
          </a:p>
          <a:p>
            <a:endParaRPr lang="en-US">
              <a:ea typeface="Calibri"/>
            </a:endParaRPr>
          </a:p>
        </p:txBody>
      </p:sp>
      <p:sp>
        <p:nvSpPr>
          <p:cNvPr id="4" name="Slide Number Placeholder 3"/>
          <p:cNvSpPr>
            <a:spLocks noGrp="1"/>
          </p:cNvSpPr>
          <p:nvPr>
            <p:ph type="sldNum" sz="quarter" idx="5"/>
          </p:nvPr>
        </p:nvSpPr>
        <p:spPr/>
        <p:txBody>
          <a:bodyPr/>
          <a:lstStyle/>
          <a:p>
            <a:fld id="{E034140B-CDBC-44B8-AB4D-458F4483C049}" type="slidenum">
              <a:t>34</a:t>
            </a:fld>
            <a:endParaRPr lang="en-US"/>
          </a:p>
        </p:txBody>
      </p:sp>
    </p:spTree>
    <p:extLst>
      <p:ext uri="{BB962C8B-B14F-4D97-AF65-F5344CB8AC3E}">
        <p14:creationId xmlns:p14="http://schemas.microsoft.com/office/powerpoint/2010/main" val="65705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Cut around the outside of the shape, ensuring learners do not cut off the flaps. Learners should only cut along the </a:t>
            </a:r>
            <a:r>
              <a:rPr lang="en-GB" b="1"/>
              <a:t>dotted lines.</a:t>
            </a:r>
          </a:p>
          <a:p>
            <a:pPr marL="228600" indent="-228600">
              <a:buAutoNum type="arabicPeriod"/>
            </a:pPr>
            <a:r>
              <a:rPr lang="en-GB"/>
              <a:t>On one side, ask the learners to write or draw their goals and aspirations.</a:t>
            </a:r>
          </a:p>
          <a:p>
            <a:pPr marL="228600" indent="-228600">
              <a:buAutoNum type="arabicPeriod"/>
            </a:pPr>
            <a:r>
              <a:rPr lang="en-GB"/>
              <a:t>Ask learners to think about and discuss what barriers may stand in their way of achieving that goal. It may be money, self-confidence, local issues such as lack of opportunities. </a:t>
            </a:r>
          </a:p>
          <a:p>
            <a:pPr marL="228600" indent="-228600">
              <a:buAutoNum type="arabicPeriod"/>
            </a:pPr>
            <a:r>
              <a:rPr lang="en-GB"/>
              <a:t>Ask learner to think about what they can use to help them overcome those barriers. This could be talking to a friend or family member, getting a part time job, taking a walk every afternoon/evening to get some fresh air.</a:t>
            </a:r>
          </a:p>
          <a:p>
            <a:pPr marL="228600" indent="-228600">
              <a:buAutoNum type="arabicPeriod"/>
            </a:pPr>
            <a:r>
              <a:rPr lang="en-GB"/>
              <a:t>Ask learners to write or draw the things that can help them achieve their goals on the opposite side of the box.</a:t>
            </a:r>
          </a:p>
          <a:p>
            <a:pPr marL="0" indent="0">
              <a:buNone/>
            </a:pPr>
            <a:r>
              <a:rPr lang="en-GB" b="1"/>
              <a:t>Learners should have their goals and aspirations on one side, and what they can use to overcome any barriers on the flip side. </a:t>
            </a:r>
          </a:p>
          <a:p>
            <a:pPr>
              <a:buFont typeface="Arial" panose="020B0604020202020204" pitchFamily="34" charset="0"/>
              <a:buChar char="•"/>
            </a:pPr>
            <a:r>
              <a:rPr lang="en-GB" b="0"/>
              <a:t>Once learners have written or drawn their ideas, ask them to fold the</a:t>
            </a:r>
            <a:r>
              <a:rPr lang="en-GB" b="1"/>
              <a:t> solid </a:t>
            </a:r>
            <a:r>
              <a:rPr lang="en-GB" b="0"/>
              <a:t>edges towards the centre</a:t>
            </a:r>
            <a:r>
              <a:rPr lang="en-GB"/>
              <a:t>.</a:t>
            </a:r>
            <a:endParaRPr lang="en-GB">
              <a:cs typeface="+mn-lt"/>
            </a:endParaRPr>
          </a:p>
          <a:p>
            <a:pPr>
              <a:buFont typeface="Arial" panose="020B0604020202020204" pitchFamily="34" charset="0"/>
              <a:buChar char="•"/>
            </a:pPr>
            <a:r>
              <a:rPr lang="en-GB"/>
              <a:t>Glue the flaps to the inside of the box so no one can see them.</a:t>
            </a:r>
          </a:p>
          <a:p>
            <a:pPr>
              <a:buFont typeface="Arial" panose="020B0604020202020204" pitchFamily="34" charset="0"/>
              <a:buChar char="•"/>
            </a:pPr>
            <a:r>
              <a:rPr lang="en-GB"/>
              <a:t>Do not glue the top flap if you want the box to be able to open and close.</a:t>
            </a:r>
          </a:p>
          <a:p>
            <a:pPr marL="171450" indent="-171450">
              <a:buFont typeface="Arial" panose="020B0604020202020204" pitchFamily="34" charset="0"/>
              <a:buChar char="•"/>
            </a:pPr>
            <a:endParaRPr lang="en-GB" b="0">
              <a:cs typeface="+mn-lt"/>
            </a:endParaRPr>
          </a:p>
          <a:p>
            <a:pPr marL="171450" indent="-171450">
              <a:buFont typeface="Arial" panose="020B0604020202020204" pitchFamily="34" charset="0"/>
              <a:buChar char="•"/>
            </a:pPr>
            <a:endParaRPr lang="en-GB" b="0"/>
          </a:p>
          <a:p>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35</a:t>
            </a:fld>
            <a:endParaRPr lang="en-GB"/>
          </a:p>
        </p:txBody>
      </p:sp>
    </p:spTree>
    <p:extLst>
      <p:ext uri="{BB962C8B-B14F-4D97-AF65-F5344CB8AC3E}">
        <p14:creationId xmlns:p14="http://schemas.microsoft.com/office/powerpoint/2010/main" val="3732693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can be used to scaffold ideas for learners.</a:t>
            </a:r>
            <a:br>
              <a:rPr lang="en-GB"/>
            </a:br>
            <a:r>
              <a:rPr lang="en-GB"/>
              <a:t>Learners may see a picture and make the links to their own support networks and what they may need to help them achieve their goals.</a:t>
            </a:r>
          </a:p>
        </p:txBody>
      </p:sp>
      <p:sp>
        <p:nvSpPr>
          <p:cNvPr id="4" name="Slide Number Placeholder 3"/>
          <p:cNvSpPr>
            <a:spLocks noGrp="1"/>
          </p:cNvSpPr>
          <p:nvPr>
            <p:ph type="sldNum" sz="quarter" idx="5"/>
          </p:nvPr>
        </p:nvSpPr>
        <p:spPr/>
        <p:txBody>
          <a:bodyPr/>
          <a:lstStyle/>
          <a:p>
            <a:fld id="{D0035BB1-3110-4558-AB10-DB2B8E7B3B9C}" type="slidenum">
              <a:rPr lang="en-GB" smtClean="0"/>
              <a:t>36</a:t>
            </a:fld>
            <a:endParaRPr lang="en-GB"/>
          </a:p>
        </p:txBody>
      </p:sp>
    </p:spTree>
    <p:extLst>
      <p:ext uri="{BB962C8B-B14F-4D97-AF65-F5344CB8AC3E}">
        <p14:creationId xmlns:p14="http://schemas.microsoft.com/office/powerpoint/2010/main" val="404447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your learners the questions above. </a:t>
            </a:r>
            <a:br>
              <a:rPr lang="en-GB"/>
            </a:br>
            <a:r>
              <a:rPr lang="en-GB"/>
              <a:t>Ask them to think about their answers independently. </a:t>
            </a:r>
            <a:br>
              <a:rPr lang="en-GB"/>
            </a:br>
            <a:r>
              <a:rPr lang="en-GB"/>
              <a:t>This gives the learners time to reflect on challenges they have seen without having to share these with other learners straight away. </a:t>
            </a:r>
            <a:br>
              <a:rPr lang="en-GB"/>
            </a:br>
            <a:endParaRPr lang="en-GB"/>
          </a:p>
        </p:txBody>
      </p:sp>
      <p:sp>
        <p:nvSpPr>
          <p:cNvPr id="4" name="Slide Number Placeholder 3"/>
          <p:cNvSpPr>
            <a:spLocks noGrp="1"/>
          </p:cNvSpPr>
          <p:nvPr>
            <p:ph type="sldNum" sz="quarter" idx="5"/>
          </p:nvPr>
        </p:nvSpPr>
        <p:spPr/>
        <p:txBody>
          <a:bodyPr/>
          <a:lstStyle/>
          <a:p>
            <a:fld id="{D0035BB1-3110-4558-AB10-DB2B8E7B3B9C}" type="slidenum">
              <a:rPr lang="en-GB" smtClean="0"/>
              <a:t>4</a:t>
            </a:fld>
            <a:endParaRPr lang="en-GB"/>
          </a:p>
        </p:txBody>
      </p:sp>
    </p:spTree>
    <p:extLst>
      <p:ext uri="{BB962C8B-B14F-4D97-AF65-F5344CB8AC3E}">
        <p14:creationId xmlns:p14="http://schemas.microsoft.com/office/powerpoint/2010/main" val="202356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519D4C57-50B7-4240-B5E0-46FCDE92BC3E}" type="slidenum">
              <a:rPr lang="en-GB" smtClean="0"/>
              <a:t>5</a:t>
            </a:fld>
            <a:endParaRPr lang="en-GB"/>
          </a:p>
        </p:txBody>
      </p:sp>
    </p:spTree>
    <p:extLst>
      <p:ext uri="{BB962C8B-B14F-4D97-AF65-F5344CB8AC3E}">
        <p14:creationId xmlns:p14="http://schemas.microsoft.com/office/powerpoint/2010/main" val="103697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Ask learners to decide which categories their ideas fit into.</a:t>
            </a:r>
          </a:p>
          <a:p>
            <a:r>
              <a:rPr lang="en-US">
                <a:latin typeface="Calibri"/>
                <a:ea typeface="Calibri"/>
                <a:cs typeface="Calibri"/>
              </a:rPr>
              <a:t>Ask them if their ideas can fit into more than one category?</a:t>
            </a:r>
          </a:p>
          <a:p>
            <a:r>
              <a:rPr lang="en-US">
                <a:latin typeface="Calibri"/>
                <a:ea typeface="Calibri"/>
                <a:cs typeface="Calibri"/>
              </a:rPr>
              <a:t>Ask learners to consider who these challenges may affect.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0035BB1-3110-4558-AB10-DB2B8E7B3B9C}" type="slidenum">
              <a:rPr lang="en-GB" smtClean="0"/>
              <a:t>6</a:t>
            </a:fld>
            <a:endParaRPr lang="en-GB"/>
          </a:p>
        </p:txBody>
      </p:sp>
    </p:spTree>
    <p:extLst>
      <p:ext uri="{BB962C8B-B14F-4D97-AF65-F5344CB8AC3E}">
        <p14:creationId xmlns:p14="http://schemas.microsoft.com/office/powerpoint/2010/main" val="342549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rPr>
              <a:t>Game play option 1: </a:t>
            </a:r>
          </a:p>
          <a:p>
            <a:r>
              <a:rPr lang="en-US">
                <a:ea typeface="Calibri"/>
              </a:rPr>
              <a:t>Print off the board game and have enough for one between two or one between 4.</a:t>
            </a:r>
          </a:p>
          <a:p>
            <a:r>
              <a:rPr lang="en-US">
                <a:ea typeface="Calibri"/>
              </a:rPr>
              <a:t>Ask learners to get into pairs or groups of 4.</a:t>
            </a:r>
          </a:p>
          <a:p>
            <a:r>
              <a:rPr lang="en-US">
                <a:ea typeface="Calibri"/>
              </a:rPr>
              <a:t>Give each group a dice and enough counters for players in the game.</a:t>
            </a:r>
          </a:p>
          <a:p>
            <a:r>
              <a:rPr lang="en-US">
                <a:ea typeface="Calibri"/>
              </a:rPr>
              <a:t>Give each group a selection of challenge and positivity cards.</a:t>
            </a:r>
          </a:p>
          <a:p>
            <a:r>
              <a:rPr lang="en-US">
                <a:ea typeface="Calibri"/>
              </a:rPr>
              <a:t>Go through the rules of the game before they start.</a:t>
            </a:r>
            <a:br>
              <a:rPr lang="en-US">
                <a:ea typeface="Calibri"/>
                <a:cs typeface="+mn-lt"/>
              </a:rPr>
            </a:br>
            <a:r>
              <a:rPr lang="en-US">
                <a:ea typeface="Calibri"/>
              </a:rPr>
              <a:t>At the end of the game, select some cards to discuss with the learners as a whole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a typeface="Calibri"/>
              </a:rPr>
              <a:t>Game play option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rPr>
              <a:t>Display the game on an interactive board.</a:t>
            </a:r>
            <a:br>
              <a:rPr lang="en-US" b="0">
                <a:ea typeface="Calibri"/>
                <a:cs typeface="+mn-lt"/>
              </a:rPr>
            </a:br>
            <a:r>
              <a:rPr lang="en-US" b="0">
                <a:ea typeface="Calibri"/>
              </a:rPr>
              <a:t>Place the learners into two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rPr>
              <a:t>Use post it notes as counters to move along the interactive board.</a:t>
            </a:r>
          </a:p>
          <a:p>
            <a:pPr>
              <a:defRPr/>
            </a:pPr>
            <a:r>
              <a:rPr lang="en-US" b="0">
                <a:ea typeface="Calibri"/>
              </a:rPr>
              <a:t>Use a real dice or the interactive </a:t>
            </a:r>
            <a:r>
              <a:rPr lang="en-US">
                <a:ea typeface="Calibri"/>
              </a:rPr>
              <a:t>dice on slide 9.</a:t>
            </a:r>
            <a:endParaRPr lang="en-US" b="0">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rPr>
              <a:t>When a challenge card or positivity card is picked up, ask learners to discuss in their teams and share ideas with the other group.</a:t>
            </a:r>
          </a:p>
          <a:p>
            <a:endParaRPr lang="en-US" b="0">
              <a:ea typeface="Calibri"/>
            </a:endParaRPr>
          </a:p>
        </p:txBody>
      </p:sp>
      <p:sp>
        <p:nvSpPr>
          <p:cNvPr id="4" name="Slide Number Placeholder 3"/>
          <p:cNvSpPr>
            <a:spLocks noGrp="1"/>
          </p:cNvSpPr>
          <p:nvPr>
            <p:ph type="sldNum" sz="quarter" idx="5"/>
          </p:nvPr>
        </p:nvSpPr>
        <p:spPr/>
        <p:txBody>
          <a:bodyPr/>
          <a:lstStyle/>
          <a:p>
            <a:fld id="{E034140B-CDBC-44B8-AB4D-458F4483C049}" type="slidenum">
              <a:t>8</a:t>
            </a:fld>
            <a:endParaRPr lang="en-US"/>
          </a:p>
        </p:txBody>
      </p:sp>
    </p:spTree>
    <p:extLst>
      <p:ext uri="{BB962C8B-B14F-4D97-AF65-F5344CB8AC3E}">
        <p14:creationId xmlns:p14="http://schemas.microsoft.com/office/powerpoint/2010/main" val="366339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can be printed off and given to learners either one between two or one between four. </a:t>
            </a:r>
          </a:p>
          <a:p>
            <a:r>
              <a:rPr lang="en-US"/>
              <a:t>This can be displayed on the screen and the learners can be split into two groups, using post it notes as counters to move along the board.</a:t>
            </a:r>
          </a:p>
          <a:p>
            <a:r>
              <a:rPr lang="en-US">
                <a:latin typeface="Calibri"/>
                <a:ea typeface="Calibri"/>
                <a:cs typeface="Calibri"/>
              </a:rPr>
              <a:t>To use the interactive dice, click on the </a:t>
            </a:r>
            <a:r>
              <a:rPr lang="en-US" b="1">
                <a:latin typeface="Calibri"/>
                <a:ea typeface="Calibri"/>
                <a:cs typeface="Calibri"/>
              </a:rPr>
              <a:t>dice under </a:t>
            </a:r>
            <a:r>
              <a:rPr lang="en-US">
                <a:latin typeface="Calibri"/>
                <a:ea typeface="Calibri"/>
                <a:cs typeface="Calibri"/>
              </a:rPr>
              <a:t>the </a:t>
            </a:r>
            <a:r>
              <a:rPr lang="en-US" b="1">
                <a:latin typeface="Calibri"/>
                <a:ea typeface="Calibri"/>
                <a:cs typeface="Calibri"/>
              </a:rPr>
              <a:t>‘tap to clear’ </a:t>
            </a:r>
            <a:r>
              <a:rPr lang="en-US">
                <a:latin typeface="Calibri"/>
                <a:ea typeface="Calibri"/>
                <a:cs typeface="Calibri"/>
              </a:rPr>
              <a:t>button.</a:t>
            </a:r>
            <a:br>
              <a:rPr lang="en-US">
                <a:latin typeface="Calibri"/>
                <a:ea typeface="Calibri"/>
                <a:cs typeface="Calibri"/>
              </a:rPr>
            </a:br>
            <a:r>
              <a:rPr lang="en-US">
                <a:latin typeface="Calibri"/>
                <a:ea typeface="Calibri"/>
                <a:cs typeface="Calibri"/>
              </a:rPr>
              <a:t>When rolling, make sure you click around the edge of the dice in different places each time to allow the dice to roll a variety of numbers.</a:t>
            </a:r>
          </a:p>
          <a:p>
            <a:r>
              <a:rPr lang="en-US">
                <a:latin typeface="Calibri"/>
                <a:ea typeface="Calibri"/>
                <a:cs typeface="Calibri"/>
              </a:rPr>
              <a:t>The dice will roll, and the given number will appear above. </a:t>
            </a:r>
            <a:br>
              <a:rPr lang="en-US">
                <a:latin typeface="Calibri"/>
                <a:ea typeface="Calibri"/>
                <a:cs typeface="Calibri"/>
              </a:rPr>
            </a:br>
            <a:r>
              <a:rPr lang="en-US">
                <a:latin typeface="Calibri"/>
                <a:ea typeface="Calibri"/>
                <a:cs typeface="Calibri"/>
              </a:rPr>
              <a:t>To roll again, press the </a:t>
            </a:r>
            <a:r>
              <a:rPr lang="en-US" b="1">
                <a:latin typeface="Calibri"/>
                <a:ea typeface="Calibri"/>
                <a:cs typeface="Calibri"/>
              </a:rPr>
              <a:t>‘tap to clear’ </a:t>
            </a:r>
            <a:r>
              <a:rPr lang="en-US">
                <a:latin typeface="Calibri"/>
                <a:ea typeface="Calibri"/>
                <a:cs typeface="Calibri"/>
              </a:rPr>
              <a:t>button and then the dice underneath.</a:t>
            </a:r>
          </a:p>
          <a:p>
            <a:r>
              <a:rPr lang="en-US">
                <a:latin typeface="Calibri"/>
                <a:ea typeface="Calibri"/>
                <a:cs typeface="Calibri"/>
              </a:rPr>
              <a:t>If you do not clear the dice, the same number will be rolled again.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4140B-CDBC-44B8-AB4D-458F4483C04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14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discuss the challenge card either in their pairs or their team.</a:t>
            </a:r>
          </a:p>
          <a:p>
            <a:r>
              <a:rPr lang="en-GB"/>
              <a:t>They should think about what they could do to help this person and the effect the challenge may have on them. </a:t>
            </a:r>
            <a:br>
              <a:rPr lang="en-GB"/>
            </a:br>
            <a:r>
              <a:rPr lang="en-GB"/>
              <a:t>Learners can write down their ideas, discuss them, or even act them out.</a:t>
            </a:r>
          </a:p>
        </p:txBody>
      </p:sp>
      <p:sp>
        <p:nvSpPr>
          <p:cNvPr id="4" name="Slide Number Placeholder 3"/>
          <p:cNvSpPr>
            <a:spLocks noGrp="1"/>
          </p:cNvSpPr>
          <p:nvPr>
            <p:ph type="sldNum" sz="quarter" idx="5"/>
          </p:nvPr>
        </p:nvSpPr>
        <p:spPr/>
        <p:txBody>
          <a:bodyPr/>
          <a:lstStyle/>
          <a:p>
            <a:fld id="{D0035BB1-3110-4558-AB10-DB2B8E7B3B9C}" type="slidenum">
              <a:rPr lang="en-GB" smtClean="0"/>
              <a:t>10</a:t>
            </a:fld>
            <a:endParaRPr lang="en-GB"/>
          </a:p>
        </p:txBody>
      </p:sp>
    </p:spTree>
    <p:extLst>
      <p:ext uri="{BB962C8B-B14F-4D97-AF65-F5344CB8AC3E}">
        <p14:creationId xmlns:p14="http://schemas.microsoft.com/office/powerpoint/2010/main" val="62092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complete the activity on the positivity card.</a:t>
            </a:r>
          </a:p>
          <a:p>
            <a:r>
              <a:rPr lang="en-GB"/>
              <a:t>These activities have been designed so that learners can think about appreciating the smaller things in life.</a:t>
            </a:r>
          </a:p>
          <a:p>
            <a:r>
              <a:rPr lang="en-GB"/>
              <a:t>By acknowledging their senses and the things they enjoy, they are thinking about those little things that can have a positive impact on their mood when they are coping with a challenge. </a:t>
            </a:r>
            <a:br>
              <a:rPr lang="en-GB">
                <a:cs typeface="+mn-lt"/>
              </a:rPr>
            </a:br>
            <a:r>
              <a:rPr lang="en-GB"/>
              <a:t>These activities also allow learners to share ideas with others, therefore building connections and a support network around them. </a:t>
            </a:r>
          </a:p>
        </p:txBody>
      </p:sp>
      <p:sp>
        <p:nvSpPr>
          <p:cNvPr id="4" name="Slide Number Placeholder 3"/>
          <p:cNvSpPr>
            <a:spLocks noGrp="1"/>
          </p:cNvSpPr>
          <p:nvPr>
            <p:ph type="sldNum" sz="quarter" idx="5"/>
          </p:nvPr>
        </p:nvSpPr>
        <p:spPr/>
        <p:txBody>
          <a:bodyPr/>
          <a:lstStyle/>
          <a:p>
            <a:fld id="{D0035BB1-3110-4558-AB10-DB2B8E7B3B9C}" type="slidenum">
              <a:rPr lang="en-GB" smtClean="0"/>
              <a:t>11</a:t>
            </a:fld>
            <a:endParaRPr lang="en-GB"/>
          </a:p>
        </p:txBody>
      </p:sp>
    </p:spTree>
    <p:extLst>
      <p:ext uri="{BB962C8B-B14F-4D97-AF65-F5344CB8AC3E}">
        <p14:creationId xmlns:p14="http://schemas.microsoft.com/office/powerpoint/2010/main" val="268660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49477054"/>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1293" y="6254326"/>
            <a:ext cx="172432" cy="172432"/>
          </a:xfrm>
          <a:prstGeom prst="rect">
            <a:avLst/>
          </a:prstGeom>
        </p:spPr>
      </p:pic>
      <p:pic>
        <p:nvPicPr>
          <p:cNvPr id="16" name="Picture 15">
            <a:extLst>
              <a:ext uri="{FF2B5EF4-FFF2-40B4-BE49-F238E27FC236}">
                <a16:creationId xmlns:a16="http://schemas.microsoft.com/office/drawing/2014/main" id="{EE7EAFD0-3FD1-37D7-83C9-EB9B461309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421709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024824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6366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015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42763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011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0769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36077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5539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229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90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4709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34090812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948875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59078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7530661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81325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3.png"/><Relationship Id="rId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41"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5.png"/><Relationship Id="rId3" Type="http://schemas.openxmlformats.org/officeDocument/2006/relationships/image" Target="../media/image74.png"/><Relationship Id="rId21" Type="http://schemas.openxmlformats.org/officeDocument/2006/relationships/image" Target="../media/image90.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jpeg"/><Relationship Id="rId25" Type="http://schemas.openxmlformats.org/officeDocument/2006/relationships/image" Target="../media/image94.jpeg"/><Relationship Id="rId2" Type="http://schemas.openxmlformats.org/officeDocument/2006/relationships/notesSlide" Target="../notesSlides/notesSlide9.xml"/><Relationship Id="rId16" Type="http://schemas.openxmlformats.org/officeDocument/2006/relationships/image" Target="../media/image87.png"/><Relationship Id="rId20" Type="http://schemas.openxmlformats.org/officeDocument/2006/relationships/image" Target="../media/image73.png"/><Relationship Id="rId29"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3.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81.png"/><Relationship Id="rId19" Type="http://schemas.openxmlformats.org/officeDocument/2006/relationships/slide" Target="slide9.xml"/><Relationship Id="rId31" Type="http://schemas.openxmlformats.org/officeDocument/2006/relationships/image" Target="../media/image10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1.png"/><Relationship Id="rId27" Type="http://schemas.openxmlformats.org/officeDocument/2006/relationships/image" Target="../media/image96.jpeg"/><Relationship Id="rId30"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02.gi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06.pn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10.png"/><Relationship Id="rId4" Type="http://schemas.openxmlformats.org/officeDocument/2006/relationships/image" Target="../media/image109.svg"/></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16.png"/><Relationship Id="rId18" Type="http://schemas.microsoft.com/office/2007/relationships/hdphoto" Target="../media/hdphoto17.wdp"/><Relationship Id="rId26" Type="http://schemas.microsoft.com/office/2007/relationships/hdphoto" Target="../media/hdphoto21.wdp"/><Relationship Id="rId3" Type="http://schemas.openxmlformats.org/officeDocument/2006/relationships/image" Target="../media/image111.png"/><Relationship Id="rId21" Type="http://schemas.openxmlformats.org/officeDocument/2006/relationships/image" Target="../media/image120.png"/><Relationship Id="rId7" Type="http://schemas.openxmlformats.org/officeDocument/2006/relationships/image" Target="../media/image113.png"/><Relationship Id="rId12" Type="http://schemas.microsoft.com/office/2007/relationships/hdphoto" Target="../media/hdphoto14.wdp"/><Relationship Id="rId17" Type="http://schemas.openxmlformats.org/officeDocument/2006/relationships/image" Target="../media/image118.png"/><Relationship Id="rId25" Type="http://schemas.openxmlformats.org/officeDocument/2006/relationships/image" Target="../media/image122.png"/><Relationship Id="rId2" Type="http://schemas.openxmlformats.org/officeDocument/2006/relationships/notesSlide" Target="../notesSlides/notesSlide13.xml"/><Relationship Id="rId16" Type="http://schemas.microsoft.com/office/2007/relationships/hdphoto" Target="../media/hdphoto16.wdp"/><Relationship Id="rId20" Type="http://schemas.microsoft.com/office/2007/relationships/hdphoto" Target="../media/hdphoto18.wdp"/><Relationship Id="rId29" Type="http://schemas.openxmlformats.org/officeDocument/2006/relationships/image" Target="../media/image6.png"/><Relationship Id="rId1" Type="http://schemas.openxmlformats.org/officeDocument/2006/relationships/slideLayout" Target="../slideLayouts/slideLayout18.xml"/><Relationship Id="rId6" Type="http://schemas.microsoft.com/office/2007/relationships/hdphoto" Target="../media/hdphoto11.wdp"/><Relationship Id="rId11" Type="http://schemas.openxmlformats.org/officeDocument/2006/relationships/image" Target="../media/image115.png"/><Relationship Id="rId24" Type="http://schemas.microsoft.com/office/2007/relationships/hdphoto" Target="../media/hdphoto20.wdp"/><Relationship Id="rId5" Type="http://schemas.openxmlformats.org/officeDocument/2006/relationships/image" Target="../media/image112.png"/><Relationship Id="rId15" Type="http://schemas.openxmlformats.org/officeDocument/2006/relationships/image" Target="../media/image117.png"/><Relationship Id="rId23" Type="http://schemas.openxmlformats.org/officeDocument/2006/relationships/image" Target="../media/image121.png"/><Relationship Id="rId28" Type="http://schemas.openxmlformats.org/officeDocument/2006/relationships/slide" Target="slide3.xml"/><Relationship Id="rId10" Type="http://schemas.microsoft.com/office/2007/relationships/hdphoto" Target="../media/hdphoto13.wdp"/><Relationship Id="rId19" Type="http://schemas.openxmlformats.org/officeDocument/2006/relationships/image" Target="../media/image119.png"/><Relationship Id="rId4" Type="http://schemas.microsoft.com/office/2007/relationships/hdphoto" Target="../media/hdphoto10.wdp"/><Relationship Id="rId9" Type="http://schemas.openxmlformats.org/officeDocument/2006/relationships/image" Target="../media/image114.png"/><Relationship Id="rId14" Type="http://schemas.microsoft.com/office/2007/relationships/hdphoto" Target="../media/hdphoto15.wdp"/><Relationship Id="rId22" Type="http://schemas.microsoft.com/office/2007/relationships/hdphoto" Target="../media/hdphoto19.wdp"/><Relationship Id="rId27" Type="http://schemas.openxmlformats.org/officeDocument/2006/relationships/image" Target="../media/image12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3.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slide" Target="slide3.xml"/><Relationship Id="rId4" Type="http://schemas.microsoft.com/office/2007/relationships/hdphoto" Target="../media/hdphoto22.wdp"/></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png"/><Relationship Id="rId3" Type="http://schemas.microsoft.com/office/2007/relationships/media" Target="../media/media2.mp4"/><Relationship Id="rId7" Type="http://schemas.openxmlformats.org/officeDocument/2006/relationships/image" Target="../media/image128.png"/><Relationship Id="rId12"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5.xml"/><Relationship Id="rId11" Type="http://schemas.openxmlformats.org/officeDocument/2006/relationships/slide" Target="slide3.xml"/><Relationship Id="rId5" Type="http://schemas.openxmlformats.org/officeDocument/2006/relationships/slideLayout" Target="../slideLayouts/slideLayout18.xml"/><Relationship Id="rId10" Type="http://schemas.openxmlformats.org/officeDocument/2006/relationships/image" Target="../media/image131.png"/><Relationship Id="rId4" Type="http://schemas.openxmlformats.org/officeDocument/2006/relationships/video" Target="../media/media2.mp4"/><Relationship Id="rId9" Type="http://schemas.openxmlformats.org/officeDocument/2006/relationships/image" Target="../media/image130.jpe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36.gif"/><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slide" Target="slide3.xml"/><Relationship Id="rId3" Type="http://schemas.openxmlformats.org/officeDocument/2006/relationships/image" Target="../media/image137.png"/><Relationship Id="rId7" Type="http://schemas.openxmlformats.org/officeDocument/2006/relationships/image" Target="../media/image140.png"/><Relationship Id="rId12" Type="http://schemas.microsoft.com/office/2007/relationships/hdphoto" Target="../media/hdphoto24.wdp"/><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39.png"/><Relationship Id="rId11" Type="http://schemas.openxmlformats.org/officeDocument/2006/relationships/image" Target="../media/image144.png"/><Relationship Id="rId5" Type="http://schemas.microsoft.com/office/2007/relationships/hdphoto" Target="../media/hdphoto23.wdp"/><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5.png"/><Relationship Id="rId7" Type="http://schemas.openxmlformats.org/officeDocument/2006/relationships/hyperlink" Target="mailto:jo@samaritans.org" TargetMode="External"/><Relationship Id="rId12"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hyperlink" Target="sms:85258?body=THEMIX" TargetMode="External"/><Relationship Id="rId11" Type="http://schemas.openxmlformats.org/officeDocument/2006/relationships/image" Target="../media/image6.png"/><Relationship Id="rId5" Type="http://schemas.openxmlformats.org/officeDocument/2006/relationships/hyperlink" Target="https://www.childline.org.uk/get-support/contacting-childline/emailing-childline/" TargetMode="External"/><Relationship Id="rId10" Type="http://schemas.openxmlformats.org/officeDocument/2006/relationships/slide" Target="slide3.xml"/><Relationship Id="rId4" Type="http://schemas.openxmlformats.org/officeDocument/2006/relationships/image" Target="../media/image146.png"/><Relationship Id="rId9" Type="http://schemas.openxmlformats.org/officeDocument/2006/relationships/image" Target="../media/image148.png"/></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7.xml"/><Relationship Id="rId18" Type="http://schemas.openxmlformats.org/officeDocument/2006/relationships/image" Target="../media/image15.png"/><Relationship Id="rId3" Type="http://schemas.openxmlformats.org/officeDocument/2006/relationships/image" Target="../media/image7.png"/><Relationship Id="rId21"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slide" Target="slide12.xml"/><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slide" Target="slide3.xml"/><Relationship Id="rId20"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slide" Target="slide7.xml"/><Relationship Id="rId24" Type="http://schemas.openxmlformats.org/officeDocument/2006/relationships/image" Target="../media/image20.png"/><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slide" Target="slide21.xml"/><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5.xml"/><Relationship Id="rId22"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16.png"/><Relationship Id="rId18" Type="http://schemas.microsoft.com/office/2007/relationships/hdphoto" Target="../media/hdphoto17.wdp"/><Relationship Id="rId26" Type="http://schemas.openxmlformats.org/officeDocument/2006/relationships/image" Target="../media/image123.png"/><Relationship Id="rId3" Type="http://schemas.openxmlformats.org/officeDocument/2006/relationships/image" Target="../media/image111.png"/><Relationship Id="rId21" Type="http://schemas.openxmlformats.org/officeDocument/2006/relationships/image" Target="../media/image151.png"/><Relationship Id="rId7" Type="http://schemas.openxmlformats.org/officeDocument/2006/relationships/image" Target="../media/image113.png"/><Relationship Id="rId12" Type="http://schemas.microsoft.com/office/2007/relationships/hdphoto" Target="../media/hdphoto14.wdp"/><Relationship Id="rId17" Type="http://schemas.openxmlformats.org/officeDocument/2006/relationships/image" Target="../media/image118.png"/><Relationship Id="rId25" Type="http://schemas.microsoft.com/office/2007/relationships/hdphoto" Target="../media/hdphoto21.wdp"/><Relationship Id="rId2" Type="http://schemas.openxmlformats.org/officeDocument/2006/relationships/notesSlide" Target="../notesSlides/notesSlide28.xml"/><Relationship Id="rId16" Type="http://schemas.microsoft.com/office/2007/relationships/hdphoto" Target="../media/hdphoto16.wdp"/><Relationship Id="rId20" Type="http://schemas.microsoft.com/office/2007/relationships/hdphoto" Target="../media/hdphoto18.wdp"/><Relationship Id="rId1" Type="http://schemas.openxmlformats.org/officeDocument/2006/relationships/slideLayout" Target="../slideLayouts/slideLayout18.xml"/><Relationship Id="rId6" Type="http://schemas.microsoft.com/office/2007/relationships/hdphoto" Target="../media/hdphoto11.wdp"/><Relationship Id="rId11" Type="http://schemas.openxmlformats.org/officeDocument/2006/relationships/image" Target="../media/image115.png"/><Relationship Id="rId24" Type="http://schemas.openxmlformats.org/officeDocument/2006/relationships/image" Target="../media/image122.png"/><Relationship Id="rId5" Type="http://schemas.openxmlformats.org/officeDocument/2006/relationships/image" Target="../media/image112.png"/><Relationship Id="rId15" Type="http://schemas.openxmlformats.org/officeDocument/2006/relationships/image" Target="../media/image117.png"/><Relationship Id="rId23" Type="http://schemas.microsoft.com/office/2007/relationships/hdphoto" Target="../media/hdphoto20.wdp"/><Relationship Id="rId10" Type="http://schemas.microsoft.com/office/2007/relationships/hdphoto" Target="../media/hdphoto13.wdp"/><Relationship Id="rId19" Type="http://schemas.openxmlformats.org/officeDocument/2006/relationships/image" Target="../media/image119.png"/><Relationship Id="rId4" Type="http://schemas.microsoft.com/office/2007/relationships/hdphoto" Target="../media/hdphoto10.wdp"/><Relationship Id="rId9" Type="http://schemas.openxmlformats.org/officeDocument/2006/relationships/image" Target="../media/image114.png"/><Relationship Id="rId14" Type="http://schemas.microsoft.com/office/2007/relationships/hdphoto" Target="../media/hdphoto15.wdp"/><Relationship Id="rId22"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slide" Target="slide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slide" Target="slide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ustomXml" Target="../ink/ink1.xml"/><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4.wdp"/><Relationship Id="rId18" Type="http://schemas.openxmlformats.org/officeDocument/2006/relationships/image" Target="../media/image31.png"/><Relationship Id="rId3" Type="http://schemas.openxmlformats.org/officeDocument/2006/relationships/customXml" Target="../ink/ink2.xml"/><Relationship Id="rId21" Type="http://schemas.microsoft.com/office/2007/relationships/hdphoto" Target="../media/hdphoto8.wdp"/><Relationship Id="rId7" Type="http://schemas.openxmlformats.org/officeDocument/2006/relationships/slide" Target="slide11.xml"/><Relationship Id="rId12" Type="http://schemas.openxmlformats.org/officeDocument/2006/relationships/image" Target="../media/image28.png"/><Relationship Id="rId17" Type="http://schemas.microsoft.com/office/2007/relationships/hdphoto" Target="../media/hdphoto6.wdp"/><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10.xml"/><Relationship Id="rId11" Type="http://schemas.microsoft.com/office/2007/relationships/hdphoto" Target="../media/hdphoto3.wdp"/><Relationship Id="rId24" Type="http://schemas.openxmlformats.org/officeDocument/2006/relationships/image" Target="../media/image34.png"/><Relationship Id="rId5" Type="http://schemas.openxmlformats.org/officeDocument/2006/relationships/image" Target="../media/image25.pn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27.png"/><Relationship Id="rId19" Type="http://schemas.microsoft.com/office/2007/relationships/hdphoto" Target="../media/hdphoto7.wdp"/><Relationship Id="rId4" Type="http://schemas.openxmlformats.org/officeDocument/2006/relationships/image" Target="../media/image190.png"/><Relationship Id="rId9" Type="http://schemas.microsoft.com/office/2007/relationships/hdphoto" Target="../media/hdphoto2.wdp"/><Relationship Id="rId14" Type="http://schemas.openxmlformats.org/officeDocument/2006/relationships/image" Target="../media/image29.png"/><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67CC2F-E4BC-307A-B92D-B5003B2B9F6E}"/>
              </a:ext>
            </a:extLst>
          </p:cNvPr>
          <p:cNvSpPr>
            <a:spLocks noGrp="1" noRot="1" noMove="1" noResize="1" noEditPoints="1" noAdjustHandles="1" noChangeArrowheads="1" noChangeShapeType="1"/>
          </p:cNvSpPr>
          <p:nvPr/>
        </p:nvSpPr>
        <p:spPr>
          <a:xfrm>
            <a:off x="5276088" y="448056"/>
            <a:ext cx="2505277" cy="2214462"/>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4283964-1B99-84E3-C8AC-8EBBC80D627D}"/>
              </a:ext>
            </a:extLst>
          </p:cNvPr>
          <p:cNvSpPr>
            <a:spLocks noGrp="1" noRot="1" noMove="1" noResize="1" noEditPoints="1" noAdjustHandles="1" noChangeArrowheads="1" noChangeShapeType="1"/>
          </p:cNvSpPr>
          <p:nvPr/>
        </p:nvSpPr>
        <p:spPr>
          <a:xfrm>
            <a:off x="7781365" y="2662518"/>
            <a:ext cx="3384460" cy="3399235"/>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1B1AA3E-EDD3-603E-6B19-DACD57E8325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481413" y="448056"/>
            <a:ext cx="10491985" cy="5671334"/>
          </a:xfrm>
          <a:prstGeom prst="rect">
            <a:avLst/>
          </a:prstGeom>
          <a:ln>
            <a:noFill/>
          </a:ln>
        </p:spPr>
      </p:pic>
      <p:sp>
        <p:nvSpPr>
          <p:cNvPr id="5" name="Rectangle 4">
            <a:extLst>
              <a:ext uri="{FF2B5EF4-FFF2-40B4-BE49-F238E27FC236}">
                <a16:creationId xmlns:a16="http://schemas.microsoft.com/office/drawing/2014/main" id="{42F62DF5-C8F4-7036-B462-3F166CA42E23}"/>
              </a:ext>
            </a:extLst>
          </p:cNvPr>
          <p:cNvSpPr>
            <a:spLocks noGrp="1" noRot="1" noMove="1" noResize="1" noEditPoints="1" noAdjustHandles="1" noChangeArrowheads="1" noChangeShapeType="1"/>
          </p:cNvSpPr>
          <p:nvPr/>
        </p:nvSpPr>
        <p:spPr>
          <a:xfrm>
            <a:off x="673840" y="3653346"/>
            <a:ext cx="2408407" cy="2408407"/>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chemeClr val="bg1"/>
                </a:solidFill>
              </a:rPr>
              <a:t>How to build your resilience</a:t>
            </a:r>
          </a:p>
        </p:txBody>
      </p:sp>
      <p:sp>
        <p:nvSpPr>
          <p:cNvPr id="2" name="Rectangle 1">
            <a:extLst>
              <a:ext uri="{FF2B5EF4-FFF2-40B4-BE49-F238E27FC236}">
                <a16:creationId xmlns:a16="http://schemas.microsoft.com/office/drawing/2014/main" id="{2FDAF623-9C84-E487-5408-92F4556240C1}"/>
              </a:ext>
            </a:extLst>
          </p:cNvPr>
          <p:cNvSpPr>
            <a:spLocks noGrp="1" noRot="1" noMove="1" noResize="1" noEditPoints="1" noAdjustHandles="1" noChangeArrowheads="1" noChangeShapeType="1"/>
          </p:cNvSpPr>
          <p:nvPr/>
        </p:nvSpPr>
        <p:spPr>
          <a:xfrm>
            <a:off x="3082247" y="4554071"/>
            <a:ext cx="1516647" cy="1507682"/>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328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9DDE9"/>
        </a:solidFill>
        <a:effectLst/>
      </p:bgPr>
    </p:bg>
    <p:spTree>
      <p:nvGrpSpPr>
        <p:cNvPr id="1" name=""/>
        <p:cNvGrpSpPr/>
        <p:nvPr/>
      </p:nvGrpSpPr>
      <p:grpSpPr>
        <a:xfrm>
          <a:off x="0" y="0"/>
          <a:ext cx="0" cy="0"/>
          <a:chOff x="0" y="0"/>
          <a:chExt cx="0" cy="0"/>
        </a:xfrm>
      </p:grpSpPr>
      <p:pic>
        <p:nvPicPr>
          <p:cNvPr id="187" name="Picture 186" descr="A green and black snake&#10;&#10;Description automatically generated">
            <a:extLst>
              <a:ext uri="{FF2B5EF4-FFF2-40B4-BE49-F238E27FC236}">
                <a16:creationId xmlns:a16="http://schemas.microsoft.com/office/drawing/2014/main" id="{35A8BFA0-39D4-71E0-9D6C-DAD0659742C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l="-1110" r="-339" b="-398"/>
          <a:stretch/>
        </p:blipFill>
        <p:spPr>
          <a:xfrm>
            <a:off x="9514805" y="-1"/>
            <a:ext cx="4310078" cy="4999315"/>
          </a:xfrm>
          <a:prstGeom prst="rect">
            <a:avLst/>
          </a:prstGeom>
        </p:spPr>
      </p:pic>
      <p:pic>
        <p:nvPicPr>
          <p:cNvPr id="184" name="Picture 183">
            <a:extLst>
              <a:ext uri="{FF2B5EF4-FFF2-40B4-BE49-F238E27FC236}">
                <a16:creationId xmlns:a16="http://schemas.microsoft.com/office/drawing/2014/main" id="{80D73D30-E5F5-D5E2-2037-3D5A7C6E7B74}"/>
              </a:ext>
            </a:extLst>
          </p:cNvPr>
          <p:cNvPicPr>
            <a:picLocks noGrp="1" noRot="1" noChangeAspect="1" noMove="1" noResize="1" noEditPoints="1" noAdjustHandles="1" noChangeArrowheads="1" noChangeShapeType="1" noCrop="1"/>
          </p:cNvPicPr>
          <p:nvPr/>
        </p:nvPicPr>
        <p:blipFill>
          <a:blip r:embed="rId4"/>
          <a:stretch>
            <a:fillRect/>
          </a:stretch>
        </p:blipFill>
        <p:spPr>
          <a:xfrm>
            <a:off x="883828" y="974946"/>
            <a:ext cx="5544324" cy="514422"/>
          </a:xfrm>
          <a:prstGeom prst="rect">
            <a:avLst/>
          </a:prstGeom>
        </p:spPr>
      </p:pic>
      <p:pic>
        <p:nvPicPr>
          <p:cNvPr id="186" name="Button1" descr="A number on a white rectangular object&#10;&#10;Description automatically generated">
            <a:extLst>
              <a:ext uri="{FF2B5EF4-FFF2-40B4-BE49-F238E27FC236}">
                <a16:creationId xmlns:a16="http://schemas.microsoft.com/office/drawing/2014/main" id="{19B70A80-E2CD-4982-E85F-75B43FD2418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14217" y="1258736"/>
            <a:ext cx="1884236" cy="2020012"/>
          </a:xfrm>
          <a:prstGeom prst="rect">
            <a:avLst/>
          </a:prstGeom>
        </p:spPr>
      </p:pic>
      <p:pic>
        <p:nvPicPr>
          <p:cNvPr id="192" name="Button2" descr="A green and white rectangular sign with a number two&#10;&#10;Description automatically generated">
            <a:extLst>
              <a:ext uri="{FF2B5EF4-FFF2-40B4-BE49-F238E27FC236}">
                <a16:creationId xmlns:a16="http://schemas.microsoft.com/office/drawing/2014/main" id="{A939C522-2CC0-AFF5-513D-FB032CCA8016}"/>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2954417" y="1241298"/>
            <a:ext cx="1884236" cy="2020012"/>
          </a:xfrm>
          <a:prstGeom prst="rect">
            <a:avLst/>
          </a:prstGeom>
        </p:spPr>
      </p:pic>
      <p:pic>
        <p:nvPicPr>
          <p:cNvPr id="195" name="Button3" descr="A red and white rectangular sign with a number on it&#10;&#10;Description automatically generated">
            <a:extLst>
              <a:ext uri="{FF2B5EF4-FFF2-40B4-BE49-F238E27FC236}">
                <a16:creationId xmlns:a16="http://schemas.microsoft.com/office/drawing/2014/main" id="{FD779B56-DF18-1561-116D-811EA691E264}"/>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4891817" y="1293210"/>
            <a:ext cx="1884236" cy="2020012"/>
          </a:xfrm>
          <a:prstGeom prst="rect">
            <a:avLst/>
          </a:prstGeom>
        </p:spPr>
      </p:pic>
      <p:pic>
        <p:nvPicPr>
          <p:cNvPr id="197" name="Button4" descr="A number on a white rectangular object&#10;&#10;Description automatically generated">
            <a:extLst>
              <a:ext uri="{FF2B5EF4-FFF2-40B4-BE49-F238E27FC236}">
                <a16:creationId xmlns:a16="http://schemas.microsoft.com/office/drawing/2014/main" id="{9659F21F-6C57-EDBB-4E18-3139BAFE28A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6939554" y="1359163"/>
            <a:ext cx="1884236" cy="2020012"/>
          </a:xfrm>
          <a:prstGeom prst="rect">
            <a:avLst/>
          </a:prstGeom>
        </p:spPr>
      </p:pic>
      <p:pic>
        <p:nvPicPr>
          <p:cNvPr id="199" name="B5" descr="A number on a white rectangular sign&#10;&#10;Description automatically generated">
            <a:extLst>
              <a:ext uri="{FF2B5EF4-FFF2-40B4-BE49-F238E27FC236}">
                <a16:creationId xmlns:a16="http://schemas.microsoft.com/office/drawing/2014/main" id="{2FA65895-E16E-BC30-8D61-7B943785BA68}"/>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9008454" y="1284031"/>
            <a:ext cx="1884236" cy="2020012"/>
          </a:xfrm>
          <a:prstGeom prst="rect">
            <a:avLst/>
          </a:prstGeom>
        </p:spPr>
      </p:pic>
      <p:pic>
        <p:nvPicPr>
          <p:cNvPr id="201" name="b6" descr="A red and white rectangular sign with a number six&#10;&#10;Description automatically generated">
            <a:extLst>
              <a:ext uri="{FF2B5EF4-FFF2-40B4-BE49-F238E27FC236}">
                <a16:creationId xmlns:a16="http://schemas.microsoft.com/office/drawing/2014/main" id="{B8D3AC2A-97C7-22EA-F74E-48EEF40AB36B}"/>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tretch>
            <a:fillRect/>
          </a:stretch>
        </p:blipFill>
        <p:spPr>
          <a:xfrm>
            <a:off x="855584" y="2444860"/>
            <a:ext cx="1884236" cy="2020012"/>
          </a:xfrm>
          <a:prstGeom prst="rect">
            <a:avLst/>
          </a:prstGeom>
        </p:spPr>
      </p:pic>
      <p:pic>
        <p:nvPicPr>
          <p:cNvPr id="203" name="b7" descr="A number on a white rectangular object&#10;&#10;Description automatically generated">
            <a:extLst>
              <a:ext uri="{FF2B5EF4-FFF2-40B4-BE49-F238E27FC236}">
                <a16:creationId xmlns:a16="http://schemas.microsoft.com/office/drawing/2014/main" id="{EBF759C9-1B21-FF1A-0763-6C745FB25F1C}"/>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2964519" y="2478131"/>
            <a:ext cx="1887007" cy="2020012"/>
          </a:xfrm>
          <a:prstGeom prst="rect">
            <a:avLst/>
          </a:prstGeom>
        </p:spPr>
      </p:pic>
      <p:pic>
        <p:nvPicPr>
          <p:cNvPr id="205" name="b8" descr="A green and white rectangular sign with a number&#10;&#10;Description automatically generated">
            <a:extLst>
              <a:ext uri="{FF2B5EF4-FFF2-40B4-BE49-F238E27FC236}">
                <a16:creationId xmlns:a16="http://schemas.microsoft.com/office/drawing/2014/main" id="{8A6DACF9-2549-A766-7783-2C97F6B20F4F}"/>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4943657" y="2466128"/>
            <a:ext cx="1884236" cy="2020012"/>
          </a:xfrm>
          <a:prstGeom prst="rect">
            <a:avLst/>
          </a:prstGeom>
        </p:spPr>
      </p:pic>
      <p:pic>
        <p:nvPicPr>
          <p:cNvPr id="207" name="b9" descr="A red and white rectangular sign with a number on it&#10;&#10;Description automatically generated">
            <a:extLst>
              <a:ext uri="{FF2B5EF4-FFF2-40B4-BE49-F238E27FC236}">
                <a16:creationId xmlns:a16="http://schemas.microsoft.com/office/drawing/2014/main" id="{0D0BE7C4-75F6-3BA2-7A83-73D3573C3EB5}"/>
              </a:ext>
            </a:extLst>
          </p:cNvPr>
          <p:cNvPicPr>
            <a:picLocks noGrp="1" noRot="1" noChangeAspect="1" noMove="1" noResize="1" noEditPoints="1" noAdjustHandles="1" noChangeArrowheads="1" noChangeShapeType="1" noCrop="1"/>
          </p:cNvPicPr>
          <p:nvPr/>
        </p:nvPicPr>
        <p:blipFill>
          <a:blip r:embed="rId13" cstate="email">
            <a:extLst>
              <a:ext uri="{28A0092B-C50C-407E-A947-70E740481C1C}">
                <a14:useLocalDpi xmlns:a14="http://schemas.microsoft.com/office/drawing/2010/main"/>
              </a:ext>
            </a:extLst>
          </a:blip>
          <a:stretch>
            <a:fillRect/>
          </a:stretch>
        </p:blipFill>
        <p:spPr>
          <a:xfrm>
            <a:off x="7021978" y="2442700"/>
            <a:ext cx="1887007" cy="2020012"/>
          </a:xfrm>
          <a:prstGeom prst="rect">
            <a:avLst/>
          </a:prstGeom>
        </p:spPr>
      </p:pic>
      <p:pic>
        <p:nvPicPr>
          <p:cNvPr id="209" name="b10" descr="A yellow and white rectangular sign with black numbers&#10;&#10;Description automatically generated">
            <a:extLst>
              <a:ext uri="{FF2B5EF4-FFF2-40B4-BE49-F238E27FC236}">
                <a16:creationId xmlns:a16="http://schemas.microsoft.com/office/drawing/2014/main" id="{ED4C985F-3507-D0FB-95A4-CE6E9E73B4DD}"/>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8834373" y="2418994"/>
            <a:ext cx="2114224" cy="2020012"/>
          </a:xfrm>
          <a:prstGeom prst="rect">
            <a:avLst/>
          </a:prstGeom>
        </p:spPr>
      </p:pic>
      <p:pic>
        <p:nvPicPr>
          <p:cNvPr id="211" name="b11" descr="A white rectangular sign with black numbers on it&#10;&#10;Description automatically generated">
            <a:extLst>
              <a:ext uri="{FF2B5EF4-FFF2-40B4-BE49-F238E27FC236}">
                <a16:creationId xmlns:a16="http://schemas.microsoft.com/office/drawing/2014/main" id="{64F3C616-343B-AA6C-1E5D-E770AAA81F5C}"/>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a:off x="781391" y="3542239"/>
            <a:ext cx="2111453" cy="2020012"/>
          </a:xfrm>
          <a:prstGeom prst="rect">
            <a:avLst/>
          </a:prstGeom>
        </p:spPr>
      </p:pic>
      <p:pic>
        <p:nvPicPr>
          <p:cNvPr id="213" name="b12" descr="A white rectangular sign with black numbers on it&#10;&#10;Description automatically generated">
            <a:extLst>
              <a:ext uri="{FF2B5EF4-FFF2-40B4-BE49-F238E27FC236}">
                <a16:creationId xmlns:a16="http://schemas.microsoft.com/office/drawing/2014/main" id="{DF1DE34B-A3C2-2D81-37B9-AACFA21FE66F}"/>
              </a:ext>
            </a:extLst>
          </p:cNvPr>
          <p:cNvPicPr>
            <a:picLocks noGrp="1" noRot="1" noChangeAspect="1" noMove="1" noResize="1" noEditPoints="1" noAdjustHandles="1" noChangeArrowheads="1" noChangeShapeType="1" noCrop="1"/>
          </p:cNvPicPr>
          <p:nvPr/>
        </p:nvPicPr>
        <p:blipFill>
          <a:blip r:embed="rId16" cstate="email">
            <a:extLst>
              <a:ext uri="{28A0092B-C50C-407E-A947-70E740481C1C}">
                <a14:useLocalDpi xmlns:a14="http://schemas.microsoft.com/office/drawing/2010/main"/>
              </a:ext>
            </a:extLst>
          </a:blip>
          <a:stretch>
            <a:fillRect/>
          </a:stretch>
        </p:blipFill>
        <p:spPr>
          <a:xfrm>
            <a:off x="2769727" y="3591565"/>
            <a:ext cx="2116995" cy="2020012"/>
          </a:xfrm>
          <a:prstGeom prst="rect">
            <a:avLst/>
          </a:prstGeom>
        </p:spPr>
      </p:pic>
      <p:pic>
        <p:nvPicPr>
          <p:cNvPr id="215" name="b13" descr="A white rectangular sign with black numbers on it&#10;&#10;Description automatically generated">
            <a:extLst>
              <a:ext uri="{FF2B5EF4-FFF2-40B4-BE49-F238E27FC236}">
                <a16:creationId xmlns:a16="http://schemas.microsoft.com/office/drawing/2014/main" id="{7E521FB3-86B3-67ED-C008-617A2FB33918}"/>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tretch>
            <a:fillRect/>
          </a:stretch>
        </p:blipFill>
        <p:spPr>
          <a:xfrm>
            <a:off x="4811056" y="3639046"/>
            <a:ext cx="2111453" cy="2020012"/>
          </a:xfrm>
          <a:prstGeom prst="rect">
            <a:avLst/>
          </a:prstGeom>
        </p:spPr>
      </p:pic>
      <p:pic>
        <p:nvPicPr>
          <p:cNvPr id="217" name="b14" descr="A white rectangular sign with black numbers on it&#10;&#10;Description automatically generated">
            <a:extLst>
              <a:ext uri="{FF2B5EF4-FFF2-40B4-BE49-F238E27FC236}">
                <a16:creationId xmlns:a16="http://schemas.microsoft.com/office/drawing/2014/main" id="{15180FC0-49F9-D45A-3132-3FE5CAF46684}"/>
              </a:ext>
            </a:extLst>
          </p:cNvPr>
          <p:cNvPicPr>
            <a:picLocks noGrp="1" noRot="1" noChangeAspect="1" noMove="1" noResize="1" noEditPoints="1" noAdjustHandles="1" noChangeArrowheads="1" noChangeShapeType="1" noCrop="1"/>
          </p:cNvPicPr>
          <p:nvPr/>
        </p:nvPicPr>
        <p:blipFill>
          <a:blip r:embed="rId18" cstate="email">
            <a:extLst>
              <a:ext uri="{28A0092B-C50C-407E-A947-70E740481C1C}">
                <a14:useLocalDpi xmlns:a14="http://schemas.microsoft.com/office/drawing/2010/main"/>
              </a:ext>
            </a:extLst>
          </a:blip>
          <a:stretch>
            <a:fillRect/>
          </a:stretch>
        </p:blipFill>
        <p:spPr>
          <a:xfrm>
            <a:off x="6876481" y="3658372"/>
            <a:ext cx="2044951" cy="2020012"/>
          </a:xfrm>
          <a:prstGeom prst="rect">
            <a:avLst/>
          </a:prstGeom>
        </p:spPr>
      </p:pic>
      <p:pic>
        <p:nvPicPr>
          <p:cNvPr id="219" name="b15" descr="A white rectangular sign with black numbers on it&#10;&#10;Description automatically generated">
            <a:extLst>
              <a:ext uri="{FF2B5EF4-FFF2-40B4-BE49-F238E27FC236}">
                <a16:creationId xmlns:a16="http://schemas.microsoft.com/office/drawing/2014/main" id="{90EEA3AF-9769-168F-5F95-89B367F16A98}"/>
              </a:ext>
            </a:extLst>
          </p:cNvPr>
          <p:cNvPicPr>
            <a:picLocks noGrp="1" noRot="1" noChangeAspect="1" noMove="1" noResize="1" noEditPoints="1" noAdjustHandles="1" noChangeArrowheads="1" noChangeShapeType="1" noCrop="1"/>
          </p:cNvPicPr>
          <p:nvPr/>
        </p:nvPicPr>
        <p:blipFill>
          <a:blip r:embed="rId19" cstate="email">
            <a:extLst>
              <a:ext uri="{28A0092B-C50C-407E-A947-70E740481C1C}">
                <a14:useLocalDpi xmlns:a14="http://schemas.microsoft.com/office/drawing/2010/main"/>
              </a:ext>
            </a:extLst>
          </a:blip>
          <a:stretch>
            <a:fillRect/>
          </a:stretch>
        </p:blipFill>
        <p:spPr>
          <a:xfrm>
            <a:off x="8838468" y="3561446"/>
            <a:ext cx="2114224" cy="2020012"/>
          </a:xfrm>
          <a:prstGeom prst="rect">
            <a:avLst/>
          </a:prstGeom>
        </p:spPr>
      </p:pic>
      <p:pic>
        <p:nvPicPr>
          <p:cNvPr id="221" name="b16" descr="A yellow and white rectangular sign with a black number&#10;&#10;Description automatically generated">
            <a:extLst>
              <a:ext uri="{FF2B5EF4-FFF2-40B4-BE49-F238E27FC236}">
                <a16:creationId xmlns:a16="http://schemas.microsoft.com/office/drawing/2014/main" id="{F7577E1D-D6A3-D3BE-C5E4-EE0F98D8B79B}"/>
              </a:ext>
            </a:extLst>
          </p:cNvPr>
          <p:cNvPicPr>
            <a:picLocks noGrp="1" noRot="1" noChangeAspect="1" noMove="1" noResize="1" noEditPoints="1" noAdjustHandles="1" noChangeArrowheads="1" noChangeShapeType="1" noCrop="1"/>
          </p:cNvPicPr>
          <p:nvPr/>
        </p:nvPicPr>
        <p:blipFill>
          <a:blip r:embed="rId20" cstate="email">
            <a:extLst>
              <a:ext uri="{28A0092B-C50C-407E-A947-70E740481C1C}">
                <a14:useLocalDpi xmlns:a14="http://schemas.microsoft.com/office/drawing/2010/main"/>
              </a:ext>
            </a:extLst>
          </a:blip>
          <a:stretch>
            <a:fillRect/>
          </a:stretch>
        </p:blipFill>
        <p:spPr>
          <a:xfrm>
            <a:off x="815604" y="4773185"/>
            <a:ext cx="2114224" cy="2020012"/>
          </a:xfrm>
          <a:prstGeom prst="rect">
            <a:avLst/>
          </a:prstGeom>
        </p:spPr>
      </p:pic>
      <p:pic>
        <p:nvPicPr>
          <p:cNvPr id="223" name="b17" descr="A white rectangular sign with black numbers on it&#10;&#10;Description automatically generated">
            <a:extLst>
              <a:ext uri="{FF2B5EF4-FFF2-40B4-BE49-F238E27FC236}">
                <a16:creationId xmlns:a16="http://schemas.microsoft.com/office/drawing/2014/main" id="{7397545D-02B0-906A-82FC-43AA558B837C}"/>
              </a:ext>
            </a:extLst>
          </p:cNvPr>
          <p:cNvPicPr>
            <a:picLocks noGrp="1" noRot="1" noChangeAspect="1" noMove="1" noResize="1" noEditPoints="1" noAdjustHandles="1" noChangeArrowheads="1" noChangeShapeType="1" noCrop="1"/>
          </p:cNvPicPr>
          <p:nvPr/>
        </p:nvPicPr>
        <p:blipFill>
          <a:blip r:embed="rId21" cstate="email">
            <a:extLst>
              <a:ext uri="{28A0092B-C50C-407E-A947-70E740481C1C}">
                <a14:useLocalDpi xmlns:a14="http://schemas.microsoft.com/office/drawing/2010/main"/>
              </a:ext>
            </a:extLst>
          </a:blip>
          <a:stretch>
            <a:fillRect/>
          </a:stretch>
        </p:blipFill>
        <p:spPr>
          <a:xfrm>
            <a:off x="2826141" y="4821380"/>
            <a:ext cx="2111453" cy="2020012"/>
          </a:xfrm>
          <a:prstGeom prst="rect">
            <a:avLst/>
          </a:prstGeom>
        </p:spPr>
      </p:pic>
      <p:pic>
        <p:nvPicPr>
          <p:cNvPr id="225" name="b18" descr="A white rectangular sign with black numbers on it&#10;&#10;Description automatically generated">
            <a:extLst>
              <a:ext uri="{FF2B5EF4-FFF2-40B4-BE49-F238E27FC236}">
                <a16:creationId xmlns:a16="http://schemas.microsoft.com/office/drawing/2014/main" id="{A51B7477-AA09-046D-E74F-428D0075070D}"/>
              </a:ext>
            </a:extLst>
          </p:cNvPr>
          <p:cNvPicPr>
            <a:picLocks noGrp="1" noRot="1" noChangeAspect="1" noMove="1" noResize="1" noEditPoints="1" noAdjustHandles="1" noChangeArrowheads="1" noChangeShapeType="1" noCrop="1"/>
          </p:cNvPicPr>
          <p:nvPr/>
        </p:nvPicPr>
        <p:blipFill>
          <a:blip r:embed="rId22" cstate="email">
            <a:extLst>
              <a:ext uri="{28A0092B-C50C-407E-A947-70E740481C1C}">
                <a14:useLocalDpi xmlns:a14="http://schemas.microsoft.com/office/drawing/2010/main"/>
              </a:ext>
            </a:extLst>
          </a:blip>
          <a:stretch>
            <a:fillRect/>
          </a:stretch>
        </p:blipFill>
        <p:spPr>
          <a:xfrm>
            <a:off x="4800143" y="4811964"/>
            <a:ext cx="2114224" cy="2020012"/>
          </a:xfrm>
          <a:prstGeom prst="rect">
            <a:avLst/>
          </a:prstGeom>
        </p:spPr>
      </p:pic>
      <p:pic>
        <p:nvPicPr>
          <p:cNvPr id="227" name="b19" descr="A yellow and white rectangular object with a black number&#10;&#10;Description automatically generated">
            <a:extLst>
              <a:ext uri="{FF2B5EF4-FFF2-40B4-BE49-F238E27FC236}">
                <a16:creationId xmlns:a16="http://schemas.microsoft.com/office/drawing/2014/main" id="{8FE68683-2986-8D01-143A-287B74B29ED7}"/>
              </a:ext>
            </a:extLst>
          </p:cNvPr>
          <p:cNvPicPr>
            <a:picLocks noGrp="1" noRot="1" noChangeAspect="1" noMove="1" noResize="1" noEditPoints="1" noAdjustHandles="1" noChangeArrowheads="1" noChangeShapeType="1" noCrop="1"/>
          </p:cNvPicPr>
          <p:nvPr/>
        </p:nvPicPr>
        <p:blipFill>
          <a:blip r:embed="rId23" cstate="email">
            <a:extLst>
              <a:ext uri="{28A0092B-C50C-407E-A947-70E740481C1C}">
                <a14:useLocalDpi xmlns:a14="http://schemas.microsoft.com/office/drawing/2010/main"/>
              </a:ext>
            </a:extLst>
          </a:blip>
          <a:stretch>
            <a:fillRect/>
          </a:stretch>
        </p:blipFill>
        <p:spPr>
          <a:xfrm>
            <a:off x="6855806" y="4845265"/>
            <a:ext cx="2114224" cy="2020012"/>
          </a:xfrm>
          <a:prstGeom prst="rect">
            <a:avLst/>
          </a:prstGeom>
        </p:spPr>
      </p:pic>
      <p:pic>
        <p:nvPicPr>
          <p:cNvPr id="229" name="b20" descr="A white rectangular sign with black numbers on it&#10;&#10;Description automatically generated">
            <a:extLst>
              <a:ext uri="{FF2B5EF4-FFF2-40B4-BE49-F238E27FC236}">
                <a16:creationId xmlns:a16="http://schemas.microsoft.com/office/drawing/2014/main" id="{A42BCDC6-363B-6102-5235-1264A2612F2A}"/>
              </a:ext>
            </a:extLst>
          </p:cNvPr>
          <p:cNvPicPr>
            <a:picLocks noGrp="1" noRot="1" noChangeAspect="1" noMove="1" noResize="1" noEditPoints="1" noAdjustHandles="1" noChangeArrowheads="1" noChangeShapeType="1" noCrop="1"/>
          </p:cNvPicPr>
          <p:nvPr/>
        </p:nvPicPr>
        <p:blipFill>
          <a:blip r:embed="rId24" cstate="email">
            <a:extLst>
              <a:ext uri="{28A0092B-C50C-407E-A947-70E740481C1C}">
                <a14:useLocalDpi xmlns:a14="http://schemas.microsoft.com/office/drawing/2010/main"/>
              </a:ext>
            </a:extLst>
          </a:blip>
          <a:stretch>
            <a:fillRect/>
          </a:stretch>
        </p:blipFill>
        <p:spPr>
          <a:xfrm>
            <a:off x="8835697" y="4745098"/>
            <a:ext cx="2116995" cy="2020012"/>
          </a:xfrm>
          <a:prstGeom prst="rect">
            <a:avLst/>
          </a:prstGeom>
        </p:spPr>
      </p:pic>
      <p:grpSp>
        <p:nvGrpSpPr>
          <p:cNvPr id="24" name="Group 23">
            <a:extLst>
              <a:ext uri="{FF2B5EF4-FFF2-40B4-BE49-F238E27FC236}">
                <a16:creationId xmlns:a16="http://schemas.microsoft.com/office/drawing/2014/main" id="{B3E902CB-3E3B-1E9D-15BD-C916DB68EBAE}"/>
              </a:ext>
            </a:extLst>
          </p:cNvPr>
          <p:cNvGrpSpPr>
            <a:grpSpLocks noGrp="1" noUngrp="1" noRot="1" noMove="1" noResize="1"/>
          </p:cNvGrpSpPr>
          <p:nvPr/>
        </p:nvGrpSpPr>
        <p:grpSpPr>
          <a:xfrm>
            <a:off x="2502895" y="1275068"/>
            <a:ext cx="6629593" cy="4139107"/>
            <a:chOff x="2892034" y="1484104"/>
            <a:chExt cx="6629593" cy="4139107"/>
          </a:xfrm>
        </p:grpSpPr>
        <p:grpSp>
          <p:nvGrpSpPr>
            <p:cNvPr id="71" name="Group 70">
              <a:extLst>
                <a:ext uri="{FF2B5EF4-FFF2-40B4-BE49-F238E27FC236}">
                  <a16:creationId xmlns:a16="http://schemas.microsoft.com/office/drawing/2014/main" id="{025CD591-C45F-7DAA-B4C7-9D68D6CE55F6}"/>
                </a:ext>
              </a:extLst>
            </p:cNvPr>
            <p:cNvGrpSpPr>
              <a:grpSpLocks noGrp="1" noUngrp="1" noRot="1" noMove="1" noResize="1"/>
            </p:cNvGrpSpPr>
            <p:nvPr/>
          </p:nvGrpSpPr>
          <p:grpSpPr>
            <a:xfrm>
              <a:off x="2892034" y="1484104"/>
              <a:ext cx="6629593" cy="4139107"/>
              <a:chOff x="594436" y="914754"/>
              <a:chExt cx="11249879" cy="5530115"/>
            </a:xfrm>
          </p:grpSpPr>
          <p:sp>
            <p:nvSpPr>
              <p:cNvPr id="48" name="Rectangle: Rounded Corners 47">
                <a:extLst>
                  <a:ext uri="{FF2B5EF4-FFF2-40B4-BE49-F238E27FC236}">
                    <a16:creationId xmlns:a16="http://schemas.microsoft.com/office/drawing/2014/main" id="{824EF0F1-534D-A2B7-4012-4B9B1C49ECD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9" name="TextBox 48">
                <a:extLst>
                  <a:ext uri="{FF2B5EF4-FFF2-40B4-BE49-F238E27FC236}">
                    <a16:creationId xmlns:a16="http://schemas.microsoft.com/office/drawing/2014/main" id="{19EA5DC5-2189-1C9A-6B5F-5CC99C5BFA1E}"/>
                  </a:ext>
                </a:extLst>
              </p:cNvPr>
              <p:cNvSpPr txBox="1">
                <a:spLocks noGrp="1" noRot="1" noMove="1" noResize="1" noEditPoints="1" noAdjustHandles="1" noChangeArrowheads="1" noChangeShapeType="1"/>
              </p:cNvSpPr>
              <p:nvPr/>
            </p:nvSpPr>
            <p:spPr>
              <a:xfrm>
                <a:off x="1996949" y="4063181"/>
                <a:ext cx="9271479" cy="176820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Clara is feeling down because she doesn’t look like the girls she sees on social media. She has started skipping breakfast.</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could Clara do to make herself feel better?</a:t>
                </a:r>
              </a:p>
            </p:txBody>
          </p:sp>
          <p:sp>
            <p:nvSpPr>
              <p:cNvPr id="50" name="TextBox 49">
                <a:extLst>
                  <a:ext uri="{FF2B5EF4-FFF2-40B4-BE49-F238E27FC236}">
                    <a16:creationId xmlns:a16="http://schemas.microsoft.com/office/drawing/2014/main" id="{FFD10F8A-45D8-2E8B-C8DF-D80246E6CBD8}"/>
                  </a:ext>
                </a:extLst>
              </p:cNvPr>
              <p:cNvSpPr txBox="1">
                <a:spLocks noGrp="1" noRot="1" noMove="1" noResize="1" noEditPoints="1" noAdjustHandles="1" noChangeArrowheads="1" noChangeShapeType="1"/>
              </p:cNvSpPr>
              <p:nvPr/>
            </p:nvSpPr>
            <p:spPr>
              <a:xfrm>
                <a:off x="1953983" y="1277943"/>
                <a:ext cx="927147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a:t>
                </a:r>
              </a:p>
              <a:p>
                <a:r>
                  <a:rPr lang="en-GB" sz="4400" b="1">
                    <a:solidFill>
                      <a:srgbClr val="E41B13"/>
                    </a:solidFill>
                    <a:latin typeface="Arial" panose="020B0604020202020204" pitchFamily="34" charset="0"/>
                    <a:cs typeface="Arial" panose="020B0604020202020204" pitchFamily="34" charset="0"/>
                  </a:rPr>
                  <a:t>Self-esteem</a:t>
                </a:r>
              </a:p>
            </p:txBody>
          </p:sp>
        </p:grpSp>
        <p:pic>
          <p:nvPicPr>
            <p:cNvPr id="23" name="Picture 22" descr="A yellow and black snake&#10;&#10;Description automatically generated">
              <a:extLst>
                <a:ext uri="{FF2B5EF4-FFF2-40B4-BE49-F238E27FC236}">
                  <a16:creationId xmlns:a16="http://schemas.microsoft.com/office/drawing/2014/main" id="{CFFE43DC-FBF8-BE2C-9120-3174854C9F7C}"/>
                </a:ext>
              </a:extLst>
            </p:cNvPr>
            <p:cNvPicPr>
              <a:picLocks noGrp="1" noRot="1" noChangeAspect="1" noMove="1" noResize="1" noEditPoints="1" noAdjustHandles="1" noChangeArrowheads="1" noChangeShapeType="1" noCrop="1"/>
            </p:cNvPicPr>
            <p:nvPr/>
          </p:nvPicPr>
          <p:blipFill>
            <a:blip r:embed="rId25" cstate="email">
              <a:extLst>
                <a:ext uri="{28A0092B-C50C-407E-A947-70E740481C1C}">
                  <a14:useLocalDpi xmlns:a14="http://schemas.microsoft.com/office/drawing/2010/main"/>
                </a:ext>
              </a:extLst>
            </a:blip>
            <a:srcRect t="-339" r="-1168"/>
            <a:stretch/>
          </p:blipFill>
          <p:spPr>
            <a:xfrm rot="5400000">
              <a:off x="3358439" y="1305322"/>
              <a:ext cx="861813" cy="1709059"/>
            </a:xfrm>
            <a:prstGeom prst="rect">
              <a:avLst/>
            </a:prstGeom>
          </p:spPr>
        </p:pic>
      </p:grpSp>
      <p:grpSp>
        <p:nvGrpSpPr>
          <p:cNvPr id="72" name="Group 71">
            <a:extLst>
              <a:ext uri="{FF2B5EF4-FFF2-40B4-BE49-F238E27FC236}">
                <a16:creationId xmlns:a16="http://schemas.microsoft.com/office/drawing/2014/main" id="{E2FAC282-3E14-7E65-BD54-B38C9858969C}"/>
              </a:ext>
            </a:extLst>
          </p:cNvPr>
          <p:cNvGrpSpPr>
            <a:grpSpLocks noGrp="1" noUngrp="1" noRot="1" noMove="1" noResize="1"/>
          </p:cNvGrpSpPr>
          <p:nvPr/>
        </p:nvGrpSpPr>
        <p:grpSpPr>
          <a:xfrm>
            <a:off x="2589402" y="1258449"/>
            <a:ext cx="6629593" cy="4139107"/>
            <a:chOff x="2892034" y="1484104"/>
            <a:chExt cx="6629593" cy="4139107"/>
          </a:xfrm>
        </p:grpSpPr>
        <p:grpSp>
          <p:nvGrpSpPr>
            <p:cNvPr id="73" name="Group 72">
              <a:extLst>
                <a:ext uri="{FF2B5EF4-FFF2-40B4-BE49-F238E27FC236}">
                  <a16:creationId xmlns:a16="http://schemas.microsoft.com/office/drawing/2014/main" id="{83FFA98B-F6FC-74EA-41CD-0A2EC1CCCFEB}"/>
                </a:ext>
              </a:extLst>
            </p:cNvPr>
            <p:cNvGrpSpPr>
              <a:grpSpLocks noGrp="1" noUngrp="1" noRot="1" noMove="1" noResize="1"/>
            </p:cNvGrpSpPr>
            <p:nvPr/>
          </p:nvGrpSpPr>
          <p:grpSpPr>
            <a:xfrm>
              <a:off x="2892034" y="1484104"/>
              <a:ext cx="6629593" cy="4139107"/>
              <a:chOff x="594436" y="914754"/>
              <a:chExt cx="11249879" cy="5530115"/>
            </a:xfrm>
          </p:grpSpPr>
          <p:sp>
            <p:nvSpPr>
              <p:cNvPr id="75" name="Rectangle: Rounded Corners 74">
                <a:extLst>
                  <a:ext uri="{FF2B5EF4-FFF2-40B4-BE49-F238E27FC236}">
                    <a16:creationId xmlns:a16="http://schemas.microsoft.com/office/drawing/2014/main" id="{32F35C60-C871-25C8-C92B-13F41139EAA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6" name="TextBox 75">
                <a:extLst>
                  <a:ext uri="{FF2B5EF4-FFF2-40B4-BE49-F238E27FC236}">
                    <a16:creationId xmlns:a16="http://schemas.microsoft.com/office/drawing/2014/main" id="{CCDC1237-DE3F-B174-32A6-2CD90506CA17}"/>
                  </a:ext>
                </a:extLst>
              </p:cNvPr>
              <p:cNvSpPr txBox="1">
                <a:spLocks noGrp="1" noRot="1" noMove="1" noResize="1" noEditPoints="1" noAdjustHandles="1" noChangeArrowheads="1" noChangeShapeType="1"/>
              </p:cNvSpPr>
              <p:nvPr/>
            </p:nvSpPr>
            <p:spPr>
              <a:xfrm>
                <a:off x="1929641" y="3839483"/>
                <a:ext cx="8579466" cy="176820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AJ is being picked on because of the way he looks. He feels silly for being upset and doesn’t know who to talk to.</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advice would you give AJ?</a:t>
                </a:r>
              </a:p>
            </p:txBody>
          </p:sp>
          <p:sp>
            <p:nvSpPr>
              <p:cNvPr id="77" name="TextBox 76">
                <a:extLst>
                  <a:ext uri="{FF2B5EF4-FFF2-40B4-BE49-F238E27FC236}">
                    <a16:creationId xmlns:a16="http://schemas.microsoft.com/office/drawing/2014/main" id="{9CB6979B-8339-9684-006F-A6401EB03DFF}"/>
                  </a:ext>
                </a:extLst>
              </p:cNvPr>
              <p:cNvSpPr txBox="1">
                <a:spLocks noGrp="1" noRot="1" noMove="1" noResize="1" noEditPoints="1" noAdjustHandles="1" noChangeArrowheads="1" noChangeShapeType="1"/>
              </p:cNvSpPr>
              <p:nvPr/>
            </p:nvSpPr>
            <p:spPr>
              <a:xfrm>
                <a:off x="1990501" y="1204685"/>
                <a:ext cx="9257771"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2</a:t>
                </a:r>
              </a:p>
              <a:p>
                <a:r>
                  <a:rPr lang="en-GB" sz="4400" b="1">
                    <a:solidFill>
                      <a:srgbClr val="E41B13"/>
                    </a:solidFill>
                    <a:latin typeface="Arial" panose="020B0604020202020204" pitchFamily="34" charset="0"/>
                    <a:cs typeface="Arial" panose="020B0604020202020204" pitchFamily="34" charset="0"/>
                  </a:rPr>
                  <a:t>Self-esteem</a:t>
                </a:r>
              </a:p>
            </p:txBody>
          </p:sp>
        </p:grpSp>
        <p:pic>
          <p:nvPicPr>
            <p:cNvPr id="74" name="Picture 73">
              <a:extLst>
                <a:ext uri="{FF2B5EF4-FFF2-40B4-BE49-F238E27FC236}">
                  <a16:creationId xmlns:a16="http://schemas.microsoft.com/office/drawing/2014/main" id="{DB4577D1-7EDF-9E2F-E81D-E68355D6354D}"/>
                </a:ext>
              </a:extLst>
            </p:cNvPr>
            <p:cNvPicPr>
              <a:picLocks noGrp="1" noRot="1" noChangeAspect="1" noMove="1" noResize="1" noEditPoints="1" noAdjustHandles="1" noChangeArrowheads="1" noChangeShapeType="1" noCrop="1"/>
            </p:cNvPicPr>
            <p:nvPr/>
          </p:nvPicPr>
          <p:blipFill rotWithShape="1">
            <a:blip r:embed="rId26" cstate="email">
              <a:extLst>
                <a:ext uri="{28A0092B-C50C-407E-A947-70E740481C1C}">
                  <a14:useLocalDpi xmlns:a14="http://schemas.microsoft.com/office/drawing/2010/main"/>
                </a:ext>
              </a:extLst>
            </a:blip>
            <a:srcRect/>
            <a:stretch/>
          </p:blipFill>
          <p:spPr>
            <a:xfrm rot="21348031">
              <a:off x="3028359" y="1727907"/>
              <a:ext cx="979275" cy="1541053"/>
            </a:xfrm>
            <a:prstGeom prst="rect">
              <a:avLst/>
            </a:prstGeom>
          </p:spPr>
        </p:pic>
      </p:grpSp>
      <p:grpSp>
        <p:nvGrpSpPr>
          <p:cNvPr id="81" name="Group 80">
            <a:extLst>
              <a:ext uri="{FF2B5EF4-FFF2-40B4-BE49-F238E27FC236}">
                <a16:creationId xmlns:a16="http://schemas.microsoft.com/office/drawing/2014/main" id="{181B717F-EB45-1E39-C9AA-AC847FD0DE0F}"/>
              </a:ext>
            </a:extLst>
          </p:cNvPr>
          <p:cNvGrpSpPr>
            <a:grpSpLocks noGrp="1" noUngrp="1" noRot="1" noMove="1" noResize="1"/>
          </p:cNvGrpSpPr>
          <p:nvPr/>
        </p:nvGrpSpPr>
        <p:grpSpPr>
          <a:xfrm>
            <a:off x="2497958" y="1266571"/>
            <a:ext cx="6639466" cy="4139107"/>
            <a:chOff x="2882161" y="1484104"/>
            <a:chExt cx="6639466" cy="4139107"/>
          </a:xfrm>
        </p:grpSpPr>
        <p:grpSp>
          <p:nvGrpSpPr>
            <p:cNvPr id="82" name="Group 81">
              <a:extLst>
                <a:ext uri="{FF2B5EF4-FFF2-40B4-BE49-F238E27FC236}">
                  <a16:creationId xmlns:a16="http://schemas.microsoft.com/office/drawing/2014/main" id="{4F7EA0FA-0784-6C6A-EE49-02365A1C90C0}"/>
                </a:ext>
              </a:extLst>
            </p:cNvPr>
            <p:cNvGrpSpPr>
              <a:grpSpLocks noGrp="1" noUngrp="1" noRot="1" noMove="1" noResize="1"/>
            </p:cNvGrpSpPr>
            <p:nvPr/>
          </p:nvGrpSpPr>
          <p:grpSpPr>
            <a:xfrm>
              <a:off x="2892034" y="1484104"/>
              <a:ext cx="6629593" cy="4139107"/>
              <a:chOff x="594436" y="914754"/>
              <a:chExt cx="11249879" cy="5530115"/>
            </a:xfrm>
          </p:grpSpPr>
          <p:sp>
            <p:nvSpPr>
              <p:cNvPr id="84" name="Rectangle: Rounded Corners 83">
                <a:extLst>
                  <a:ext uri="{FF2B5EF4-FFF2-40B4-BE49-F238E27FC236}">
                    <a16:creationId xmlns:a16="http://schemas.microsoft.com/office/drawing/2014/main" id="{4E71795D-06FC-D2DF-8A2F-9A942DE327A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85" name="TextBox 84">
                <a:extLst>
                  <a:ext uri="{FF2B5EF4-FFF2-40B4-BE49-F238E27FC236}">
                    <a16:creationId xmlns:a16="http://schemas.microsoft.com/office/drawing/2014/main" id="{5B9D23B6-32B4-B859-FFBE-C1DCAED8F2E3}"/>
                  </a:ext>
                </a:extLst>
              </p:cNvPr>
              <p:cNvSpPr txBox="1">
                <a:spLocks noGrp="1" noRot="1" noMove="1" noResize="1" noEditPoints="1" noAdjustHandles="1" noChangeArrowheads="1" noChangeShapeType="1"/>
              </p:cNvSpPr>
              <p:nvPr/>
            </p:nvSpPr>
            <p:spPr>
              <a:xfrm>
                <a:off x="1876621" y="3928122"/>
                <a:ext cx="9481985" cy="250837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Alanah is struggling at school. She is getting lower grades than expected in her tests and she is embarrassed to ask for help. She feels worthless and doesn’t want to face another test again. </a:t>
                </a:r>
              </a:p>
              <a:p>
                <a:br>
                  <a:rPr lang="en-GB" sz="1600" b="1">
                    <a:latin typeface="Arial" panose="020B0604020202020204" pitchFamily="34" charset="0"/>
                    <a:cs typeface="Arial" panose="020B0604020202020204" pitchFamily="34" charset="0"/>
                  </a:rPr>
                </a:br>
                <a:r>
                  <a:rPr lang="en-GB" sz="1600" b="1">
                    <a:latin typeface="Arial" panose="020B0604020202020204" pitchFamily="34" charset="0"/>
                    <a:cs typeface="Arial" panose="020B0604020202020204" pitchFamily="34" charset="0"/>
                  </a:rPr>
                  <a:t>What could she do to get support?</a:t>
                </a:r>
              </a:p>
              <a:p>
                <a:pPr algn="ctr"/>
                <a:endParaRPr lang="en-GB" sz="2000" b="1">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52D6A8EF-7AF1-F8D4-BAAB-501FA190EDCC}"/>
                  </a:ext>
                </a:extLst>
              </p:cNvPr>
              <p:cNvSpPr txBox="1">
                <a:spLocks noGrp="1" noRot="1" noMove="1" noResize="1" noEditPoints="1" noAdjustHandles="1" noChangeArrowheads="1" noChangeShapeType="1"/>
              </p:cNvSpPr>
              <p:nvPr/>
            </p:nvSpPr>
            <p:spPr>
              <a:xfrm>
                <a:off x="2273276" y="1346970"/>
                <a:ext cx="8904807"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3</a:t>
                </a:r>
              </a:p>
              <a:p>
                <a:r>
                  <a:rPr lang="en-GB" sz="4400" b="1">
                    <a:solidFill>
                      <a:srgbClr val="E41B13"/>
                    </a:solidFill>
                    <a:latin typeface="Arial" panose="020B0604020202020204" pitchFamily="34" charset="0"/>
                    <a:cs typeface="Arial" panose="020B0604020202020204" pitchFamily="34" charset="0"/>
                  </a:rPr>
                  <a:t>Self confidence</a:t>
                </a:r>
              </a:p>
            </p:txBody>
          </p:sp>
        </p:grpSp>
        <p:pic>
          <p:nvPicPr>
            <p:cNvPr id="83" name="Picture 82">
              <a:extLst>
                <a:ext uri="{FF2B5EF4-FFF2-40B4-BE49-F238E27FC236}">
                  <a16:creationId xmlns:a16="http://schemas.microsoft.com/office/drawing/2014/main" id="{D3D6B090-F420-BD95-32E0-4BE63B5D1801}"/>
                </a:ext>
              </a:extLst>
            </p:cNvPr>
            <p:cNvPicPr>
              <a:picLocks noGrp="1" noRot="1" noChangeAspect="1" noMove="1" noResize="1" noEditPoints="1" noAdjustHandles="1" noChangeArrowheads="1" noChangeShapeType="1" noCrop="1"/>
            </p:cNvPicPr>
            <p:nvPr/>
          </p:nvPicPr>
          <p:blipFill rotWithShape="1">
            <a:blip r:embed="rId27" cstate="email">
              <a:extLst>
                <a:ext uri="{28A0092B-C50C-407E-A947-70E740481C1C}">
                  <a14:useLocalDpi xmlns:a14="http://schemas.microsoft.com/office/drawing/2010/main"/>
                </a:ext>
              </a:extLst>
            </a:blip>
            <a:srcRect l="-14743" t="-13013" b="-1"/>
            <a:stretch/>
          </p:blipFill>
          <p:spPr>
            <a:xfrm rot="10800000">
              <a:off x="2882161" y="1891496"/>
              <a:ext cx="1287718" cy="1139554"/>
            </a:xfrm>
            <a:prstGeom prst="rect">
              <a:avLst/>
            </a:prstGeom>
          </p:spPr>
        </p:pic>
      </p:grpSp>
      <p:grpSp>
        <p:nvGrpSpPr>
          <p:cNvPr id="93" name="Group 92">
            <a:extLst>
              <a:ext uri="{FF2B5EF4-FFF2-40B4-BE49-F238E27FC236}">
                <a16:creationId xmlns:a16="http://schemas.microsoft.com/office/drawing/2014/main" id="{24E01CC4-0F40-71FB-F835-A36BD25C3C61}"/>
              </a:ext>
            </a:extLst>
          </p:cNvPr>
          <p:cNvGrpSpPr>
            <a:grpSpLocks noGrp="1" noUngrp="1" noRot="1" noMove="1" noResize="1"/>
          </p:cNvGrpSpPr>
          <p:nvPr/>
        </p:nvGrpSpPr>
        <p:grpSpPr>
          <a:xfrm>
            <a:off x="2496601" y="1321428"/>
            <a:ext cx="6642181" cy="4139107"/>
            <a:chOff x="2879446" y="1484104"/>
            <a:chExt cx="6642181" cy="4139107"/>
          </a:xfrm>
        </p:grpSpPr>
        <p:grpSp>
          <p:nvGrpSpPr>
            <p:cNvPr id="94" name="Group 93">
              <a:extLst>
                <a:ext uri="{FF2B5EF4-FFF2-40B4-BE49-F238E27FC236}">
                  <a16:creationId xmlns:a16="http://schemas.microsoft.com/office/drawing/2014/main" id="{7B71BF94-C4A7-DC99-369E-C28A118471CD}"/>
                </a:ext>
              </a:extLst>
            </p:cNvPr>
            <p:cNvGrpSpPr>
              <a:grpSpLocks noGrp="1" noUngrp="1" noRot="1" noMove="1" noResize="1"/>
            </p:cNvGrpSpPr>
            <p:nvPr/>
          </p:nvGrpSpPr>
          <p:grpSpPr>
            <a:xfrm>
              <a:off x="2892034" y="1484104"/>
              <a:ext cx="6629593" cy="4139107"/>
              <a:chOff x="594436" y="914754"/>
              <a:chExt cx="11249879" cy="5530115"/>
            </a:xfrm>
          </p:grpSpPr>
          <p:sp>
            <p:nvSpPr>
              <p:cNvPr id="96" name="Rectangle: Rounded Corners 95">
                <a:extLst>
                  <a:ext uri="{FF2B5EF4-FFF2-40B4-BE49-F238E27FC236}">
                    <a16:creationId xmlns:a16="http://schemas.microsoft.com/office/drawing/2014/main" id="{87572D26-3CB6-6FE5-7E15-3AD805203DF2}"/>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97" name="TextBox 96">
                <a:extLst>
                  <a:ext uri="{FF2B5EF4-FFF2-40B4-BE49-F238E27FC236}">
                    <a16:creationId xmlns:a16="http://schemas.microsoft.com/office/drawing/2014/main" id="{CB17FF2A-AEB7-DF70-11C0-C20BB2297255}"/>
                  </a:ext>
                </a:extLst>
              </p:cNvPr>
              <p:cNvSpPr txBox="1">
                <a:spLocks noGrp="1" noRot="1" noMove="1" noResize="1" noEditPoints="1" noAdjustHandles="1" noChangeArrowheads="1" noChangeShapeType="1"/>
              </p:cNvSpPr>
              <p:nvPr/>
            </p:nvSpPr>
            <p:spPr>
              <a:xfrm>
                <a:off x="1629989" y="3743750"/>
                <a:ext cx="9360172"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Marie is looking for a part-time job now that she has turned 16 but she is struggling to find work. She has applied for over 30 different jobs and has only had rejections. She feels like she is not good enough and has given up trying. </a:t>
                </a:r>
              </a:p>
              <a:p>
                <a:endParaRPr lang="en-GB" sz="1600">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would you suggest that Marie does to help her find work?</a:t>
                </a:r>
              </a:p>
            </p:txBody>
          </p:sp>
          <p:sp>
            <p:nvSpPr>
              <p:cNvPr id="98" name="TextBox 97">
                <a:extLst>
                  <a:ext uri="{FF2B5EF4-FFF2-40B4-BE49-F238E27FC236}">
                    <a16:creationId xmlns:a16="http://schemas.microsoft.com/office/drawing/2014/main" id="{245D82EA-376B-CCF8-F7A7-B838C1DCE01E}"/>
                  </a:ext>
                </a:extLst>
              </p:cNvPr>
              <p:cNvSpPr txBox="1">
                <a:spLocks noGrp="1" noRot="1" noMove="1" noResize="1" noEditPoints="1" noAdjustHandles="1" noChangeArrowheads="1" noChangeShapeType="1"/>
              </p:cNvSpPr>
              <p:nvPr/>
            </p:nvSpPr>
            <p:spPr>
              <a:xfrm>
                <a:off x="1595314" y="1324171"/>
                <a:ext cx="9538014"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4</a:t>
                </a:r>
              </a:p>
              <a:p>
                <a:r>
                  <a:rPr lang="en-GB" sz="4400" b="1">
                    <a:solidFill>
                      <a:srgbClr val="E41B13"/>
                    </a:solidFill>
                    <a:latin typeface="Arial" panose="020B0604020202020204" pitchFamily="34" charset="0"/>
                    <a:cs typeface="Arial" panose="020B0604020202020204" pitchFamily="34" charset="0"/>
                  </a:rPr>
                  <a:t>Self confidence</a:t>
                </a:r>
              </a:p>
            </p:txBody>
          </p:sp>
        </p:grpSp>
        <p:pic>
          <p:nvPicPr>
            <p:cNvPr id="95" name="Picture 94" descr="A yellow and black snake&#10;&#10;Description automatically generated">
              <a:extLst>
                <a:ext uri="{FF2B5EF4-FFF2-40B4-BE49-F238E27FC236}">
                  <a16:creationId xmlns:a16="http://schemas.microsoft.com/office/drawing/2014/main" id="{7E1BEF84-8370-790F-7415-29518C7C9F5A}"/>
                </a:ext>
              </a:extLst>
            </p:cNvPr>
            <p:cNvPicPr>
              <a:picLocks noGrp="1" noRot="1" noChangeAspect="1" noMove="1" noResize="1" noEditPoints="1" noAdjustHandles="1" noChangeArrowheads="1" noChangeShapeType="1" noCrop="1"/>
            </p:cNvPicPr>
            <p:nvPr/>
          </p:nvPicPr>
          <p:blipFill>
            <a:blip r:embed="rId28" cstate="email">
              <a:extLst>
                <a:ext uri="{28A0092B-C50C-407E-A947-70E740481C1C}">
                  <a14:useLocalDpi xmlns:a14="http://schemas.microsoft.com/office/drawing/2010/main"/>
                </a:ext>
              </a:extLst>
            </a:blip>
            <a:srcRect t="-339" r="-1168"/>
            <a:stretch/>
          </p:blipFill>
          <p:spPr>
            <a:xfrm rot="5243161">
              <a:off x="3216225" y="1439143"/>
              <a:ext cx="685138" cy="1358695"/>
            </a:xfrm>
            <a:prstGeom prst="rect">
              <a:avLst/>
            </a:prstGeom>
          </p:spPr>
        </p:pic>
      </p:grpSp>
      <p:grpSp>
        <p:nvGrpSpPr>
          <p:cNvPr id="102" name="Group 101">
            <a:extLst>
              <a:ext uri="{FF2B5EF4-FFF2-40B4-BE49-F238E27FC236}">
                <a16:creationId xmlns:a16="http://schemas.microsoft.com/office/drawing/2014/main" id="{9B2ADDD4-35E5-5321-B5AD-E43997ACAD0E}"/>
              </a:ext>
            </a:extLst>
          </p:cNvPr>
          <p:cNvGrpSpPr>
            <a:grpSpLocks noGrp="1" noUngrp="1" noRot="1" noMove="1" noResize="1"/>
          </p:cNvGrpSpPr>
          <p:nvPr/>
        </p:nvGrpSpPr>
        <p:grpSpPr>
          <a:xfrm>
            <a:off x="2502895" y="1286195"/>
            <a:ext cx="6629593" cy="4139107"/>
            <a:chOff x="2892034" y="1484104"/>
            <a:chExt cx="6629593" cy="4139107"/>
          </a:xfrm>
        </p:grpSpPr>
        <p:grpSp>
          <p:nvGrpSpPr>
            <p:cNvPr id="103" name="Group 102">
              <a:extLst>
                <a:ext uri="{FF2B5EF4-FFF2-40B4-BE49-F238E27FC236}">
                  <a16:creationId xmlns:a16="http://schemas.microsoft.com/office/drawing/2014/main" id="{0B388A64-3B7D-614A-D3B6-C3F4091A0A0B}"/>
                </a:ext>
              </a:extLst>
            </p:cNvPr>
            <p:cNvGrpSpPr>
              <a:grpSpLocks noGrp="1" noUngrp="1" noRot="1" noMove="1" noResize="1"/>
            </p:cNvGrpSpPr>
            <p:nvPr/>
          </p:nvGrpSpPr>
          <p:grpSpPr>
            <a:xfrm>
              <a:off x="2892034" y="1484104"/>
              <a:ext cx="6629593" cy="4139107"/>
              <a:chOff x="594436" y="914754"/>
              <a:chExt cx="11249879" cy="5530115"/>
            </a:xfrm>
          </p:grpSpPr>
          <p:sp>
            <p:nvSpPr>
              <p:cNvPr id="105" name="Rectangle: Rounded Corners 104">
                <a:extLst>
                  <a:ext uri="{FF2B5EF4-FFF2-40B4-BE49-F238E27FC236}">
                    <a16:creationId xmlns:a16="http://schemas.microsoft.com/office/drawing/2014/main" id="{AE5F91C5-3BCF-0293-364A-DE677CA1803C}"/>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06" name="TextBox 105">
                <a:extLst>
                  <a:ext uri="{FF2B5EF4-FFF2-40B4-BE49-F238E27FC236}">
                    <a16:creationId xmlns:a16="http://schemas.microsoft.com/office/drawing/2014/main" id="{2B981085-2384-8003-A0EA-0C98984FA7EA}"/>
                  </a:ext>
                </a:extLst>
              </p:cNvPr>
              <p:cNvSpPr txBox="1">
                <a:spLocks noGrp="1" noRot="1" noMove="1" noResize="1" noEditPoints="1" noAdjustHandles="1" noChangeArrowheads="1" noChangeShapeType="1"/>
              </p:cNvSpPr>
              <p:nvPr/>
            </p:nvSpPr>
            <p:spPr>
              <a:xfrm>
                <a:off x="1955317" y="4029462"/>
                <a:ext cx="9170131" cy="176820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Amir recently lost his grandad, the person who he was closest to and the only person who understood him. He feels alone and as though he has no one he can talk to.</a:t>
                </a:r>
              </a:p>
              <a:p>
                <a:endParaRPr lang="en-GB" sz="1600">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could Amir do?</a:t>
                </a:r>
              </a:p>
            </p:txBody>
          </p:sp>
          <p:sp>
            <p:nvSpPr>
              <p:cNvPr id="107" name="TextBox 106">
                <a:extLst>
                  <a:ext uri="{FF2B5EF4-FFF2-40B4-BE49-F238E27FC236}">
                    <a16:creationId xmlns:a16="http://schemas.microsoft.com/office/drawing/2014/main" id="{464E84EE-EBAF-BC6B-2C74-D5D971539419}"/>
                  </a:ext>
                </a:extLst>
              </p:cNvPr>
              <p:cNvSpPr txBox="1">
                <a:spLocks noGrp="1" noRot="1" noMove="1" noResize="1" noEditPoints="1" noAdjustHandles="1" noChangeArrowheads="1" noChangeShapeType="1"/>
              </p:cNvSpPr>
              <p:nvPr/>
            </p:nvSpPr>
            <p:spPr>
              <a:xfrm>
                <a:off x="1996949" y="1225400"/>
                <a:ext cx="9224593"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5</a:t>
                </a:r>
              </a:p>
              <a:p>
                <a:r>
                  <a:rPr lang="en-GB" sz="4400" b="1">
                    <a:solidFill>
                      <a:srgbClr val="E41B13"/>
                    </a:solidFill>
                    <a:latin typeface="Arial" panose="020B0604020202020204" pitchFamily="34" charset="0"/>
                    <a:cs typeface="Arial" panose="020B0604020202020204" pitchFamily="34" charset="0"/>
                  </a:rPr>
                  <a:t>Loneliness</a:t>
                </a:r>
              </a:p>
            </p:txBody>
          </p:sp>
        </p:grpSp>
        <p:pic>
          <p:nvPicPr>
            <p:cNvPr id="104" name="Picture 103">
              <a:extLst>
                <a:ext uri="{FF2B5EF4-FFF2-40B4-BE49-F238E27FC236}">
                  <a16:creationId xmlns:a16="http://schemas.microsoft.com/office/drawing/2014/main" id="{F9B08227-F08A-999F-4F29-A300DB8DA719}"/>
                </a:ext>
              </a:extLst>
            </p:cNvPr>
            <p:cNvPicPr>
              <a:picLocks noGrp="1" noRot="1" noChangeAspect="1" noMove="1" noResize="1" noEditPoints="1" noAdjustHandles="1" noChangeArrowheads="1" noChangeShapeType="1" noCrop="1"/>
            </p:cNvPicPr>
            <p:nvPr/>
          </p:nvPicPr>
          <p:blipFill rotWithShape="1">
            <a:blip r:embed="rId29" cstate="email">
              <a:extLst>
                <a:ext uri="{28A0092B-C50C-407E-A947-70E740481C1C}">
                  <a14:useLocalDpi xmlns:a14="http://schemas.microsoft.com/office/drawing/2010/main"/>
                </a:ext>
              </a:extLst>
            </a:blip>
            <a:srcRect/>
            <a:stretch/>
          </p:blipFill>
          <p:spPr>
            <a:xfrm rot="21385367">
              <a:off x="2938962" y="1791213"/>
              <a:ext cx="986698" cy="1535057"/>
            </a:xfrm>
            <a:prstGeom prst="rect">
              <a:avLst/>
            </a:prstGeom>
          </p:spPr>
        </p:pic>
      </p:grpSp>
      <p:grpSp>
        <p:nvGrpSpPr>
          <p:cNvPr id="19" name="Group 18">
            <a:extLst>
              <a:ext uri="{FF2B5EF4-FFF2-40B4-BE49-F238E27FC236}">
                <a16:creationId xmlns:a16="http://schemas.microsoft.com/office/drawing/2014/main" id="{F9378C5F-F47D-1987-E07B-357963D9C468}"/>
              </a:ext>
            </a:extLst>
          </p:cNvPr>
          <p:cNvGrpSpPr>
            <a:grpSpLocks noGrp="1" noUngrp="1" noRot="1" noMove="1" noResize="1"/>
          </p:cNvGrpSpPr>
          <p:nvPr/>
        </p:nvGrpSpPr>
        <p:grpSpPr>
          <a:xfrm>
            <a:off x="2502895" y="1303444"/>
            <a:ext cx="6629593" cy="4139107"/>
            <a:chOff x="2892034" y="1484104"/>
            <a:chExt cx="6629593" cy="4139107"/>
          </a:xfrm>
        </p:grpSpPr>
        <p:grpSp>
          <p:nvGrpSpPr>
            <p:cNvPr id="20" name="Group 19">
              <a:extLst>
                <a:ext uri="{FF2B5EF4-FFF2-40B4-BE49-F238E27FC236}">
                  <a16:creationId xmlns:a16="http://schemas.microsoft.com/office/drawing/2014/main" id="{270A029B-6D98-4FAC-999B-70B72B790D44}"/>
                </a:ext>
              </a:extLst>
            </p:cNvPr>
            <p:cNvGrpSpPr>
              <a:grpSpLocks noGrp="1" noUngrp="1" noRot="1" noMove="1" noResize="1"/>
            </p:cNvGrpSpPr>
            <p:nvPr/>
          </p:nvGrpSpPr>
          <p:grpSpPr>
            <a:xfrm>
              <a:off x="2892034" y="1484104"/>
              <a:ext cx="6629593" cy="4139107"/>
              <a:chOff x="594436" y="914754"/>
              <a:chExt cx="11249879" cy="5530115"/>
            </a:xfrm>
          </p:grpSpPr>
          <p:sp>
            <p:nvSpPr>
              <p:cNvPr id="22" name="Rectangle: Rounded Corners 21">
                <a:extLst>
                  <a:ext uri="{FF2B5EF4-FFF2-40B4-BE49-F238E27FC236}">
                    <a16:creationId xmlns:a16="http://schemas.microsoft.com/office/drawing/2014/main" id="{3A5A6623-7FCD-CE03-5849-F91E45CA769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8" name="TextBox 27">
                <a:extLst>
                  <a:ext uri="{FF2B5EF4-FFF2-40B4-BE49-F238E27FC236}">
                    <a16:creationId xmlns:a16="http://schemas.microsoft.com/office/drawing/2014/main" id="{079EC368-DB96-27E5-ABA8-DF399228AF92}"/>
                  </a:ext>
                </a:extLst>
              </p:cNvPr>
              <p:cNvSpPr txBox="1">
                <a:spLocks noGrp="1" noRot="1" noMove="1" noResize="1" noEditPoints="1" noAdjustHandles="1" noChangeArrowheads="1" noChangeShapeType="1"/>
              </p:cNvSpPr>
              <p:nvPr/>
            </p:nvSpPr>
            <p:spPr>
              <a:xfrm>
                <a:off x="1535688" y="3706909"/>
                <a:ext cx="9207052" cy="250837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Milo has had a lot of changes in his life in the past few months. He has moved country, home and school and is struggling to make friends. He hasn’t spoken to somebody his own age in three weeks. He feels desperately lonely. </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would you do to support Milo?</a:t>
                </a:r>
              </a:p>
              <a:p>
                <a:pPr algn="ctr"/>
                <a:endParaRPr lang="en-GB" sz="2000" b="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9F2C64B-63E1-C337-2AAF-2B30EC7D092B}"/>
                  </a:ext>
                </a:extLst>
              </p:cNvPr>
              <p:cNvSpPr txBox="1">
                <a:spLocks noGrp="1" noRot="1" noMove="1" noResize="1" noEditPoints="1" noAdjustHandles="1" noChangeArrowheads="1" noChangeShapeType="1"/>
              </p:cNvSpPr>
              <p:nvPr/>
            </p:nvSpPr>
            <p:spPr>
              <a:xfrm>
                <a:off x="2297686" y="1192717"/>
                <a:ext cx="897579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6</a:t>
                </a:r>
              </a:p>
              <a:p>
                <a:r>
                  <a:rPr lang="en-GB" sz="4400" b="1">
                    <a:solidFill>
                      <a:srgbClr val="E41B13"/>
                    </a:solidFill>
                    <a:latin typeface="Arial" panose="020B0604020202020204" pitchFamily="34" charset="0"/>
                    <a:cs typeface="Arial" panose="020B0604020202020204" pitchFamily="34" charset="0"/>
                  </a:rPr>
                  <a:t>Loneliness</a:t>
                </a:r>
              </a:p>
            </p:txBody>
          </p:sp>
        </p:grpSp>
        <p:pic>
          <p:nvPicPr>
            <p:cNvPr id="21" name="Picture 20">
              <a:extLst>
                <a:ext uri="{FF2B5EF4-FFF2-40B4-BE49-F238E27FC236}">
                  <a16:creationId xmlns:a16="http://schemas.microsoft.com/office/drawing/2014/main" id="{5FC5382B-950C-5AAB-E748-DFB18BDC8011}"/>
                </a:ext>
              </a:extLst>
            </p:cNvPr>
            <p:cNvPicPr>
              <a:picLocks noGrp="1" noRot="1" noChangeAspect="1" noMove="1" noResize="1" noEditPoints="1" noAdjustHandles="1" noChangeArrowheads="1" noChangeShapeType="1" noCrop="1"/>
            </p:cNvPicPr>
            <p:nvPr/>
          </p:nvPicPr>
          <p:blipFill rotWithShape="1">
            <a:blip r:embed="rId30" cstate="email">
              <a:extLst>
                <a:ext uri="{28A0092B-C50C-407E-A947-70E740481C1C}">
                  <a14:useLocalDpi xmlns:a14="http://schemas.microsoft.com/office/drawing/2010/main"/>
                </a:ext>
              </a:extLst>
            </a:blip>
            <a:srcRect l="-22761" t="-18386" b="-1"/>
            <a:stretch/>
          </p:blipFill>
          <p:spPr>
            <a:xfrm rot="10595277">
              <a:off x="2907553" y="1977759"/>
              <a:ext cx="1374295" cy="1190728"/>
            </a:xfrm>
            <a:prstGeom prst="rect">
              <a:avLst/>
            </a:prstGeom>
          </p:spPr>
        </p:pic>
      </p:grpSp>
      <p:grpSp>
        <p:nvGrpSpPr>
          <p:cNvPr id="30" name="Group 29">
            <a:extLst>
              <a:ext uri="{FF2B5EF4-FFF2-40B4-BE49-F238E27FC236}">
                <a16:creationId xmlns:a16="http://schemas.microsoft.com/office/drawing/2014/main" id="{17FAED02-553C-A163-9E49-24474C12E7C0}"/>
              </a:ext>
            </a:extLst>
          </p:cNvPr>
          <p:cNvGrpSpPr>
            <a:grpSpLocks noGrp="1" noUngrp="1" noRot="1" noMove="1" noResize="1"/>
          </p:cNvGrpSpPr>
          <p:nvPr/>
        </p:nvGrpSpPr>
        <p:grpSpPr>
          <a:xfrm>
            <a:off x="2502895" y="1296115"/>
            <a:ext cx="6629593" cy="4139107"/>
            <a:chOff x="2892034" y="1484104"/>
            <a:chExt cx="6629593" cy="4139107"/>
          </a:xfrm>
        </p:grpSpPr>
        <p:grpSp>
          <p:nvGrpSpPr>
            <p:cNvPr id="32" name="Group 31">
              <a:extLst>
                <a:ext uri="{FF2B5EF4-FFF2-40B4-BE49-F238E27FC236}">
                  <a16:creationId xmlns:a16="http://schemas.microsoft.com/office/drawing/2014/main" id="{678CA178-08D6-7D72-6DB6-3E1FF953FD96}"/>
                </a:ext>
              </a:extLst>
            </p:cNvPr>
            <p:cNvGrpSpPr>
              <a:grpSpLocks noGrp="1" noUngrp="1" noRot="1" noMove="1" noResize="1"/>
            </p:cNvGrpSpPr>
            <p:nvPr/>
          </p:nvGrpSpPr>
          <p:grpSpPr>
            <a:xfrm>
              <a:off x="2892034" y="1484104"/>
              <a:ext cx="6629593" cy="4139107"/>
              <a:chOff x="594436" y="914755"/>
              <a:chExt cx="11249879" cy="5530115"/>
            </a:xfrm>
          </p:grpSpPr>
          <p:sp>
            <p:nvSpPr>
              <p:cNvPr id="34" name="Rectangle: Rounded Corners 33">
                <a:extLst>
                  <a:ext uri="{FF2B5EF4-FFF2-40B4-BE49-F238E27FC236}">
                    <a16:creationId xmlns:a16="http://schemas.microsoft.com/office/drawing/2014/main" id="{811CBD8C-DAFC-ABA2-8BC0-32C05A7BB9DD}"/>
                  </a:ext>
                </a:extLst>
              </p:cNvPr>
              <p:cNvSpPr>
                <a:spLocks noGrp="1" noRot="1" noMove="1" noResize="1" noEditPoints="1" noAdjustHandles="1" noChangeArrowheads="1" noChangeShapeType="1"/>
              </p:cNvSpPr>
              <p:nvPr/>
            </p:nvSpPr>
            <p:spPr>
              <a:xfrm rot="5400000">
                <a:off x="3454318" y="-1945127"/>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5" name="TextBox 34">
                <a:extLst>
                  <a:ext uri="{FF2B5EF4-FFF2-40B4-BE49-F238E27FC236}">
                    <a16:creationId xmlns:a16="http://schemas.microsoft.com/office/drawing/2014/main" id="{5CF3E6F8-8A4A-C458-6654-A49CC9D1CADA}"/>
                  </a:ext>
                </a:extLst>
              </p:cNvPr>
              <p:cNvSpPr txBox="1">
                <a:spLocks noGrp="1" noRot="1" noMove="1" noResize="1" noEditPoints="1" noAdjustHandles="1" noChangeArrowheads="1" noChangeShapeType="1"/>
              </p:cNvSpPr>
              <p:nvPr/>
            </p:nvSpPr>
            <p:spPr>
              <a:xfrm>
                <a:off x="1954077" y="3992085"/>
                <a:ext cx="9058921" cy="226165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Rani has been feeling sad for a while.</a:t>
                </a:r>
              </a:p>
              <a:p>
                <a:r>
                  <a:rPr lang="en-GB" sz="1600">
                    <a:latin typeface="Arial" panose="020B0604020202020204" pitchFamily="34" charset="0"/>
                    <a:cs typeface="Arial" panose="020B0604020202020204" pitchFamily="34" charset="0"/>
                  </a:rPr>
                  <a:t>She doesn’t want to go out when her friends ask her to. She would rather sit alone in her room in the dark.</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How could her friends support her?</a:t>
                </a:r>
              </a:p>
              <a:p>
                <a:pPr algn="ctr"/>
                <a:endParaRPr lang="en-GB" sz="2000" b="1">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B93F235-0C23-DE78-F666-14824B388201}"/>
                  </a:ext>
                </a:extLst>
              </p:cNvPr>
              <p:cNvSpPr txBox="1">
                <a:spLocks noGrp="1" noRot="1" noMove="1" noResize="1" noEditPoints="1" noAdjustHandles="1" noChangeArrowheads="1" noChangeShapeType="1"/>
              </p:cNvSpPr>
              <p:nvPr/>
            </p:nvSpPr>
            <p:spPr>
              <a:xfrm>
                <a:off x="1996949" y="1312402"/>
                <a:ext cx="918144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6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7</a:t>
                </a:r>
              </a:p>
              <a:p>
                <a:r>
                  <a:rPr lang="en-GB" sz="4400" b="1">
                    <a:solidFill>
                      <a:srgbClr val="E41B13"/>
                    </a:solidFill>
                    <a:latin typeface="Arial" panose="020B0604020202020204" pitchFamily="34" charset="0"/>
                    <a:cs typeface="Arial" panose="020B0604020202020204" pitchFamily="34" charset="0"/>
                  </a:rPr>
                  <a:t>Self-esteem</a:t>
                </a:r>
              </a:p>
            </p:txBody>
          </p:sp>
        </p:grpSp>
        <p:pic>
          <p:nvPicPr>
            <p:cNvPr id="33" name="Picture 32" descr="A yellow and black snake&#10;&#10;Description automatically generated">
              <a:extLst>
                <a:ext uri="{FF2B5EF4-FFF2-40B4-BE49-F238E27FC236}">
                  <a16:creationId xmlns:a16="http://schemas.microsoft.com/office/drawing/2014/main" id="{074894E7-2FA4-1A03-4449-407773708E54}"/>
                </a:ext>
              </a:extLst>
            </p:cNvPr>
            <p:cNvPicPr>
              <a:picLocks noGrp="1" noRot="1" noChangeAspect="1" noMove="1" noResize="1" noEditPoints="1" noAdjustHandles="1" noChangeArrowheads="1" noChangeShapeType="1" noCrop="1"/>
            </p:cNvPicPr>
            <p:nvPr/>
          </p:nvPicPr>
          <p:blipFill>
            <a:blip r:embed="rId31" cstate="email">
              <a:extLst>
                <a:ext uri="{28A0092B-C50C-407E-A947-70E740481C1C}">
                  <a14:useLocalDpi xmlns:a14="http://schemas.microsoft.com/office/drawing/2010/main"/>
                </a:ext>
              </a:extLst>
            </a:blip>
            <a:srcRect t="-339" r="-1168"/>
            <a:stretch/>
          </p:blipFill>
          <p:spPr>
            <a:xfrm rot="5119330">
              <a:off x="3260353" y="1469687"/>
              <a:ext cx="747049" cy="1481470"/>
            </a:xfrm>
            <a:prstGeom prst="rect">
              <a:avLst/>
            </a:prstGeom>
          </p:spPr>
        </p:pic>
      </p:grpSp>
      <p:grpSp>
        <p:nvGrpSpPr>
          <p:cNvPr id="37" name="Group 36">
            <a:extLst>
              <a:ext uri="{FF2B5EF4-FFF2-40B4-BE49-F238E27FC236}">
                <a16:creationId xmlns:a16="http://schemas.microsoft.com/office/drawing/2014/main" id="{7995FFC3-0174-F58E-3416-D33CF21ACED3}"/>
              </a:ext>
            </a:extLst>
          </p:cNvPr>
          <p:cNvGrpSpPr>
            <a:grpSpLocks noGrp="1" noUngrp="1" noRot="1" noMove="1" noResize="1"/>
          </p:cNvGrpSpPr>
          <p:nvPr/>
        </p:nvGrpSpPr>
        <p:grpSpPr>
          <a:xfrm>
            <a:off x="2472319" y="1253679"/>
            <a:ext cx="6690745" cy="4234483"/>
            <a:chOff x="2830882" y="1484104"/>
            <a:chExt cx="6690745" cy="4234483"/>
          </a:xfrm>
        </p:grpSpPr>
        <p:grpSp>
          <p:nvGrpSpPr>
            <p:cNvPr id="38" name="Group 37">
              <a:extLst>
                <a:ext uri="{FF2B5EF4-FFF2-40B4-BE49-F238E27FC236}">
                  <a16:creationId xmlns:a16="http://schemas.microsoft.com/office/drawing/2014/main" id="{CAD74656-A1CB-D8F7-3318-13188AA7AF78}"/>
                </a:ext>
              </a:extLst>
            </p:cNvPr>
            <p:cNvGrpSpPr>
              <a:grpSpLocks noGrp="1" noUngrp="1" noRot="1" noMove="1" noResize="1"/>
            </p:cNvGrpSpPr>
            <p:nvPr/>
          </p:nvGrpSpPr>
          <p:grpSpPr>
            <a:xfrm>
              <a:off x="2892034" y="1484104"/>
              <a:ext cx="6629593" cy="4234483"/>
              <a:chOff x="594436" y="914754"/>
              <a:chExt cx="11249879" cy="5657544"/>
            </a:xfrm>
          </p:grpSpPr>
          <p:sp>
            <p:nvSpPr>
              <p:cNvPr id="40" name="Rectangle: Rounded Corners 39">
                <a:extLst>
                  <a:ext uri="{FF2B5EF4-FFF2-40B4-BE49-F238E27FC236}">
                    <a16:creationId xmlns:a16="http://schemas.microsoft.com/office/drawing/2014/main" id="{72AAD6D5-FCBB-B562-9BD1-E6C711EA06A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1" name="TextBox 40">
                <a:extLst>
                  <a:ext uri="{FF2B5EF4-FFF2-40B4-BE49-F238E27FC236}">
                    <a16:creationId xmlns:a16="http://schemas.microsoft.com/office/drawing/2014/main" id="{813A4DC2-00F1-CCB0-7EE8-BBEF7D01F6F4}"/>
                  </a:ext>
                </a:extLst>
              </p:cNvPr>
              <p:cNvSpPr txBox="1">
                <a:spLocks noGrp="1" noRot="1" noMove="1" noResize="1" noEditPoints="1" noAdjustHandles="1" noChangeArrowheads="1" noChangeShapeType="1"/>
              </p:cNvSpPr>
              <p:nvPr/>
            </p:nvSpPr>
            <p:spPr>
              <a:xfrm>
                <a:off x="2050216" y="3734953"/>
                <a:ext cx="9156082" cy="2837345"/>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Ishmael has been feeling low for a few months now. He feels as though there is a dark cloud hanging over him and he doesn’t know why. He feels like sometimes he wants to scream and shout, and other times he locks himself in his room. </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How would you support Ishmael?</a:t>
                </a:r>
              </a:p>
              <a:p>
                <a:pPr algn="ctr"/>
                <a:endParaRPr lang="en-GB" sz="200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39AAB8E-A2EA-8340-66AE-1822618860C2}"/>
                  </a:ext>
                </a:extLst>
              </p:cNvPr>
              <p:cNvSpPr txBox="1">
                <a:spLocks noGrp="1" noRot="1" noMove="1" noResize="1" noEditPoints="1" noAdjustHandles="1" noChangeArrowheads="1" noChangeShapeType="1"/>
              </p:cNvSpPr>
              <p:nvPr/>
            </p:nvSpPr>
            <p:spPr>
              <a:xfrm>
                <a:off x="2039367" y="1194084"/>
                <a:ext cx="9172296"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8</a:t>
                </a:r>
              </a:p>
              <a:p>
                <a:r>
                  <a:rPr lang="en-GB" sz="4400" b="1">
                    <a:solidFill>
                      <a:srgbClr val="E41B13"/>
                    </a:solidFill>
                    <a:latin typeface="Arial" panose="020B0604020202020204" pitchFamily="34" charset="0"/>
                    <a:cs typeface="Arial" panose="020B0604020202020204" pitchFamily="34" charset="0"/>
                  </a:rPr>
                  <a:t>Feeling low</a:t>
                </a:r>
              </a:p>
            </p:txBody>
          </p:sp>
        </p:grpSp>
        <p:pic>
          <p:nvPicPr>
            <p:cNvPr id="39" name="Picture 38">
              <a:extLst>
                <a:ext uri="{FF2B5EF4-FFF2-40B4-BE49-F238E27FC236}">
                  <a16:creationId xmlns:a16="http://schemas.microsoft.com/office/drawing/2014/main" id="{130E8C2D-3318-0456-A588-4870C0528B89}"/>
                </a:ext>
              </a:extLst>
            </p:cNvPr>
            <p:cNvPicPr>
              <a:picLocks noGrp="1" noRot="1" noChangeAspect="1" noMove="1" noResize="1" noEditPoints="1" noAdjustHandles="1" noChangeArrowheads="1" noChangeShapeType="1" noCrop="1"/>
            </p:cNvPicPr>
            <p:nvPr/>
          </p:nvPicPr>
          <p:blipFill rotWithShape="1">
            <a:blip r:embed="rId32" cstate="email">
              <a:extLst>
                <a:ext uri="{28A0092B-C50C-407E-A947-70E740481C1C}">
                  <a14:useLocalDpi xmlns:a14="http://schemas.microsoft.com/office/drawing/2010/main"/>
                </a:ext>
              </a:extLst>
            </a:blip>
            <a:srcRect l="-8972"/>
            <a:stretch/>
          </p:blipFill>
          <p:spPr>
            <a:xfrm>
              <a:off x="2830882" y="1857930"/>
              <a:ext cx="1199067" cy="1499053"/>
            </a:xfrm>
            <a:prstGeom prst="rect">
              <a:avLst/>
            </a:prstGeom>
          </p:spPr>
        </p:pic>
      </p:grpSp>
      <p:grpSp>
        <p:nvGrpSpPr>
          <p:cNvPr id="43" name="Group 42">
            <a:extLst>
              <a:ext uri="{FF2B5EF4-FFF2-40B4-BE49-F238E27FC236}">
                <a16:creationId xmlns:a16="http://schemas.microsoft.com/office/drawing/2014/main" id="{8461CD37-1DF7-58C5-18ED-0836A1A12473}"/>
              </a:ext>
            </a:extLst>
          </p:cNvPr>
          <p:cNvGrpSpPr>
            <a:grpSpLocks noGrp="1" noUngrp="1" noRot="1" noMove="1" noResize="1"/>
          </p:cNvGrpSpPr>
          <p:nvPr/>
        </p:nvGrpSpPr>
        <p:grpSpPr>
          <a:xfrm>
            <a:off x="2502894" y="1256723"/>
            <a:ext cx="6629594" cy="4139107"/>
            <a:chOff x="2892033" y="1484104"/>
            <a:chExt cx="6629594" cy="4139107"/>
          </a:xfrm>
        </p:grpSpPr>
        <p:grpSp>
          <p:nvGrpSpPr>
            <p:cNvPr id="44" name="Group 43">
              <a:extLst>
                <a:ext uri="{FF2B5EF4-FFF2-40B4-BE49-F238E27FC236}">
                  <a16:creationId xmlns:a16="http://schemas.microsoft.com/office/drawing/2014/main" id="{413E09B1-3752-4BF5-36F7-EDACC6B22795}"/>
                </a:ext>
              </a:extLst>
            </p:cNvPr>
            <p:cNvGrpSpPr>
              <a:grpSpLocks noGrp="1" noUngrp="1" noRot="1" noMove="1" noResize="1"/>
            </p:cNvGrpSpPr>
            <p:nvPr/>
          </p:nvGrpSpPr>
          <p:grpSpPr>
            <a:xfrm>
              <a:off x="2892034" y="1484104"/>
              <a:ext cx="6629593" cy="4139107"/>
              <a:chOff x="594436" y="914754"/>
              <a:chExt cx="11249879" cy="5530115"/>
            </a:xfrm>
          </p:grpSpPr>
          <p:sp>
            <p:nvSpPr>
              <p:cNvPr id="46" name="Rectangle: Rounded Corners 45">
                <a:extLst>
                  <a:ext uri="{FF2B5EF4-FFF2-40B4-BE49-F238E27FC236}">
                    <a16:creationId xmlns:a16="http://schemas.microsoft.com/office/drawing/2014/main" id="{C8FBFB58-867D-A074-E350-D1F80EA52326}"/>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7" name="TextBox 46">
                <a:extLst>
                  <a:ext uri="{FF2B5EF4-FFF2-40B4-BE49-F238E27FC236}">
                    <a16:creationId xmlns:a16="http://schemas.microsoft.com/office/drawing/2014/main" id="{13717F0B-624B-5C86-C8F3-0716CEB33EC0}"/>
                  </a:ext>
                </a:extLst>
              </p:cNvPr>
              <p:cNvSpPr txBox="1">
                <a:spLocks noGrp="1" noRot="1" noMove="1" noResize="1" noEditPoints="1" noAdjustHandles="1" noChangeArrowheads="1" noChangeShapeType="1"/>
              </p:cNvSpPr>
              <p:nvPr/>
            </p:nvSpPr>
            <p:spPr>
              <a:xfrm>
                <a:off x="2082452" y="3755596"/>
                <a:ext cx="9156082"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Amari started at a new school three days ago and is yet to speak to anyone. Amari sat on his own during lunch time and couldn’t bring himself to make eye contact with anyone in his class. He is scared nobody will like him.</a:t>
                </a:r>
              </a:p>
              <a:p>
                <a:br>
                  <a:rPr lang="en-GB" sz="1600" b="1">
                    <a:latin typeface="Arial" panose="020B0604020202020204" pitchFamily="34" charset="0"/>
                    <a:cs typeface="Arial" panose="020B0604020202020204" pitchFamily="34" charset="0"/>
                  </a:rPr>
                </a:br>
                <a:r>
                  <a:rPr lang="en-GB" sz="1600" b="1">
                    <a:latin typeface="Arial" panose="020B0604020202020204" pitchFamily="34" charset="0"/>
                    <a:cs typeface="Arial" panose="020B0604020202020204" pitchFamily="34" charset="0"/>
                  </a:rPr>
                  <a:t>How would you help Amari in this situation?</a:t>
                </a:r>
              </a:p>
              <a:p>
                <a:pPr algn="ctr"/>
                <a:endParaRPr lang="en-GB" sz="2000" b="1">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1DD0C360-9CA8-DEFA-98F7-E8198D586E23}"/>
                  </a:ext>
                </a:extLst>
              </p:cNvPr>
              <p:cNvSpPr txBox="1">
                <a:spLocks noGrp="1" noRot="1" noMove="1" noResize="1" noEditPoints="1" noAdjustHandles="1" noChangeArrowheads="1" noChangeShapeType="1"/>
              </p:cNvSpPr>
              <p:nvPr/>
            </p:nvSpPr>
            <p:spPr>
              <a:xfrm>
                <a:off x="2319386" y="1199652"/>
                <a:ext cx="8930811"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9</a:t>
                </a:r>
              </a:p>
              <a:p>
                <a:r>
                  <a:rPr lang="en-GB" sz="4400" b="1">
                    <a:solidFill>
                      <a:srgbClr val="E41B13"/>
                    </a:solidFill>
                    <a:latin typeface="Arial" panose="020B0604020202020204" pitchFamily="34" charset="0"/>
                    <a:cs typeface="Arial" panose="020B0604020202020204" pitchFamily="34" charset="0"/>
                  </a:rPr>
                  <a:t>Anxiousness</a:t>
                </a:r>
              </a:p>
            </p:txBody>
          </p:sp>
        </p:grpSp>
        <p:pic>
          <p:nvPicPr>
            <p:cNvPr id="45" name="Picture 44">
              <a:extLst>
                <a:ext uri="{FF2B5EF4-FFF2-40B4-BE49-F238E27FC236}">
                  <a16:creationId xmlns:a16="http://schemas.microsoft.com/office/drawing/2014/main" id="{ED81803F-8FB0-BD1B-77E0-7E3D748ECA56}"/>
                </a:ext>
              </a:extLst>
            </p:cNvPr>
            <p:cNvPicPr>
              <a:picLocks noGrp="1" noRot="1" noChangeAspect="1" noMove="1" noResize="1" noEditPoints="1" noAdjustHandles="1" noChangeArrowheads="1" noChangeShapeType="1" noCrop="1"/>
            </p:cNvPicPr>
            <p:nvPr/>
          </p:nvPicPr>
          <p:blipFill rotWithShape="1">
            <a:blip r:embed="rId33" cstate="email">
              <a:extLst>
                <a:ext uri="{28A0092B-C50C-407E-A947-70E740481C1C}">
                  <a14:useLocalDpi xmlns:a14="http://schemas.microsoft.com/office/drawing/2010/main"/>
                </a:ext>
              </a:extLst>
            </a:blip>
            <a:srcRect l="-15004" t="-42319" b="-7402"/>
            <a:stretch/>
          </p:blipFill>
          <p:spPr>
            <a:xfrm rot="10800000">
              <a:off x="2892033" y="1938243"/>
              <a:ext cx="1338295" cy="1395012"/>
            </a:xfrm>
            <a:prstGeom prst="rect">
              <a:avLst/>
            </a:prstGeom>
          </p:spPr>
        </p:pic>
      </p:grpSp>
      <p:grpSp>
        <p:nvGrpSpPr>
          <p:cNvPr id="53" name="Group 52">
            <a:extLst>
              <a:ext uri="{FF2B5EF4-FFF2-40B4-BE49-F238E27FC236}">
                <a16:creationId xmlns:a16="http://schemas.microsoft.com/office/drawing/2014/main" id="{4EEB01B0-498D-2099-C85F-7DD86A339339}"/>
              </a:ext>
            </a:extLst>
          </p:cNvPr>
          <p:cNvGrpSpPr>
            <a:grpSpLocks noGrp="1" noUngrp="1" noRot="1" noMove="1" noResize="1"/>
          </p:cNvGrpSpPr>
          <p:nvPr/>
        </p:nvGrpSpPr>
        <p:grpSpPr>
          <a:xfrm>
            <a:off x="2502895" y="1298493"/>
            <a:ext cx="6629593" cy="4139106"/>
            <a:chOff x="2892034" y="1484104"/>
            <a:chExt cx="6629593" cy="4139106"/>
          </a:xfrm>
        </p:grpSpPr>
        <p:grpSp>
          <p:nvGrpSpPr>
            <p:cNvPr id="54" name="Group 53">
              <a:extLst>
                <a:ext uri="{FF2B5EF4-FFF2-40B4-BE49-F238E27FC236}">
                  <a16:creationId xmlns:a16="http://schemas.microsoft.com/office/drawing/2014/main" id="{0DC2562B-DB48-3075-7117-1B1855975CCD}"/>
                </a:ext>
              </a:extLst>
            </p:cNvPr>
            <p:cNvGrpSpPr>
              <a:grpSpLocks noGrp="1" noUngrp="1" noRot="1" noMove="1" noResize="1"/>
            </p:cNvGrpSpPr>
            <p:nvPr/>
          </p:nvGrpSpPr>
          <p:grpSpPr>
            <a:xfrm>
              <a:off x="2892034" y="1484104"/>
              <a:ext cx="6629593" cy="4139106"/>
              <a:chOff x="594436" y="914754"/>
              <a:chExt cx="11249879" cy="5530115"/>
            </a:xfrm>
          </p:grpSpPr>
          <p:sp>
            <p:nvSpPr>
              <p:cNvPr id="56" name="Rectangle: Rounded Corners 55">
                <a:extLst>
                  <a:ext uri="{FF2B5EF4-FFF2-40B4-BE49-F238E27FC236}">
                    <a16:creationId xmlns:a16="http://schemas.microsoft.com/office/drawing/2014/main" id="{E399DCE3-5E8C-52C3-B48B-A7702A698B3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7" name="TextBox 56">
                <a:extLst>
                  <a:ext uri="{FF2B5EF4-FFF2-40B4-BE49-F238E27FC236}">
                    <a16:creationId xmlns:a16="http://schemas.microsoft.com/office/drawing/2014/main" id="{9920821B-D682-D301-3D42-722400715579}"/>
                  </a:ext>
                </a:extLst>
              </p:cNvPr>
              <p:cNvSpPr txBox="1">
                <a:spLocks noGrp="1" noRot="1" noMove="1" noResize="1" noEditPoints="1" noAdjustHandles="1" noChangeArrowheads="1" noChangeShapeType="1"/>
              </p:cNvSpPr>
              <p:nvPr/>
            </p:nvSpPr>
            <p:spPr>
              <a:xfrm>
                <a:off x="1569143" y="3751192"/>
                <a:ext cx="8911622" cy="2179411"/>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Whenever Ashleigh leaves the house, she feels as though people are watching her. She is scared she will do something silly, and people will laugh at her. She is scared people will talk about her when they see her. </a:t>
                </a:r>
              </a:p>
              <a:p>
                <a:br>
                  <a:rPr lang="en-GB" sz="1600" b="1">
                    <a:latin typeface="Arial" panose="020B0604020202020204" pitchFamily="34" charset="0"/>
                    <a:cs typeface="Arial" panose="020B0604020202020204" pitchFamily="34" charset="0"/>
                  </a:rPr>
                </a:br>
                <a:r>
                  <a:rPr lang="en-GB" sz="1600" b="1">
                    <a:latin typeface="Arial" panose="020B0604020202020204" pitchFamily="34" charset="0"/>
                    <a:cs typeface="Arial" panose="020B0604020202020204" pitchFamily="34" charset="0"/>
                  </a:rPr>
                  <a:t>How would you help Ashleigh in this situation?</a:t>
                </a:r>
              </a:p>
            </p:txBody>
          </p:sp>
          <p:sp>
            <p:nvSpPr>
              <p:cNvPr id="58" name="TextBox 57">
                <a:extLst>
                  <a:ext uri="{FF2B5EF4-FFF2-40B4-BE49-F238E27FC236}">
                    <a16:creationId xmlns:a16="http://schemas.microsoft.com/office/drawing/2014/main" id="{B8C1DC99-9624-ABCE-43A1-73D57D5DE6F7}"/>
                  </a:ext>
                </a:extLst>
              </p:cNvPr>
              <p:cNvSpPr txBox="1">
                <a:spLocks noGrp="1" noRot="1" noMove="1" noResize="1" noEditPoints="1" noAdjustHandles="1" noChangeArrowheads="1" noChangeShapeType="1"/>
              </p:cNvSpPr>
              <p:nvPr/>
            </p:nvSpPr>
            <p:spPr>
              <a:xfrm>
                <a:off x="1584004" y="1467713"/>
                <a:ext cx="9636089" cy="242613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10</a:t>
                </a:r>
              </a:p>
              <a:p>
                <a:r>
                  <a:rPr lang="en-GB" sz="3600" b="1">
                    <a:solidFill>
                      <a:srgbClr val="E41B13"/>
                    </a:solidFill>
                    <a:latin typeface="Arial" panose="020B0604020202020204" pitchFamily="34" charset="0"/>
                    <a:cs typeface="Arial" panose="020B0604020202020204" pitchFamily="34" charset="0"/>
                  </a:rPr>
                  <a:t>Anxiousness</a:t>
                </a:r>
              </a:p>
            </p:txBody>
          </p:sp>
        </p:grpSp>
        <p:pic>
          <p:nvPicPr>
            <p:cNvPr id="55" name="Picture 54" descr="A yellow and black snake&#10;&#10;Description automatically generated">
              <a:extLst>
                <a:ext uri="{FF2B5EF4-FFF2-40B4-BE49-F238E27FC236}">
                  <a16:creationId xmlns:a16="http://schemas.microsoft.com/office/drawing/2014/main" id="{0AE1CCD3-B8E3-595E-D9E3-218C9B6A64CD}"/>
                </a:ext>
              </a:extLst>
            </p:cNvPr>
            <p:cNvPicPr>
              <a:picLocks noGrp="1" noRot="1" noChangeAspect="1" noMove="1" noResize="1" noEditPoints="1" noAdjustHandles="1" noChangeArrowheads="1" noChangeShapeType="1" noCrop="1"/>
            </p:cNvPicPr>
            <p:nvPr/>
          </p:nvPicPr>
          <p:blipFill>
            <a:blip r:embed="rId25" cstate="email">
              <a:extLst>
                <a:ext uri="{28A0092B-C50C-407E-A947-70E740481C1C}">
                  <a14:useLocalDpi xmlns:a14="http://schemas.microsoft.com/office/drawing/2010/main"/>
                </a:ext>
              </a:extLst>
            </a:blip>
            <a:srcRect t="-339" r="-1168"/>
            <a:stretch/>
          </p:blipFill>
          <p:spPr>
            <a:xfrm rot="5226130">
              <a:off x="3333877" y="1292395"/>
              <a:ext cx="861813" cy="1709059"/>
            </a:xfrm>
            <a:prstGeom prst="rect">
              <a:avLst/>
            </a:prstGeom>
          </p:spPr>
        </p:pic>
      </p:grpSp>
      <p:grpSp>
        <p:nvGrpSpPr>
          <p:cNvPr id="123" name="Group 122">
            <a:extLst>
              <a:ext uri="{FF2B5EF4-FFF2-40B4-BE49-F238E27FC236}">
                <a16:creationId xmlns:a16="http://schemas.microsoft.com/office/drawing/2014/main" id="{CCCB644F-ACEF-3E68-B611-5A1AE116154F}"/>
              </a:ext>
            </a:extLst>
          </p:cNvPr>
          <p:cNvGrpSpPr>
            <a:grpSpLocks noGrp="1" noUngrp="1" noRot="1" noMove="1" noResize="1"/>
          </p:cNvGrpSpPr>
          <p:nvPr/>
        </p:nvGrpSpPr>
        <p:grpSpPr>
          <a:xfrm>
            <a:off x="2656156" y="1328285"/>
            <a:ext cx="6629593" cy="4208287"/>
            <a:chOff x="2892034" y="1484104"/>
            <a:chExt cx="6629593" cy="4208287"/>
          </a:xfrm>
        </p:grpSpPr>
        <p:grpSp>
          <p:nvGrpSpPr>
            <p:cNvPr id="124" name="Group 123">
              <a:extLst>
                <a:ext uri="{FF2B5EF4-FFF2-40B4-BE49-F238E27FC236}">
                  <a16:creationId xmlns:a16="http://schemas.microsoft.com/office/drawing/2014/main" id="{5CBED120-E15B-27D5-3DBE-713E01C3072D}"/>
                </a:ext>
              </a:extLst>
            </p:cNvPr>
            <p:cNvGrpSpPr>
              <a:grpSpLocks noGrp="1" noUngrp="1" noRot="1" noMove="1" noResize="1"/>
            </p:cNvGrpSpPr>
            <p:nvPr/>
          </p:nvGrpSpPr>
          <p:grpSpPr>
            <a:xfrm>
              <a:off x="2892034" y="1484104"/>
              <a:ext cx="6629593" cy="4208287"/>
              <a:chOff x="594436" y="914754"/>
              <a:chExt cx="11249879" cy="5622544"/>
            </a:xfrm>
          </p:grpSpPr>
          <p:sp>
            <p:nvSpPr>
              <p:cNvPr id="126" name="Rectangle: Rounded Corners 125">
                <a:extLst>
                  <a:ext uri="{FF2B5EF4-FFF2-40B4-BE49-F238E27FC236}">
                    <a16:creationId xmlns:a16="http://schemas.microsoft.com/office/drawing/2014/main" id="{FB9E2FCA-50CB-53EB-A20B-D14E588FD0B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27" name="TextBox 126">
                <a:extLst>
                  <a:ext uri="{FF2B5EF4-FFF2-40B4-BE49-F238E27FC236}">
                    <a16:creationId xmlns:a16="http://schemas.microsoft.com/office/drawing/2014/main" id="{10826BAB-C2F5-02FD-D015-1781CF430BD9}"/>
                  </a:ext>
                </a:extLst>
              </p:cNvPr>
              <p:cNvSpPr txBox="1">
                <a:spLocks noGrp="1" noRot="1" noMove="1" noResize="1" noEditPoints="1" noAdjustHandles="1" noChangeArrowheads="1" noChangeShapeType="1"/>
              </p:cNvSpPr>
              <p:nvPr/>
            </p:nvSpPr>
            <p:spPr>
              <a:xfrm>
                <a:off x="1399911" y="3741075"/>
                <a:ext cx="9592002" cy="279622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Elli had to leave home in the early hours of the morning last week because a river had burst near his home. His home is now flooded, and he and his family are currently sleeping in the local community centre. He is struggling to sleep and has exams in a few weeks. </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 What could Elli do to cope with the stress he is feeling?</a:t>
                </a:r>
              </a:p>
              <a:p>
                <a:pPr algn="ctr"/>
                <a:endParaRPr lang="en-GB" b="1">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3810A466-8ABA-E50E-02DB-5676C5BEDDD9}"/>
                  </a:ext>
                </a:extLst>
              </p:cNvPr>
              <p:cNvSpPr txBox="1">
                <a:spLocks noGrp="1" noRot="1" noMove="1" noResize="1" noEditPoints="1" noAdjustHandles="1" noChangeArrowheads="1" noChangeShapeType="1"/>
              </p:cNvSpPr>
              <p:nvPr/>
            </p:nvSpPr>
            <p:spPr>
              <a:xfrm>
                <a:off x="2065021" y="1206720"/>
                <a:ext cx="9326152"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6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11</a:t>
                </a:r>
              </a:p>
              <a:p>
                <a:r>
                  <a:rPr lang="en-GB" sz="4400" b="1">
                    <a:solidFill>
                      <a:srgbClr val="E41B13"/>
                    </a:solidFill>
                    <a:latin typeface="Arial" panose="020B0604020202020204" pitchFamily="34" charset="0"/>
                    <a:cs typeface="Arial" panose="020B0604020202020204" pitchFamily="34" charset="0"/>
                  </a:rPr>
                  <a:t>Stress</a:t>
                </a:r>
              </a:p>
            </p:txBody>
          </p:sp>
        </p:grpSp>
        <p:pic>
          <p:nvPicPr>
            <p:cNvPr id="125" name="Picture 124">
              <a:extLst>
                <a:ext uri="{FF2B5EF4-FFF2-40B4-BE49-F238E27FC236}">
                  <a16:creationId xmlns:a16="http://schemas.microsoft.com/office/drawing/2014/main" id="{88A9E719-14EE-C7AC-04B2-140EBFDFAA93}"/>
                </a:ext>
              </a:extLst>
            </p:cNvPr>
            <p:cNvPicPr>
              <a:picLocks noGrp="1" noRot="1" noChangeAspect="1" noMove="1" noResize="1" noEditPoints="1" noAdjustHandles="1" noChangeArrowheads="1" noChangeShapeType="1" noCrop="1"/>
            </p:cNvPicPr>
            <p:nvPr/>
          </p:nvPicPr>
          <p:blipFill rotWithShape="1">
            <a:blip r:embed="rId34" cstate="email">
              <a:extLst>
                <a:ext uri="{28A0092B-C50C-407E-A947-70E740481C1C}">
                  <a14:useLocalDpi xmlns:a14="http://schemas.microsoft.com/office/drawing/2010/main"/>
                </a:ext>
              </a:extLst>
            </a:blip>
            <a:srcRect l="-5754"/>
            <a:stretch/>
          </p:blipFill>
          <p:spPr>
            <a:xfrm rot="21420769">
              <a:off x="2931323" y="1753171"/>
              <a:ext cx="1163640" cy="1538167"/>
            </a:xfrm>
            <a:prstGeom prst="rect">
              <a:avLst/>
            </a:prstGeom>
          </p:spPr>
        </p:pic>
      </p:grpSp>
      <p:grpSp>
        <p:nvGrpSpPr>
          <p:cNvPr id="129" name="Group 128">
            <a:extLst>
              <a:ext uri="{FF2B5EF4-FFF2-40B4-BE49-F238E27FC236}">
                <a16:creationId xmlns:a16="http://schemas.microsoft.com/office/drawing/2014/main" id="{89F20709-B755-E959-387A-16D245D78B1C}"/>
              </a:ext>
            </a:extLst>
          </p:cNvPr>
          <p:cNvGrpSpPr>
            <a:grpSpLocks noGrp="1" noUngrp="1" noRot="1" noMove="1" noResize="1"/>
          </p:cNvGrpSpPr>
          <p:nvPr/>
        </p:nvGrpSpPr>
        <p:grpSpPr>
          <a:xfrm>
            <a:off x="2510521" y="1250178"/>
            <a:ext cx="6629593" cy="4139107"/>
            <a:chOff x="2892034" y="1484104"/>
            <a:chExt cx="6629593" cy="4139107"/>
          </a:xfrm>
        </p:grpSpPr>
        <p:grpSp>
          <p:nvGrpSpPr>
            <p:cNvPr id="130" name="Group 129">
              <a:extLst>
                <a:ext uri="{FF2B5EF4-FFF2-40B4-BE49-F238E27FC236}">
                  <a16:creationId xmlns:a16="http://schemas.microsoft.com/office/drawing/2014/main" id="{D867663C-6251-86A3-25B6-DD6FF3435292}"/>
                </a:ext>
              </a:extLst>
            </p:cNvPr>
            <p:cNvGrpSpPr>
              <a:grpSpLocks noGrp="1" noUngrp="1" noRot="1" noMove="1" noResize="1"/>
            </p:cNvGrpSpPr>
            <p:nvPr/>
          </p:nvGrpSpPr>
          <p:grpSpPr>
            <a:xfrm>
              <a:off x="2892034" y="1484104"/>
              <a:ext cx="6629593" cy="4139107"/>
              <a:chOff x="594436" y="914754"/>
              <a:chExt cx="11249879" cy="5530115"/>
            </a:xfrm>
          </p:grpSpPr>
          <p:sp>
            <p:nvSpPr>
              <p:cNvPr id="132" name="Rectangle: Rounded Corners 131">
                <a:extLst>
                  <a:ext uri="{FF2B5EF4-FFF2-40B4-BE49-F238E27FC236}">
                    <a16:creationId xmlns:a16="http://schemas.microsoft.com/office/drawing/2014/main" id="{5E99A1CB-B7EB-2403-0450-99F967085B1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33" name="TextBox 132">
                <a:extLst>
                  <a:ext uri="{FF2B5EF4-FFF2-40B4-BE49-F238E27FC236}">
                    <a16:creationId xmlns:a16="http://schemas.microsoft.com/office/drawing/2014/main" id="{95249BDB-6489-3123-6E1B-C6EFC6FDC910}"/>
                  </a:ext>
                </a:extLst>
              </p:cNvPr>
              <p:cNvSpPr txBox="1">
                <a:spLocks noGrp="1" noRot="1" noMove="1" noResize="1" noEditPoints="1" noAdjustHandles="1" noChangeArrowheads="1" noChangeShapeType="1"/>
              </p:cNvSpPr>
              <p:nvPr/>
            </p:nvSpPr>
            <p:spPr>
              <a:xfrm>
                <a:off x="1377184" y="3685715"/>
                <a:ext cx="9707199" cy="275510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Javier has exams coming up. They feel like they are going to fail so are spending all their free time revising. They feel like this isn’t working and the stress is affecting their relationships at home. Javier is now not eating properly as they feel too sick to eat.</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could Javier’s family do to support them?</a:t>
                </a:r>
              </a:p>
              <a:p>
                <a:endParaRPr lang="en-GB" sz="1600" b="1">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EF91E898-F8C5-485F-6689-19748F6BD7E0}"/>
                  </a:ext>
                </a:extLst>
              </p:cNvPr>
              <p:cNvSpPr txBox="1">
                <a:spLocks noGrp="1" noRot="1" noMove="1" noResize="1" noEditPoints="1" noAdjustHandles="1" noChangeArrowheads="1" noChangeShapeType="1"/>
              </p:cNvSpPr>
              <p:nvPr/>
            </p:nvSpPr>
            <p:spPr>
              <a:xfrm>
                <a:off x="1354700" y="1278297"/>
                <a:ext cx="987411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12</a:t>
                </a:r>
              </a:p>
              <a:p>
                <a:r>
                  <a:rPr lang="en-GB" sz="4400" b="1">
                    <a:solidFill>
                      <a:srgbClr val="E41B13"/>
                    </a:solidFill>
                    <a:latin typeface="Arial" panose="020B0604020202020204" pitchFamily="34" charset="0"/>
                    <a:cs typeface="Arial" panose="020B0604020202020204" pitchFamily="34" charset="0"/>
                  </a:rPr>
                  <a:t>Stress</a:t>
                </a:r>
              </a:p>
            </p:txBody>
          </p:sp>
        </p:grpSp>
        <p:pic>
          <p:nvPicPr>
            <p:cNvPr id="131" name="Picture 130">
              <a:extLst>
                <a:ext uri="{FF2B5EF4-FFF2-40B4-BE49-F238E27FC236}">
                  <a16:creationId xmlns:a16="http://schemas.microsoft.com/office/drawing/2014/main" id="{0DFC0626-F430-E05A-BEA2-E205828E7498}"/>
                </a:ext>
              </a:extLst>
            </p:cNvPr>
            <p:cNvPicPr>
              <a:picLocks noGrp="1" noRot="1" noChangeAspect="1" noMove="1" noResize="1" noEditPoints="1" noAdjustHandles="1" noChangeArrowheads="1" noChangeShapeType="1" noCrop="1"/>
            </p:cNvPicPr>
            <p:nvPr/>
          </p:nvPicPr>
          <p:blipFill rotWithShape="1">
            <a:blip r:embed="rId35" cstate="email">
              <a:extLst>
                <a:ext uri="{28A0092B-C50C-407E-A947-70E740481C1C}">
                  <a14:useLocalDpi xmlns:a14="http://schemas.microsoft.com/office/drawing/2010/main"/>
                </a:ext>
              </a:extLst>
            </a:blip>
            <a:srcRect l="-15065" t="-20878"/>
            <a:stretch/>
          </p:blipFill>
          <p:spPr>
            <a:xfrm rot="10800000">
              <a:off x="2966185" y="1540473"/>
              <a:ext cx="1054410" cy="995183"/>
            </a:xfrm>
            <a:prstGeom prst="rect">
              <a:avLst/>
            </a:prstGeom>
          </p:spPr>
        </p:pic>
      </p:grpSp>
      <p:grpSp>
        <p:nvGrpSpPr>
          <p:cNvPr id="135" name="Group 134">
            <a:extLst>
              <a:ext uri="{FF2B5EF4-FFF2-40B4-BE49-F238E27FC236}">
                <a16:creationId xmlns:a16="http://schemas.microsoft.com/office/drawing/2014/main" id="{30F35CF2-FA3D-CF25-E21F-FBA58275CE25}"/>
              </a:ext>
            </a:extLst>
          </p:cNvPr>
          <p:cNvGrpSpPr>
            <a:grpSpLocks noGrp="1" noUngrp="1" noRot="1" noMove="1" noResize="1"/>
          </p:cNvGrpSpPr>
          <p:nvPr/>
        </p:nvGrpSpPr>
        <p:grpSpPr>
          <a:xfrm>
            <a:off x="2681995" y="1244642"/>
            <a:ext cx="6629593" cy="4139107"/>
            <a:chOff x="2892034" y="1484104"/>
            <a:chExt cx="6629593" cy="4139107"/>
          </a:xfrm>
        </p:grpSpPr>
        <p:grpSp>
          <p:nvGrpSpPr>
            <p:cNvPr id="136" name="Group 135">
              <a:extLst>
                <a:ext uri="{FF2B5EF4-FFF2-40B4-BE49-F238E27FC236}">
                  <a16:creationId xmlns:a16="http://schemas.microsoft.com/office/drawing/2014/main" id="{4C0A6A02-F921-0748-35B7-E2DAD9AF6FD7}"/>
                </a:ext>
              </a:extLst>
            </p:cNvPr>
            <p:cNvGrpSpPr>
              <a:grpSpLocks noGrp="1" noUngrp="1" noRot="1" noMove="1" noResize="1"/>
            </p:cNvGrpSpPr>
            <p:nvPr/>
          </p:nvGrpSpPr>
          <p:grpSpPr>
            <a:xfrm>
              <a:off x="2892034" y="1484104"/>
              <a:ext cx="6629593" cy="4139107"/>
              <a:chOff x="594436" y="914754"/>
              <a:chExt cx="11249879" cy="5530115"/>
            </a:xfrm>
          </p:grpSpPr>
          <p:sp>
            <p:nvSpPr>
              <p:cNvPr id="138" name="Rectangle: Rounded Corners 137">
                <a:extLst>
                  <a:ext uri="{FF2B5EF4-FFF2-40B4-BE49-F238E27FC236}">
                    <a16:creationId xmlns:a16="http://schemas.microsoft.com/office/drawing/2014/main" id="{60027739-F6A4-7C3A-AD45-D80741C8855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39" name="TextBox 138">
                <a:extLst>
                  <a:ext uri="{FF2B5EF4-FFF2-40B4-BE49-F238E27FC236}">
                    <a16:creationId xmlns:a16="http://schemas.microsoft.com/office/drawing/2014/main" id="{4D383C9F-AD36-990D-1167-1468356EA83D}"/>
                  </a:ext>
                </a:extLst>
              </p:cNvPr>
              <p:cNvSpPr txBox="1">
                <a:spLocks noGrp="1" noRot="1" noMove="1" noResize="1" noEditPoints="1" noAdjustHandles="1" noChangeArrowheads="1" noChangeShapeType="1"/>
              </p:cNvSpPr>
              <p:nvPr/>
            </p:nvSpPr>
            <p:spPr>
              <a:xfrm>
                <a:off x="1634465" y="3619475"/>
                <a:ext cx="9195559" cy="275510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Abbie hasn’t been feeling herself for a while. She is worrying about things at home getting worse. She is now struggling to fall asleep, and when she does, she keeps waking up. She averages around 3 hours of sleep a night.</a:t>
                </a:r>
              </a:p>
              <a:p>
                <a:r>
                  <a:rPr lang="en-GB" sz="1600">
                    <a:latin typeface="Arial" panose="020B0604020202020204" pitchFamily="34" charset="0"/>
                    <a:cs typeface="Arial" panose="020B0604020202020204" pitchFamily="34" charset="0"/>
                  </a:rPr>
                  <a:t> </a:t>
                </a:r>
                <a:br>
                  <a:rPr lang="en-GB" sz="1600">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She is so tired at school she cannot focus.</a:t>
                </a:r>
              </a:p>
              <a:p>
                <a:br>
                  <a:rPr lang="en-GB" sz="1600" b="1">
                    <a:latin typeface="Arial" panose="020B0604020202020204" pitchFamily="34" charset="0"/>
                    <a:cs typeface="Arial" panose="020B0604020202020204" pitchFamily="34" charset="0"/>
                  </a:rPr>
                </a:br>
                <a:r>
                  <a:rPr lang="en-GB" sz="1600" b="1">
                    <a:latin typeface="Arial" panose="020B0604020202020204" pitchFamily="34" charset="0"/>
                    <a:cs typeface="Arial" panose="020B0604020202020204" pitchFamily="34" charset="0"/>
                  </a:rPr>
                  <a:t>Where could she go for help?</a:t>
                </a:r>
              </a:p>
            </p:txBody>
          </p:sp>
          <p:sp>
            <p:nvSpPr>
              <p:cNvPr id="140" name="TextBox 139">
                <a:extLst>
                  <a:ext uri="{FF2B5EF4-FFF2-40B4-BE49-F238E27FC236}">
                    <a16:creationId xmlns:a16="http://schemas.microsoft.com/office/drawing/2014/main" id="{FBB3A1D3-8748-769D-2F14-3BBAF06759E0}"/>
                  </a:ext>
                </a:extLst>
              </p:cNvPr>
              <p:cNvSpPr txBox="1">
                <a:spLocks noGrp="1" noRot="1" noMove="1" noResize="1" noEditPoints="1" noAdjustHandles="1" noChangeArrowheads="1" noChangeShapeType="1"/>
              </p:cNvSpPr>
              <p:nvPr/>
            </p:nvSpPr>
            <p:spPr>
              <a:xfrm>
                <a:off x="1871214" y="1159970"/>
                <a:ext cx="9515192"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13</a:t>
                </a:r>
              </a:p>
              <a:p>
                <a:r>
                  <a:rPr lang="en-GB" sz="4400" b="1">
                    <a:solidFill>
                      <a:srgbClr val="E41B13"/>
                    </a:solidFill>
                    <a:latin typeface="Arial" panose="020B0604020202020204" pitchFamily="34" charset="0"/>
                    <a:cs typeface="Arial" panose="020B0604020202020204" pitchFamily="34" charset="0"/>
                  </a:rPr>
                  <a:t>Sleep</a:t>
                </a:r>
              </a:p>
            </p:txBody>
          </p:sp>
        </p:grpSp>
        <p:pic>
          <p:nvPicPr>
            <p:cNvPr id="137" name="Picture 136" descr="A yellow and black snake&#10;&#10;Description automatically generated">
              <a:extLst>
                <a:ext uri="{FF2B5EF4-FFF2-40B4-BE49-F238E27FC236}">
                  <a16:creationId xmlns:a16="http://schemas.microsoft.com/office/drawing/2014/main" id="{4A3AB300-9E31-A389-D13C-FCFD151EB804}"/>
                </a:ext>
              </a:extLst>
            </p:cNvPr>
            <p:cNvPicPr>
              <a:picLocks noGrp="1" noRot="1" noChangeAspect="1" noMove="1" noResize="1" noEditPoints="1" noAdjustHandles="1" noChangeArrowheads="1" noChangeShapeType="1" noCrop="1"/>
            </p:cNvPicPr>
            <p:nvPr/>
          </p:nvPicPr>
          <p:blipFill>
            <a:blip r:embed="rId25" cstate="email">
              <a:extLst>
                <a:ext uri="{28A0092B-C50C-407E-A947-70E740481C1C}">
                  <a14:useLocalDpi xmlns:a14="http://schemas.microsoft.com/office/drawing/2010/main"/>
                </a:ext>
              </a:extLst>
            </a:blip>
            <a:srcRect t="-339" r="-1168"/>
            <a:stretch/>
          </p:blipFill>
          <p:spPr>
            <a:xfrm rot="5400000">
              <a:off x="3332031" y="1266924"/>
              <a:ext cx="861813" cy="1709059"/>
            </a:xfrm>
            <a:prstGeom prst="rect">
              <a:avLst/>
            </a:prstGeom>
          </p:spPr>
        </p:pic>
      </p:grpSp>
      <p:grpSp>
        <p:nvGrpSpPr>
          <p:cNvPr id="141" name="Group 140">
            <a:extLst>
              <a:ext uri="{FF2B5EF4-FFF2-40B4-BE49-F238E27FC236}">
                <a16:creationId xmlns:a16="http://schemas.microsoft.com/office/drawing/2014/main" id="{397DC619-9394-1DBC-385A-6291FE32A8E4}"/>
              </a:ext>
            </a:extLst>
          </p:cNvPr>
          <p:cNvGrpSpPr>
            <a:grpSpLocks noGrp="1" noUngrp="1" noRot="1" noMove="1" noResize="1"/>
          </p:cNvGrpSpPr>
          <p:nvPr/>
        </p:nvGrpSpPr>
        <p:grpSpPr>
          <a:xfrm>
            <a:off x="2539698" y="1243139"/>
            <a:ext cx="6629593" cy="4356130"/>
            <a:chOff x="2892034" y="1484104"/>
            <a:chExt cx="6629593" cy="4356130"/>
          </a:xfrm>
        </p:grpSpPr>
        <p:grpSp>
          <p:nvGrpSpPr>
            <p:cNvPr id="142" name="Group 141">
              <a:extLst>
                <a:ext uri="{FF2B5EF4-FFF2-40B4-BE49-F238E27FC236}">
                  <a16:creationId xmlns:a16="http://schemas.microsoft.com/office/drawing/2014/main" id="{46A030B6-DC2C-B806-0692-CCCFBD510793}"/>
                </a:ext>
              </a:extLst>
            </p:cNvPr>
            <p:cNvGrpSpPr>
              <a:grpSpLocks noGrp="1" noUngrp="1" noRot="1" noMove="1" noResize="1"/>
            </p:cNvGrpSpPr>
            <p:nvPr/>
          </p:nvGrpSpPr>
          <p:grpSpPr>
            <a:xfrm>
              <a:off x="2892034" y="1484104"/>
              <a:ext cx="6629593" cy="4356130"/>
              <a:chOff x="594436" y="914754"/>
              <a:chExt cx="11249879" cy="5820072"/>
            </a:xfrm>
          </p:grpSpPr>
          <p:sp>
            <p:nvSpPr>
              <p:cNvPr id="144" name="Rectangle: Rounded Corners 143">
                <a:extLst>
                  <a:ext uri="{FF2B5EF4-FFF2-40B4-BE49-F238E27FC236}">
                    <a16:creationId xmlns:a16="http://schemas.microsoft.com/office/drawing/2014/main" id="{8CDB65BE-D624-C99A-7B49-D75943497082}"/>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5" name="TextBox 144">
                <a:extLst>
                  <a:ext uri="{FF2B5EF4-FFF2-40B4-BE49-F238E27FC236}">
                    <a16:creationId xmlns:a16="http://schemas.microsoft.com/office/drawing/2014/main" id="{131DE102-EA1A-BF17-4070-B1CF0C73E58C}"/>
                  </a:ext>
                </a:extLst>
              </p:cNvPr>
              <p:cNvSpPr txBox="1">
                <a:spLocks noGrp="1" noRot="1" noMove="1" noResize="1" noEditPoints="1" noAdjustHandles="1" noChangeArrowheads="1" noChangeShapeType="1"/>
              </p:cNvSpPr>
              <p:nvPr/>
            </p:nvSpPr>
            <p:spPr>
              <a:xfrm>
                <a:off x="1911445" y="3568513"/>
                <a:ext cx="9303276" cy="3166313"/>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Felix witnessed a traumatic event two months ago and relives the experience whenever they close their eyes. They’re frightened to be in a dark room on their own and when they finally fall asleep, they wake up sweating after having nightmares. They are too scared to speak to anyone about this. </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could Felix do to support themselves?</a:t>
                </a:r>
              </a:p>
              <a:p>
                <a:pPr algn="ctr"/>
                <a:endParaRPr lang="en-GB" sz="2000" b="1">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B9759353-1AFD-ED84-4155-C2A5061EFE51}"/>
                  </a:ext>
                </a:extLst>
              </p:cNvPr>
              <p:cNvSpPr txBox="1">
                <a:spLocks noGrp="1" noRot="1" noMove="1" noResize="1" noEditPoints="1" noAdjustHandles="1" noChangeArrowheads="1" noChangeShapeType="1"/>
              </p:cNvSpPr>
              <p:nvPr/>
            </p:nvSpPr>
            <p:spPr>
              <a:xfrm>
                <a:off x="2212482" y="1127439"/>
                <a:ext cx="8985779"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14</a:t>
                </a:r>
              </a:p>
              <a:p>
                <a:r>
                  <a:rPr lang="en-GB" sz="4400" b="1">
                    <a:solidFill>
                      <a:srgbClr val="E41B13"/>
                    </a:solidFill>
                    <a:latin typeface="Arial" panose="020B0604020202020204" pitchFamily="34" charset="0"/>
                    <a:cs typeface="Arial" panose="020B0604020202020204" pitchFamily="34" charset="0"/>
                  </a:rPr>
                  <a:t>Sleep</a:t>
                </a:r>
              </a:p>
            </p:txBody>
          </p:sp>
        </p:grpSp>
        <p:pic>
          <p:nvPicPr>
            <p:cNvPr id="143" name="Picture 142">
              <a:extLst>
                <a:ext uri="{FF2B5EF4-FFF2-40B4-BE49-F238E27FC236}">
                  <a16:creationId xmlns:a16="http://schemas.microsoft.com/office/drawing/2014/main" id="{CD12305D-B231-63AA-C07B-993AAB6E5784}"/>
                </a:ext>
              </a:extLst>
            </p:cNvPr>
            <p:cNvPicPr>
              <a:picLocks noGrp="1" noRot="1" noChangeAspect="1" noMove="1" noResize="1" noEditPoints="1" noAdjustHandles="1" noChangeArrowheads="1" noChangeShapeType="1" noCrop="1"/>
            </p:cNvPicPr>
            <p:nvPr/>
          </p:nvPicPr>
          <p:blipFill rotWithShape="1">
            <a:blip r:embed="rId36" cstate="email">
              <a:extLst>
                <a:ext uri="{28A0092B-C50C-407E-A947-70E740481C1C}">
                  <a14:useLocalDpi xmlns:a14="http://schemas.microsoft.com/office/drawing/2010/main"/>
                </a:ext>
              </a:extLst>
            </a:blip>
            <a:srcRect/>
            <a:stretch/>
          </p:blipFill>
          <p:spPr>
            <a:xfrm rot="21342864">
              <a:off x="2978139" y="1745953"/>
              <a:ext cx="933332" cy="1538511"/>
            </a:xfrm>
            <a:prstGeom prst="rect">
              <a:avLst/>
            </a:prstGeom>
          </p:spPr>
        </p:pic>
      </p:grpSp>
      <p:grpSp>
        <p:nvGrpSpPr>
          <p:cNvPr id="147" name="Group 146">
            <a:extLst>
              <a:ext uri="{FF2B5EF4-FFF2-40B4-BE49-F238E27FC236}">
                <a16:creationId xmlns:a16="http://schemas.microsoft.com/office/drawing/2014/main" id="{2056C6F4-C4B3-ADF5-B7C7-A752201E0A7B}"/>
              </a:ext>
            </a:extLst>
          </p:cNvPr>
          <p:cNvGrpSpPr>
            <a:grpSpLocks noGrp="1" noUngrp="1" noRot="1" noMove="1" noResize="1"/>
          </p:cNvGrpSpPr>
          <p:nvPr/>
        </p:nvGrpSpPr>
        <p:grpSpPr>
          <a:xfrm>
            <a:off x="2618663" y="1224609"/>
            <a:ext cx="6629593" cy="4251380"/>
            <a:chOff x="2892034" y="1484104"/>
            <a:chExt cx="6629593" cy="4251380"/>
          </a:xfrm>
        </p:grpSpPr>
        <p:grpSp>
          <p:nvGrpSpPr>
            <p:cNvPr id="148" name="Group 147">
              <a:extLst>
                <a:ext uri="{FF2B5EF4-FFF2-40B4-BE49-F238E27FC236}">
                  <a16:creationId xmlns:a16="http://schemas.microsoft.com/office/drawing/2014/main" id="{FC7CB89D-A730-4693-99EF-A268660324C4}"/>
                </a:ext>
              </a:extLst>
            </p:cNvPr>
            <p:cNvGrpSpPr>
              <a:grpSpLocks noGrp="1" noUngrp="1" noRot="1" noMove="1" noResize="1"/>
            </p:cNvGrpSpPr>
            <p:nvPr/>
          </p:nvGrpSpPr>
          <p:grpSpPr>
            <a:xfrm>
              <a:off x="2892034" y="1484104"/>
              <a:ext cx="6629593" cy="4251380"/>
              <a:chOff x="594436" y="914754"/>
              <a:chExt cx="11249879" cy="5680119"/>
            </a:xfrm>
          </p:grpSpPr>
          <p:sp>
            <p:nvSpPr>
              <p:cNvPr id="150" name="Rectangle: Rounded Corners 149">
                <a:extLst>
                  <a:ext uri="{FF2B5EF4-FFF2-40B4-BE49-F238E27FC236}">
                    <a16:creationId xmlns:a16="http://schemas.microsoft.com/office/drawing/2014/main" id="{BA38513C-2A94-37A7-6451-0192453CA769}"/>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51" name="TextBox 150">
                <a:extLst>
                  <a:ext uri="{FF2B5EF4-FFF2-40B4-BE49-F238E27FC236}">
                    <a16:creationId xmlns:a16="http://schemas.microsoft.com/office/drawing/2014/main" id="{9B5876B5-87B0-97B7-751A-1DEDAAFA76DA}"/>
                  </a:ext>
                </a:extLst>
              </p:cNvPr>
              <p:cNvSpPr txBox="1">
                <a:spLocks noGrp="1" noRot="1" noMove="1" noResize="1" noEditPoints="1" noAdjustHandles="1" noChangeArrowheads="1" noChangeShapeType="1"/>
              </p:cNvSpPr>
              <p:nvPr/>
            </p:nvSpPr>
            <p:spPr>
              <a:xfrm>
                <a:off x="1877882" y="3716407"/>
                <a:ext cx="9515180" cy="287846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Remi has been struggling to control their anger recently. They struggle when they’re asked too many questions, and they feel like they are lashing out at things they shouldn’t be. They shouted at their little brother last week and made him cry. They are struggling to keep friends at school.</a:t>
                </a:r>
              </a:p>
              <a:p>
                <a:r>
                  <a:rPr lang="en-GB" sz="1600">
                    <a:latin typeface="Arial" panose="020B0604020202020204" pitchFamily="34" charset="0"/>
                    <a:cs typeface="Arial" panose="020B0604020202020204" pitchFamily="34" charset="0"/>
                  </a:rPr>
                  <a:t> </a:t>
                </a:r>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advice would you give Remi?</a:t>
                </a:r>
              </a:p>
              <a:p>
                <a:pPr algn="ctr"/>
                <a:endParaRPr lang="en-GB" b="1">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4B96BF3E-1E21-E687-496F-878AA2324900}"/>
                  </a:ext>
                </a:extLst>
              </p:cNvPr>
              <p:cNvSpPr txBox="1">
                <a:spLocks noGrp="1" noRot="1" noMove="1" noResize="1" noEditPoints="1" noAdjustHandles="1" noChangeArrowheads="1" noChangeShapeType="1"/>
              </p:cNvSpPr>
              <p:nvPr/>
            </p:nvSpPr>
            <p:spPr>
              <a:xfrm>
                <a:off x="2473094" y="1180513"/>
                <a:ext cx="9028370"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15</a:t>
                </a:r>
              </a:p>
              <a:p>
                <a:r>
                  <a:rPr lang="en-GB" sz="4400" b="1">
                    <a:solidFill>
                      <a:srgbClr val="E41B13"/>
                    </a:solidFill>
                    <a:latin typeface="Arial" panose="020B0604020202020204" pitchFamily="34" charset="0"/>
                    <a:cs typeface="Arial" panose="020B0604020202020204" pitchFamily="34" charset="0"/>
                  </a:rPr>
                  <a:t>Anger</a:t>
                </a:r>
              </a:p>
            </p:txBody>
          </p:sp>
        </p:grpSp>
        <p:pic>
          <p:nvPicPr>
            <p:cNvPr id="149" name="Picture 148">
              <a:extLst>
                <a:ext uri="{FF2B5EF4-FFF2-40B4-BE49-F238E27FC236}">
                  <a16:creationId xmlns:a16="http://schemas.microsoft.com/office/drawing/2014/main" id="{A075892F-F567-BCFF-D4F6-57D103DB5623}"/>
                </a:ext>
              </a:extLst>
            </p:cNvPr>
            <p:cNvPicPr>
              <a:picLocks noGrp="1" noRot="1" noChangeAspect="1" noMove="1" noResize="1" noEditPoints="1" noAdjustHandles="1" noChangeArrowheads="1" noChangeShapeType="1" noCrop="1"/>
            </p:cNvPicPr>
            <p:nvPr/>
          </p:nvPicPr>
          <p:blipFill rotWithShape="1">
            <a:blip r:embed="rId37" cstate="email">
              <a:extLst>
                <a:ext uri="{28A0092B-C50C-407E-A947-70E740481C1C}">
                  <a14:useLocalDpi xmlns:a14="http://schemas.microsoft.com/office/drawing/2010/main"/>
                </a:ext>
              </a:extLst>
            </a:blip>
            <a:srcRect l="-7475" t="-33011"/>
            <a:stretch/>
          </p:blipFill>
          <p:spPr>
            <a:xfrm rot="10800000">
              <a:off x="2909349" y="2027330"/>
              <a:ext cx="1159988" cy="1289856"/>
            </a:xfrm>
            <a:prstGeom prst="rect">
              <a:avLst/>
            </a:prstGeom>
          </p:spPr>
        </p:pic>
      </p:grpSp>
      <p:grpSp>
        <p:nvGrpSpPr>
          <p:cNvPr id="153" name="Group 152">
            <a:extLst>
              <a:ext uri="{FF2B5EF4-FFF2-40B4-BE49-F238E27FC236}">
                <a16:creationId xmlns:a16="http://schemas.microsoft.com/office/drawing/2014/main" id="{FD9C9EB2-CDB3-854B-4F6A-2A8C62348D04}"/>
              </a:ext>
            </a:extLst>
          </p:cNvPr>
          <p:cNvGrpSpPr>
            <a:grpSpLocks noGrp="1" noUngrp="1" noRot="1" noMove="1" noResize="1"/>
          </p:cNvGrpSpPr>
          <p:nvPr/>
        </p:nvGrpSpPr>
        <p:grpSpPr>
          <a:xfrm>
            <a:off x="2647924" y="1210594"/>
            <a:ext cx="6629593" cy="4139107"/>
            <a:chOff x="2892034" y="1484104"/>
            <a:chExt cx="6629593" cy="4139107"/>
          </a:xfrm>
        </p:grpSpPr>
        <p:grpSp>
          <p:nvGrpSpPr>
            <p:cNvPr id="154" name="Group 153">
              <a:extLst>
                <a:ext uri="{FF2B5EF4-FFF2-40B4-BE49-F238E27FC236}">
                  <a16:creationId xmlns:a16="http://schemas.microsoft.com/office/drawing/2014/main" id="{A906F227-31D3-688D-8B54-39FDBDD9B1F9}"/>
                </a:ext>
              </a:extLst>
            </p:cNvPr>
            <p:cNvGrpSpPr>
              <a:grpSpLocks noGrp="1" noUngrp="1" noRot="1" noMove="1" noResize="1"/>
            </p:cNvGrpSpPr>
            <p:nvPr/>
          </p:nvGrpSpPr>
          <p:grpSpPr>
            <a:xfrm>
              <a:off x="2892034" y="1484104"/>
              <a:ext cx="6629593" cy="4139107"/>
              <a:chOff x="594436" y="914754"/>
              <a:chExt cx="11249879" cy="5530115"/>
            </a:xfrm>
          </p:grpSpPr>
          <p:sp>
            <p:nvSpPr>
              <p:cNvPr id="156" name="Rectangle: Rounded Corners 155">
                <a:extLst>
                  <a:ext uri="{FF2B5EF4-FFF2-40B4-BE49-F238E27FC236}">
                    <a16:creationId xmlns:a16="http://schemas.microsoft.com/office/drawing/2014/main" id="{E4D07366-93D5-8A66-375A-57A84DB4CD06}"/>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57" name="TextBox 156">
                <a:extLst>
                  <a:ext uri="{FF2B5EF4-FFF2-40B4-BE49-F238E27FC236}">
                    <a16:creationId xmlns:a16="http://schemas.microsoft.com/office/drawing/2014/main" id="{E7780CAF-1F40-3F0B-E855-D79408B0DB8D}"/>
                  </a:ext>
                </a:extLst>
              </p:cNvPr>
              <p:cNvSpPr txBox="1">
                <a:spLocks noGrp="1" noRot="1" noMove="1" noResize="1" noEditPoints="1" noAdjustHandles="1" noChangeArrowheads="1" noChangeShapeType="1"/>
              </p:cNvSpPr>
              <p:nvPr/>
            </p:nvSpPr>
            <p:spPr>
              <a:xfrm>
                <a:off x="1767292" y="3805239"/>
                <a:ext cx="9474534" cy="209716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Tom has found it hard to control his anger recently. He feels like he is not being listened to and feels overlooked. He has a lot of anger that he doesn’t know how to control. He hit his friend last week and is scared it will happen again. </a:t>
                </a:r>
              </a:p>
              <a:p>
                <a:endParaRPr lang="en-GB" sz="1600" b="1">
                  <a:latin typeface="+mj-lt"/>
                  <a:cs typeface="Arial" panose="020B0604020202020204" pitchFamily="34" charset="0"/>
                </a:endParaRPr>
              </a:p>
              <a:p>
                <a:r>
                  <a:rPr lang="en-GB" sz="1600" b="1">
                    <a:latin typeface="Arial" panose="020B0604020202020204" pitchFamily="34" charset="0"/>
                    <a:cs typeface="Arial" panose="020B0604020202020204" pitchFamily="34" charset="0"/>
                  </a:rPr>
                  <a:t>What could Tom do to support himself? </a:t>
                </a:r>
              </a:p>
            </p:txBody>
          </p:sp>
          <p:sp>
            <p:nvSpPr>
              <p:cNvPr id="158" name="TextBox 157">
                <a:extLst>
                  <a:ext uri="{FF2B5EF4-FFF2-40B4-BE49-F238E27FC236}">
                    <a16:creationId xmlns:a16="http://schemas.microsoft.com/office/drawing/2014/main" id="{FBDC87B4-FB1C-A874-4007-54094E6CACE9}"/>
                  </a:ext>
                </a:extLst>
              </p:cNvPr>
              <p:cNvSpPr txBox="1">
                <a:spLocks noGrp="1" noRot="1" noMove="1" noResize="1" noEditPoints="1" noAdjustHandles="1" noChangeArrowheads="1" noChangeShapeType="1"/>
              </p:cNvSpPr>
              <p:nvPr/>
            </p:nvSpPr>
            <p:spPr>
              <a:xfrm>
                <a:off x="1820843" y="1344176"/>
                <a:ext cx="9336605"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16</a:t>
                </a:r>
              </a:p>
              <a:p>
                <a:r>
                  <a:rPr lang="en-GB" sz="4000" b="1">
                    <a:solidFill>
                      <a:srgbClr val="E41B13"/>
                    </a:solidFill>
                    <a:latin typeface="Arial" panose="020B0604020202020204" pitchFamily="34" charset="0"/>
                    <a:cs typeface="Arial" panose="020B0604020202020204" pitchFamily="34" charset="0"/>
                  </a:rPr>
                  <a:t>Anger</a:t>
                </a:r>
              </a:p>
            </p:txBody>
          </p:sp>
        </p:grpSp>
        <p:pic>
          <p:nvPicPr>
            <p:cNvPr id="155" name="Picture 154" descr="A yellow and black snake&#10;&#10;Description automatically generated">
              <a:extLst>
                <a:ext uri="{FF2B5EF4-FFF2-40B4-BE49-F238E27FC236}">
                  <a16:creationId xmlns:a16="http://schemas.microsoft.com/office/drawing/2014/main" id="{73D6C60F-3EFD-0692-AF28-D99CD1E0BF52}"/>
                </a:ext>
              </a:extLst>
            </p:cNvPr>
            <p:cNvPicPr>
              <a:picLocks noGrp="1" noRot="1" noChangeAspect="1" noMove="1" noResize="1" noEditPoints="1" noAdjustHandles="1" noChangeArrowheads="1" noChangeShapeType="1" noCrop="1"/>
            </p:cNvPicPr>
            <p:nvPr/>
          </p:nvPicPr>
          <p:blipFill>
            <a:blip r:embed="rId25" cstate="email">
              <a:extLst>
                <a:ext uri="{28A0092B-C50C-407E-A947-70E740481C1C}">
                  <a14:useLocalDpi xmlns:a14="http://schemas.microsoft.com/office/drawing/2010/main"/>
                </a:ext>
              </a:extLst>
            </a:blip>
            <a:srcRect t="-339" r="-1168"/>
            <a:stretch/>
          </p:blipFill>
          <p:spPr>
            <a:xfrm rot="5400000">
              <a:off x="3332031" y="1381224"/>
              <a:ext cx="861813" cy="1709059"/>
            </a:xfrm>
            <a:prstGeom prst="rect">
              <a:avLst/>
            </a:prstGeom>
          </p:spPr>
        </p:pic>
      </p:grpSp>
      <p:grpSp>
        <p:nvGrpSpPr>
          <p:cNvPr id="159" name="Group 158">
            <a:extLst>
              <a:ext uri="{FF2B5EF4-FFF2-40B4-BE49-F238E27FC236}">
                <a16:creationId xmlns:a16="http://schemas.microsoft.com/office/drawing/2014/main" id="{9A720964-F9A0-54CC-4FE6-4AFE92ED04FD}"/>
              </a:ext>
            </a:extLst>
          </p:cNvPr>
          <p:cNvGrpSpPr>
            <a:grpSpLocks noGrp="1" noUngrp="1" noRot="1" noMove="1" noResize="1"/>
          </p:cNvGrpSpPr>
          <p:nvPr/>
        </p:nvGrpSpPr>
        <p:grpSpPr>
          <a:xfrm>
            <a:off x="2659144" y="1247606"/>
            <a:ext cx="6629593" cy="4139107"/>
            <a:chOff x="2892034" y="1484104"/>
            <a:chExt cx="6629593" cy="4139107"/>
          </a:xfrm>
        </p:grpSpPr>
        <p:grpSp>
          <p:nvGrpSpPr>
            <p:cNvPr id="160" name="Group 159">
              <a:extLst>
                <a:ext uri="{FF2B5EF4-FFF2-40B4-BE49-F238E27FC236}">
                  <a16:creationId xmlns:a16="http://schemas.microsoft.com/office/drawing/2014/main" id="{0BA4B299-CD1F-EF4D-2629-6493963405E6}"/>
                </a:ext>
              </a:extLst>
            </p:cNvPr>
            <p:cNvGrpSpPr>
              <a:grpSpLocks noGrp="1" noUngrp="1" noRot="1" noMove="1" noResize="1"/>
            </p:cNvGrpSpPr>
            <p:nvPr/>
          </p:nvGrpSpPr>
          <p:grpSpPr>
            <a:xfrm>
              <a:off x="2892034" y="1484104"/>
              <a:ext cx="6629593" cy="4139107"/>
              <a:chOff x="594436" y="914754"/>
              <a:chExt cx="11249879" cy="5530115"/>
            </a:xfrm>
          </p:grpSpPr>
          <p:sp>
            <p:nvSpPr>
              <p:cNvPr id="162" name="Rectangle: Rounded Corners 161">
                <a:extLst>
                  <a:ext uri="{FF2B5EF4-FFF2-40B4-BE49-F238E27FC236}">
                    <a16:creationId xmlns:a16="http://schemas.microsoft.com/office/drawing/2014/main" id="{EE148A57-C7A3-F001-2E4E-3A361A008AB4}"/>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63" name="TextBox 162">
                <a:extLst>
                  <a:ext uri="{FF2B5EF4-FFF2-40B4-BE49-F238E27FC236}">
                    <a16:creationId xmlns:a16="http://schemas.microsoft.com/office/drawing/2014/main" id="{647DFB16-A563-A598-12D4-F1EB4417C691}"/>
                  </a:ext>
                </a:extLst>
              </p:cNvPr>
              <p:cNvSpPr txBox="1">
                <a:spLocks noGrp="1" noRot="1" noMove="1" noResize="1" noEditPoints="1" noAdjustHandles="1" noChangeArrowheads="1" noChangeShapeType="1"/>
              </p:cNvSpPr>
              <p:nvPr/>
            </p:nvSpPr>
            <p:spPr>
              <a:xfrm>
                <a:off x="1936889" y="3618412"/>
                <a:ext cx="9434935"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Recently, Kaira has been struggling more than usually in large, busy spaces. She went shopping last week and could felt her heart rate increasing, she felt faint and started sweating. All these things made it hard for her to breathe. She doesn’t want to go out again</a:t>
                </a:r>
                <a:r>
                  <a:rPr lang="en-GB" sz="1600" b="1">
                    <a:latin typeface="Arial" panose="020B0604020202020204" pitchFamily="34" charset="0"/>
                    <a:cs typeface="Arial" panose="020B0604020202020204" pitchFamily="34" charset="0"/>
                  </a:rPr>
                  <a:t>.</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could Kaira do to support herself?</a:t>
                </a:r>
              </a:p>
            </p:txBody>
          </p:sp>
          <p:sp>
            <p:nvSpPr>
              <p:cNvPr id="164" name="TextBox 163">
                <a:extLst>
                  <a:ext uri="{FF2B5EF4-FFF2-40B4-BE49-F238E27FC236}">
                    <a16:creationId xmlns:a16="http://schemas.microsoft.com/office/drawing/2014/main" id="{E9DAF747-46C0-6F2A-8C32-D87604697AEA}"/>
                  </a:ext>
                </a:extLst>
              </p:cNvPr>
              <p:cNvSpPr txBox="1">
                <a:spLocks noGrp="1" noRot="1" noMove="1" noResize="1" noEditPoints="1" noAdjustHandles="1" noChangeArrowheads="1" noChangeShapeType="1"/>
              </p:cNvSpPr>
              <p:nvPr/>
            </p:nvSpPr>
            <p:spPr>
              <a:xfrm>
                <a:off x="1887817" y="1127883"/>
                <a:ext cx="9262317" cy="267286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17</a:t>
                </a:r>
              </a:p>
              <a:p>
                <a:r>
                  <a:rPr lang="en-GB" sz="4400" b="1">
                    <a:solidFill>
                      <a:srgbClr val="E41B13"/>
                    </a:solidFill>
                    <a:latin typeface="Arial" panose="020B0604020202020204" pitchFamily="34" charset="0"/>
                    <a:cs typeface="Arial" panose="020B0604020202020204" pitchFamily="34" charset="0"/>
                  </a:rPr>
                  <a:t>Panic attacks</a:t>
                </a:r>
              </a:p>
            </p:txBody>
          </p:sp>
        </p:grpSp>
        <p:pic>
          <p:nvPicPr>
            <p:cNvPr id="161" name="Picture 160">
              <a:extLst>
                <a:ext uri="{FF2B5EF4-FFF2-40B4-BE49-F238E27FC236}">
                  <a16:creationId xmlns:a16="http://schemas.microsoft.com/office/drawing/2014/main" id="{12A067EF-80C4-BD53-6700-0A2319D88DFB}"/>
                </a:ext>
              </a:extLst>
            </p:cNvPr>
            <p:cNvPicPr>
              <a:picLocks noGrp="1" noRot="1" noChangeAspect="1" noMove="1" noResize="1" noEditPoints="1" noAdjustHandles="1" noChangeArrowheads="1" noChangeShapeType="1" noCrop="1"/>
            </p:cNvPicPr>
            <p:nvPr/>
          </p:nvPicPr>
          <p:blipFill rotWithShape="1">
            <a:blip r:embed="rId38" cstate="email">
              <a:extLst>
                <a:ext uri="{28A0092B-C50C-407E-A947-70E740481C1C}">
                  <a14:useLocalDpi xmlns:a14="http://schemas.microsoft.com/office/drawing/2010/main"/>
                </a:ext>
              </a:extLst>
            </a:blip>
            <a:srcRect/>
            <a:stretch/>
          </p:blipFill>
          <p:spPr>
            <a:xfrm rot="21332638">
              <a:off x="2952450" y="1844356"/>
              <a:ext cx="781078" cy="1583969"/>
            </a:xfrm>
            <a:prstGeom prst="rect">
              <a:avLst/>
            </a:prstGeom>
          </p:spPr>
        </p:pic>
      </p:grpSp>
      <p:grpSp>
        <p:nvGrpSpPr>
          <p:cNvPr id="165" name="Group 164">
            <a:extLst>
              <a:ext uri="{FF2B5EF4-FFF2-40B4-BE49-F238E27FC236}">
                <a16:creationId xmlns:a16="http://schemas.microsoft.com/office/drawing/2014/main" id="{9798D73B-E0E5-A91B-63F3-697783F8C24C}"/>
              </a:ext>
            </a:extLst>
          </p:cNvPr>
          <p:cNvGrpSpPr>
            <a:grpSpLocks noGrp="1" noUngrp="1" noRot="1" noMove="1" noResize="1"/>
          </p:cNvGrpSpPr>
          <p:nvPr/>
        </p:nvGrpSpPr>
        <p:grpSpPr>
          <a:xfrm>
            <a:off x="2651280" y="1254132"/>
            <a:ext cx="6629593" cy="4139107"/>
            <a:chOff x="2892034" y="1484104"/>
            <a:chExt cx="6629593" cy="4139107"/>
          </a:xfrm>
        </p:grpSpPr>
        <p:grpSp>
          <p:nvGrpSpPr>
            <p:cNvPr id="166" name="Group 165">
              <a:extLst>
                <a:ext uri="{FF2B5EF4-FFF2-40B4-BE49-F238E27FC236}">
                  <a16:creationId xmlns:a16="http://schemas.microsoft.com/office/drawing/2014/main" id="{40205B78-3874-2A92-9EF5-7E1506570828}"/>
                </a:ext>
              </a:extLst>
            </p:cNvPr>
            <p:cNvGrpSpPr>
              <a:grpSpLocks noGrp="1" noUngrp="1" noRot="1" noMove="1" noResize="1"/>
            </p:cNvGrpSpPr>
            <p:nvPr/>
          </p:nvGrpSpPr>
          <p:grpSpPr>
            <a:xfrm>
              <a:off x="2892034" y="1484104"/>
              <a:ext cx="6629593" cy="4139107"/>
              <a:chOff x="594436" y="914754"/>
              <a:chExt cx="11249879" cy="5530115"/>
            </a:xfrm>
          </p:grpSpPr>
          <p:sp>
            <p:nvSpPr>
              <p:cNvPr id="168" name="Rectangle: Rounded Corners 167">
                <a:extLst>
                  <a:ext uri="{FF2B5EF4-FFF2-40B4-BE49-F238E27FC236}">
                    <a16:creationId xmlns:a16="http://schemas.microsoft.com/office/drawing/2014/main" id="{1C5A9FCC-0466-AEF5-8002-8963E5015B27}"/>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69" name="TextBox 168">
                <a:extLst>
                  <a:ext uri="{FF2B5EF4-FFF2-40B4-BE49-F238E27FC236}">
                    <a16:creationId xmlns:a16="http://schemas.microsoft.com/office/drawing/2014/main" id="{8F13D1A4-16F4-130A-B514-B261155F52C4}"/>
                  </a:ext>
                </a:extLst>
              </p:cNvPr>
              <p:cNvSpPr txBox="1">
                <a:spLocks noGrp="1" noRot="1" noMove="1" noResize="1" noEditPoints="1" noAdjustHandles="1" noChangeArrowheads="1" noChangeShapeType="1"/>
              </p:cNvSpPr>
              <p:nvPr/>
            </p:nvSpPr>
            <p:spPr>
              <a:xfrm>
                <a:off x="1701618" y="3857608"/>
                <a:ext cx="9187516" cy="209716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Arnie is struggling to get to school as recently they have started having panic attacks on the bus. When on public transport, they feel they are enclosed and can’t escape. They begin to feel dizzy, and their legs start shaking.</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How could you help Arnie?</a:t>
                </a:r>
              </a:p>
            </p:txBody>
          </p:sp>
          <p:sp>
            <p:nvSpPr>
              <p:cNvPr id="170" name="TextBox 169">
                <a:extLst>
                  <a:ext uri="{FF2B5EF4-FFF2-40B4-BE49-F238E27FC236}">
                    <a16:creationId xmlns:a16="http://schemas.microsoft.com/office/drawing/2014/main" id="{A826D4AD-9F9E-6AC0-D8A9-C76F000651F3}"/>
                  </a:ext>
                </a:extLst>
              </p:cNvPr>
              <p:cNvSpPr txBox="1">
                <a:spLocks noGrp="1" noRot="1" noMove="1" noResize="1" noEditPoints="1" noAdjustHandles="1" noChangeArrowheads="1" noChangeShapeType="1"/>
              </p:cNvSpPr>
              <p:nvPr/>
            </p:nvSpPr>
            <p:spPr>
              <a:xfrm>
                <a:off x="2471533" y="1275067"/>
                <a:ext cx="8903816" cy="259061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18</a:t>
                </a:r>
              </a:p>
              <a:p>
                <a:r>
                  <a:rPr lang="en-GB" sz="4000" b="1">
                    <a:solidFill>
                      <a:srgbClr val="E41B13"/>
                    </a:solidFill>
                    <a:latin typeface="Arial" panose="020B0604020202020204" pitchFamily="34" charset="0"/>
                    <a:cs typeface="Arial" panose="020B0604020202020204" pitchFamily="34" charset="0"/>
                  </a:rPr>
                  <a:t>Panic attacks</a:t>
                </a:r>
              </a:p>
            </p:txBody>
          </p:sp>
        </p:grpSp>
        <p:pic>
          <p:nvPicPr>
            <p:cNvPr id="167" name="Picture 166">
              <a:extLst>
                <a:ext uri="{FF2B5EF4-FFF2-40B4-BE49-F238E27FC236}">
                  <a16:creationId xmlns:a16="http://schemas.microsoft.com/office/drawing/2014/main" id="{378AF2B9-F293-2726-41E9-35590AD99C9D}"/>
                </a:ext>
              </a:extLst>
            </p:cNvPr>
            <p:cNvPicPr>
              <a:picLocks noGrp="1" noRot="1" noChangeAspect="1" noMove="1" noResize="1" noEditPoints="1" noAdjustHandles="1" noChangeArrowheads="1" noChangeShapeType="1" noCrop="1"/>
            </p:cNvPicPr>
            <p:nvPr/>
          </p:nvPicPr>
          <p:blipFill rotWithShape="1">
            <a:blip r:embed="rId39" cstate="email">
              <a:extLst>
                <a:ext uri="{28A0092B-C50C-407E-A947-70E740481C1C}">
                  <a14:useLocalDpi xmlns:a14="http://schemas.microsoft.com/office/drawing/2010/main"/>
                </a:ext>
              </a:extLst>
            </a:blip>
            <a:srcRect l="-19616" t="-22249"/>
            <a:stretch/>
          </p:blipFill>
          <p:spPr>
            <a:xfrm rot="10593375">
              <a:off x="2913605" y="1888732"/>
              <a:ext cx="1508257" cy="1384945"/>
            </a:xfrm>
            <a:prstGeom prst="rect">
              <a:avLst/>
            </a:prstGeom>
          </p:spPr>
        </p:pic>
      </p:grpSp>
      <p:grpSp>
        <p:nvGrpSpPr>
          <p:cNvPr id="171" name="Group 170">
            <a:extLst>
              <a:ext uri="{FF2B5EF4-FFF2-40B4-BE49-F238E27FC236}">
                <a16:creationId xmlns:a16="http://schemas.microsoft.com/office/drawing/2014/main" id="{FC41EDEB-C9EA-3F13-717D-62D4B0E54F7C}"/>
              </a:ext>
            </a:extLst>
          </p:cNvPr>
          <p:cNvGrpSpPr>
            <a:grpSpLocks noGrp="1" noUngrp="1" noRot="1" noMove="1" noResize="1"/>
          </p:cNvGrpSpPr>
          <p:nvPr/>
        </p:nvGrpSpPr>
        <p:grpSpPr>
          <a:xfrm>
            <a:off x="2627897" y="1269907"/>
            <a:ext cx="6629593" cy="4139107"/>
            <a:chOff x="2892034" y="1484104"/>
            <a:chExt cx="6629593" cy="4139107"/>
          </a:xfrm>
        </p:grpSpPr>
        <p:grpSp>
          <p:nvGrpSpPr>
            <p:cNvPr id="172" name="Group 171">
              <a:extLst>
                <a:ext uri="{FF2B5EF4-FFF2-40B4-BE49-F238E27FC236}">
                  <a16:creationId xmlns:a16="http://schemas.microsoft.com/office/drawing/2014/main" id="{E8457259-9513-B92C-8805-9E0CD05704EF}"/>
                </a:ext>
              </a:extLst>
            </p:cNvPr>
            <p:cNvGrpSpPr>
              <a:grpSpLocks noGrp="1" noUngrp="1" noRot="1" noMove="1" noResize="1"/>
            </p:cNvGrpSpPr>
            <p:nvPr/>
          </p:nvGrpSpPr>
          <p:grpSpPr>
            <a:xfrm>
              <a:off x="2892034" y="1484104"/>
              <a:ext cx="6629593" cy="4139107"/>
              <a:chOff x="594436" y="914754"/>
              <a:chExt cx="11249879" cy="5530115"/>
            </a:xfrm>
          </p:grpSpPr>
          <p:sp>
            <p:nvSpPr>
              <p:cNvPr id="174" name="Rectangle: Rounded Corners 173">
                <a:extLst>
                  <a:ext uri="{FF2B5EF4-FFF2-40B4-BE49-F238E27FC236}">
                    <a16:creationId xmlns:a16="http://schemas.microsoft.com/office/drawing/2014/main" id="{E7C49BAD-D478-2134-7729-DEB07888B197}"/>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75" name="TextBox 174">
                <a:extLst>
                  <a:ext uri="{FF2B5EF4-FFF2-40B4-BE49-F238E27FC236}">
                    <a16:creationId xmlns:a16="http://schemas.microsoft.com/office/drawing/2014/main" id="{22B2673C-2BA4-647F-FF4F-AFA75D791799}"/>
                  </a:ext>
                </a:extLst>
              </p:cNvPr>
              <p:cNvSpPr txBox="1">
                <a:spLocks noGrp="1" noRot="1" noMove="1" noResize="1" noEditPoints="1" noAdjustHandles="1" noChangeArrowheads="1" noChangeShapeType="1"/>
              </p:cNvSpPr>
              <p:nvPr/>
            </p:nvSpPr>
            <p:spPr>
              <a:xfrm>
                <a:off x="1755352" y="3634031"/>
                <a:ext cx="9414975" cy="2426136"/>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en-GB" sz="1600">
                    <a:latin typeface="Arial" panose="020B0604020202020204" pitchFamily="34" charset="0"/>
                    <a:cs typeface="Arial" panose="020B0604020202020204" pitchFamily="34" charset="0"/>
                  </a:rPr>
                  <a:t>During the winter, Ben struggles to focus and always feels tired. It is dark when he leaves for school and dark when he comes home. He struggles to wake up in the morning and feels tired throughout the day. This doesn’t happen in the summer, and it is really bringing him down.</a:t>
                </a:r>
              </a:p>
              <a:p>
                <a:endParaRPr lang="en-GB" sz="1600" b="1">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What could Ben do to make himself feel better?</a:t>
                </a:r>
              </a:p>
            </p:txBody>
          </p:sp>
          <p:sp>
            <p:nvSpPr>
              <p:cNvPr id="176" name="TextBox 175">
                <a:extLst>
                  <a:ext uri="{FF2B5EF4-FFF2-40B4-BE49-F238E27FC236}">
                    <a16:creationId xmlns:a16="http://schemas.microsoft.com/office/drawing/2014/main" id="{D16A0D95-74C0-65ED-E683-28054C39ECFD}"/>
                  </a:ext>
                </a:extLst>
              </p:cNvPr>
              <p:cNvSpPr txBox="1">
                <a:spLocks noGrp="1" noRot="1" noMove="1" noResize="1" noEditPoints="1" noAdjustHandles="1" noChangeArrowheads="1" noChangeShapeType="1"/>
              </p:cNvSpPr>
              <p:nvPr/>
            </p:nvSpPr>
            <p:spPr>
              <a:xfrm>
                <a:off x="2005111" y="1323209"/>
                <a:ext cx="9350140" cy="2261652"/>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Challenge card 19</a:t>
                </a:r>
              </a:p>
              <a:p>
                <a:r>
                  <a:rPr lang="en-GB" sz="2800" b="1">
                    <a:solidFill>
                      <a:srgbClr val="E41B13"/>
                    </a:solidFill>
                    <a:latin typeface="Arial" panose="020B0604020202020204" pitchFamily="34" charset="0"/>
                    <a:cs typeface="Arial" panose="020B0604020202020204" pitchFamily="34" charset="0"/>
                  </a:rPr>
                  <a:t>Seasonal affective disorder</a:t>
                </a:r>
              </a:p>
            </p:txBody>
          </p:sp>
        </p:grpSp>
        <p:pic>
          <p:nvPicPr>
            <p:cNvPr id="173" name="Picture 172" descr="A yellow and black snake&#10;&#10;Description automatically generated">
              <a:extLst>
                <a:ext uri="{FF2B5EF4-FFF2-40B4-BE49-F238E27FC236}">
                  <a16:creationId xmlns:a16="http://schemas.microsoft.com/office/drawing/2014/main" id="{A6C86D66-611E-E129-9E76-778E87DEA127}"/>
                </a:ext>
              </a:extLst>
            </p:cNvPr>
            <p:cNvPicPr>
              <a:picLocks noGrp="1" noRot="1" noChangeAspect="1" noMove="1" noResize="1" noEditPoints="1" noAdjustHandles="1" noChangeArrowheads="1" noChangeShapeType="1" noCrop="1"/>
            </p:cNvPicPr>
            <p:nvPr/>
          </p:nvPicPr>
          <p:blipFill>
            <a:blip r:embed="rId25" cstate="email">
              <a:extLst>
                <a:ext uri="{28A0092B-C50C-407E-A947-70E740481C1C}">
                  <a14:useLocalDpi xmlns:a14="http://schemas.microsoft.com/office/drawing/2010/main"/>
                </a:ext>
              </a:extLst>
            </a:blip>
            <a:srcRect t="-339" r="-1168"/>
            <a:stretch/>
          </p:blipFill>
          <p:spPr>
            <a:xfrm rot="5400000">
              <a:off x="3344636" y="1332079"/>
              <a:ext cx="861813" cy="1709059"/>
            </a:xfrm>
            <a:prstGeom prst="rect">
              <a:avLst/>
            </a:prstGeom>
          </p:spPr>
        </p:pic>
      </p:grpSp>
      <p:grpSp>
        <p:nvGrpSpPr>
          <p:cNvPr id="177" name="Group 176">
            <a:extLst>
              <a:ext uri="{FF2B5EF4-FFF2-40B4-BE49-F238E27FC236}">
                <a16:creationId xmlns:a16="http://schemas.microsoft.com/office/drawing/2014/main" id="{E68EFC9E-7B48-E6FB-1DA7-FCEAECF251C1}"/>
              </a:ext>
            </a:extLst>
          </p:cNvPr>
          <p:cNvGrpSpPr>
            <a:grpSpLocks noGrp="1" noUngrp="1" noRot="1" noMove="1" noResize="1"/>
          </p:cNvGrpSpPr>
          <p:nvPr/>
        </p:nvGrpSpPr>
        <p:grpSpPr>
          <a:xfrm>
            <a:off x="2627897" y="1276433"/>
            <a:ext cx="7583018" cy="4139107"/>
            <a:chOff x="2892034" y="1484104"/>
            <a:chExt cx="7583018" cy="4139107"/>
          </a:xfrm>
        </p:grpSpPr>
        <p:grpSp>
          <p:nvGrpSpPr>
            <p:cNvPr id="178" name="Group 177">
              <a:extLst>
                <a:ext uri="{FF2B5EF4-FFF2-40B4-BE49-F238E27FC236}">
                  <a16:creationId xmlns:a16="http://schemas.microsoft.com/office/drawing/2014/main" id="{A7C3822E-4CCE-2A78-2CFB-ED318E281219}"/>
                </a:ext>
              </a:extLst>
            </p:cNvPr>
            <p:cNvGrpSpPr>
              <a:grpSpLocks noGrp="1" noUngrp="1" noRot="1" noMove="1" noResize="1"/>
            </p:cNvGrpSpPr>
            <p:nvPr/>
          </p:nvGrpSpPr>
          <p:grpSpPr>
            <a:xfrm>
              <a:off x="2892034" y="1484104"/>
              <a:ext cx="7583018" cy="4139107"/>
              <a:chOff x="594435" y="914754"/>
              <a:chExt cx="12867764" cy="5530115"/>
            </a:xfrm>
          </p:grpSpPr>
          <p:sp>
            <p:nvSpPr>
              <p:cNvPr id="180" name="Rectangle: Rounded Corners 179">
                <a:extLst>
                  <a:ext uri="{FF2B5EF4-FFF2-40B4-BE49-F238E27FC236}">
                    <a16:creationId xmlns:a16="http://schemas.microsoft.com/office/drawing/2014/main" id="{FB80A5AF-BED2-8253-F0A9-950F936A2B3D}"/>
                  </a:ext>
                </a:extLst>
              </p:cNvPr>
              <p:cNvSpPr>
                <a:spLocks noGrp="1" noRot="1" noMove="1" noResize="1" noEditPoints="1" noAdjustHandles="1" noChangeArrowheads="1" noChangeShapeType="1"/>
              </p:cNvSpPr>
              <p:nvPr/>
            </p:nvSpPr>
            <p:spPr>
              <a:xfrm rot="5400000">
                <a:off x="3454317" y="-1945128"/>
                <a:ext cx="5530115" cy="11249880"/>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81" name="TextBox 180">
                <a:extLst>
                  <a:ext uri="{FF2B5EF4-FFF2-40B4-BE49-F238E27FC236}">
                    <a16:creationId xmlns:a16="http://schemas.microsoft.com/office/drawing/2014/main" id="{730BCB60-8649-0382-6755-84A450B54D83}"/>
                  </a:ext>
                </a:extLst>
              </p:cNvPr>
              <p:cNvSpPr txBox="1">
                <a:spLocks noGrp="1" noRot="1" noMove="1" noResize="1" noEditPoints="1" noAdjustHandles="1" noChangeArrowheads="1" noChangeShapeType="1"/>
              </p:cNvSpPr>
              <p:nvPr/>
            </p:nvSpPr>
            <p:spPr>
              <a:xfrm>
                <a:off x="2212835" y="3631686"/>
                <a:ext cx="8957734" cy="209716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anchor="t">
                <a:spAutoFit/>
              </a:bodyPr>
              <a:lstStyle/>
              <a:p>
                <a:r>
                  <a:rPr lang="en-GB" sz="1600">
                    <a:latin typeface="Arial"/>
                    <a:cs typeface="Arial"/>
                  </a:rPr>
                  <a:t>Tyler is struggling with the summer season. They are struggling to sleep as it is still light when they go to bed and the sunrise at 3:30am wakes them up. They feel too hot to eat. They are now only eating one meal a day and are starting to lose concentration.</a:t>
                </a:r>
                <a:endParaRPr lang="en-GB" sz="1600" b="1">
                  <a:latin typeface="Arial"/>
                  <a:cs typeface="Arial"/>
                </a:endParaRPr>
              </a:p>
              <a:p>
                <a:r>
                  <a:rPr lang="en-GB" sz="1600" b="1">
                    <a:latin typeface="Arial"/>
                    <a:cs typeface="Arial"/>
                  </a:rPr>
                  <a:t>What could Tyler do to cope with this challenge?</a:t>
                </a:r>
              </a:p>
            </p:txBody>
          </p:sp>
          <p:sp>
            <p:nvSpPr>
              <p:cNvPr id="182" name="TextBox 181">
                <a:extLst>
                  <a:ext uri="{FF2B5EF4-FFF2-40B4-BE49-F238E27FC236}">
                    <a16:creationId xmlns:a16="http://schemas.microsoft.com/office/drawing/2014/main" id="{D67858FF-38C6-5FB8-0808-F496209E4BF3}"/>
                  </a:ext>
                </a:extLst>
              </p:cNvPr>
              <p:cNvSpPr txBox="1">
                <a:spLocks noGrp="1" noRot="1" noMove="1" noResize="1" noEditPoints="1" noAdjustHandles="1" noChangeArrowheads="1" noChangeShapeType="1"/>
              </p:cNvSpPr>
              <p:nvPr/>
            </p:nvSpPr>
            <p:spPr>
              <a:xfrm>
                <a:off x="2212321" y="1016747"/>
                <a:ext cx="11249878" cy="2508377"/>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GB" sz="4400" b="1">
                    <a:latin typeface="Arial" panose="020B0604020202020204" pitchFamily="34" charset="0"/>
                    <a:cs typeface="Arial" panose="020B0604020202020204" pitchFamily="34" charset="0"/>
                  </a:rPr>
                  <a:t>				</a:t>
                </a:r>
                <a:r>
                  <a:rPr lang="en-GB" sz="3200" b="1">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Challenge card 20  </a:t>
                </a:r>
                <a:r>
                  <a:rPr kumimoji="0" lang="en-GB" sz="2800" b="1" i="0" u="none" strike="noStrike" kern="1200" cap="none" spc="0" normalizeH="0" baseline="0" noProof="0">
                    <a:ln>
                      <a:noFill/>
                    </a:ln>
                    <a:solidFill>
                      <a:srgbClr val="EE2A24"/>
                    </a:solidFill>
                    <a:effectLst/>
                    <a:uLnTx/>
                    <a:uFillTx/>
                    <a:latin typeface="Arial" panose="020B0604020202020204" pitchFamily="34" charset="0"/>
                    <a:cs typeface="Arial" panose="020B0604020202020204" pitchFamily="34" charset="0"/>
                  </a:rPr>
                  <a:t>Seasonal affective disorder</a:t>
                </a:r>
              </a:p>
            </p:txBody>
          </p:sp>
        </p:grpSp>
        <p:pic>
          <p:nvPicPr>
            <p:cNvPr id="179" name="Picture 178">
              <a:extLst>
                <a:ext uri="{FF2B5EF4-FFF2-40B4-BE49-F238E27FC236}">
                  <a16:creationId xmlns:a16="http://schemas.microsoft.com/office/drawing/2014/main" id="{47E6D97A-4941-4143-C2BE-8946F9A52B3A}"/>
                </a:ext>
              </a:extLst>
            </p:cNvPr>
            <p:cNvPicPr>
              <a:picLocks noGrp="1" noRot="1" noChangeAspect="1" noMove="1" noResize="1" noEditPoints="1" noAdjustHandles="1" noChangeArrowheads="1" noChangeShapeType="1" noCrop="1"/>
            </p:cNvPicPr>
            <p:nvPr/>
          </p:nvPicPr>
          <p:blipFill rotWithShape="1">
            <a:blip r:embed="rId40" cstate="email">
              <a:extLst>
                <a:ext uri="{28A0092B-C50C-407E-A947-70E740481C1C}">
                  <a14:useLocalDpi xmlns:a14="http://schemas.microsoft.com/office/drawing/2010/main"/>
                </a:ext>
              </a:extLst>
            </a:blip>
            <a:srcRect/>
            <a:stretch/>
          </p:blipFill>
          <p:spPr>
            <a:xfrm rot="21257948">
              <a:off x="2955334" y="1884285"/>
              <a:ext cx="859386" cy="1464653"/>
            </a:xfrm>
            <a:prstGeom prst="rect">
              <a:avLst/>
            </a:prstGeom>
          </p:spPr>
        </p:pic>
      </p:grpSp>
      <p:pic>
        <p:nvPicPr>
          <p:cNvPr id="193" name="Picture 192">
            <a:hlinkClick r:id="rId41" action="ppaction://hlinksldjump"/>
            <a:extLst>
              <a:ext uri="{FF2B5EF4-FFF2-40B4-BE49-F238E27FC236}">
                <a16:creationId xmlns:a16="http://schemas.microsoft.com/office/drawing/2014/main" id="{E465E1B6-0F2E-D07B-264A-27F195B9FF7D}"/>
              </a:ext>
            </a:extLst>
          </p:cNvPr>
          <p:cNvPicPr>
            <a:picLocks noGrp="1" noRot="1" noChangeAspect="1" noMove="1" noResize="1" noEditPoints="1" noAdjustHandles="1" noChangeArrowheads="1" noChangeShapeType="1" noCrop="1"/>
          </p:cNvPicPr>
          <p:nvPr/>
        </p:nvPicPr>
        <p:blipFill>
          <a:blip r:embed="rId42" cstate="email">
            <a:extLst>
              <a:ext uri="{28A0092B-C50C-407E-A947-70E740481C1C}">
                <a14:useLocalDpi xmlns:a14="http://schemas.microsoft.com/office/drawing/2010/main"/>
              </a:ext>
            </a:extLst>
          </a:blip>
          <a:stretch>
            <a:fillRect/>
          </a:stretch>
        </p:blipFill>
        <p:spPr>
          <a:xfrm>
            <a:off x="30661" y="46701"/>
            <a:ext cx="976862" cy="757663"/>
          </a:xfrm>
          <a:prstGeom prst="rect">
            <a:avLst/>
          </a:prstGeom>
        </p:spPr>
      </p:pic>
    </p:spTree>
    <p:extLst>
      <p:ext uri="{BB962C8B-B14F-4D97-AF65-F5344CB8AC3E}">
        <p14:creationId xmlns:p14="http://schemas.microsoft.com/office/powerpoint/2010/main" val="11041095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77"/>
                                        </p:tgtEl>
                                      </p:cBhvr>
                                      <p:by x="150000" y="150000"/>
                                    </p:animScale>
                                  </p:childTnLst>
                                </p:cTn>
                              </p:par>
                            </p:childTnLst>
                          </p:cTn>
                        </p:par>
                      </p:childTnLst>
                    </p:cTn>
                  </p:par>
                </p:childTnLst>
              </p:cTn>
              <p:nextCondLst>
                <p:cond evt="onClick" delay="0">
                  <p:tgtEl>
                    <p:spTgt spid="229"/>
                  </p:tgtEl>
                </p:cond>
              </p:nextCondLst>
            </p:seq>
            <p:seq concurrent="1" nextAc="seek">
              <p:cTn id="9" restart="whenNotActive" fill="hold" evtFilter="cancelBubble" nodeType="interactiveSeq">
                <p:stCondLst>
                  <p:cond evt="onClick" delay="0">
                    <p:tgtEl>
                      <p:spTgt spid="22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1"/>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171"/>
                                        </p:tgtEl>
                                      </p:cBhvr>
                                      <p:by x="150000" y="150000"/>
                                    </p:animScale>
                                  </p:childTnLst>
                                </p:cTn>
                              </p:par>
                            </p:childTnLst>
                          </p:cTn>
                        </p:par>
                      </p:childTnLst>
                    </p:cTn>
                  </p:par>
                </p:childTnLst>
              </p:cTn>
              <p:nextCondLst>
                <p:cond evt="onClick" delay="0">
                  <p:tgtEl>
                    <p:spTgt spid="227"/>
                  </p:tgtEl>
                </p:cond>
              </p:nextCondLst>
            </p:seq>
            <p:seq concurrent="1" nextAc="seek">
              <p:cTn id="16" restart="whenNotActive" fill="hold" evtFilter="cancelBubble" nodeType="interactiveSeq">
                <p:stCondLst>
                  <p:cond evt="onClick" delay="0">
                    <p:tgtEl>
                      <p:spTgt spid="22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2000" fill="hold"/>
                                        <p:tgtEl>
                                          <p:spTgt spid="165"/>
                                        </p:tgtEl>
                                      </p:cBhvr>
                                      <p:by x="150000" y="150000"/>
                                    </p:animScale>
                                  </p:childTnLst>
                                </p:cTn>
                              </p:par>
                            </p:childTnLst>
                          </p:cTn>
                        </p:par>
                      </p:childTnLst>
                    </p:cTn>
                  </p:par>
                </p:childTnLst>
              </p:cTn>
              <p:nextCondLst>
                <p:cond evt="onClick" delay="0">
                  <p:tgtEl>
                    <p:spTgt spid="225"/>
                  </p:tgtEl>
                </p:cond>
              </p:nextCondLst>
            </p:seq>
            <p:seq concurrent="1" nextAc="seek">
              <p:cTn id="23" restart="whenNotActive" fill="hold" evtFilter="cancelBubble" nodeType="interactiveSeq">
                <p:stCondLst>
                  <p:cond evt="onClick" delay="0">
                    <p:tgtEl>
                      <p:spTgt spid="22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9"/>
                                        </p:tgtEl>
                                        <p:attrNameLst>
                                          <p:attrName>style.visibility</p:attrName>
                                        </p:attrNameLst>
                                      </p:cBhvr>
                                      <p:to>
                                        <p:strVal val="visible"/>
                                      </p:to>
                                    </p:set>
                                  </p:childTnLst>
                                </p:cTn>
                              </p:par>
                              <p:par>
                                <p:cTn id="28" presetID="6" presetClass="emph" presetSubtype="0" fill="hold" nodeType="withEffect">
                                  <p:stCondLst>
                                    <p:cond delay="0"/>
                                  </p:stCondLst>
                                  <p:childTnLst>
                                    <p:animScale>
                                      <p:cBhvr>
                                        <p:cTn id="29" dur="2000" fill="hold"/>
                                        <p:tgtEl>
                                          <p:spTgt spid="159"/>
                                        </p:tgtEl>
                                      </p:cBhvr>
                                      <p:by x="150000" y="150000"/>
                                    </p:animScale>
                                  </p:childTnLst>
                                </p:cTn>
                              </p:par>
                            </p:childTnLst>
                          </p:cTn>
                        </p:par>
                      </p:childTnLst>
                    </p:cTn>
                  </p:par>
                </p:childTnLst>
              </p:cTn>
              <p:nextCondLst>
                <p:cond evt="onClick" delay="0">
                  <p:tgtEl>
                    <p:spTgt spid="223"/>
                  </p:tgtEl>
                </p:cond>
              </p:nextCondLst>
            </p:seq>
            <p:seq concurrent="1" nextAc="seek">
              <p:cTn id="30" restart="whenNotActive" fill="hold" evtFilter="cancelBubble" nodeType="interactiveSeq">
                <p:stCondLst>
                  <p:cond evt="onClick" delay="0">
                    <p:tgtEl>
                      <p:spTgt spid="2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3"/>
                                        </p:tgtEl>
                                        <p:attrNameLst>
                                          <p:attrName>style.visibility</p:attrName>
                                        </p:attrNameLst>
                                      </p:cBhvr>
                                      <p:to>
                                        <p:strVal val="visible"/>
                                      </p:to>
                                    </p:set>
                                  </p:childTnLst>
                                </p:cTn>
                              </p:par>
                              <p:par>
                                <p:cTn id="35" presetID="6" presetClass="emph" presetSubtype="0" fill="hold" nodeType="withEffect">
                                  <p:stCondLst>
                                    <p:cond delay="0"/>
                                  </p:stCondLst>
                                  <p:childTnLst>
                                    <p:animScale>
                                      <p:cBhvr>
                                        <p:cTn id="36" dur="2000" fill="hold"/>
                                        <p:tgtEl>
                                          <p:spTgt spid="153"/>
                                        </p:tgtEl>
                                      </p:cBhvr>
                                      <p:by x="150000" y="150000"/>
                                    </p:animScale>
                                  </p:childTnLst>
                                </p:cTn>
                              </p:par>
                            </p:childTnLst>
                          </p:cTn>
                        </p:par>
                      </p:childTnLst>
                    </p:cTn>
                  </p:par>
                </p:childTnLst>
              </p:cTn>
              <p:nextCondLst>
                <p:cond evt="onClick" delay="0">
                  <p:tgtEl>
                    <p:spTgt spid="221"/>
                  </p:tgtEl>
                </p:cond>
              </p:nextCondLst>
            </p:seq>
            <p:seq concurrent="1" nextAc="seek">
              <p:cTn id="37" restart="whenNotActive" fill="hold" evtFilter="cancelBubble" nodeType="interactiveSeq">
                <p:stCondLst>
                  <p:cond evt="onClick" delay="0">
                    <p:tgtEl>
                      <p:spTgt spid="219"/>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childTnLst>
                                </p:cTn>
                              </p:par>
                              <p:par>
                                <p:cTn id="42" presetID="6" presetClass="emph" presetSubtype="0" fill="hold" nodeType="withEffect">
                                  <p:stCondLst>
                                    <p:cond delay="0"/>
                                  </p:stCondLst>
                                  <p:childTnLst>
                                    <p:animScale>
                                      <p:cBhvr>
                                        <p:cTn id="43" dur="2000" fill="hold"/>
                                        <p:tgtEl>
                                          <p:spTgt spid="147"/>
                                        </p:tgtEl>
                                      </p:cBhvr>
                                      <p:by x="150000" y="150000"/>
                                    </p:animScale>
                                  </p:childTnLst>
                                </p:cTn>
                              </p:par>
                            </p:childTnLst>
                          </p:cTn>
                        </p:par>
                      </p:childTnLst>
                    </p:cTn>
                  </p:par>
                </p:childTnLst>
              </p:cTn>
              <p:nextCondLst>
                <p:cond evt="onClick" delay="0">
                  <p:tgtEl>
                    <p:spTgt spid="219"/>
                  </p:tgtEl>
                </p:cond>
              </p:nextCondLst>
            </p:seq>
            <p:seq concurrent="1" nextAc="seek">
              <p:cTn id="44" restart="whenNotActive" fill="hold" evtFilter="cancelBubble" nodeType="interactiveSeq">
                <p:stCondLst>
                  <p:cond evt="onClick" delay="0">
                    <p:tgtEl>
                      <p:spTgt spid="217"/>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1"/>
                                        </p:tgtEl>
                                        <p:attrNameLst>
                                          <p:attrName>style.visibility</p:attrName>
                                        </p:attrNameLst>
                                      </p:cBhvr>
                                      <p:to>
                                        <p:strVal val="visible"/>
                                      </p:to>
                                    </p:set>
                                  </p:childTnLst>
                                </p:cTn>
                              </p:par>
                              <p:par>
                                <p:cTn id="49" presetID="6" presetClass="emph" presetSubtype="0" fill="hold" nodeType="withEffect">
                                  <p:stCondLst>
                                    <p:cond delay="0"/>
                                  </p:stCondLst>
                                  <p:childTnLst>
                                    <p:animScale>
                                      <p:cBhvr>
                                        <p:cTn id="50" dur="2000" fill="hold"/>
                                        <p:tgtEl>
                                          <p:spTgt spid="141"/>
                                        </p:tgtEl>
                                      </p:cBhvr>
                                      <p:by x="150000" y="150000"/>
                                    </p:animScale>
                                  </p:childTnLst>
                                </p:cTn>
                              </p:par>
                            </p:childTnLst>
                          </p:cTn>
                        </p:par>
                      </p:childTnLst>
                    </p:cTn>
                  </p:par>
                </p:childTnLst>
              </p:cTn>
              <p:nextCondLst>
                <p:cond evt="onClick" delay="0">
                  <p:tgtEl>
                    <p:spTgt spid="217"/>
                  </p:tgtEl>
                </p:cond>
              </p:nextCondLst>
            </p:seq>
            <p:seq concurrent="1" nextAc="seek">
              <p:cTn id="51" restart="whenNotActive" fill="hold" evtFilter="cancelBubble" nodeType="interactiveSeq">
                <p:stCondLst>
                  <p:cond evt="onClick" delay="0">
                    <p:tgtEl>
                      <p:spTgt spid="21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5"/>
                                        </p:tgtEl>
                                        <p:attrNameLst>
                                          <p:attrName>style.visibility</p:attrName>
                                        </p:attrNameLst>
                                      </p:cBhvr>
                                      <p:to>
                                        <p:strVal val="visible"/>
                                      </p:to>
                                    </p:set>
                                  </p:childTnLst>
                                </p:cTn>
                              </p:par>
                              <p:par>
                                <p:cTn id="56" presetID="6" presetClass="emph" presetSubtype="0" fill="hold" nodeType="withEffect">
                                  <p:stCondLst>
                                    <p:cond delay="0"/>
                                  </p:stCondLst>
                                  <p:childTnLst>
                                    <p:animScale>
                                      <p:cBhvr>
                                        <p:cTn id="57" dur="2000" fill="hold"/>
                                        <p:tgtEl>
                                          <p:spTgt spid="135"/>
                                        </p:tgtEl>
                                      </p:cBhvr>
                                      <p:by x="150000" y="150000"/>
                                    </p:animScale>
                                  </p:childTnLst>
                                </p:cTn>
                              </p:par>
                            </p:childTnLst>
                          </p:cTn>
                        </p:par>
                      </p:childTnLst>
                    </p:cTn>
                  </p:par>
                </p:childTnLst>
              </p:cTn>
              <p:nextCondLst>
                <p:cond evt="onClick" delay="0">
                  <p:tgtEl>
                    <p:spTgt spid="215"/>
                  </p:tgtEl>
                </p:cond>
              </p:nextCondLst>
            </p:seq>
            <p:seq concurrent="1" nextAc="seek">
              <p:cTn id="58" restart="whenNotActive" fill="hold" evtFilter="cancelBubble" nodeType="interactiveSeq">
                <p:stCondLst>
                  <p:cond evt="onClick" delay="0">
                    <p:tgtEl>
                      <p:spTgt spid="21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9"/>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2000" fill="hold"/>
                                        <p:tgtEl>
                                          <p:spTgt spid="129"/>
                                        </p:tgtEl>
                                      </p:cBhvr>
                                      <p:by x="150000" y="150000"/>
                                    </p:animScale>
                                  </p:childTnLst>
                                </p:cTn>
                              </p:par>
                            </p:childTnLst>
                          </p:cTn>
                        </p:par>
                      </p:childTnLst>
                    </p:cTn>
                  </p:par>
                </p:childTnLst>
              </p:cTn>
              <p:nextCondLst>
                <p:cond evt="onClick" delay="0">
                  <p:tgtEl>
                    <p:spTgt spid="213"/>
                  </p:tgtEl>
                </p:cond>
              </p:nextCondLst>
            </p:seq>
            <p:seq concurrent="1" nextAc="seek">
              <p:cTn id="65" restart="whenNotActive" fill="hold" evtFilter="cancelBubble" nodeType="interactiveSeq">
                <p:stCondLst>
                  <p:cond evt="onClick" delay="0">
                    <p:tgtEl>
                      <p:spTgt spid="211"/>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23"/>
                                        </p:tgtEl>
                                        <p:attrNameLst>
                                          <p:attrName>style.visibility</p:attrName>
                                        </p:attrNameLst>
                                      </p:cBhvr>
                                      <p:to>
                                        <p:strVal val="visible"/>
                                      </p:to>
                                    </p:set>
                                  </p:childTnLst>
                                </p:cTn>
                              </p:par>
                              <p:par>
                                <p:cTn id="70" presetID="6" presetClass="emph" presetSubtype="0" fill="hold" nodeType="withEffect">
                                  <p:stCondLst>
                                    <p:cond delay="0"/>
                                  </p:stCondLst>
                                  <p:childTnLst>
                                    <p:animScale>
                                      <p:cBhvr>
                                        <p:cTn id="71" dur="2000" fill="hold"/>
                                        <p:tgtEl>
                                          <p:spTgt spid="123"/>
                                        </p:tgtEl>
                                      </p:cBhvr>
                                      <p:by x="150000" y="150000"/>
                                    </p:animScale>
                                  </p:childTnLst>
                                </p:cTn>
                              </p:par>
                            </p:childTnLst>
                          </p:cTn>
                        </p:par>
                      </p:childTnLst>
                    </p:cTn>
                  </p:par>
                </p:childTnLst>
              </p:cTn>
              <p:nextCondLst>
                <p:cond evt="onClick" delay="0">
                  <p:tgtEl>
                    <p:spTgt spid="211"/>
                  </p:tgtEl>
                </p:cond>
              </p:nextCondLst>
            </p:seq>
            <p:seq concurrent="1" nextAc="seek">
              <p:cTn id="72" restart="whenNotActive" fill="hold" evtFilter="cancelBubble" nodeType="interactiveSeq">
                <p:stCondLst>
                  <p:cond evt="onClick" delay="0">
                    <p:tgtEl>
                      <p:spTgt spid="20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6" presetClass="emph" presetSubtype="0" fill="hold" nodeType="withEffect">
                                  <p:stCondLst>
                                    <p:cond delay="0"/>
                                  </p:stCondLst>
                                  <p:childTnLst>
                                    <p:animScale>
                                      <p:cBhvr>
                                        <p:cTn id="78" dur="2000" fill="hold"/>
                                        <p:tgtEl>
                                          <p:spTgt spid="53"/>
                                        </p:tgtEl>
                                      </p:cBhvr>
                                      <p:by x="150000" y="150000"/>
                                    </p:animScale>
                                  </p:childTnLst>
                                </p:cTn>
                              </p:par>
                            </p:childTnLst>
                          </p:cTn>
                        </p:par>
                      </p:childTnLst>
                    </p:cTn>
                  </p:par>
                </p:childTnLst>
              </p:cTn>
              <p:nextCondLst>
                <p:cond evt="onClick" delay="0">
                  <p:tgtEl>
                    <p:spTgt spid="209"/>
                  </p:tgtEl>
                </p:cond>
              </p:nextCondLst>
            </p:seq>
            <p:seq concurrent="1" nextAc="seek">
              <p:cTn id="79" restart="whenNotActive" fill="hold" evtFilter="cancelBubble" nodeType="interactiveSeq">
                <p:stCondLst>
                  <p:cond evt="onClick" delay="0">
                    <p:tgtEl>
                      <p:spTgt spid="207"/>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childTnLst>
                                </p:cTn>
                              </p:par>
                              <p:par>
                                <p:cTn id="84" presetID="6" presetClass="emph" presetSubtype="0" fill="hold" nodeType="withEffect">
                                  <p:stCondLst>
                                    <p:cond delay="0"/>
                                  </p:stCondLst>
                                  <p:childTnLst>
                                    <p:animScale>
                                      <p:cBhvr>
                                        <p:cTn id="85" dur="2000" fill="hold"/>
                                        <p:tgtEl>
                                          <p:spTgt spid="43"/>
                                        </p:tgtEl>
                                      </p:cBhvr>
                                      <p:by x="150000" y="150000"/>
                                    </p:animScale>
                                  </p:childTnLst>
                                </p:cTn>
                              </p:par>
                            </p:childTnLst>
                          </p:cTn>
                        </p:par>
                      </p:childTnLst>
                    </p:cTn>
                  </p:par>
                </p:childTnLst>
              </p:cTn>
              <p:nextCondLst>
                <p:cond evt="onClick" delay="0">
                  <p:tgtEl>
                    <p:spTgt spid="207"/>
                  </p:tgtEl>
                </p:cond>
              </p:nextCondLst>
            </p:seq>
            <p:seq concurrent="1" nextAc="seek">
              <p:cTn id="86" restart="whenNotActive" fill="hold" evtFilter="cancelBubble" nodeType="interactiveSeq">
                <p:stCondLst>
                  <p:cond evt="onClick" delay="0">
                    <p:tgtEl>
                      <p:spTgt spid="205"/>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6" presetClass="emph" presetSubtype="0" fill="hold" nodeType="withEffect">
                                  <p:stCondLst>
                                    <p:cond delay="0"/>
                                  </p:stCondLst>
                                  <p:childTnLst>
                                    <p:animScale>
                                      <p:cBhvr>
                                        <p:cTn id="92" dur="2000" fill="hold"/>
                                        <p:tgtEl>
                                          <p:spTgt spid="37"/>
                                        </p:tgtEl>
                                      </p:cBhvr>
                                      <p:by x="150000" y="150000"/>
                                    </p:animScale>
                                  </p:childTnLst>
                                </p:cTn>
                              </p:par>
                            </p:childTnLst>
                          </p:cTn>
                        </p:par>
                      </p:childTnLst>
                    </p:cTn>
                  </p:par>
                </p:childTnLst>
              </p:cTn>
              <p:nextCondLst>
                <p:cond evt="onClick" delay="0">
                  <p:tgtEl>
                    <p:spTgt spid="205"/>
                  </p:tgtEl>
                </p:cond>
              </p:nextCondLst>
            </p:seq>
            <p:seq concurrent="1" nextAc="seek">
              <p:cTn id="93" restart="whenNotActive" fill="hold" evtFilter="cancelBubble" nodeType="interactiveSeq">
                <p:stCondLst>
                  <p:cond evt="onClick" delay="0">
                    <p:tgtEl>
                      <p:spTgt spid="20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childTnLst>
                                </p:cTn>
                              </p:par>
                              <p:par>
                                <p:cTn id="98" presetID="6" presetClass="emph" presetSubtype="0" fill="hold" nodeType="withEffect">
                                  <p:stCondLst>
                                    <p:cond delay="0"/>
                                  </p:stCondLst>
                                  <p:childTnLst>
                                    <p:animScale>
                                      <p:cBhvr>
                                        <p:cTn id="99" dur="2000" fill="hold"/>
                                        <p:tgtEl>
                                          <p:spTgt spid="30"/>
                                        </p:tgtEl>
                                      </p:cBhvr>
                                      <p:by x="150000" y="150000"/>
                                    </p:animScale>
                                  </p:childTnLst>
                                </p:cTn>
                              </p:par>
                            </p:childTnLst>
                          </p:cTn>
                        </p:par>
                      </p:childTnLst>
                    </p:cTn>
                  </p:par>
                </p:childTnLst>
              </p:cTn>
              <p:nextCondLst>
                <p:cond evt="onClick" delay="0">
                  <p:tgtEl>
                    <p:spTgt spid="203"/>
                  </p:tgtEl>
                </p:cond>
              </p:nextCondLst>
            </p:seq>
            <p:seq concurrent="1" nextAc="seek">
              <p:cTn id="100" restart="whenNotActive" fill="hold" evtFilter="cancelBubble" nodeType="interactiveSeq">
                <p:stCondLst>
                  <p:cond evt="onClick" delay="0">
                    <p:tgtEl>
                      <p:spTgt spid="20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childTnLst>
                                </p:cTn>
                              </p:par>
                              <p:par>
                                <p:cTn id="105" presetID="6" presetClass="emph" presetSubtype="0" fill="hold" nodeType="withEffect">
                                  <p:stCondLst>
                                    <p:cond delay="0"/>
                                  </p:stCondLst>
                                  <p:childTnLst>
                                    <p:animScale>
                                      <p:cBhvr>
                                        <p:cTn id="106" dur="2000" fill="hold"/>
                                        <p:tgtEl>
                                          <p:spTgt spid="19"/>
                                        </p:tgtEl>
                                      </p:cBhvr>
                                      <p:by x="150000" y="150000"/>
                                    </p:animScale>
                                  </p:childTnLst>
                                </p:cTn>
                              </p:par>
                            </p:childTnLst>
                          </p:cTn>
                        </p:par>
                      </p:childTnLst>
                    </p:cTn>
                  </p:par>
                </p:childTnLst>
              </p:cTn>
              <p:nextCondLst>
                <p:cond evt="onClick" delay="0">
                  <p:tgtEl>
                    <p:spTgt spid="201"/>
                  </p:tgtEl>
                </p:cond>
              </p:nextCondLst>
            </p:seq>
            <p:seq concurrent="1" nextAc="seek">
              <p:cTn id="107" restart="whenNotActive" fill="hold" evtFilter="cancelBubble" nodeType="interactiveSeq">
                <p:stCondLst>
                  <p:cond evt="onClick" delay="0">
                    <p:tgtEl>
                      <p:spTgt spid="199"/>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02"/>
                                        </p:tgtEl>
                                        <p:attrNameLst>
                                          <p:attrName>style.visibility</p:attrName>
                                        </p:attrNameLst>
                                      </p:cBhvr>
                                      <p:to>
                                        <p:strVal val="visible"/>
                                      </p:to>
                                    </p:set>
                                  </p:childTnLst>
                                </p:cTn>
                              </p:par>
                              <p:par>
                                <p:cTn id="112" presetID="6" presetClass="emph" presetSubtype="0" fill="hold" nodeType="withEffect">
                                  <p:stCondLst>
                                    <p:cond delay="0"/>
                                  </p:stCondLst>
                                  <p:childTnLst>
                                    <p:animScale>
                                      <p:cBhvr>
                                        <p:cTn id="113" dur="2000" fill="hold"/>
                                        <p:tgtEl>
                                          <p:spTgt spid="102"/>
                                        </p:tgtEl>
                                      </p:cBhvr>
                                      <p:by x="150000" y="150000"/>
                                    </p:animScale>
                                  </p:childTnLst>
                                </p:cTn>
                              </p:par>
                            </p:childTnLst>
                          </p:cTn>
                        </p:par>
                      </p:childTnLst>
                    </p:cTn>
                  </p:par>
                </p:childTnLst>
              </p:cTn>
              <p:nextCondLst>
                <p:cond evt="onClick" delay="0">
                  <p:tgtEl>
                    <p:spTgt spid="199"/>
                  </p:tgtEl>
                </p:cond>
              </p:nextCondLst>
            </p:seq>
            <p:seq concurrent="1" nextAc="seek">
              <p:cTn id="114" restart="whenNotActive" fill="hold" evtFilter="cancelBubble" nodeType="interactiveSeq">
                <p:stCondLst>
                  <p:cond evt="onClick" delay="0">
                    <p:tgtEl>
                      <p:spTgt spid="197"/>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93"/>
                                        </p:tgtEl>
                                        <p:attrNameLst>
                                          <p:attrName>style.visibility</p:attrName>
                                        </p:attrNameLst>
                                      </p:cBhvr>
                                      <p:to>
                                        <p:strVal val="visible"/>
                                      </p:to>
                                    </p:set>
                                  </p:childTnLst>
                                </p:cTn>
                              </p:par>
                              <p:par>
                                <p:cTn id="119" presetID="6" presetClass="emph" presetSubtype="0" fill="hold" nodeType="withEffect">
                                  <p:stCondLst>
                                    <p:cond delay="0"/>
                                  </p:stCondLst>
                                  <p:childTnLst>
                                    <p:animScale>
                                      <p:cBhvr>
                                        <p:cTn id="120" dur="2000" fill="hold"/>
                                        <p:tgtEl>
                                          <p:spTgt spid="93"/>
                                        </p:tgtEl>
                                      </p:cBhvr>
                                      <p:by x="150000" y="150000"/>
                                    </p:animScale>
                                  </p:childTnLst>
                                </p:cTn>
                              </p:par>
                            </p:childTnLst>
                          </p:cTn>
                        </p:par>
                      </p:childTnLst>
                    </p:cTn>
                  </p:par>
                </p:childTnLst>
              </p:cTn>
              <p:nextCondLst>
                <p:cond evt="onClick" delay="0">
                  <p:tgtEl>
                    <p:spTgt spid="197"/>
                  </p:tgtEl>
                </p:cond>
              </p:nextCondLst>
            </p:seq>
            <p:seq concurrent="1" nextAc="seek">
              <p:cTn id="121" restart="whenNotActive" fill="hold" evtFilter="cancelBubble" nodeType="interactiveSeq">
                <p:stCondLst>
                  <p:cond evt="onClick" delay="0">
                    <p:tgtEl>
                      <p:spTgt spid="195"/>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81"/>
                                        </p:tgtEl>
                                        <p:attrNameLst>
                                          <p:attrName>style.visibility</p:attrName>
                                        </p:attrNameLst>
                                      </p:cBhvr>
                                      <p:to>
                                        <p:strVal val="visible"/>
                                      </p:to>
                                    </p:set>
                                  </p:childTnLst>
                                </p:cTn>
                              </p:par>
                              <p:par>
                                <p:cTn id="126" presetID="6" presetClass="emph" presetSubtype="0" fill="hold" nodeType="withEffect">
                                  <p:stCondLst>
                                    <p:cond delay="0"/>
                                  </p:stCondLst>
                                  <p:childTnLst>
                                    <p:animScale>
                                      <p:cBhvr>
                                        <p:cTn id="127" dur="2000" fill="hold"/>
                                        <p:tgtEl>
                                          <p:spTgt spid="81"/>
                                        </p:tgtEl>
                                      </p:cBhvr>
                                      <p:by x="150000" y="150000"/>
                                    </p:animScale>
                                  </p:childTnLst>
                                </p:cTn>
                              </p:par>
                            </p:childTnLst>
                          </p:cTn>
                        </p:par>
                      </p:childTnLst>
                    </p:cTn>
                  </p:par>
                </p:childTnLst>
              </p:cTn>
              <p:nextCondLst>
                <p:cond evt="onClick" delay="0">
                  <p:tgtEl>
                    <p:spTgt spid="195"/>
                  </p:tgtEl>
                </p:cond>
              </p:nextCondLst>
            </p:seq>
            <p:seq concurrent="1" nextAc="seek">
              <p:cTn id="128" restart="whenNotActive" fill="hold" evtFilter="cancelBubble" nodeType="interactiveSeq">
                <p:stCondLst>
                  <p:cond evt="onClick" delay="0">
                    <p:tgtEl>
                      <p:spTgt spid="192"/>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72"/>
                                        </p:tgtEl>
                                        <p:attrNameLst>
                                          <p:attrName>style.visibility</p:attrName>
                                        </p:attrNameLst>
                                      </p:cBhvr>
                                      <p:to>
                                        <p:strVal val="visible"/>
                                      </p:to>
                                    </p:set>
                                  </p:childTnLst>
                                </p:cTn>
                              </p:par>
                              <p:par>
                                <p:cTn id="133" presetID="6" presetClass="emph" presetSubtype="0" fill="hold" nodeType="withEffect">
                                  <p:stCondLst>
                                    <p:cond delay="0"/>
                                  </p:stCondLst>
                                  <p:childTnLst>
                                    <p:animScale>
                                      <p:cBhvr>
                                        <p:cTn id="134" dur="2000" fill="hold"/>
                                        <p:tgtEl>
                                          <p:spTgt spid="72"/>
                                        </p:tgtEl>
                                      </p:cBhvr>
                                      <p:by x="150000" y="150000"/>
                                    </p:animScale>
                                  </p:childTnLst>
                                </p:cTn>
                              </p:par>
                            </p:childTnLst>
                          </p:cTn>
                        </p:par>
                      </p:childTnLst>
                    </p:cTn>
                  </p:par>
                </p:childTnLst>
              </p:cTn>
              <p:nextCondLst>
                <p:cond evt="onClick" delay="0">
                  <p:tgtEl>
                    <p:spTgt spid="192"/>
                  </p:tgtEl>
                </p:cond>
              </p:nextCondLst>
            </p:seq>
            <p:seq concurrent="1" nextAc="seek">
              <p:cTn id="135" restart="whenNotActive" fill="hold" evtFilter="cancelBubble" nodeType="interactiveSeq">
                <p:stCondLst>
                  <p:cond evt="onClick" delay="0">
                    <p:tgtEl>
                      <p:spTgt spid="186"/>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24"/>
                                        </p:tgtEl>
                                        <p:attrNameLst>
                                          <p:attrName>style.visibility</p:attrName>
                                        </p:attrNameLst>
                                      </p:cBhvr>
                                      <p:to>
                                        <p:strVal val="visible"/>
                                      </p:to>
                                    </p:set>
                                  </p:childTnLst>
                                </p:cTn>
                              </p:par>
                              <p:par>
                                <p:cTn id="140" presetID="6" presetClass="emph" presetSubtype="0" fill="hold" nodeType="withEffect">
                                  <p:stCondLst>
                                    <p:cond delay="0"/>
                                  </p:stCondLst>
                                  <p:childTnLst>
                                    <p:animScale>
                                      <p:cBhvr>
                                        <p:cTn id="141" dur="2000" fill="hold"/>
                                        <p:tgtEl>
                                          <p:spTgt spid="24"/>
                                        </p:tgtEl>
                                      </p:cBhvr>
                                      <p:by x="150000" y="150000"/>
                                    </p:animScale>
                                  </p:childTnLst>
                                </p:cTn>
                              </p:par>
                            </p:childTnLst>
                          </p:cTn>
                        </p:par>
                      </p:childTnLst>
                    </p:cTn>
                  </p:par>
                </p:childTnLst>
              </p:cTn>
              <p:nextCondLst>
                <p:cond evt="onClick" delay="0">
                  <p:tgtEl>
                    <p:spTgt spid="186"/>
                  </p:tgtEl>
                </p:cond>
              </p:nextCondLst>
            </p:seq>
            <p:seq concurrent="1" nextAc="seek">
              <p:cTn id="142" restart="whenNotActive" fill="hold" evtFilter="cancelBubble" nodeType="interactiveSeq">
                <p:stCondLst>
                  <p:cond evt="onClick" delay="0">
                    <p:tgtEl>
                      <p:spTgt spid="177"/>
                    </p:tgtEl>
                  </p:cond>
                </p:stCondLst>
                <p:endSync evt="end" delay="0">
                  <p:rtn val="all"/>
                </p:endSync>
                <p:childTnLst>
                  <p:par>
                    <p:cTn id="143" fill="hold">
                      <p:stCondLst>
                        <p:cond delay="0"/>
                      </p:stCondLst>
                      <p:childTnLst>
                        <p:par>
                          <p:cTn id="144" fill="hold">
                            <p:stCondLst>
                              <p:cond delay="0"/>
                            </p:stCondLst>
                            <p:childTnLst>
                              <p:par>
                                <p:cTn id="145" presetID="53" presetClass="exit" presetSubtype="32" fill="hold" nodeType="clickEffect">
                                  <p:stCondLst>
                                    <p:cond delay="0"/>
                                  </p:stCondLst>
                                  <p:childTnLst>
                                    <p:anim calcmode="lin" valueType="num">
                                      <p:cBhvr>
                                        <p:cTn id="146" dur="1000"/>
                                        <p:tgtEl>
                                          <p:spTgt spid="177"/>
                                        </p:tgtEl>
                                        <p:attrNameLst>
                                          <p:attrName>ppt_w</p:attrName>
                                        </p:attrNameLst>
                                      </p:cBhvr>
                                      <p:tavLst>
                                        <p:tav tm="0">
                                          <p:val>
                                            <p:strVal val="ppt_w"/>
                                          </p:val>
                                        </p:tav>
                                        <p:tav tm="100000">
                                          <p:val>
                                            <p:fltVal val="0"/>
                                          </p:val>
                                        </p:tav>
                                      </p:tavLst>
                                    </p:anim>
                                    <p:anim calcmode="lin" valueType="num">
                                      <p:cBhvr>
                                        <p:cTn id="147" dur="1000"/>
                                        <p:tgtEl>
                                          <p:spTgt spid="177"/>
                                        </p:tgtEl>
                                        <p:attrNameLst>
                                          <p:attrName>ppt_h</p:attrName>
                                        </p:attrNameLst>
                                      </p:cBhvr>
                                      <p:tavLst>
                                        <p:tav tm="0">
                                          <p:val>
                                            <p:strVal val="ppt_h"/>
                                          </p:val>
                                        </p:tav>
                                        <p:tav tm="100000">
                                          <p:val>
                                            <p:fltVal val="0"/>
                                          </p:val>
                                        </p:tav>
                                      </p:tavLst>
                                    </p:anim>
                                    <p:animEffect transition="out" filter="fade">
                                      <p:cBhvr>
                                        <p:cTn id="148" dur="1000"/>
                                        <p:tgtEl>
                                          <p:spTgt spid="177"/>
                                        </p:tgtEl>
                                      </p:cBhvr>
                                    </p:animEffect>
                                    <p:set>
                                      <p:cBhvr>
                                        <p:cTn id="149" dur="1" fill="hold">
                                          <p:stCondLst>
                                            <p:cond delay="999"/>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177"/>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p:stCondLst>
                        <p:cond delay="0"/>
                      </p:stCondLst>
                      <p:childTnLst>
                        <p:par>
                          <p:cTn id="152" fill="hold">
                            <p:stCondLst>
                              <p:cond delay="0"/>
                            </p:stCondLst>
                            <p:childTnLst>
                              <p:par>
                                <p:cTn id="153" presetID="53" presetClass="exit" presetSubtype="32" fill="hold" nodeType="clickEffect">
                                  <p:stCondLst>
                                    <p:cond delay="0"/>
                                  </p:stCondLst>
                                  <p:childTnLst>
                                    <p:anim calcmode="lin" valueType="num">
                                      <p:cBhvr>
                                        <p:cTn id="154" dur="1000"/>
                                        <p:tgtEl>
                                          <p:spTgt spid="24"/>
                                        </p:tgtEl>
                                        <p:attrNameLst>
                                          <p:attrName>ppt_w</p:attrName>
                                        </p:attrNameLst>
                                      </p:cBhvr>
                                      <p:tavLst>
                                        <p:tav tm="0">
                                          <p:val>
                                            <p:strVal val="ppt_w"/>
                                          </p:val>
                                        </p:tav>
                                        <p:tav tm="100000">
                                          <p:val>
                                            <p:fltVal val="0"/>
                                          </p:val>
                                        </p:tav>
                                      </p:tavLst>
                                    </p:anim>
                                    <p:anim calcmode="lin" valueType="num">
                                      <p:cBhvr>
                                        <p:cTn id="155" dur="1000"/>
                                        <p:tgtEl>
                                          <p:spTgt spid="24"/>
                                        </p:tgtEl>
                                        <p:attrNameLst>
                                          <p:attrName>ppt_h</p:attrName>
                                        </p:attrNameLst>
                                      </p:cBhvr>
                                      <p:tavLst>
                                        <p:tav tm="0">
                                          <p:val>
                                            <p:strVal val="ppt_h"/>
                                          </p:val>
                                        </p:tav>
                                        <p:tav tm="100000">
                                          <p:val>
                                            <p:fltVal val="0"/>
                                          </p:val>
                                        </p:tav>
                                      </p:tavLst>
                                    </p:anim>
                                    <p:animEffect transition="out" filter="fade">
                                      <p:cBhvr>
                                        <p:cTn id="156" dur="1000"/>
                                        <p:tgtEl>
                                          <p:spTgt spid="24"/>
                                        </p:tgtEl>
                                      </p:cBhvr>
                                    </p:animEffect>
                                    <p:set>
                                      <p:cBhvr>
                                        <p:cTn id="15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8" restart="whenNotActive" fill="hold" evtFilter="cancelBubble" nodeType="interactiveSeq">
                <p:stCondLst>
                  <p:cond evt="onClick" delay="0">
                    <p:tgtEl>
                      <p:spTgt spid="72"/>
                    </p:tgtEl>
                  </p:cond>
                </p:stCondLst>
                <p:endSync evt="end" delay="0">
                  <p:rtn val="all"/>
                </p:endSync>
                <p:childTnLst>
                  <p:par>
                    <p:cTn id="159" fill="hold">
                      <p:stCondLst>
                        <p:cond delay="0"/>
                      </p:stCondLst>
                      <p:childTnLst>
                        <p:par>
                          <p:cTn id="160" fill="hold">
                            <p:stCondLst>
                              <p:cond delay="0"/>
                            </p:stCondLst>
                            <p:childTnLst>
                              <p:par>
                                <p:cTn id="161" presetID="53" presetClass="exit" presetSubtype="32" fill="hold" nodeType="clickEffect">
                                  <p:stCondLst>
                                    <p:cond delay="0"/>
                                  </p:stCondLst>
                                  <p:childTnLst>
                                    <p:anim calcmode="lin" valueType="num">
                                      <p:cBhvr>
                                        <p:cTn id="162" dur="1000"/>
                                        <p:tgtEl>
                                          <p:spTgt spid="72"/>
                                        </p:tgtEl>
                                        <p:attrNameLst>
                                          <p:attrName>ppt_w</p:attrName>
                                        </p:attrNameLst>
                                      </p:cBhvr>
                                      <p:tavLst>
                                        <p:tav tm="0">
                                          <p:val>
                                            <p:strVal val="ppt_w"/>
                                          </p:val>
                                        </p:tav>
                                        <p:tav tm="100000">
                                          <p:val>
                                            <p:fltVal val="0"/>
                                          </p:val>
                                        </p:tav>
                                      </p:tavLst>
                                    </p:anim>
                                    <p:anim calcmode="lin" valueType="num">
                                      <p:cBhvr>
                                        <p:cTn id="163" dur="1000"/>
                                        <p:tgtEl>
                                          <p:spTgt spid="72"/>
                                        </p:tgtEl>
                                        <p:attrNameLst>
                                          <p:attrName>ppt_h</p:attrName>
                                        </p:attrNameLst>
                                      </p:cBhvr>
                                      <p:tavLst>
                                        <p:tav tm="0">
                                          <p:val>
                                            <p:strVal val="ppt_h"/>
                                          </p:val>
                                        </p:tav>
                                        <p:tav tm="100000">
                                          <p:val>
                                            <p:fltVal val="0"/>
                                          </p:val>
                                        </p:tav>
                                      </p:tavLst>
                                    </p:anim>
                                    <p:animEffect transition="out" filter="fade">
                                      <p:cBhvr>
                                        <p:cTn id="164" dur="1000"/>
                                        <p:tgtEl>
                                          <p:spTgt spid="72"/>
                                        </p:tgtEl>
                                      </p:cBhvr>
                                    </p:animEffect>
                                    <p:set>
                                      <p:cBhvr>
                                        <p:cTn id="165"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66" restart="whenNotActive" fill="hold" evtFilter="cancelBubble" nodeType="interactiveSeq">
                <p:stCondLst>
                  <p:cond evt="onClick" delay="0">
                    <p:tgtEl>
                      <p:spTgt spid="81"/>
                    </p:tgtEl>
                  </p:cond>
                </p:stCondLst>
                <p:endSync evt="end" delay="0">
                  <p:rtn val="all"/>
                </p:endSync>
                <p:childTnLst>
                  <p:par>
                    <p:cTn id="167" fill="hold">
                      <p:stCondLst>
                        <p:cond delay="0"/>
                      </p:stCondLst>
                      <p:childTnLst>
                        <p:par>
                          <p:cTn id="168" fill="hold">
                            <p:stCondLst>
                              <p:cond delay="0"/>
                            </p:stCondLst>
                            <p:childTnLst>
                              <p:par>
                                <p:cTn id="169" presetID="53" presetClass="exit" presetSubtype="32" fill="hold" nodeType="clickEffect">
                                  <p:stCondLst>
                                    <p:cond delay="0"/>
                                  </p:stCondLst>
                                  <p:childTnLst>
                                    <p:anim calcmode="lin" valueType="num">
                                      <p:cBhvr>
                                        <p:cTn id="170" dur="1000"/>
                                        <p:tgtEl>
                                          <p:spTgt spid="81"/>
                                        </p:tgtEl>
                                        <p:attrNameLst>
                                          <p:attrName>ppt_w</p:attrName>
                                        </p:attrNameLst>
                                      </p:cBhvr>
                                      <p:tavLst>
                                        <p:tav tm="0">
                                          <p:val>
                                            <p:strVal val="ppt_w"/>
                                          </p:val>
                                        </p:tav>
                                        <p:tav tm="100000">
                                          <p:val>
                                            <p:fltVal val="0"/>
                                          </p:val>
                                        </p:tav>
                                      </p:tavLst>
                                    </p:anim>
                                    <p:anim calcmode="lin" valueType="num">
                                      <p:cBhvr>
                                        <p:cTn id="171" dur="1000"/>
                                        <p:tgtEl>
                                          <p:spTgt spid="81"/>
                                        </p:tgtEl>
                                        <p:attrNameLst>
                                          <p:attrName>ppt_h</p:attrName>
                                        </p:attrNameLst>
                                      </p:cBhvr>
                                      <p:tavLst>
                                        <p:tav tm="0">
                                          <p:val>
                                            <p:strVal val="ppt_h"/>
                                          </p:val>
                                        </p:tav>
                                        <p:tav tm="100000">
                                          <p:val>
                                            <p:fltVal val="0"/>
                                          </p:val>
                                        </p:tav>
                                      </p:tavLst>
                                    </p:anim>
                                    <p:animEffect transition="out" filter="fade">
                                      <p:cBhvr>
                                        <p:cTn id="172" dur="1000"/>
                                        <p:tgtEl>
                                          <p:spTgt spid="81"/>
                                        </p:tgtEl>
                                      </p:cBhvr>
                                    </p:animEffect>
                                    <p:set>
                                      <p:cBhvr>
                                        <p:cTn id="173"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74" restart="whenNotActive" fill="hold" evtFilter="cancelBubble" nodeType="interactiveSeq">
                <p:stCondLst>
                  <p:cond evt="onClick" delay="0">
                    <p:tgtEl>
                      <p:spTgt spid="93"/>
                    </p:tgtEl>
                  </p:cond>
                </p:stCondLst>
                <p:endSync evt="end" delay="0">
                  <p:rtn val="all"/>
                </p:endSync>
                <p:childTnLst>
                  <p:par>
                    <p:cTn id="175" fill="hold">
                      <p:stCondLst>
                        <p:cond delay="0"/>
                      </p:stCondLst>
                      <p:childTnLst>
                        <p:par>
                          <p:cTn id="176" fill="hold">
                            <p:stCondLst>
                              <p:cond delay="0"/>
                            </p:stCondLst>
                            <p:childTnLst>
                              <p:par>
                                <p:cTn id="177" presetID="53" presetClass="exit" presetSubtype="32" fill="hold" nodeType="clickEffect">
                                  <p:stCondLst>
                                    <p:cond delay="0"/>
                                  </p:stCondLst>
                                  <p:childTnLst>
                                    <p:anim calcmode="lin" valueType="num">
                                      <p:cBhvr>
                                        <p:cTn id="178" dur="1000"/>
                                        <p:tgtEl>
                                          <p:spTgt spid="93"/>
                                        </p:tgtEl>
                                        <p:attrNameLst>
                                          <p:attrName>ppt_w</p:attrName>
                                        </p:attrNameLst>
                                      </p:cBhvr>
                                      <p:tavLst>
                                        <p:tav tm="0">
                                          <p:val>
                                            <p:strVal val="ppt_w"/>
                                          </p:val>
                                        </p:tav>
                                        <p:tav tm="100000">
                                          <p:val>
                                            <p:fltVal val="0"/>
                                          </p:val>
                                        </p:tav>
                                      </p:tavLst>
                                    </p:anim>
                                    <p:anim calcmode="lin" valueType="num">
                                      <p:cBhvr>
                                        <p:cTn id="179" dur="1000"/>
                                        <p:tgtEl>
                                          <p:spTgt spid="93"/>
                                        </p:tgtEl>
                                        <p:attrNameLst>
                                          <p:attrName>ppt_h</p:attrName>
                                        </p:attrNameLst>
                                      </p:cBhvr>
                                      <p:tavLst>
                                        <p:tav tm="0">
                                          <p:val>
                                            <p:strVal val="ppt_h"/>
                                          </p:val>
                                        </p:tav>
                                        <p:tav tm="100000">
                                          <p:val>
                                            <p:fltVal val="0"/>
                                          </p:val>
                                        </p:tav>
                                      </p:tavLst>
                                    </p:anim>
                                    <p:animEffect transition="out" filter="fade">
                                      <p:cBhvr>
                                        <p:cTn id="180" dur="1000"/>
                                        <p:tgtEl>
                                          <p:spTgt spid="93"/>
                                        </p:tgtEl>
                                      </p:cBhvr>
                                    </p:animEffect>
                                    <p:set>
                                      <p:cBhvr>
                                        <p:cTn id="181"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82" restart="whenNotActive" fill="hold" evtFilter="cancelBubble" nodeType="interactiveSeq">
                <p:stCondLst>
                  <p:cond evt="onClick" delay="0">
                    <p:tgtEl>
                      <p:spTgt spid="102"/>
                    </p:tgtEl>
                  </p:cond>
                </p:stCondLst>
                <p:endSync evt="end" delay="0">
                  <p:rtn val="all"/>
                </p:endSync>
                <p:childTnLst>
                  <p:par>
                    <p:cTn id="183" fill="hold">
                      <p:stCondLst>
                        <p:cond delay="0"/>
                      </p:stCondLst>
                      <p:childTnLst>
                        <p:par>
                          <p:cTn id="184" fill="hold">
                            <p:stCondLst>
                              <p:cond delay="0"/>
                            </p:stCondLst>
                            <p:childTnLst>
                              <p:par>
                                <p:cTn id="185" presetID="53" presetClass="exit" presetSubtype="32" fill="hold" nodeType="clickEffect">
                                  <p:stCondLst>
                                    <p:cond delay="0"/>
                                  </p:stCondLst>
                                  <p:childTnLst>
                                    <p:anim calcmode="lin" valueType="num">
                                      <p:cBhvr>
                                        <p:cTn id="186" dur="1000"/>
                                        <p:tgtEl>
                                          <p:spTgt spid="102"/>
                                        </p:tgtEl>
                                        <p:attrNameLst>
                                          <p:attrName>ppt_w</p:attrName>
                                        </p:attrNameLst>
                                      </p:cBhvr>
                                      <p:tavLst>
                                        <p:tav tm="0">
                                          <p:val>
                                            <p:strVal val="ppt_w"/>
                                          </p:val>
                                        </p:tav>
                                        <p:tav tm="100000">
                                          <p:val>
                                            <p:fltVal val="0"/>
                                          </p:val>
                                        </p:tav>
                                      </p:tavLst>
                                    </p:anim>
                                    <p:anim calcmode="lin" valueType="num">
                                      <p:cBhvr>
                                        <p:cTn id="187" dur="1000"/>
                                        <p:tgtEl>
                                          <p:spTgt spid="102"/>
                                        </p:tgtEl>
                                        <p:attrNameLst>
                                          <p:attrName>ppt_h</p:attrName>
                                        </p:attrNameLst>
                                      </p:cBhvr>
                                      <p:tavLst>
                                        <p:tav tm="0">
                                          <p:val>
                                            <p:strVal val="ppt_h"/>
                                          </p:val>
                                        </p:tav>
                                        <p:tav tm="100000">
                                          <p:val>
                                            <p:fltVal val="0"/>
                                          </p:val>
                                        </p:tav>
                                      </p:tavLst>
                                    </p:anim>
                                    <p:animEffect transition="out" filter="fade">
                                      <p:cBhvr>
                                        <p:cTn id="188" dur="1000"/>
                                        <p:tgtEl>
                                          <p:spTgt spid="102"/>
                                        </p:tgtEl>
                                      </p:cBhvr>
                                    </p:animEffect>
                                    <p:set>
                                      <p:cBhvr>
                                        <p:cTn id="189"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90" restart="whenNotActive" fill="hold" evtFilter="cancelBubble" nodeType="interactiveSeq">
                <p:stCondLst>
                  <p:cond evt="onClick" delay="0">
                    <p:tgtEl>
                      <p:spTgt spid="19"/>
                    </p:tgtEl>
                  </p:cond>
                </p:stCondLst>
                <p:endSync evt="end" delay="0">
                  <p:rtn val="all"/>
                </p:endSync>
                <p:childTnLst>
                  <p:par>
                    <p:cTn id="191" fill="hold">
                      <p:stCondLst>
                        <p:cond delay="0"/>
                      </p:stCondLst>
                      <p:childTnLst>
                        <p:par>
                          <p:cTn id="192" fill="hold">
                            <p:stCondLst>
                              <p:cond delay="0"/>
                            </p:stCondLst>
                            <p:childTnLst>
                              <p:par>
                                <p:cTn id="193" presetID="53" presetClass="exit" presetSubtype="32" fill="hold" nodeType="clickEffect">
                                  <p:stCondLst>
                                    <p:cond delay="0"/>
                                  </p:stCondLst>
                                  <p:childTnLst>
                                    <p:anim calcmode="lin" valueType="num">
                                      <p:cBhvr>
                                        <p:cTn id="194" dur="1000"/>
                                        <p:tgtEl>
                                          <p:spTgt spid="19"/>
                                        </p:tgtEl>
                                        <p:attrNameLst>
                                          <p:attrName>ppt_w</p:attrName>
                                        </p:attrNameLst>
                                      </p:cBhvr>
                                      <p:tavLst>
                                        <p:tav tm="0">
                                          <p:val>
                                            <p:strVal val="ppt_w"/>
                                          </p:val>
                                        </p:tav>
                                        <p:tav tm="100000">
                                          <p:val>
                                            <p:fltVal val="0"/>
                                          </p:val>
                                        </p:tav>
                                      </p:tavLst>
                                    </p:anim>
                                    <p:anim calcmode="lin" valueType="num">
                                      <p:cBhvr>
                                        <p:cTn id="195" dur="1000"/>
                                        <p:tgtEl>
                                          <p:spTgt spid="19"/>
                                        </p:tgtEl>
                                        <p:attrNameLst>
                                          <p:attrName>ppt_h</p:attrName>
                                        </p:attrNameLst>
                                      </p:cBhvr>
                                      <p:tavLst>
                                        <p:tav tm="0">
                                          <p:val>
                                            <p:strVal val="ppt_h"/>
                                          </p:val>
                                        </p:tav>
                                        <p:tav tm="100000">
                                          <p:val>
                                            <p:fltVal val="0"/>
                                          </p:val>
                                        </p:tav>
                                      </p:tavLst>
                                    </p:anim>
                                    <p:animEffect transition="out" filter="fade">
                                      <p:cBhvr>
                                        <p:cTn id="196" dur="1000"/>
                                        <p:tgtEl>
                                          <p:spTgt spid="19"/>
                                        </p:tgtEl>
                                      </p:cBhvr>
                                    </p:animEffect>
                                    <p:set>
                                      <p:cBhvr>
                                        <p:cTn id="19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98" restart="whenNotActive" fill="hold" evtFilter="cancelBubble" nodeType="interactiveSeq">
                <p:stCondLst>
                  <p:cond evt="onClick" delay="0">
                    <p:tgtEl>
                      <p:spTgt spid="30"/>
                    </p:tgtEl>
                  </p:cond>
                </p:stCondLst>
                <p:endSync evt="end" delay="0">
                  <p:rtn val="all"/>
                </p:endSync>
                <p:childTnLst>
                  <p:par>
                    <p:cTn id="199" fill="hold">
                      <p:stCondLst>
                        <p:cond delay="0"/>
                      </p:stCondLst>
                      <p:childTnLst>
                        <p:par>
                          <p:cTn id="200" fill="hold">
                            <p:stCondLst>
                              <p:cond delay="0"/>
                            </p:stCondLst>
                            <p:childTnLst>
                              <p:par>
                                <p:cTn id="201" presetID="53" presetClass="exit" presetSubtype="32" fill="hold" nodeType="clickEffect">
                                  <p:stCondLst>
                                    <p:cond delay="0"/>
                                  </p:stCondLst>
                                  <p:childTnLst>
                                    <p:anim calcmode="lin" valueType="num">
                                      <p:cBhvr>
                                        <p:cTn id="202" dur="1000"/>
                                        <p:tgtEl>
                                          <p:spTgt spid="30"/>
                                        </p:tgtEl>
                                        <p:attrNameLst>
                                          <p:attrName>ppt_w</p:attrName>
                                        </p:attrNameLst>
                                      </p:cBhvr>
                                      <p:tavLst>
                                        <p:tav tm="0">
                                          <p:val>
                                            <p:strVal val="ppt_w"/>
                                          </p:val>
                                        </p:tav>
                                        <p:tav tm="100000">
                                          <p:val>
                                            <p:fltVal val="0"/>
                                          </p:val>
                                        </p:tav>
                                      </p:tavLst>
                                    </p:anim>
                                    <p:anim calcmode="lin" valueType="num">
                                      <p:cBhvr>
                                        <p:cTn id="203" dur="1000"/>
                                        <p:tgtEl>
                                          <p:spTgt spid="30"/>
                                        </p:tgtEl>
                                        <p:attrNameLst>
                                          <p:attrName>ppt_h</p:attrName>
                                        </p:attrNameLst>
                                      </p:cBhvr>
                                      <p:tavLst>
                                        <p:tav tm="0">
                                          <p:val>
                                            <p:strVal val="ppt_h"/>
                                          </p:val>
                                        </p:tav>
                                        <p:tav tm="100000">
                                          <p:val>
                                            <p:fltVal val="0"/>
                                          </p:val>
                                        </p:tav>
                                      </p:tavLst>
                                    </p:anim>
                                    <p:animEffect transition="out" filter="fade">
                                      <p:cBhvr>
                                        <p:cTn id="204" dur="1000"/>
                                        <p:tgtEl>
                                          <p:spTgt spid="30"/>
                                        </p:tgtEl>
                                      </p:cBhvr>
                                    </p:animEffect>
                                    <p:set>
                                      <p:cBhvr>
                                        <p:cTn id="20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6" restart="whenNotActive" fill="hold" evtFilter="cancelBubble" nodeType="interactiveSeq">
                <p:stCondLst>
                  <p:cond evt="onClick" delay="0">
                    <p:tgtEl>
                      <p:spTgt spid="37"/>
                    </p:tgtEl>
                  </p:cond>
                </p:stCondLst>
                <p:endSync evt="end" delay="0">
                  <p:rtn val="all"/>
                </p:endSync>
                <p:childTnLst>
                  <p:par>
                    <p:cTn id="207" fill="hold">
                      <p:stCondLst>
                        <p:cond delay="0"/>
                      </p:stCondLst>
                      <p:childTnLst>
                        <p:par>
                          <p:cTn id="208" fill="hold">
                            <p:stCondLst>
                              <p:cond delay="0"/>
                            </p:stCondLst>
                            <p:childTnLst>
                              <p:par>
                                <p:cTn id="209" presetID="53" presetClass="exit" presetSubtype="32" fill="hold" nodeType="clickEffect">
                                  <p:stCondLst>
                                    <p:cond delay="0"/>
                                  </p:stCondLst>
                                  <p:childTnLst>
                                    <p:anim calcmode="lin" valueType="num">
                                      <p:cBhvr>
                                        <p:cTn id="210" dur="1000"/>
                                        <p:tgtEl>
                                          <p:spTgt spid="37"/>
                                        </p:tgtEl>
                                        <p:attrNameLst>
                                          <p:attrName>ppt_w</p:attrName>
                                        </p:attrNameLst>
                                      </p:cBhvr>
                                      <p:tavLst>
                                        <p:tav tm="0">
                                          <p:val>
                                            <p:strVal val="ppt_w"/>
                                          </p:val>
                                        </p:tav>
                                        <p:tav tm="100000">
                                          <p:val>
                                            <p:fltVal val="0"/>
                                          </p:val>
                                        </p:tav>
                                      </p:tavLst>
                                    </p:anim>
                                    <p:anim calcmode="lin" valueType="num">
                                      <p:cBhvr>
                                        <p:cTn id="211" dur="1000"/>
                                        <p:tgtEl>
                                          <p:spTgt spid="37"/>
                                        </p:tgtEl>
                                        <p:attrNameLst>
                                          <p:attrName>ppt_h</p:attrName>
                                        </p:attrNameLst>
                                      </p:cBhvr>
                                      <p:tavLst>
                                        <p:tav tm="0">
                                          <p:val>
                                            <p:strVal val="ppt_h"/>
                                          </p:val>
                                        </p:tav>
                                        <p:tav tm="100000">
                                          <p:val>
                                            <p:fltVal val="0"/>
                                          </p:val>
                                        </p:tav>
                                      </p:tavLst>
                                    </p:anim>
                                    <p:animEffect transition="out" filter="fade">
                                      <p:cBhvr>
                                        <p:cTn id="212" dur="1000"/>
                                        <p:tgtEl>
                                          <p:spTgt spid="37"/>
                                        </p:tgtEl>
                                      </p:cBhvr>
                                    </p:animEffect>
                                    <p:set>
                                      <p:cBhvr>
                                        <p:cTn id="213"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43"/>
                    </p:tgtEl>
                  </p:cond>
                </p:stCondLst>
                <p:endSync evt="end" delay="0">
                  <p:rtn val="all"/>
                </p:endSync>
                <p:childTnLst>
                  <p:par>
                    <p:cTn id="215" fill="hold">
                      <p:stCondLst>
                        <p:cond delay="0"/>
                      </p:stCondLst>
                      <p:childTnLst>
                        <p:par>
                          <p:cTn id="216" fill="hold">
                            <p:stCondLst>
                              <p:cond delay="0"/>
                            </p:stCondLst>
                            <p:childTnLst>
                              <p:par>
                                <p:cTn id="217" presetID="53" presetClass="exit" presetSubtype="32" fill="hold" nodeType="clickEffect">
                                  <p:stCondLst>
                                    <p:cond delay="0"/>
                                  </p:stCondLst>
                                  <p:childTnLst>
                                    <p:anim calcmode="lin" valueType="num">
                                      <p:cBhvr>
                                        <p:cTn id="218" dur="1000"/>
                                        <p:tgtEl>
                                          <p:spTgt spid="43"/>
                                        </p:tgtEl>
                                        <p:attrNameLst>
                                          <p:attrName>ppt_w</p:attrName>
                                        </p:attrNameLst>
                                      </p:cBhvr>
                                      <p:tavLst>
                                        <p:tav tm="0">
                                          <p:val>
                                            <p:strVal val="ppt_w"/>
                                          </p:val>
                                        </p:tav>
                                        <p:tav tm="100000">
                                          <p:val>
                                            <p:fltVal val="0"/>
                                          </p:val>
                                        </p:tav>
                                      </p:tavLst>
                                    </p:anim>
                                    <p:anim calcmode="lin" valueType="num">
                                      <p:cBhvr>
                                        <p:cTn id="219" dur="1000"/>
                                        <p:tgtEl>
                                          <p:spTgt spid="43"/>
                                        </p:tgtEl>
                                        <p:attrNameLst>
                                          <p:attrName>ppt_h</p:attrName>
                                        </p:attrNameLst>
                                      </p:cBhvr>
                                      <p:tavLst>
                                        <p:tav tm="0">
                                          <p:val>
                                            <p:strVal val="ppt_h"/>
                                          </p:val>
                                        </p:tav>
                                        <p:tav tm="100000">
                                          <p:val>
                                            <p:fltVal val="0"/>
                                          </p:val>
                                        </p:tav>
                                      </p:tavLst>
                                    </p:anim>
                                    <p:animEffect transition="out" filter="fade">
                                      <p:cBhvr>
                                        <p:cTn id="220" dur="1000"/>
                                        <p:tgtEl>
                                          <p:spTgt spid="43"/>
                                        </p:tgtEl>
                                      </p:cBhvr>
                                    </p:animEffect>
                                    <p:set>
                                      <p:cBhvr>
                                        <p:cTn id="221"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2" restart="whenNotActive" fill="hold" evtFilter="cancelBubble" nodeType="interactiveSeq">
                <p:stCondLst>
                  <p:cond evt="onClick" delay="0">
                    <p:tgtEl>
                      <p:spTgt spid="53"/>
                    </p:tgtEl>
                  </p:cond>
                </p:stCondLst>
                <p:endSync evt="end" delay="0">
                  <p:rtn val="all"/>
                </p:endSync>
                <p:childTnLst>
                  <p:par>
                    <p:cTn id="223" fill="hold">
                      <p:stCondLst>
                        <p:cond delay="0"/>
                      </p:stCondLst>
                      <p:childTnLst>
                        <p:par>
                          <p:cTn id="224" fill="hold">
                            <p:stCondLst>
                              <p:cond delay="0"/>
                            </p:stCondLst>
                            <p:childTnLst>
                              <p:par>
                                <p:cTn id="225" presetID="53" presetClass="exit" presetSubtype="32" fill="hold" nodeType="clickEffect">
                                  <p:stCondLst>
                                    <p:cond delay="0"/>
                                  </p:stCondLst>
                                  <p:childTnLst>
                                    <p:anim calcmode="lin" valueType="num">
                                      <p:cBhvr>
                                        <p:cTn id="226" dur="1000"/>
                                        <p:tgtEl>
                                          <p:spTgt spid="53"/>
                                        </p:tgtEl>
                                        <p:attrNameLst>
                                          <p:attrName>ppt_w</p:attrName>
                                        </p:attrNameLst>
                                      </p:cBhvr>
                                      <p:tavLst>
                                        <p:tav tm="0">
                                          <p:val>
                                            <p:strVal val="ppt_w"/>
                                          </p:val>
                                        </p:tav>
                                        <p:tav tm="100000">
                                          <p:val>
                                            <p:fltVal val="0"/>
                                          </p:val>
                                        </p:tav>
                                      </p:tavLst>
                                    </p:anim>
                                    <p:anim calcmode="lin" valueType="num">
                                      <p:cBhvr>
                                        <p:cTn id="227" dur="1000"/>
                                        <p:tgtEl>
                                          <p:spTgt spid="53"/>
                                        </p:tgtEl>
                                        <p:attrNameLst>
                                          <p:attrName>ppt_h</p:attrName>
                                        </p:attrNameLst>
                                      </p:cBhvr>
                                      <p:tavLst>
                                        <p:tav tm="0">
                                          <p:val>
                                            <p:strVal val="ppt_h"/>
                                          </p:val>
                                        </p:tav>
                                        <p:tav tm="100000">
                                          <p:val>
                                            <p:fltVal val="0"/>
                                          </p:val>
                                        </p:tav>
                                      </p:tavLst>
                                    </p:anim>
                                    <p:animEffect transition="out" filter="fade">
                                      <p:cBhvr>
                                        <p:cTn id="228" dur="1000"/>
                                        <p:tgtEl>
                                          <p:spTgt spid="53"/>
                                        </p:tgtEl>
                                      </p:cBhvr>
                                    </p:animEffect>
                                    <p:set>
                                      <p:cBhvr>
                                        <p:cTn id="229"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30" restart="whenNotActive" fill="hold" evtFilter="cancelBubble" nodeType="interactiveSeq">
                <p:stCondLst>
                  <p:cond evt="onClick" delay="0">
                    <p:tgtEl>
                      <p:spTgt spid="123"/>
                    </p:tgtEl>
                  </p:cond>
                </p:stCondLst>
                <p:endSync evt="end" delay="0">
                  <p:rtn val="all"/>
                </p:endSync>
                <p:childTnLst>
                  <p:par>
                    <p:cTn id="231" fill="hold">
                      <p:stCondLst>
                        <p:cond delay="0"/>
                      </p:stCondLst>
                      <p:childTnLst>
                        <p:par>
                          <p:cTn id="232" fill="hold">
                            <p:stCondLst>
                              <p:cond delay="0"/>
                            </p:stCondLst>
                            <p:childTnLst>
                              <p:par>
                                <p:cTn id="233" presetID="53" presetClass="exit" presetSubtype="32" fill="hold" nodeType="clickEffect">
                                  <p:stCondLst>
                                    <p:cond delay="0"/>
                                  </p:stCondLst>
                                  <p:childTnLst>
                                    <p:anim calcmode="lin" valueType="num">
                                      <p:cBhvr>
                                        <p:cTn id="234" dur="1000"/>
                                        <p:tgtEl>
                                          <p:spTgt spid="123"/>
                                        </p:tgtEl>
                                        <p:attrNameLst>
                                          <p:attrName>ppt_w</p:attrName>
                                        </p:attrNameLst>
                                      </p:cBhvr>
                                      <p:tavLst>
                                        <p:tav tm="0">
                                          <p:val>
                                            <p:strVal val="ppt_w"/>
                                          </p:val>
                                        </p:tav>
                                        <p:tav tm="100000">
                                          <p:val>
                                            <p:fltVal val="0"/>
                                          </p:val>
                                        </p:tav>
                                      </p:tavLst>
                                    </p:anim>
                                    <p:anim calcmode="lin" valueType="num">
                                      <p:cBhvr>
                                        <p:cTn id="235" dur="1000"/>
                                        <p:tgtEl>
                                          <p:spTgt spid="123"/>
                                        </p:tgtEl>
                                        <p:attrNameLst>
                                          <p:attrName>ppt_h</p:attrName>
                                        </p:attrNameLst>
                                      </p:cBhvr>
                                      <p:tavLst>
                                        <p:tav tm="0">
                                          <p:val>
                                            <p:strVal val="ppt_h"/>
                                          </p:val>
                                        </p:tav>
                                        <p:tav tm="100000">
                                          <p:val>
                                            <p:fltVal val="0"/>
                                          </p:val>
                                        </p:tav>
                                      </p:tavLst>
                                    </p:anim>
                                    <p:animEffect transition="out" filter="fade">
                                      <p:cBhvr>
                                        <p:cTn id="236" dur="1000"/>
                                        <p:tgtEl>
                                          <p:spTgt spid="123"/>
                                        </p:tgtEl>
                                      </p:cBhvr>
                                    </p:animEffect>
                                    <p:set>
                                      <p:cBhvr>
                                        <p:cTn id="237" dur="1" fill="hold">
                                          <p:stCondLst>
                                            <p:cond delay="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38" restart="whenNotActive" fill="hold" evtFilter="cancelBubble" nodeType="interactiveSeq">
                <p:stCondLst>
                  <p:cond evt="onClick" delay="0">
                    <p:tgtEl>
                      <p:spTgt spid="129"/>
                    </p:tgtEl>
                  </p:cond>
                </p:stCondLst>
                <p:endSync evt="end" delay="0">
                  <p:rtn val="all"/>
                </p:endSync>
                <p:childTnLst>
                  <p:par>
                    <p:cTn id="239" fill="hold">
                      <p:stCondLst>
                        <p:cond delay="0"/>
                      </p:stCondLst>
                      <p:childTnLst>
                        <p:par>
                          <p:cTn id="240" fill="hold">
                            <p:stCondLst>
                              <p:cond delay="0"/>
                            </p:stCondLst>
                            <p:childTnLst>
                              <p:par>
                                <p:cTn id="241" presetID="53" presetClass="exit" presetSubtype="32" fill="hold" nodeType="clickEffect">
                                  <p:stCondLst>
                                    <p:cond delay="0"/>
                                  </p:stCondLst>
                                  <p:childTnLst>
                                    <p:anim calcmode="lin" valueType="num">
                                      <p:cBhvr>
                                        <p:cTn id="242" dur="1000"/>
                                        <p:tgtEl>
                                          <p:spTgt spid="129"/>
                                        </p:tgtEl>
                                        <p:attrNameLst>
                                          <p:attrName>ppt_w</p:attrName>
                                        </p:attrNameLst>
                                      </p:cBhvr>
                                      <p:tavLst>
                                        <p:tav tm="0">
                                          <p:val>
                                            <p:strVal val="ppt_w"/>
                                          </p:val>
                                        </p:tav>
                                        <p:tav tm="100000">
                                          <p:val>
                                            <p:fltVal val="0"/>
                                          </p:val>
                                        </p:tav>
                                      </p:tavLst>
                                    </p:anim>
                                    <p:anim calcmode="lin" valueType="num">
                                      <p:cBhvr>
                                        <p:cTn id="243" dur="1000"/>
                                        <p:tgtEl>
                                          <p:spTgt spid="129"/>
                                        </p:tgtEl>
                                        <p:attrNameLst>
                                          <p:attrName>ppt_h</p:attrName>
                                        </p:attrNameLst>
                                      </p:cBhvr>
                                      <p:tavLst>
                                        <p:tav tm="0">
                                          <p:val>
                                            <p:strVal val="ppt_h"/>
                                          </p:val>
                                        </p:tav>
                                        <p:tav tm="100000">
                                          <p:val>
                                            <p:fltVal val="0"/>
                                          </p:val>
                                        </p:tav>
                                      </p:tavLst>
                                    </p:anim>
                                    <p:animEffect transition="out" filter="fade">
                                      <p:cBhvr>
                                        <p:cTn id="244" dur="1000"/>
                                        <p:tgtEl>
                                          <p:spTgt spid="129"/>
                                        </p:tgtEl>
                                      </p:cBhvr>
                                    </p:animEffect>
                                    <p:set>
                                      <p:cBhvr>
                                        <p:cTn id="245" dur="1" fill="hold">
                                          <p:stCondLst>
                                            <p:cond delay="9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246" restart="whenNotActive" fill="hold" evtFilter="cancelBubble" nodeType="interactiveSeq">
                <p:stCondLst>
                  <p:cond evt="onClick" delay="0">
                    <p:tgtEl>
                      <p:spTgt spid="135"/>
                    </p:tgtEl>
                  </p:cond>
                </p:stCondLst>
                <p:endSync evt="end" delay="0">
                  <p:rtn val="all"/>
                </p:endSync>
                <p:childTnLst>
                  <p:par>
                    <p:cTn id="247" fill="hold">
                      <p:stCondLst>
                        <p:cond delay="0"/>
                      </p:stCondLst>
                      <p:childTnLst>
                        <p:par>
                          <p:cTn id="248" fill="hold">
                            <p:stCondLst>
                              <p:cond delay="0"/>
                            </p:stCondLst>
                            <p:childTnLst>
                              <p:par>
                                <p:cTn id="249" presetID="53" presetClass="exit" presetSubtype="32" fill="hold" nodeType="clickEffect">
                                  <p:stCondLst>
                                    <p:cond delay="0"/>
                                  </p:stCondLst>
                                  <p:childTnLst>
                                    <p:anim calcmode="lin" valueType="num">
                                      <p:cBhvr>
                                        <p:cTn id="250" dur="1000"/>
                                        <p:tgtEl>
                                          <p:spTgt spid="135"/>
                                        </p:tgtEl>
                                        <p:attrNameLst>
                                          <p:attrName>ppt_w</p:attrName>
                                        </p:attrNameLst>
                                      </p:cBhvr>
                                      <p:tavLst>
                                        <p:tav tm="0">
                                          <p:val>
                                            <p:strVal val="ppt_w"/>
                                          </p:val>
                                        </p:tav>
                                        <p:tav tm="100000">
                                          <p:val>
                                            <p:fltVal val="0"/>
                                          </p:val>
                                        </p:tav>
                                      </p:tavLst>
                                    </p:anim>
                                    <p:anim calcmode="lin" valueType="num">
                                      <p:cBhvr>
                                        <p:cTn id="251" dur="1000"/>
                                        <p:tgtEl>
                                          <p:spTgt spid="135"/>
                                        </p:tgtEl>
                                        <p:attrNameLst>
                                          <p:attrName>ppt_h</p:attrName>
                                        </p:attrNameLst>
                                      </p:cBhvr>
                                      <p:tavLst>
                                        <p:tav tm="0">
                                          <p:val>
                                            <p:strVal val="ppt_h"/>
                                          </p:val>
                                        </p:tav>
                                        <p:tav tm="100000">
                                          <p:val>
                                            <p:fltVal val="0"/>
                                          </p:val>
                                        </p:tav>
                                      </p:tavLst>
                                    </p:anim>
                                    <p:animEffect transition="out" filter="fade">
                                      <p:cBhvr>
                                        <p:cTn id="252" dur="1000"/>
                                        <p:tgtEl>
                                          <p:spTgt spid="135"/>
                                        </p:tgtEl>
                                      </p:cBhvr>
                                    </p:animEffect>
                                    <p:set>
                                      <p:cBhvr>
                                        <p:cTn id="253" dur="1" fill="hold">
                                          <p:stCondLst>
                                            <p:cond delay="999"/>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254" restart="whenNotActive" fill="hold" evtFilter="cancelBubble" nodeType="interactiveSeq">
                <p:stCondLst>
                  <p:cond evt="onClick" delay="0">
                    <p:tgtEl>
                      <p:spTgt spid="141"/>
                    </p:tgtEl>
                  </p:cond>
                </p:stCondLst>
                <p:endSync evt="end" delay="0">
                  <p:rtn val="all"/>
                </p:endSync>
                <p:childTnLst>
                  <p:par>
                    <p:cTn id="255" fill="hold">
                      <p:stCondLst>
                        <p:cond delay="0"/>
                      </p:stCondLst>
                      <p:childTnLst>
                        <p:par>
                          <p:cTn id="256" fill="hold">
                            <p:stCondLst>
                              <p:cond delay="0"/>
                            </p:stCondLst>
                            <p:childTnLst>
                              <p:par>
                                <p:cTn id="257" presetID="53" presetClass="exit" presetSubtype="32" fill="hold" nodeType="clickEffect">
                                  <p:stCondLst>
                                    <p:cond delay="0"/>
                                  </p:stCondLst>
                                  <p:childTnLst>
                                    <p:anim calcmode="lin" valueType="num">
                                      <p:cBhvr>
                                        <p:cTn id="258" dur="1000"/>
                                        <p:tgtEl>
                                          <p:spTgt spid="141"/>
                                        </p:tgtEl>
                                        <p:attrNameLst>
                                          <p:attrName>ppt_w</p:attrName>
                                        </p:attrNameLst>
                                      </p:cBhvr>
                                      <p:tavLst>
                                        <p:tav tm="0">
                                          <p:val>
                                            <p:strVal val="ppt_w"/>
                                          </p:val>
                                        </p:tav>
                                        <p:tav tm="100000">
                                          <p:val>
                                            <p:fltVal val="0"/>
                                          </p:val>
                                        </p:tav>
                                      </p:tavLst>
                                    </p:anim>
                                    <p:anim calcmode="lin" valueType="num">
                                      <p:cBhvr>
                                        <p:cTn id="259" dur="1000"/>
                                        <p:tgtEl>
                                          <p:spTgt spid="141"/>
                                        </p:tgtEl>
                                        <p:attrNameLst>
                                          <p:attrName>ppt_h</p:attrName>
                                        </p:attrNameLst>
                                      </p:cBhvr>
                                      <p:tavLst>
                                        <p:tav tm="0">
                                          <p:val>
                                            <p:strVal val="ppt_h"/>
                                          </p:val>
                                        </p:tav>
                                        <p:tav tm="100000">
                                          <p:val>
                                            <p:fltVal val="0"/>
                                          </p:val>
                                        </p:tav>
                                      </p:tavLst>
                                    </p:anim>
                                    <p:animEffect transition="out" filter="fade">
                                      <p:cBhvr>
                                        <p:cTn id="260" dur="1000"/>
                                        <p:tgtEl>
                                          <p:spTgt spid="141"/>
                                        </p:tgtEl>
                                      </p:cBhvr>
                                    </p:animEffect>
                                    <p:set>
                                      <p:cBhvr>
                                        <p:cTn id="261" dur="1" fill="hold">
                                          <p:stCondLst>
                                            <p:cond delay="9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262" restart="whenNotActive" fill="hold" evtFilter="cancelBubble" nodeType="interactiveSeq">
                <p:stCondLst>
                  <p:cond evt="onClick" delay="0">
                    <p:tgtEl>
                      <p:spTgt spid="147"/>
                    </p:tgtEl>
                  </p:cond>
                </p:stCondLst>
                <p:endSync evt="end" delay="0">
                  <p:rtn val="all"/>
                </p:endSync>
                <p:childTnLst>
                  <p:par>
                    <p:cTn id="263" fill="hold">
                      <p:stCondLst>
                        <p:cond delay="0"/>
                      </p:stCondLst>
                      <p:childTnLst>
                        <p:par>
                          <p:cTn id="264" fill="hold">
                            <p:stCondLst>
                              <p:cond delay="0"/>
                            </p:stCondLst>
                            <p:childTnLst>
                              <p:par>
                                <p:cTn id="265" presetID="53" presetClass="exit" presetSubtype="32" fill="hold" nodeType="clickEffect">
                                  <p:stCondLst>
                                    <p:cond delay="0"/>
                                  </p:stCondLst>
                                  <p:childTnLst>
                                    <p:anim calcmode="lin" valueType="num">
                                      <p:cBhvr>
                                        <p:cTn id="266" dur="1000"/>
                                        <p:tgtEl>
                                          <p:spTgt spid="147"/>
                                        </p:tgtEl>
                                        <p:attrNameLst>
                                          <p:attrName>ppt_w</p:attrName>
                                        </p:attrNameLst>
                                      </p:cBhvr>
                                      <p:tavLst>
                                        <p:tav tm="0">
                                          <p:val>
                                            <p:strVal val="ppt_w"/>
                                          </p:val>
                                        </p:tav>
                                        <p:tav tm="100000">
                                          <p:val>
                                            <p:fltVal val="0"/>
                                          </p:val>
                                        </p:tav>
                                      </p:tavLst>
                                    </p:anim>
                                    <p:anim calcmode="lin" valueType="num">
                                      <p:cBhvr>
                                        <p:cTn id="267" dur="1000"/>
                                        <p:tgtEl>
                                          <p:spTgt spid="147"/>
                                        </p:tgtEl>
                                        <p:attrNameLst>
                                          <p:attrName>ppt_h</p:attrName>
                                        </p:attrNameLst>
                                      </p:cBhvr>
                                      <p:tavLst>
                                        <p:tav tm="0">
                                          <p:val>
                                            <p:strVal val="ppt_h"/>
                                          </p:val>
                                        </p:tav>
                                        <p:tav tm="100000">
                                          <p:val>
                                            <p:fltVal val="0"/>
                                          </p:val>
                                        </p:tav>
                                      </p:tavLst>
                                    </p:anim>
                                    <p:animEffect transition="out" filter="fade">
                                      <p:cBhvr>
                                        <p:cTn id="268" dur="1000"/>
                                        <p:tgtEl>
                                          <p:spTgt spid="147"/>
                                        </p:tgtEl>
                                      </p:cBhvr>
                                    </p:animEffect>
                                    <p:set>
                                      <p:cBhvr>
                                        <p:cTn id="269" dur="1" fill="hold">
                                          <p:stCondLst>
                                            <p:cond delay="9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270" restart="whenNotActive" fill="hold" evtFilter="cancelBubble" nodeType="interactiveSeq">
                <p:stCondLst>
                  <p:cond evt="onClick" delay="0">
                    <p:tgtEl>
                      <p:spTgt spid="153"/>
                    </p:tgtEl>
                  </p:cond>
                </p:stCondLst>
                <p:endSync evt="end" delay="0">
                  <p:rtn val="all"/>
                </p:endSync>
                <p:childTnLst>
                  <p:par>
                    <p:cTn id="271" fill="hold">
                      <p:stCondLst>
                        <p:cond delay="0"/>
                      </p:stCondLst>
                      <p:childTnLst>
                        <p:par>
                          <p:cTn id="272" fill="hold">
                            <p:stCondLst>
                              <p:cond delay="0"/>
                            </p:stCondLst>
                            <p:childTnLst>
                              <p:par>
                                <p:cTn id="273" presetID="53" presetClass="exit" presetSubtype="32" fill="hold" nodeType="clickEffect">
                                  <p:stCondLst>
                                    <p:cond delay="0"/>
                                  </p:stCondLst>
                                  <p:childTnLst>
                                    <p:anim calcmode="lin" valueType="num">
                                      <p:cBhvr>
                                        <p:cTn id="274" dur="1000"/>
                                        <p:tgtEl>
                                          <p:spTgt spid="153"/>
                                        </p:tgtEl>
                                        <p:attrNameLst>
                                          <p:attrName>ppt_w</p:attrName>
                                        </p:attrNameLst>
                                      </p:cBhvr>
                                      <p:tavLst>
                                        <p:tav tm="0">
                                          <p:val>
                                            <p:strVal val="ppt_w"/>
                                          </p:val>
                                        </p:tav>
                                        <p:tav tm="100000">
                                          <p:val>
                                            <p:fltVal val="0"/>
                                          </p:val>
                                        </p:tav>
                                      </p:tavLst>
                                    </p:anim>
                                    <p:anim calcmode="lin" valueType="num">
                                      <p:cBhvr>
                                        <p:cTn id="275" dur="1000"/>
                                        <p:tgtEl>
                                          <p:spTgt spid="153"/>
                                        </p:tgtEl>
                                        <p:attrNameLst>
                                          <p:attrName>ppt_h</p:attrName>
                                        </p:attrNameLst>
                                      </p:cBhvr>
                                      <p:tavLst>
                                        <p:tav tm="0">
                                          <p:val>
                                            <p:strVal val="ppt_h"/>
                                          </p:val>
                                        </p:tav>
                                        <p:tav tm="100000">
                                          <p:val>
                                            <p:fltVal val="0"/>
                                          </p:val>
                                        </p:tav>
                                      </p:tavLst>
                                    </p:anim>
                                    <p:animEffect transition="out" filter="fade">
                                      <p:cBhvr>
                                        <p:cTn id="276" dur="1000"/>
                                        <p:tgtEl>
                                          <p:spTgt spid="153"/>
                                        </p:tgtEl>
                                      </p:cBhvr>
                                    </p:animEffect>
                                    <p:set>
                                      <p:cBhvr>
                                        <p:cTn id="277" dur="1" fill="hold">
                                          <p:stCondLst>
                                            <p:cond delay="9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278" restart="whenNotActive" fill="hold" evtFilter="cancelBubble" nodeType="interactiveSeq">
                <p:stCondLst>
                  <p:cond evt="onClick" delay="0">
                    <p:tgtEl>
                      <p:spTgt spid="159"/>
                    </p:tgtEl>
                  </p:cond>
                </p:stCondLst>
                <p:endSync evt="end" delay="0">
                  <p:rtn val="all"/>
                </p:endSync>
                <p:childTnLst>
                  <p:par>
                    <p:cTn id="279" fill="hold">
                      <p:stCondLst>
                        <p:cond delay="0"/>
                      </p:stCondLst>
                      <p:childTnLst>
                        <p:par>
                          <p:cTn id="280" fill="hold">
                            <p:stCondLst>
                              <p:cond delay="0"/>
                            </p:stCondLst>
                            <p:childTnLst>
                              <p:par>
                                <p:cTn id="281" presetID="53" presetClass="exit" presetSubtype="32" fill="hold" nodeType="clickEffect">
                                  <p:stCondLst>
                                    <p:cond delay="0"/>
                                  </p:stCondLst>
                                  <p:childTnLst>
                                    <p:anim calcmode="lin" valueType="num">
                                      <p:cBhvr>
                                        <p:cTn id="282" dur="1000"/>
                                        <p:tgtEl>
                                          <p:spTgt spid="159"/>
                                        </p:tgtEl>
                                        <p:attrNameLst>
                                          <p:attrName>ppt_w</p:attrName>
                                        </p:attrNameLst>
                                      </p:cBhvr>
                                      <p:tavLst>
                                        <p:tav tm="0">
                                          <p:val>
                                            <p:strVal val="ppt_w"/>
                                          </p:val>
                                        </p:tav>
                                        <p:tav tm="100000">
                                          <p:val>
                                            <p:fltVal val="0"/>
                                          </p:val>
                                        </p:tav>
                                      </p:tavLst>
                                    </p:anim>
                                    <p:anim calcmode="lin" valueType="num">
                                      <p:cBhvr>
                                        <p:cTn id="283" dur="1000"/>
                                        <p:tgtEl>
                                          <p:spTgt spid="159"/>
                                        </p:tgtEl>
                                        <p:attrNameLst>
                                          <p:attrName>ppt_h</p:attrName>
                                        </p:attrNameLst>
                                      </p:cBhvr>
                                      <p:tavLst>
                                        <p:tav tm="0">
                                          <p:val>
                                            <p:strVal val="ppt_h"/>
                                          </p:val>
                                        </p:tav>
                                        <p:tav tm="100000">
                                          <p:val>
                                            <p:fltVal val="0"/>
                                          </p:val>
                                        </p:tav>
                                      </p:tavLst>
                                    </p:anim>
                                    <p:animEffect transition="out" filter="fade">
                                      <p:cBhvr>
                                        <p:cTn id="284" dur="1000"/>
                                        <p:tgtEl>
                                          <p:spTgt spid="159"/>
                                        </p:tgtEl>
                                      </p:cBhvr>
                                    </p:animEffect>
                                    <p:set>
                                      <p:cBhvr>
                                        <p:cTn id="285" dur="1" fill="hold">
                                          <p:stCondLst>
                                            <p:cond delay="9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286" restart="whenNotActive" fill="hold" evtFilter="cancelBubble" nodeType="interactiveSeq">
                <p:stCondLst>
                  <p:cond evt="onClick" delay="0">
                    <p:tgtEl>
                      <p:spTgt spid="165"/>
                    </p:tgtEl>
                  </p:cond>
                </p:stCondLst>
                <p:endSync evt="end" delay="0">
                  <p:rtn val="all"/>
                </p:endSync>
                <p:childTnLst>
                  <p:par>
                    <p:cTn id="287" fill="hold">
                      <p:stCondLst>
                        <p:cond delay="0"/>
                      </p:stCondLst>
                      <p:childTnLst>
                        <p:par>
                          <p:cTn id="288" fill="hold">
                            <p:stCondLst>
                              <p:cond delay="0"/>
                            </p:stCondLst>
                            <p:childTnLst>
                              <p:par>
                                <p:cTn id="289" presetID="53" presetClass="exit" presetSubtype="32" fill="hold" nodeType="clickEffect">
                                  <p:stCondLst>
                                    <p:cond delay="0"/>
                                  </p:stCondLst>
                                  <p:childTnLst>
                                    <p:anim calcmode="lin" valueType="num">
                                      <p:cBhvr>
                                        <p:cTn id="290" dur="1000"/>
                                        <p:tgtEl>
                                          <p:spTgt spid="165"/>
                                        </p:tgtEl>
                                        <p:attrNameLst>
                                          <p:attrName>ppt_w</p:attrName>
                                        </p:attrNameLst>
                                      </p:cBhvr>
                                      <p:tavLst>
                                        <p:tav tm="0">
                                          <p:val>
                                            <p:strVal val="ppt_w"/>
                                          </p:val>
                                        </p:tav>
                                        <p:tav tm="100000">
                                          <p:val>
                                            <p:fltVal val="0"/>
                                          </p:val>
                                        </p:tav>
                                      </p:tavLst>
                                    </p:anim>
                                    <p:anim calcmode="lin" valueType="num">
                                      <p:cBhvr>
                                        <p:cTn id="291" dur="1000"/>
                                        <p:tgtEl>
                                          <p:spTgt spid="165"/>
                                        </p:tgtEl>
                                        <p:attrNameLst>
                                          <p:attrName>ppt_h</p:attrName>
                                        </p:attrNameLst>
                                      </p:cBhvr>
                                      <p:tavLst>
                                        <p:tav tm="0">
                                          <p:val>
                                            <p:strVal val="ppt_h"/>
                                          </p:val>
                                        </p:tav>
                                        <p:tav tm="100000">
                                          <p:val>
                                            <p:fltVal val="0"/>
                                          </p:val>
                                        </p:tav>
                                      </p:tavLst>
                                    </p:anim>
                                    <p:animEffect transition="out" filter="fade">
                                      <p:cBhvr>
                                        <p:cTn id="292" dur="1000"/>
                                        <p:tgtEl>
                                          <p:spTgt spid="165"/>
                                        </p:tgtEl>
                                      </p:cBhvr>
                                    </p:animEffect>
                                    <p:set>
                                      <p:cBhvr>
                                        <p:cTn id="293" dur="1" fill="hold">
                                          <p:stCondLst>
                                            <p:cond delay="999"/>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94" restart="whenNotActive" fill="hold" evtFilter="cancelBubble" nodeType="interactiveSeq">
                <p:stCondLst>
                  <p:cond evt="onClick" delay="0">
                    <p:tgtEl>
                      <p:spTgt spid="171"/>
                    </p:tgtEl>
                  </p:cond>
                </p:stCondLst>
                <p:endSync evt="end" delay="0">
                  <p:rtn val="all"/>
                </p:endSync>
                <p:childTnLst>
                  <p:par>
                    <p:cTn id="295" fill="hold">
                      <p:stCondLst>
                        <p:cond delay="0"/>
                      </p:stCondLst>
                      <p:childTnLst>
                        <p:par>
                          <p:cTn id="296" fill="hold">
                            <p:stCondLst>
                              <p:cond delay="0"/>
                            </p:stCondLst>
                            <p:childTnLst>
                              <p:par>
                                <p:cTn id="297" presetID="53" presetClass="exit" presetSubtype="32" fill="hold" nodeType="clickEffect">
                                  <p:stCondLst>
                                    <p:cond delay="0"/>
                                  </p:stCondLst>
                                  <p:childTnLst>
                                    <p:anim calcmode="lin" valueType="num">
                                      <p:cBhvr>
                                        <p:cTn id="298" dur="1000"/>
                                        <p:tgtEl>
                                          <p:spTgt spid="171"/>
                                        </p:tgtEl>
                                        <p:attrNameLst>
                                          <p:attrName>ppt_w</p:attrName>
                                        </p:attrNameLst>
                                      </p:cBhvr>
                                      <p:tavLst>
                                        <p:tav tm="0">
                                          <p:val>
                                            <p:strVal val="ppt_w"/>
                                          </p:val>
                                        </p:tav>
                                        <p:tav tm="100000">
                                          <p:val>
                                            <p:fltVal val="0"/>
                                          </p:val>
                                        </p:tav>
                                      </p:tavLst>
                                    </p:anim>
                                    <p:anim calcmode="lin" valueType="num">
                                      <p:cBhvr>
                                        <p:cTn id="299" dur="1000"/>
                                        <p:tgtEl>
                                          <p:spTgt spid="171"/>
                                        </p:tgtEl>
                                        <p:attrNameLst>
                                          <p:attrName>ppt_h</p:attrName>
                                        </p:attrNameLst>
                                      </p:cBhvr>
                                      <p:tavLst>
                                        <p:tav tm="0">
                                          <p:val>
                                            <p:strVal val="ppt_h"/>
                                          </p:val>
                                        </p:tav>
                                        <p:tav tm="100000">
                                          <p:val>
                                            <p:fltVal val="0"/>
                                          </p:val>
                                        </p:tav>
                                      </p:tavLst>
                                    </p:anim>
                                    <p:animEffect transition="out" filter="fade">
                                      <p:cBhvr>
                                        <p:cTn id="300" dur="1000"/>
                                        <p:tgtEl>
                                          <p:spTgt spid="171"/>
                                        </p:tgtEl>
                                      </p:cBhvr>
                                    </p:animEffect>
                                    <p:set>
                                      <p:cBhvr>
                                        <p:cTn id="301" dur="1" fill="hold">
                                          <p:stCondLst>
                                            <p:cond delay="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9DDE9"/>
        </a:solidFill>
        <a:effectLst/>
      </p:bgPr>
    </p:bg>
    <p:spTree>
      <p:nvGrpSpPr>
        <p:cNvPr id="1" name=""/>
        <p:cNvGrpSpPr/>
        <p:nvPr/>
      </p:nvGrpSpPr>
      <p:grpSpPr>
        <a:xfrm>
          <a:off x="0" y="0"/>
          <a:ext cx="0" cy="0"/>
          <a:chOff x="0" y="0"/>
          <a:chExt cx="0" cy="0"/>
        </a:xfrm>
      </p:grpSpPr>
      <p:pic>
        <p:nvPicPr>
          <p:cNvPr id="183" name="Ladder 1" descr="A set of wooden ladders&#10;&#10;Description automatically generated">
            <a:extLst>
              <a:ext uri="{FF2B5EF4-FFF2-40B4-BE49-F238E27FC236}">
                <a16:creationId xmlns:a16="http://schemas.microsoft.com/office/drawing/2014/main" id="{ED6F7461-949A-8E39-41BB-BC2B1FAD8772}"/>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rot="804340">
            <a:off x="10443892" y="2499958"/>
            <a:ext cx="1857544" cy="5606990"/>
          </a:xfrm>
          <a:prstGeom prst="rect">
            <a:avLst/>
          </a:prstGeom>
        </p:spPr>
      </p:pic>
      <p:pic>
        <p:nvPicPr>
          <p:cNvPr id="184" name="Ladder 2" descr="A set of wooden ladders&#10;&#10;Description automatically generated">
            <a:extLst>
              <a:ext uri="{FF2B5EF4-FFF2-40B4-BE49-F238E27FC236}">
                <a16:creationId xmlns:a16="http://schemas.microsoft.com/office/drawing/2014/main" id="{69551EA3-A01C-C595-E1F8-F8A1BA0D06FD}"/>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l="-134" b="-184"/>
          <a:stretch/>
        </p:blipFill>
        <p:spPr>
          <a:xfrm rot="19595952">
            <a:off x="11016823" y="-1511183"/>
            <a:ext cx="2541592" cy="6474032"/>
          </a:xfrm>
          <a:prstGeom prst="rect">
            <a:avLst/>
          </a:prstGeom>
        </p:spPr>
      </p:pic>
      <p:pic>
        <p:nvPicPr>
          <p:cNvPr id="88" name="Button 6" descr="A red and white rectangular sign with a number six&#10;&#10;Description automatically generated">
            <a:extLst>
              <a:ext uri="{FF2B5EF4-FFF2-40B4-BE49-F238E27FC236}">
                <a16:creationId xmlns:a16="http://schemas.microsoft.com/office/drawing/2014/main" id="{BDC351D1-772B-BEBF-157D-E37CE936E79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3332419" y="2733285"/>
            <a:ext cx="2194581" cy="2053264"/>
          </a:xfrm>
          <a:prstGeom prst="rect">
            <a:avLst/>
          </a:prstGeom>
        </p:spPr>
      </p:pic>
      <p:pic>
        <p:nvPicPr>
          <p:cNvPr id="118" name="Button 9" descr="A number on a white and red rectangular object&#10;&#10;Description automatically generated">
            <a:extLst>
              <a:ext uri="{FF2B5EF4-FFF2-40B4-BE49-F238E27FC236}">
                <a16:creationId xmlns:a16="http://schemas.microsoft.com/office/drawing/2014/main" id="{E8A795BC-214E-17EF-17C9-1117CAB880FF}"/>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06676" y="4478052"/>
            <a:ext cx="2197352" cy="2053264"/>
          </a:xfrm>
          <a:prstGeom prst="rect">
            <a:avLst/>
          </a:prstGeom>
        </p:spPr>
      </p:pic>
      <p:pic>
        <p:nvPicPr>
          <p:cNvPr id="70" name="Button 5" descr="A number on a white and green rectangle&#10;&#10;Description automatically generated">
            <a:extLst>
              <a:ext uri="{FF2B5EF4-FFF2-40B4-BE49-F238E27FC236}">
                <a16:creationId xmlns:a16="http://schemas.microsoft.com/office/drawing/2014/main" id="{A7909440-3895-A3F5-91CB-4115925D00C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987664" y="2772128"/>
            <a:ext cx="2194581" cy="2050493"/>
          </a:xfrm>
          <a:prstGeom prst="rect">
            <a:avLst/>
          </a:prstGeom>
        </p:spPr>
      </p:pic>
      <p:pic>
        <p:nvPicPr>
          <p:cNvPr id="68" name="Button 4" descr="A white and yellow card with a number four&#10;&#10;Description automatically generated">
            <a:extLst>
              <a:ext uri="{FF2B5EF4-FFF2-40B4-BE49-F238E27FC236}">
                <a16:creationId xmlns:a16="http://schemas.microsoft.com/office/drawing/2014/main" id="{2036E042-C0C5-F174-4964-0E78022FBA0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8002231" y="1171162"/>
            <a:ext cx="2197352" cy="2050493"/>
          </a:xfrm>
          <a:prstGeom prst="rect">
            <a:avLst/>
          </a:prstGeom>
        </p:spPr>
      </p:pic>
      <p:pic>
        <p:nvPicPr>
          <p:cNvPr id="114" name="Button 7" descr="A number on a white and yellow rectangular object&#10;&#10;Description automatically generated">
            <a:extLst>
              <a:ext uri="{FF2B5EF4-FFF2-40B4-BE49-F238E27FC236}">
                <a16:creationId xmlns:a16="http://schemas.microsoft.com/office/drawing/2014/main" id="{41930E52-822D-FB79-24AB-DB52364D91FB}"/>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5657178" y="2768845"/>
            <a:ext cx="2194581" cy="2053264"/>
          </a:xfrm>
          <a:prstGeom prst="rect">
            <a:avLst/>
          </a:prstGeom>
        </p:spPr>
      </p:pic>
      <p:pic>
        <p:nvPicPr>
          <p:cNvPr id="66" name="Button 3" descr="A number on a white rectangular object&#10;&#10;Description automatically generated">
            <a:extLst>
              <a:ext uri="{FF2B5EF4-FFF2-40B4-BE49-F238E27FC236}">
                <a16:creationId xmlns:a16="http://schemas.microsoft.com/office/drawing/2014/main" id="{1FE9202E-617B-CB52-2608-606AD1DE9D09}"/>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tretch>
            <a:fillRect/>
          </a:stretch>
        </p:blipFill>
        <p:spPr>
          <a:xfrm>
            <a:off x="5670363" y="1110253"/>
            <a:ext cx="2194581" cy="2050493"/>
          </a:xfrm>
          <a:prstGeom prst="rect">
            <a:avLst/>
          </a:prstGeom>
        </p:spPr>
      </p:pic>
      <p:pic>
        <p:nvPicPr>
          <p:cNvPr id="116" name="Button 8" descr="A green and white rectangular object with a number&#10;&#10;Description automatically generated">
            <a:extLst>
              <a:ext uri="{FF2B5EF4-FFF2-40B4-BE49-F238E27FC236}">
                <a16:creationId xmlns:a16="http://schemas.microsoft.com/office/drawing/2014/main" id="{A56A1003-5173-8E32-7AC3-3CA1CF2B6378}"/>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8002212" y="2768845"/>
            <a:ext cx="2197352" cy="2053264"/>
          </a:xfrm>
          <a:prstGeom prst="rect">
            <a:avLst/>
          </a:prstGeom>
        </p:spPr>
      </p:pic>
      <p:pic>
        <p:nvPicPr>
          <p:cNvPr id="64" name="Button 2" descr="A number on a white and green rectangle&#10;&#10;Description automatically generated">
            <a:extLst>
              <a:ext uri="{FF2B5EF4-FFF2-40B4-BE49-F238E27FC236}">
                <a16:creationId xmlns:a16="http://schemas.microsoft.com/office/drawing/2014/main" id="{185C6E62-73DC-616B-DCB9-0D4B306BAD61}"/>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3312402" y="1105327"/>
            <a:ext cx="2197352" cy="2053264"/>
          </a:xfrm>
          <a:prstGeom prst="rect">
            <a:avLst/>
          </a:prstGeom>
        </p:spPr>
      </p:pic>
      <p:pic>
        <p:nvPicPr>
          <p:cNvPr id="120" name="Button 10" descr="A white and yellow rectangular sign with black numbers&#10;&#10;Description automatically generated">
            <a:extLst>
              <a:ext uri="{FF2B5EF4-FFF2-40B4-BE49-F238E27FC236}">
                <a16:creationId xmlns:a16="http://schemas.microsoft.com/office/drawing/2014/main" id="{C9B2B58A-AE7E-7527-0B33-931FAC99750F}"/>
              </a:ext>
            </a:extLst>
          </p:cNvPr>
          <p:cNvPicPr>
            <a:picLocks noGrp="1" noRot="1" noChangeAspect="1" noMove="1" noResize="1" noEditPoints="1" noAdjustHandles="1" noChangeArrowheads="1" noChangeShapeType="1" noCrop="1"/>
          </p:cNvPicPr>
          <p:nvPr/>
        </p:nvPicPr>
        <p:blipFill>
          <a:blip r:embed="rId13" cstate="email">
            <a:extLst>
              <a:ext uri="{28A0092B-C50C-407E-A947-70E740481C1C}">
                <a14:useLocalDpi xmlns:a14="http://schemas.microsoft.com/office/drawing/2010/main"/>
              </a:ext>
            </a:extLst>
          </a:blip>
          <a:stretch>
            <a:fillRect/>
          </a:stretch>
        </p:blipFill>
        <p:spPr>
          <a:xfrm>
            <a:off x="3312402" y="4511180"/>
            <a:ext cx="2208436" cy="2053264"/>
          </a:xfrm>
          <a:prstGeom prst="rect">
            <a:avLst/>
          </a:prstGeom>
        </p:spPr>
      </p:pic>
      <p:pic>
        <p:nvPicPr>
          <p:cNvPr id="122" name="Button 11" descr="A white and green rectangular sign with black numbers&#10;&#10;Description automatically generated">
            <a:extLst>
              <a:ext uri="{FF2B5EF4-FFF2-40B4-BE49-F238E27FC236}">
                <a16:creationId xmlns:a16="http://schemas.microsoft.com/office/drawing/2014/main" id="{8B0687CF-9A86-EF57-2C8E-0C4FEFD61F19}"/>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5677174" y="4502748"/>
            <a:ext cx="2208436" cy="2053264"/>
          </a:xfrm>
          <a:prstGeom prst="rect">
            <a:avLst/>
          </a:prstGeom>
        </p:spPr>
      </p:pic>
      <p:pic>
        <p:nvPicPr>
          <p:cNvPr id="136" name="Button 12" descr="A white and red rectangular sign with black numbers&#10;&#10;Description automatically generated">
            <a:extLst>
              <a:ext uri="{FF2B5EF4-FFF2-40B4-BE49-F238E27FC236}">
                <a16:creationId xmlns:a16="http://schemas.microsoft.com/office/drawing/2014/main" id="{2F91AB8D-131A-5E97-07BB-0E9E88F34FE2}"/>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a:off x="8002212" y="4514541"/>
            <a:ext cx="2208436" cy="2050493"/>
          </a:xfrm>
          <a:prstGeom prst="rect">
            <a:avLst/>
          </a:prstGeom>
        </p:spPr>
      </p:pic>
      <p:pic>
        <p:nvPicPr>
          <p:cNvPr id="62" name="Button 1" descr="A number on a white rectangular surface&#10;&#10;Description automatically generated">
            <a:extLst>
              <a:ext uri="{FF2B5EF4-FFF2-40B4-BE49-F238E27FC236}">
                <a16:creationId xmlns:a16="http://schemas.microsoft.com/office/drawing/2014/main" id="{94073722-6AB4-3BCC-98F2-BC931DA3E44D}"/>
              </a:ext>
            </a:extLst>
          </p:cNvPr>
          <p:cNvPicPr>
            <a:picLocks noGrp="1" noRot="1" noChangeAspect="1" noMove="1" noResize="1" noEditPoints="1" noAdjustHandles="1" noChangeArrowheads="1" noChangeShapeType="1" noCrop="1"/>
          </p:cNvPicPr>
          <p:nvPr/>
        </p:nvPicPr>
        <p:blipFill>
          <a:blip r:embed="rId16" cstate="email">
            <a:extLst>
              <a:ext uri="{28A0092B-C50C-407E-A947-70E740481C1C}">
                <a14:useLocalDpi xmlns:a14="http://schemas.microsoft.com/office/drawing/2010/main"/>
              </a:ext>
            </a:extLst>
          </a:blip>
          <a:stretch>
            <a:fillRect/>
          </a:stretch>
        </p:blipFill>
        <p:spPr>
          <a:xfrm>
            <a:off x="978637" y="1106712"/>
            <a:ext cx="2194581" cy="2050493"/>
          </a:xfrm>
          <a:prstGeom prst="rect">
            <a:avLst/>
          </a:prstGeom>
        </p:spPr>
      </p:pic>
      <p:grpSp>
        <p:nvGrpSpPr>
          <p:cNvPr id="93" name="Group 92">
            <a:extLst>
              <a:ext uri="{FF2B5EF4-FFF2-40B4-BE49-F238E27FC236}">
                <a16:creationId xmlns:a16="http://schemas.microsoft.com/office/drawing/2014/main" id="{24E01CC4-0F40-71FB-F835-A36BD25C3C61}"/>
              </a:ext>
            </a:extLst>
          </p:cNvPr>
          <p:cNvGrpSpPr>
            <a:grpSpLocks noGrp="1" noUngrp="1" noRot="1" noMove="1" noResize="1"/>
          </p:cNvGrpSpPr>
          <p:nvPr/>
        </p:nvGrpSpPr>
        <p:grpSpPr>
          <a:xfrm>
            <a:off x="2781204" y="2151000"/>
            <a:ext cx="6629593" cy="2556000"/>
            <a:chOff x="2892034" y="1484104"/>
            <a:chExt cx="6629593" cy="4139107"/>
          </a:xfrm>
        </p:grpSpPr>
        <p:grpSp>
          <p:nvGrpSpPr>
            <p:cNvPr id="94" name="Group 93">
              <a:extLst>
                <a:ext uri="{FF2B5EF4-FFF2-40B4-BE49-F238E27FC236}">
                  <a16:creationId xmlns:a16="http://schemas.microsoft.com/office/drawing/2014/main" id="{7B71BF94-C4A7-DC99-369E-C28A118471CD}"/>
                </a:ext>
              </a:extLst>
            </p:cNvPr>
            <p:cNvGrpSpPr>
              <a:grpSpLocks noGrp="1" noUngrp="1" noRot="1" noMove="1" noResize="1"/>
            </p:cNvGrpSpPr>
            <p:nvPr/>
          </p:nvGrpSpPr>
          <p:grpSpPr>
            <a:xfrm>
              <a:off x="2892034" y="1484104"/>
              <a:ext cx="6629593" cy="4139107"/>
              <a:chOff x="594436" y="914754"/>
              <a:chExt cx="11249879" cy="5530115"/>
            </a:xfrm>
          </p:grpSpPr>
          <p:sp>
            <p:nvSpPr>
              <p:cNvPr id="96" name="Rectangle: Rounded Corners 95">
                <a:extLst>
                  <a:ext uri="{FF2B5EF4-FFF2-40B4-BE49-F238E27FC236}">
                    <a16:creationId xmlns:a16="http://schemas.microsoft.com/office/drawing/2014/main" id="{87572D26-3CB6-6FE5-7E15-3AD805203DF2}"/>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97" name="TextBox 96">
                <a:extLst>
                  <a:ext uri="{FF2B5EF4-FFF2-40B4-BE49-F238E27FC236}">
                    <a16:creationId xmlns:a16="http://schemas.microsoft.com/office/drawing/2014/main" id="{CB17FF2A-AEB7-DF70-11C0-C20BB2297255}"/>
                  </a:ext>
                </a:extLst>
              </p:cNvPr>
              <p:cNvSpPr txBox="1">
                <a:spLocks noGrp="1" noRot="1" noMove="1" noResize="1" noEditPoints="1" noAdjustHandles="1" noChangeArrowheads="1" noChangeShapeType="1"/>
              </p:cNvSpPr>
              <p:nvPr/>
            </p:nvSpPr>
            <p:spPr>
              <a:xfrm>
                <a:off x="2192144" y="4290537"/>
                <a:ext cx="7944703" cy="139839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1800" b="1">
                    <a:latin typeface="Arial" panose="020B0604020202020204" pitchFamily="34" charset="0"/>
                    <a:cs typeface="Arial" panose="020B0604020202020204" pitchFamily="34" charset="0"/>
                  </a:rPr>
                  <a:t>Write down or draw three people who you can talk to.</a:t>
                </a:r>
              </a:p>
            </p:txBody>
          </p:sp>
          <p:sp>
            <p:nvSpPr>
              <p:cNvPr id="98" name="TextBox 97">
                <a:extLst>
                  <a:ext uri="{FF2B5EF4-FFF2-40B4-BE49-F238E27FC236}">
                    <a16:creationId xmlns:a16="http://schemas.microsoft.com/office/drawing/2014/main" id="{245D82EA-376B-CCF8-F7A7-B838C1DCE01E}"/>
                  </a:ext>
                </a:extLst>
              </p:cNvPr>
              <p:cNvSpPr txBox="1">
                <a:spLocks noGrp="1" noRot="1" noMove="1" noResize="1" noEditPoints="1" noAdjustHandles="1" noChangeArrowheads="1" noChangeShapeType="1"/>
              </p:cNvSpPr>
              <p:nvPr/>
            </p:nvSpPr>
            <p:spPr>
              <a:xfrm>
                <a:off x="2895895" y="1231870"/>
                <a:ext cx="8530029"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4</a:t>
                </a:r>
              </a:p>
            </p:txBody>
          </p:sp>
        </p:grpSp>
        <p:pic>
          <p:nvPicPr>
            <p:cNvPr id="95" name="Picture 94">
              <a:extLst>
                <a:ext uri="{FF2B5EF4-FFF2-40B4-BE49-F238E27FC236}">
                  <a16:creationId xmlns:a16="http://schemas.microsoft.com/office/drawing/2014/main" id="{7E1BEF84-8370-790F-7415-29518C7C9F5A}"/>
                </a:ext>
              </a:extLst>
            </p:cNvPr>
            <p:cNvPicPr>
              <a:picLocks noGrp="1" noRot="1" noChangeAspect="1" noMove="1" noResize="1" noEditPoints="1" noAdjustHandles="1" noChangeArrowheads="1" noChangeShapeType="1" noCrop="1"/>
            </p:cNvPicPr>
            <p:nvPr/>
          </p:nvPicPr>
          <p:blipFill rotWithShape="1">
            <a:blip r:embed="rId17" cstate="email">
              <a:extLst>
                <a:ext uri="{28A0092B-C50C-407E-A947-70E740481C1C}">
                  <a14:useLocalDpi xmlns:a14="http://schemas.microsoft.com/office/drawing/2010/main"/>
                </a:ext>
              </a:extLst>
            </a:blip>
            <a:srcRect/>
            <a:stretch/>
          </p:blipFill>
          <p:spPr>
            <a:xfrm>
              <a:off x="3043365" y="2204982"/>
              <a:ext cx="1180600" cy="1454891"/>
            </a:xfrm>
            <a:prstGeom prst="rect">
              <a:avLst/>
            </a:prstGeom>
          </p:spPr>
        </p:pic>
      </p:grpSp>
      <p:grpSp>
        <p:nvGrpSpPr>
          <p:cNvPr id="102" name="Group 101">
            <a:extLst>
              <a:ext uri="{FF2B5EF4-FFF2-40B4-BE49-F238E27FC236}">
                <a16:creationId xmlns:a16="http://schemas.microsoft.com/office/drawing/2014/main" id="{9B2ADDD4-35E5-5321-B5AD-E43997ACAD0E}"/>
              </a:ext>
            </a:extLst>
          </p:cNvPr>
          <p:cNvGrpSpPr>
            <a:grpSpLocks noGrp="1" noUngrp="1" noRot="1" noMove="1" noResize="1"/>
          </p:cNvGrpSpPr>
          <p:nvPr/>
        </p:nvGrpSpPr>
        <p:grpSpPr>
          <a:xfrm>
            <a:off x="2781204" y="2151000"/>
            <a:ext cx="6629593" cy="2556000"/>
            <a:chOff x="2892034" y="1484104"/>
            <a:chExt cx="6629593" cy="4139107"/>
          </a:xfrm>
        </p:grpSpPr>
        <p:grpSp>
          <p:nvGrpSpPr>
            <p:cNvPr id="103" name="Group 102">
              <a:extLst>
                <a:ext uri="{FF2B5EF4-FFF2-40B4-BE49-F238E27FC236}">
                  <a16:creationId xmlns:a16="http://schemas.microsoft.com/office/drawing/2014/main" id="{0B388A64-3B7D-614A-D3B6-C3F4091A0A0B}"/>
                </a:ext>
              </a:extLst>
            </p:cNvPr>
            <p:cNvGrpSpPr>
              <a:grpSpLocks noGrp="1" noUngrp="1" noRot="1" noMove="1" noResize="1"/>
            </p:cNvGrpSpPr>
            <p:nvPr/>
          </p:nvGrpSpPr>
          <p:grpSpPr>
            <a:xfrm>
              <a:off x="2892034" y="1484104"/>
              <a:ext cx="6629593" cy="4139107"/>
              <a:chOff x="594436" y="914754"/>
              <a:chExt cx="11249879" cy="5530115"/>
            </a:xfrm>
          </p:grpSpPr>
          <p:sp>
            <p:nvSpPr>
              <p:cNvPr id="105" name="Rectangle: Rounded Corners 104">
                <a:extLst>
                  <a:ext uri="{FF2B5EF4-FFF2-40B4-BE49-F238E27FC236}">
                    <a16:creationId xmlns:a16="http://schemas.microsoft.com/office/drawing/2014/main" id="{AE5F91C5-3BCF-0293-364A-DE677CA1803C}"/>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06" name="TextBox 105">
                <a:extLst>
                  <a:ext uri="{FF2B5EF4-FFF2-40B4-BE49-F238E27FC236}">
                    <a16:creationId xmlns:a16="http://schemas.microsoft.com/office/drawing/2014/main" id="{2B981085-2384-8003-A0EA-0C98984FA7EA}"/>
                  </a:ext>
                </a:extLst>
              </p:cNvPr>
              <p:cNvSpPr txBox="1">
                <a:spLocks noGrp="1" noRot="1" noMove="1" noResize="1" noEditPoints="1" noAdjustHandles="1" noChangeArrowheads="1" noChangeShapeType="1"/>
              </p:cNvSpPr>
              <p:nvPr/>
            </p:nvSpPr>
            <p:spPr>
              <a:xfrm>
                <a:off x="1676607" y="3940064"/>
                <a:ext cx="9089576"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three things that make you feel calm.</a:t>
                </a:r>
              </a:p>
            </p:txBody>
          </p:sp>
          <p:sp>
            <p:nvSpPr>
              <p:cNvPr id="107" name="TextBox 106">
                <a:extLst>
                  <a:ext uri="{FF2B5EF4-FFF2-40B4-BE49-F238E27FC236}">
                    <a16:creationId xmlns:a16="http://schemas.microsoft.com/office/drawing/2014/main" id="{464E84EE-EBAF-BC6B-2C74-D5D971539419}"/>
                  </a:ext>
                </a:extLst>
              </p:cNvPr>
              <p:cNvSpPr txBox="1">
                <a:spLocks noGrp="1" noRot="1" noMove="1" noResize="1" noEditPoints="1" noAdjustHandles="1" noChangeArrowheads="1" noChangeShapeType="1"/>
              </p:cNvSpPr>
              <p:nvPr/>
            </p:nvSpPr>
            <p:spPr>
              <a:xfrm>
                <a:off x="2668624" y="1252790"/>
                <a:ext cx="8848203"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5</a:t>
                </a:r>
              </a:p>
            </p:txBody>
          </p:sp>
        </p:grpSp>
        <p:pic>
          <p:nvPicPr>
            <p:cNvPr id="104" name="Picture 103">
              <a:extLst>
                <a:ext uri="{FF2B5EF4-FFF2-40B4-BE49-F238E27FC236}">
                  <a16:creationId xmlns:a16="http://schemas.microsoft.com/office/drawing/2014/main" id="{F9B08227-F08A-999F-4F29-A300DB8DA719}"/>
                </a:ext>
              </a:extLst>
            </p:cNvPr>
            <p:cNvPicPr>
              <a:picLocks noGrp="1" noRot="1" noChangeAspect="1" noMove="1" noResize="1" noEditPoints="1" noAdjustHandles="1" noChangeArrowheads="1" noChangeShapeType="1" noCrop="1"/>
            </p:cNvPicPr>
            <p:nvPr/>
          </p:nvPicPr>
          <p:blipFill>
            <a:blip r:embed="rId18" cstate="email">
              <a:extLst>
                <a:ext uri="{28A0092B-C50C-407E-A947-70E740481C1C}">
                  <a14:useLocalDpi xmlns:a14="http://schemas.microsoft.com/office/drawing/2010/main"/>
                </a:ext>
              </a:extLst>
            </a:blip>
            <a:srcRect/>
            <a:stretch/>
          </p:blipFill>
          <p:spPr>
            <a:xfrm rot="21385367">
              <a:off x="2938962" y="1791212"/>
              <a:ext cx="986698" cy="1535056"/>
            </a:xfrm>
            <a:prstGeom prst="rect">
              <a:avLst/>
            </a:prstGeom>
          </p:spPr>
        </p:pic>
      </p:grpSp>
      <p:pic>
        <p:nvPicPr>
          <p:cNvPr id="185" name="Back to Board">
            <a:hlinkClick r:id="rId19" action="ppaction://hlinksldjump"/>
            <a:extLst>
              <a:ext uri="{FF2B5EF4-FFF2-40B4-BE49-F238E27FC236}">
                <a16:creationId xmlns:a16="http://schemas.microsoft.com/office/drawing/2014/main" id="{C956B91D-BE1B-F4A0-2A2E-C32EF9D26D36}"/>
              </a:ext>
            </a:extLst>
          </p:cNvPr>
          <p:cNvPicPr>
            <a:picLocks noGrp="1" noRot="1" noChangeAspect="1" noMove="1" noResize="1" noEditPoints="1" noAdjustHandles="1" noChangeArrowheads="1" noChangeShapeType="1" noCrop="1"/>
          </p:cNvPicPr>
          <p:nvPr/>
        </p:nvPicPr>
        <p:blipFill>
          <a:blip r:embed="rId20" cstate="email">
            <a:extLst>
              <a:ext uri="{28A0092B-C50C-407E-A947-70E740481C1C}">
                <a14:useLocalDpi xmlns:a14="http://schemas.microsoft.com/office/drawing/2010/main"/>
              </a:ext>
            </a:extLst>
          </a:blip>
          <a:stretch>
            <a:fillRect/>
          </a:stretch>
        </p:blipFill>
        <p:spPr>
          <a:xfrm>
            <a:off x="30661" y="46701"/>
            <a:ext cx="976862" cy="757663"/>
          </a:xfrm>
          <a:prstGeom prst="rect">
            <a:avLst/>
          </a:prstGeom>
        </p:spPr>
      </p:pic>
      <p:pic>
        <p:nvPicPr>
          <p:cNvPr id="60" name="Title &quot;Choose...&quot;">
            <a:extLst>
              <a:ext uri="{FF2B5EF4-FFF2-40B4-BE49-F238E27FC236}">
                <a16:creationId xmlns:a16="http://schemas.microsoft.com/office/drawing/2014/main" id="{A3CA19D3-0FFD-8762-AF1D-7E30F3FD3932}"/>
              </a:ext>
            </a:extLst>
          </p:cNvPr>
          <p:cNvPicPr>
            <a:picLocks noGrp="1" noRot="1" noChangeAspect="1" noMove="1" noResize="1" noEditPoints="1" noAdjustHandles="1" noChangeArrowheads="1" noChangeShapeType="1" noCrop="1"/>
          </p:cNvPicPr>
          <p:nvPr/>
        </p:nvPicPr>
        <p:blipFill>
          <a:blip r:embed="rId21"/>
          <a:stretch>
            <a:fillRect/>
          </a:stretch>
        </p:blipFill>
        <p:spPr>
          <a:xfrm>
            <a:off x="1007180" y="645997"/>
            <a:ext cx="5353797" cy="523948"/>
          </a:xfrm>
          <a:prstGeom prst="rect">
            <a:avLst/>
          </a:prstGeom>
        </p:spPr>
      </p:pic>
      <p:grpSp>
        <p:nvGrpSpPr>
          <p:cNvPr id="24" name="Group 23">
            <a:extLst>
              <a:ext uri="{FF2B5EF4-FFF2-40B4-BE49-F238E27FC236}">
                <a16:creationId xmlns:a16="http://schemas.microsoft.com/office/drawing/2014/main" id="{B3E902CB-3E3B-1E9D-15BD-C916DB68EBAE}"/>
              </a:ext>
            </a:extLst>
          </p:cNvPr>
          <p:cNvGrpSpPr>
            <a:grpSpLocks noGrp="1" noUngrp="1" noRot="1" noMove="1" noResize="1"/>
          </p:cNvGrpSpPr>
          <p:nvPr/>
        </p:nvGrpSpPr>
        <p:grpSpPr>
          <a:xfrm>
            <a:off x="2781204" y="2151000"/>
            <a:ext cx="6629593" cy="2556001"/>
            <a:chOff x="2892034" y="1484104"/>
            <a:chExt cx="6629593" cy="4139107"/>
          </a:xfrm>
        </p:grpSpPr>
        <p:grpSp>
          <p:nvGrpSpPr>
            <p:cNvPr id="71" name="Group 70">
              <a:extLst>
                <a:ext uri="{FF2B5EF4-FFF2-40B4-BE49-F238E27FC236}">
                  <a16:creationId xmlns:a16="http://schemas.microsoft.com/office/drawing/2014/main" id="{025CD591-C45F-7DAA-B4C7-9D68D6CE55F6}"/>
                </a:ext>
              </a:extLst>
            </p:cNvPr>
            <p:cNvGrpSpPr>
              <a:grpSpLocks noGrp="1" noUngrp="1" noRot="1" noMove="1" noResize="1"/>
            </p:cNvGrpSpPr>
            <p:nvPr/>
          </p:nvGrpSpPr>
          <p:grpSpPr>
            <a:xfrm>
              <a:off x="2892034" y="1484104"/>
              <a:ext cx="6629593" cy="4139107"/>
              <a:chOff x="594436" y="914754"/>
              <a:chExt cx="11249879" cy="5530115"/>
            </a:xfrm>
          </p:grpSpPr>
          <p:sp>
            <p:nvSpPr>
              <p:cNvPr id="48" name="Rectangle: Rounded Corners 47">
                <a:extLst>
                  <a:ext uri="{FF2B5EF4-FFF2-40B4-BE49-F238E27FC236}">
                    <a16:creationId xmlns:a16="http://schemas.microsoft.com/office/drawing/2014/main" id="{824EF0F1-534D-A2B7-4012-4B9B1C49ECD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9" name="TextBox 48">
                <a:extLst>
                  <a:ext uri="{FF2B5EF4-FFF2-40B4-BE49-F238E27FC236}">
                    <a16:creationId xmlns:a16="http://schemas.microsoft.com/office/drawing/2014/main" id="{19EA5DC5-2189-1C9A-6B5F-5CC99C5BFA1E}"/>
                  </a:ext>
                </a:extLst>
              </p:cNvPr>
              <p:cNvSpPr txBox="1">
                <a:spLocks noGrp="1" noRot="1" noMove="1" noResize="1" noEditPoints="1" noAdjustHandles="1" noChangeArrowheads="1" noChangeShapeType="1"/>
              </p:cNvSpPr>
              <p:nvPr/>
            </p:nvSpPr>
            <p:spPr>
              <a:xfrm>
                <a:off x="1017352" y="4040174"/>
                <a:ext cx="10458684" cy="1356991"/>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three things that make you feel happy.</a:t>
                </a:r>
              </a:p>
              <a:p>
                <a:pPr algn="ctr"/>
                <a:endParaRPr lang="en-GB" sz="2000" b="1">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FFD10F8A-45D8-2E8B-C8DF-D80246E6CBD8}"/>
                  </a:ext>
                </a:extLst>
              </p:cNvPr>
              <p:cNvSpPr txBox="1">
                <a:spLocks noGrp="1" noRot="1" noMove="1" noResize="1" noEditPoints="1" noAdjustHandles="1" noChangeArrowheads="1" noChangeShapeType="1"/>
              </p:cNvSpPr>
              <p:nvPr/>
            </p:nvSpPr>
            <p:spPr>
              <a:xfrm>
                <a:off x="2119182" y="1104303"/>
                <a:ext cx="9356854" cy="273018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pPr algn="ctr"/>
                <a:r>
                  <a:rPr lang="en-GB" sz="4400" b="1">
                    <a:latin typeface="Arial" panose="020B0604020202020204" pitchFamily="34" charset="0"/>
                    <a:cs typeface="Arial" panose="020B0604020202020204" pitchFamily="34" charset="0"/>
                  </a:rPr>
                  <a:t>Positivity card 1</a:t>
                </a:r>
                <a:endParaRPr lang="en-GB" sz="4400" b="1" baseline="30000">
                  <a:latin typeface="Arial" panose="020B0604020202020204" pitchFamily="34" charset="0"/>
                  <a:cs typeface="Arial" panose="020B0604020202020204" pitchFamily="34" charset="0"/>
                </a:endParaRPr>
              </a:p>
            </p:txBody>
          </p:sp>
        </p:grpSp>
        <p:pic>
          <p:nvPicPr>
            <p:cNvPr id="23" name="Picture 22">
              <a:extLst>
                <a:ext uri="{FF2B5EF4-FFF2-40B4-BE49-F238E27FC236}">
                  <a16:creationId xmlns:a16="http://schemas.microsoft.com/office/drawing/2014/main" id="{CFFE43DC-FBF8-BE2C-9120-3174854C9F7C}"/>
                </a:ext>
              </a:extLst>
            </p:cNvPr>
            <p:cNvPicPr>
              <a:picLocks noGrp="1" noRot="1" noChangeAspect="1" noMove="1" noResize="1" noEditPoints="1" noAdjustHandles="1" noChangeArrowheads="1" noChangeShapeType="1" noCrop="1"/>
            </p:cNvPicPr>
            <p:nvPr/>
          </p:nvPicPr>
          <p:blipFill rotWithShape="1">
            <a:blip r:embed="rId22" cstate="email">
              <a:extLst>
                <a:ext uri="{28A0092B-C50C-407E-A947-70E740481C1C}">
                  <a14:useLocalDpi xmlns:a14="http://schemas.microsoft.com/office/drawing/2010/main"/>
                </a:ext>
              </a:extLst>
            </a:blip>
            <a:srcRect/>
            <a:stretch/>
          </p:blipFill>
          <p:spPr>
            <a:xfrm rot="194834">
              <a:off x="2997585" y="1485215"/>
              <a:ext cx="1182243" cy="2419887"/>
            </a:xfrm>
            <a:prstGeom prst="rect">
              <a:avLst/>
            </a:prstGeom>
          </p:spPr>
        </p:pic>
      </p:grpSp>
      <p:grpSp>
        <p:nvGrpSpPr>
          <p:cNvPr id="72" name="Group 71">
            <a:extLst>
              <a:ext uri="{FF2B5EF4-FFF2-40B4-BE49-F238E27FC236}">
                <a16:creationId xmlns:a16="http://schemas.microsoft.com/office/drawing/2014/main" id="{E2FAC282-3E14-7E65-BD54-B38C9858969C}"/>
              </a:ext>
            </a:extLst>
          </p:cNvPr>
          <p:cNvGrpSpPr>
            <a:grpSpLocks noGrp="1" noUngrp="1" noRot="1" noMove="1" noResize="1"/>
          </p:cNvGrpSpPr>
          <p:nvPr/>
        </p:nvGrpSpPr>
        <p:grpSpPr>
          <a:xfrm>
            <a:off x="2781185" y="2127752"/>
            <a:ext cx="6629593" cy="2556000"/>
            <a:chOff x="2892034" y="1484104"/>
            <a:chExt cx="6629593" cy="4139107"/>
          </a:xfrm>
        </p:grpSpPr>
        <p:grpSp>
          <p:nvGrpSpPr>
            <p:cNvPr id="73" name="Group 72">
              <a:extLst>
                <a:ext uri="{FF2B5EF4-FFF2-40B4-BE49-F238E27FC236}">
                  <a16:creationId xmlns:a16="http://schemas.microsoft.com/office/drawing/2014/main" id="{83FFA98B-F6FC-74EA-41CD-0A2EC1CCCFEB}"/>
                </a:ext>
              </a:extLst>
            </p:cNvPr>
            <p:cNvGrpSpPr>
              <a:grpSpLocks noGrp="1" noUngrp="1" noRot="1" noMove="1" noResize="1"/>
            </p:cNvGrpSpPr>
            <p:nvPr/>
          </p:nvGrpSpPr>
          <p:grpSpPr>
            <a:xfrm>
              <a:off x="2892034" y="1484104"/>
              <a:ext cx="6629593" cy="4139107"/>
              <a:chOff x="594436" y="914754"/>
              <a:chExt cx="11249879" cy="5530115"/>
            </a:xfrm>
          </p:grpSpPr>
          <p:sp>
            <p:nvSpPr>
              <p:cNvPr id="75" name="Rectangle: Rounded Corners 74">
                <a:extLst>
                  <a:ext uri="{FF2B5EF4-FFF2-40B4-BE49-F238E27FC236}">
                    <a16:creationId xmlns:a16="http://schemas.microsoft.com/office/drawing/2014/main" id="{32F35C60-C871-25C8-C92B-13F41139EAA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6" name="TextBox 75">
                <a:extLst>
                  <a:ext uri="{FF2B5EF4-FFF2-40B4-BE49-F238E27FC236}">
                    <a16:creationId xmlns:a16="http://schemas.microsoft.com/office/drawing/2014/main" id="{CCDC1237-DE3F-B174-32A6-2CD90506CA17}"/>
                  </a:ext>
                </a:extLst>
              </p:cNvPr>
              <p:cNvSpPr txBox="1">
                <a:spLocks noGrp="1" noRot="1" noMove="1" noResize="1" noEditPoints="1" noAdjustHandles="1" noChangeArrowheads="1" noChangeShapeType="1"/>
              </p:cNvSpPr>
              <p:nvPr/>
            </p:nvSpPr>
            <p:spPr>
              <a:xfrm>
                <a:off x="1077859" y="3785849"/>
                <a:ext cx="10458684"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three people who inspire you.</a:t>
                </a:r>
              </a:p>
            </p:txBody>
          </p:sp>
          <p:sp>
            <p:nvSpPr>
              <p:cNvPr id="77" name="TextBox 76">
                <a:extLst>
                  <a:ext uri="{FF2B5EF4-FFF2-40B4-BE49-F238E27FC236}">
                    <a16:creationId xmlns:a16="http://schemas.microsoft.com/office/drawing/2014/main" id="{9CB6979B-8339-9684-006F-A6401EB03DFF}"/>
                  </a:ext>
                </a:extLst>
              </p:cNvPr>
              <p:cNvSpPr txBox="1">
                <a:spLocks noGrp="1" noRot="1" noMove="1" noResize="1" noEditPoints="1" noAdjustHandles="1" noChangeArrowheads="1" noChangeShapeType="1"/>
              </p:cNvSpPr>
              <p:nvPr/>
            </p:nvSpPr>
            <p:spPr>
              <a:xfrm>
                <a:off x="1628224" y="969746"/>
                <a:ext cx="9801797"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r"/>
                <a:r>
                  <a:rPr lang="en-GB" sz="3200" b="1">
                    <a:latin typeface="Arial" panose="020B0604020202020204" pitchFamily="34" charset="0"/>
                    <a:cs typeface="Arial" panose="020B0604020202020204" pitchFamily="34" charset="0"/>
                  </a:rPr>
                  <a:t>x</a:t>
                </a:r>
              </a:p>
              <a:p>
                <a:pPr algn="ctr"/>
                <a:r>
                  <a:rPr lang="en-GB" sz="4400" b="1">
                    <a:latin typeface="Arial" panose="020B0604020202020204" pitchFamily="34" charset="0"/>
                    <a:cs typeface="Arial" panose="020B0604020202020204" pitchFamily="34" charset="0"/>
                  </a:rPr>
                  <a:t>Positivity card 2    </a:t>
                </a:r>
              </a:p>
            </p:txBody>
          </p:sp>
        </p:grpSp>
        <p:pic>
          <p:nvPicPr>
            <p:cNvPr id="74" name="Picture 73">
              <a:extLst>
                <a:ext uri="{FF2B5EF4-FFF2-40B4-BE49-F238E27FC236}">
                  <a16:creationId xmlns:a16="http://schemas.microsoft.com/office/drawing/2014/main" id="{DB4577D1-7EDF-9E2F-E81D-E68355D6354D}"/>
                </a:ext>
              </a:extLst>
            </p:cNvPr>
            <p:cNvPicPr>
              <a:picLocks noGrp="1" noRot="1" noChangeAspect="1" noMove="1" noResize="1" noEditPoints="1" noAdjustHandles="1" noChangeArrowheads="1" noChangeShapeType="1" noCrop="1"/>
            </p:cNvPicPr>
            <p:nvPr/>
          </p:nvPicPr>
          <p:blipFill>
            <a:blip r:embed="rId23" cstate="email">
              <a:extLst>
                <a:ext uri="{28A0092B-C50C-407E-A947-70E740481C1C}">
                  <a14:useLocalDpi xmlns:a14="http://schemas.microsoft.com/office/drawing/2010/main"/>
                </a:ext>
              </a:extLst>
            </a:blip>
            <a:srcRect/>
            <a:stretch/>
          </p:blipFill>
          <p:spPr>
            <a:xfrm rot="21348031">
              <a:off x="3028359" y="1727906"/>
              <a:ext cx="979275" cy="1541053"/>
            </a:xfrm>
            <a:prstGeom prst="rect">
              <a:avLst/>
            </a:prstGeom>
          </p:spPr>
        </p:pic>
      </p:grpSp>
      <p:grpSp>
        <p:nvGrpSpPr>
          <p:cNvPr id="81" name="Group 80">
            <a:extLst>
              <a:ext uri="{FF2B5EF4-FFF2-40B4-BE49-F238E27FC236}">
                <a16:creationId xmlns:a16="http://schemas.microsoft.com/office/drawing/2014/main" id="{181B717F-EB45-1E39-C9AA-AC847FD0DE0F}"/>
              </a:ext>
            </a:extLst>
          </p:cNvPr>
          <p:cNvGrpSpPr>
            <a:grpSpLocks noGrp="1" noUngrp="1" noRot="1" noMove="1" noResize="1"/>
          </p:cNvGrpSpPr>
          <p:nvPr/>
        </p:nvGrpSpPr>
        <p:grpSpPr>
          <a:xfrm>
            <a:off x="2781185" y="2127752"/>
            <a:ext cx="6629593" cy="2556000"/>
            <a:chOff x="2892034" y="1484106"/>
            <a:chExt cx="6629593" cy="4139107"/>
          </a:xfrm>
        </p:grpSpPr>
        <p:grpSp>
          <p:nvGrpSpPr>
            <p:cNvPr id="82" name="Group 81">
              <a:extLst>
                <a:ext uri="{FF2B5EF4-FFF2-40B4-BE49-F238E27FC236}">
                  <a16:creationId xmlns:a16="http://schemas.microsoft.com/office/drawing/2014/main" id="{4F7EA0FA-0784-6C6A-EE49-02365A1C90C0}"/>
                </a:ext>
              </a:extLst>
            </p:cNvPr>
            <p:cNvGrpSpPr>
              <a:grpSpLocks noGrp="1" noUngrp="1" noRot="1" noMove="1" noResize="1"/>
            </p:cNvGrpSpPr>
            <p:nvPr/>
          </p:nvGrpSpPr>
          <p:grpSpPr>
            <a:xfrm>
              <a:off x="2892034" y="1484106"/>
              <a:ext cx="6629593" cy="4139107"/>
              <a:chOff x="594435" y="914756"/>
              <a:chExt cx="11249879" cy="5530115"/>
            </a:xfrm>
          </p:grpSpPr>
          <p:sp>
            <p:nvSpPr>
              <p:cNvPr id="84" name="Rectangle: Rounded Corners 83">
                <a:extLst>
                  <a:ext uri="{FF2B5EF4-FFF2-40B4-BE49-F238E27FC236}">
                    <a16:creationId xmlns:a16="http://schemas.microsoft.com/office/drawing/2014/main" id="{4E71795D-06FC-D2DF-8A2F-9A942DE327AE}"/>
                  </a:ext>
                </a:extLst>
              </p:cNvPr>
              <p:cNvSpPr>
                <a:spLocks noGrp="1" noRot="1" noMove="1" noResize="1" noEditPoints="1" noAdjustHandles="1" noChangeArrowheads="1" noChangeShapeType="1"/>
              </p:cNvSpPr>
              <p:nvPr/>
            </p:nvSpPr>
            <p:spPr>
              <a:xfrm rot="5400000">
                <a:off x="3454317" y="-1945126"/>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85" name="TextBox 84">
                <a:extLst>
                  <a:ext uri="{FF2B5EF4-FFF2-40B4-BE49-F238E27FC236}">
                    <a16:creationId xmlns:a16="http://schemas.microsoft.com/office/drawing/2014/main" id="{5B9D23B6-32B4-B859-FFBE-C1DCAED8F2E3}"/>
                  </a:ext>
                </a:extLst>
              </p:cNvPr>
              <p:cNvSpPr txBox="1">
                <a:spLocks noGrp="1" noRot="1" noMove="1" noResize="1" noEditPoints="1" noAdjustHandles="1" noChangeArrowheads="1" noChangeShapeType="1"/>
              </p:cNvSpPr>
              <p:nvPr/>
            </p:nvSpPr>
            <p:spPr>
              <a:xfrm>
                <a:off x="1058940" y="3913835"/>
                <a:ext cx="9496076"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three things that make you feel safe.</a:t>
                </a:r>
              </a:p>
            </p:txBody>
          </p:sp>
          <p:sp>
            <p:nvSpPr>
              <p:cNvPr id="86" name="TextBox 85">
                <a:extLst>
                  <a:ext uri="{FF2B5EF4-FFF2-40B4-BE49-F238E27FC236}">
                    <a16:creationId xmlns:a16="http://schemas.microsoft.com/office/drawing/2014/main" id="{52D6A8EF-7AF1-F8D4-BAAB-501FA190EDCC}"/>
                  </a:ext>
                </a:extLst>
              </p:cNvPr>
              <p:cNvSpPr txBox="1">
                <a:spLocks noGrp="1" noRot="1" noMove="1" noResize="1" noEditPoints="1" noAdjustHandles="1" noChangeArrowheads="1" noChangeShapeType="1"/>
              </p:cNvSpPr>
              <p:nvPr/>
            </p:nvSpPr>
            <p:spPr>
              <a:xfrm>
                <a:off x="2958912" y="1062070"/>
                <a:ext cx="8558712"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kumimoji="0" lang="en-GB" sz="4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4400" b="1">
                    <a:latin typeface="Arial" panose="020B0604020202020204" pitchFamily="34" charset="0"/>
                    <a:cs typeface="Arial" panose="020B0604020202020204" pitchFamily="34" charset="0"/>
                  </a:rPr>
                  <a:t>Positivity card 3</a:t>
                </a:r>
              </a:p>
            </p:txBody>
          </p:sp>
        </p:grpSp>
        <p:pic>
          <p:nvPicPr>
            <p:cNvPr id="83" name="Picture 82">
              <a:extLst>
                <a:ext uri="{FF2B5EF4-FFF2-40B4-BE49-F238E27FC236}">
                  <a16:creationId xmlns:a16="http://schemas.microsoft.com/office/drawing/2014/main" id="{D3D6B090-F420-BD95-32E0-4BE63B5D1801}"/>
                </a:ext>
              </a:extLst>
            </p:cNvPr>
            <p:cNvPicPr>
              <a:picLocks noGrp="1" noRot="1" noChangeAspect="1" noMove="1" noResize="1" noEditPoints="1" noAdjustHandles="1" noChangeArrowheads="1" noChangeShapeType="1" noCrop="1"/>
            </p:cNvPicPr>
            <p:nvPr/>
          </p:nvPicPr>
          <p:blipFill>
            <a:blip r:embed="rId24" cstate="email">
              <a:extLst>
                <a:ext uri="{28A0092B-C50C-407E-A947-70E740481C1C}">
                  <a14:useLocalDpi xmlns:a14="http://schemas.microsoft.com/office/drawing/2010/main"/>
                </a:ext>
              </a:extLst>
            </a:blip>
            <a:srcRect/>
            <a:stretch/>
          </p:blipFill>
          <p:spPr>
            <a:xfrm rot="256192">
              <a:off x="3079364" y="2027050"/>
              <a:ext cx="1223320" cy="1082566"/>
            </a:xfrm>
            <a:prstGeom prst="rect">
              <a:avLst/>
            </a:prstGeom>
          </p:spPr>
        </p:pic>
      </p:grpSp>
      <p:grpSp>
        <p:nvGrpSpPr>
          <p:cNvPr id="19" name="Group 18">
            <a:extLst>
              <a:ext uri="{FF2B5EF4-FFF2-40B4-BE49-F238E27FC236}">
                <a16:creationId xmlns:a16="http://schemas.microsoft.com/office/drawing/2014/main" id="{F9378C5F-F47D-1987-E07B-357963D9C468}"/>
              </a:ext>
            </a:extLst>
          </p:cNvPr>
          <p:cNvGrpSpPr>
            <a:grpSpLocks noGrp="1" noUngrp="1" noRot="1" noMove="1" noResize="1"/>
          </p:cNvGrpSpPr>
          <p:nvPr/>
        </p:nvGrpSpPr>
        <p:grpSpPr>
          <a:xfrm>
            <a:off x="2781185" y="2127752"/>
            <a:ext cx="6629593" cy="2556000"/>
            <a:chOff x="2892034" y="1484104"/>
            <a:chExt cx="6629593" cy="4139107"/>
          </a:xfrm>
        </p:grpSpPr>
        <p:grpSp>
          <p:nvGrpSpPr>
            <p:cNvPr id="20" name="Group 19">
              <a:extLst>
                <a:ext uri="{FF2B5EF4-FFF2-40B4-BE49-F238E27FC236}">
                  <a16:creationId xmlns:a16="http://schemas.microsoft.com/office/drawing/2014/main" id="{270A029B-6D98-4FAC-999B-70B72B790D44}"/>
                </a:ext>
              </a:extLst>
            </p:cNvPr>
            <p:cNvGrpSpPr>
              <a:grpSpLocks noGrp="1" noUngrp="1" noRot="1" noMove="1" noResize="1"/>
            </p:cNvGrpSpPr>
            <p:nvPr/>
          </p:nvGrpSpPr>
          <p:grpSpPr>
            <a:xfrm>
              <a:off x="2892034" y="1484104"/>
              <a:ext cx="6629593" cy="4139107"/>
              <a:chOff x="594436" y="914754"/>
              <a:chExt cx="11249879" cy="5530115"/>
            </a:xfrm>
          </p:grpSpPr>
          <p:sp>
            <p:nvSpPr>
              <p:cNvPr id="22" name="Rectangle: Rounded Corners 21">
                <a:extLst>
                  <a:ext uri="{FF2B5EF4-FFF2-40B4-BE49-F238E27FC236}">
                    <a16:creationId xmlns:a16="http://schemas.microsoft.com/office/drawing/2014/main" id="{3A5A6623-7FCD-CE03-5849-F91E45CA769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8" name="TextBox 27">
                <a:extLst>
                  <a:ext uri="{FF2B5EF4-FFF2-40B4-BE49-F238E27FC236}">
                    <a16:creationId xmlns:a16="http://schemas.microsoft.com/office/drawing/2014/main" id="{079EC368-DB96-27E5-ABA8-DF399228AF92}"/>
                  </a:ext>
                </a:extLst>
              </p:cNvPr>
              <p:cNvSpPr txBox="1">
                <a:spLocks noGrp="1" noRot="1" noMove="1" noResize="1" noEditPoints="1" noAdjustHandles="1" noChangeArrowheads="1" noChangeShapeType="1"/>
              </p:cNvSpPr>
              <p:nvPr/>
            </p:nvSpPr>
            <p:spPr>
              <a:xfrm>
                <a:off x="2293202" y="3679812"/>
                <a:ext cx="8660251" cy="21974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three places that make you feel at peace.</a:t>
                </a:r>
              </a:p>
              <a:p>
                <a:pPr algn="ctr"/>
                <a:endParaRPr lang="en-GB" sz="2000" b="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9F2C64B-63E1-C337-2AAF-2B30EC7D092B}"/>
                  </a:ext>
                </a:extLst>
              </p:cNvPr>
              <p:cNvSpPr txBox="1">
                <a:spLocks noGrp="1" noRot="1" noMove="1" noResize="1" noEditPoints="1" noAdjustHandles="1" noChangeArrowheads="1" noChangeShapeType="1"/>
              </p:cNvSpPr>
              <p:nvPr/>
            </p:nvSpPr>
            <p:spPr>
              <a:xfrm>
                <a:off x="2215602" y="1023232"/>
                <a:ext cx="9248849"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6</a:t>
                </a:r>
              </a:p>
            </p:txBody>
          </p:sp>
        </p:grpSp>
        <p:pic>
          <p:nvPicPr>
            <p:cNvPr id="21" name="Picture 20">
              <a:extLst>
                <a:ext uri="{FF2B5EF4-FFF2-40B4-BE49-F238E27FC236}">
                  <a16:creationId xmlns:a16="http://schemas.microsoft.com/office/drawing/2014/main" id="{5FC5382B-950C-5AAB-E748-DFB18BDC8011}"/>
                </a:ext>
              </a:extLst>
            </p:cNvPr>
            <p:cNvPicPr>
              <a:picLocks noGrp="1" noRot="1" noChangeAspect="1" noMove="1" noResize="1" noEditPoints="1" noAdjustHandles="1" noChangeArrowheads="1" noChangeShapeType="1" noCrop="1"/>
            </p:cNvPicPr>
            <p:nvPr/>
          </p:nvPicPr>
          <p:blipFill rotWithShape="1">
            <a:blip r:embed="rId25" cstate="email">
              <a:extLst>
                <a:ext uri="{28A0092B-C50C-407E-A947-70E740481C1C}">
                  <a14:useLocalDpi xmlns:a14="http://schemas.microsoft.com/office/drawing/2010/main"/>
                </a:ext>
              </a:extLst>
            </a:blip>
            <a:srcRect t="-2605"/>
            <a:stretch/>
          </p:blipFill>
          <p:spPr>
            <a:xfrm>
              <a:off x="3001480" y="1874424"/>
              <a:ext cx="912650" cy="2150783"/>
            </a:xfrm>
            <a:prstGeom prst="rect">
              <a:avLst/>
            </a:prstGeom>
          </p:spPr>
        </p:pic>
      </p:grpSp>
      <p:grpSp>
        <p:nvGrpSpPr>
          <p:cNvPr id="30" name="Group 29">
            <a:extLst>
              <a:ext uri="{FF2B5EF4-FFF2-40B4-BE49-F238E27FC236}">
                <a16:creationId xmlns:a16="http://schemas.microsoft.com/office/drawing/2014/main" id="{17FAED02-553C-A163-9E49-24474C12E7C0}"/>
              </a:ext>
            </a:extLst>
          </p:cNvPr>
          <p:cNvGrpSpPr>
            <a:grpSpLocks noGrp="1" noUngrp="1" noRot="1" noMove="1" noResize="1"/>
          </p:cNvGrpSpPr>
          <p:nvPr/>
        </p:nvGrpSpPr>
        <p:grpSpPr>
          <a:xfrm>
            <a:off x="2781185" y="2103766"/>
            <a:ext cx="6629593" cy="2603973"/>
            <a:chOff x="2892034" y="1484104"/>
            <a:chExt cx="6629593" cy="4216791"/>
          </a:xfrm>
        </p:grpSpPr>
        <p:grpSp>
          <p:nvGrpSpPr>
            <p:cNvPr id="32" name="Group 31">
              <a:extLst>
                <a:ext uri="{FF2B5EF4-FFF2-40B4-BE49-F238E27FC236}">
                  <a16:creationId xmlns:a16="http://schemas.microsoft.com/office/drawing/2014/main" id="{678CA178-08D6-7D72-6DB6-3E1FF953FD96}"/>
                </a:ext>
              </a:extLst>
            </p:cNvPr>
            <p:cNvGrpSpPr>
              <a:grpSpLocks noGrp="1" noUngrp="1" noRot="1" noMove="1" noResize="1"/>
            </p:cNvGrpSpPr>
            <p:nvPr/>
          </p:nvGrpSpPr>
          <p:grpSpPr>
            <a:xfrm>
              <a:off x="2892034" y="1484104"/>
              <a:ext cx="6629593" cy="4216791"/>
              <a:chOff x="594436" y="914754"/>
              <a:chExt cx="11249879" cy="5633906"/>
            </a:xfrm>
          </p:grpSpPr>
          <p:sp>
            <p:nvSpPr>
              <p:cNvPr id="34" name="Rectangle: Rounded Corners 33">
                <a:extLst>
                  <a:ext uri="{FF2B5EF4-FFF2-40B4-BE49-F238E27FC236}">
                    <a16:creationId xmlns:a16="http://schemas.microsoft.com/office/drawing/2014/main" id="{811CBD8C-DAFC-ABA2-8BC0-32C05A7BB9D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5" name="TextBox 34">
                <a:extLst>
                  <a:ext uri="{FF2B5EF4-FFF2-40B4-BE49-F238E27FC236}">
                    <a16:creationId xmlns:a16="http://schemas.microsoft.com/office/drawing/2014/main" id="{5CF3E6F8-8A4A-C458-6654-A49CC9D1CADA}"/>
                  </a:ext>
                </a:extLst>
              </p:cNvPr>
              <p:cNvSpPr txBox="1">
                <a:spLocks noGrp="1" noRot="1" noMove="1" noResize="1" noEditPoints="1" noAdjustHandles="1" noChangeArrowheads="1" noChangeShapeType="1"/>
              </p:cNvSpPr>
              <p:nvPr/>
            </p:nvSpPr>
            <p:spPr>
              <a:xfrm>
                <a:off x="2086570" y="4351191"/>
                <a:ext cx="8738121" cy="21974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two of your favourite songs.</a:t>
                </a:r>
              </a:p>
              <a:p>
                <a:pPr algn="ctr"/>
                <a:endParaRPr lang="en-GB" sz="2000" b="1">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B93F235-0C23-DE78-F666-14824B388201}"/>
                  </a:ext>
                </a:extLst>
              </p:cNvPr>
              <p:cNvSpPr txBox="1">
                <a:spLocks noGrp="1" noRot="1" noMove="1" noResize="1" noEditPoints="1" noAdjustHandles="1" noChangeArrowheads="1" noChangeShapeType="1"/>
              </p:cNvSpPr>
              <p:nvPr/>
            </p:nvSpPr>
            <p:spPr>
              <a:xfrm>
                <a:off x="3007702" y="1210617"/>
                <a:ext cx="8452650" cy="273018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p>
              <a:p>
                <a:r>
                  <a:rPr lang="en-GB" sz="4400" b="1">
                    <a:latin typeface="Arial" panose="020B0604020202020204" pitchFamily="34" charset="0"/>
                    <a:cs typeface="Arial" panose="020B0604020202020204" pitchFamily="34" charset="0"/>
                  </a:rPr>
                  <a:t>Positivity card 7</a:t>
                </a:r>
              </a:p>
            </p:txBody>
          </p:sp>
        </p:grpSp>
        <p:pic>
          <p:nvPicPr>
            <p:cNvPr id="33" name="Picture 32">
              <a:extLst>
                <a:ext uri="{FF2B5EF4-FFF2-40B4-BE49-F238E27FC236}">
                  <a16:creationId xmlns:a16="http://schemas.microsoft.com/office/drawing/2014/main" id="{074894E7-2FA4-1A03-4449-407773708E54}"/>
                </a:ext>
              </a:extLst>
            </p:cNvPr>
            <p:cNvPicPr>
              <a:picLocks noGrp="1" noRot="1" noChangeAspect="1" noMove="1" noResize="1" noEditPoints="1" noAdjustHandles="1" noChangeArrowheads="1" noChangeShapeType="1" noCrop="1"/>
            </p:cNvPicPr>
            <p:nvPr/>
          </p:nvPicPr>
          <p:blipFill rotWithShape="1">
            <a:blip r:embed="rId26" cstate="email">
              <a:extLst>
                <a:ext uri="{28A0092B-C50C-407E-A947-70E740481C1C}">
                  <a14:useLocalDpi xmlns:a14="http://schemas.microsoft.com/office/drawing/2010/main"/>
                </a:ext>
              </a:extLst>
            </a:blip>
            <a:srcRect r="-5739" b="-10617"/>
            <a:stretch/>
          </p:blipFill>
          <p:spPr>
            <a:xfrm>
              <a:off x="3059896" y="1705548"/>
              <a:ext cx="1446296" cy="2495578"/>
            </a:xfrm>
            <a:prstGeom prst="rect">
              <a:avLst/>
            </a:prstGeom>
          </p:spPr>
        </p:pic>
      </p:grpSp>
      <p:grpSp>
        <p:nvGrpSpPr>
          <p:cNvPr id="37" name="Group 36">
            <a:extLst>
              <a:ext uri="{FF2B5EF4-FFF2-40B4-BE49-F238E27FC236}">
                <a16:creationId xmlns:a16="http://schemas.microsoft.com/office/drawing/2014/main" id="{7995FFC3-0174-F58E-3416-D33CF21ACED3}"/>
              </a:ext>
            </a:extLst>
          </p:cNvPr>
          <p:cNvGrpSpPr>
            <a:grpSpLocks noGrp="1" noUngrp="1" noRot="1" noMove="1" noResize="1"/>
          </p:cNvGrpSpPr>
          <p:nvPr/>
        </p:nvGrpSpPr>
        <p:grpSpPr>
          <a:xfrm>
            <a:off x="2781185" y="2094756"/>
            <a:ext cx="6629593" cy="2621992"/>
            <a:chOff x="2892034" y="1484104"/>
            <a:chExt cx="6629593" cy="4245972"/>
          </a:xfrm>
        </p:grpSpPr>
        <p:grpSp>
          <p:nvGrpSpPr>
            <p:cNvPr id="38" name="Group 37">
              <a:extLst>
                <a:ext uri="{FF2B5EF4-FFF2-40B4-BE49-F238E27FC236}">
                  <a16:creationId xmlns:a16="http://schemas.microsoft.com/office/drawing/2014/main" id="{CAD74656-A1CB-D8F7-3318-13188AA7AF78}"/>
                </a:ext>
              </a:extLst>
            </p:cNvPr>
            <p:cNvGrpSpPr>
              <a:grpSpLocks noGrp="1" noUngrp="1" noRot="1" noMove="1" noResize="1"/>
            </p:cNvGrpSpPr>
            <p:nvPr/>
          </p:nvGrpSpPr>
          <p:grpSpPr>
            <a:xfrm>
              <a:off x="2892034" y="1484104"/>
              <a:ext cx="6629593" cy="4245972"/>
              <a:chOff x="594436" y="914754"/>
              <a:chExt cx="11249879" cy="5672894"/>
            </a:xfrm>
          </p:grpSpPr>
          <p:sp>
            <p:nvSpPr>
              <p:cNvPr id="40" name="Rectangle: Rounded Corners 39">
                <a:extLst>
                  <a:ext uri="{FF2B5EF4-FFF2-40B4-BE49-F238E27FC236}">
                    <a16:creationId xmlns:a16="http://schemas.microsoft.com/office/drawing/2014/main" id="{72AAD6D5-FCBB-B562-9BD1-E6C711EA06A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1" name="TextBox 40">
                <a:extLst>
                  <a:ext uri="{FF2B5EF4-FFF2-40B4-BE49-F238E27FC236}">
                    <a16:creationId xmlns:a16="http://schemas.microsoft.com/office/drawing/2014/main" id="{813A4DC2-00F1-CCB0-7EE8-BBEF7D01F6F4}"/>
                  </a:ext>
                </a:extLst>
              </p:cNvPr>
              <p:cNvSpPr txBox="1">
                <a:spLocks noGrp="1" noRot="1" noMove="1" noResize="1" noEditPoints="1" noAdjustHandles="1" noChangeArrowheads="1" noChangeShapeType="1"/>
              </p:cNvSpPr>
              <p:nvPr/>
            </p:nvSpPr>
            <p:spPr>
              <a:xfrm>
                <a:off x="1075404" y="4390178"/>
                <a:ext cx="10458684" cy="21974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two of your favourite animals.</a:t>
                </a:r>
              </a:p>
              <a:p>
                <a:pPr algn="ctr"/>
                <a:endParaRPr lang="en-GB" sz="200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39AAB8E-A2EA-8340-66AE-1822618860C2}"/>
                  </a:ext>
                </a:extLst>
              </p:cNvPr>
              <p:cNvSpPr txBox="1">
                <a:spLocks noGrp="1" noRot="1" noMove="1" noResize="1" noEditPoints="1" noAdjustHandles="1" noChangeArrowheads="1" noChangeShapeType="1"/>
              </p:cNvSpPr>
              <p:nvPr/>
            </p:nvSpPr>
            <p:spPr>
              <a:xfrm>
                <a:off x="3103096" y="1421101"/>
                <a:ext cx="8430992" cy="280059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8</a:t>
                </a:r>
              </a:p>
            </p:txBody>
          </p:sp>
        </p:grpSp>
        <p:pic>
          <p:nvPicPr>
            <p:cNvPr id="39" name="Picture 38">
              <a:extLst>
                <a:ext uri="{FF2B5EF4-FFF2-40B4-BE49-F238E27FC236}">
                  <a16:creationId xmlns:a16="http://schemas.microsoft.com/office/drawing/2014/main" id="{130E8C2D-3318-0456-A588-4870C0528B89}"/>
                </a:ext>
              </a:extLst>
            </p:cNvPr>
            <p:cNvPicPr>
              <a:picLocks noGrp="1" noRot="1" noChangeAspect="1" noMove="1" noResize="1" noEditPoints="1" noAdjustHandles="1" noChangeArrowheads="1" noChangeShapeType="1" noCrop="1"/>
            </p:cNvPicPr>
            <p:nvPr/>
          </p:nvPicPr>
          <p:blipFill>
            <a:blip r:embed="rId27" cstate="email">
              <a:extLst>
                <a:ext uri="{28A0092B-C50C-407E-A947-70E740481C1C}">
                  <a14:useLocalDpi xmlns:a14="http://schemas.microsoft.com/office/drawing/2010/main"/>
                </a:ext>
              </a:extLst>
            </a:blip>
            <a:srcRect/>
            <a:stretch/>
          </p:blipFill>
          <p:spPr>
            <a:xfrm>
              <a:off x="3156196" y="2396390"/>
              <a:ext cx="1199067" cy="1499053"/>
            </a:xfrm>
            <a:prstGeom prst="rect">
              <a:avLst/>
            </a:prstGeom>
          </p:spPr>
        </p:pic>
      </p:grpSp>
      <p:grpSp>
        <p:nvGrpSpPr>
          <p:cNvPr id="43" name="Group 42">
            <a:extLst>
              <a:ext uri="{FF2B5EF4-FFF2-40B4-BE49-F238E27FC236}">
                <a16:creationId xmlns:a16="http://schemas.microsoft.com/office/drawing/2014/main" id="{8461CD37-1DF7-58C5-18ED-0836A1A12473}"/>
              </a:ext>
            </a:extLst>
          </p:cNvPr>
          <p:cNvGrpSpPr>
            <a:grpSpLocks noGrp="1" noUngrp="1" noRot="1" noMove="1" noResize="1"/>
          </p:cNvGrpSpPr>
          <p:nvPr/>
        </p:nvGrpSpPr>
        <p:grpSpPr>
          <a:xfrm>
            <a:off x="2781185" y="2127752"/>
            <a:ext cx="6629593" cy="2556000"/>
            <a:chOff x="2892034" y="1484104"/>
            <a:chExt cx="6629593" cy="4139107"/>
          </a:xfrm>
        </p:grpSpPr>
        <p:grpSp>
          <p:nvGrpSpPr>
            <p:cNvPr id="44" name="Group 43">
              <a:extLst>
                <a:ext uri="{FF2B5EF4-FFF2-40B4-BE49-F238E27FC236}">
                  <a16:creationId xmlns:a16="http://schemas.microsoft.com/office/drawing/2014/main" id="{413E09B1-3752-4BF5-36F7-EDACC6B22795}"/>
                </a:ext>
              </a:extLst>
            </p:cNvPr>
            <p:cNvGrpSpPr>
              <a:grpSpLocks noGrp="1" noUngrp="1" noRot="1" noMove="1" noResize="1"/>
            </p:cNvGrpSpPr>
            <p:nvPr/>
          </p:nvGrpSpPr>
          <p:grpSpPr>
            <a:xfrm>
              <a:off x="2892034" y="1484104"/>
              <a:ext cx="6629593" cy="4139107"/>
              <a:chOff x="594436" y="914754"/>
              <a:chExt cx="11249879" cy="5530115"/>
            </a:xfrm>
          </p:grpSpPr>
          <p:sp>
            <p:nvSpPr>
              <p:cNvPr id="46" name="Rectangle: Rounded Corners 45">
                <a:extLst>
                  <a:ext uri="{FF2B5EF4-FFF2-40B4-BE49-F238E27FC236}">
                    <a16:creationId xmlns:a16="http://schemas.microsoft.com/office/drawing/2014/main" id="{C8FBFB58-867D-A074-E350-D1F80EA52326}"/>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7" name="TextBox 46">
                <a:extLst>
                  <a:ext uri="{FF2B5EF4-FFF2-40B4-BE49-F238E27FC236}">
                    <a16:creationId xmlns:a16="http://schemas.microsoft.com/office/drawing/2014/main" id="{13717F0B-624B-5C86-C8F3-0716CEB33EC0}"/>
                  </a:ext>
                </a:extLst>
              </p:cNvPr>
              <p:cNvSpPr txBox="1">
                <a:spLocks noGrp="1" noRot="1" noMove="1" noResize="1" noEditPoints="1" noAdjustHandles="1" noChangeArrowheads="1" noChangeShapeType="1"/>
              </p:cNvSpPr>
              <p:nvPr/>
            </p:nvSpPr>
            <p:spPr>
              <a:xfrm>
                <a:off x="990034" y="4525324"/>
                <a:ext cx="10458684"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two of your favourite foods.</a:t>
                </a:r>
              </a:p>
              <a:p>
                <a:pPr algn="ctr"/>
                <a:endParaRPr lang="en-GB" sz="2000" b="1">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1DD0C360-9CA8-DEFA-98F7-E8198D586E23}"/>
                  </a:ext>
                </a:extLst>
              </p:cNvPr>
              <p:cNvSpPr txBox="1">
                <a:spLocks noGrp="1" noRot="1" noMove="1" noResize="1" noEditPoints="1" noAdjustHandles="1" noChangeArrowheads="1" noChangeShapeType="1"/>
              </p:cNvSpPr>
              <p:nvPr/>
            </p:nvSpPr>
            <p:spPr>
              <a:xfrm>
                <a:off x="3230645" y="1374020"/>
                <a:ext cx="8218073"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9</a:t>
                </a:r>
              </a:p>
            </p:txBody>
          </p:sp>
        </p:grpSp>
        <p:pic>
          <p:nvPicPr>
            <p:cNvPr id="45" name="Picture 44">
              <a:extLst>
                <a:ext uri="{FF2B5EF4-FFF2-40B4-BE49-F238E27FC236}">
                  <a16:creationId xmlns:a16="http://schemas.microsoft.com/office/drawing/2014/main" id="{ED81803F-8FB0-BD1B-77E0-7E3D748ECA56}"/>
                </a:ext>
              </a:extLst>
            </p:cNvPr>
            <p:cNvPicPr>
              <a:picLocks noGrp="1" noRot="1" noChangeAspect="1" noMove="1" noResize="1" noEditPoints="1" noAdjustHandles="1" noChangeArrowheads="1" noChangeShapeType="1" noCrop="1"/>
            </p:cNvPicPr>
            <p:nvPr/>
          </p:nvPicPr>
          <p:blipFill rotWithShape="1">
            <a:blip r:embed="rId28" cstate="email">
              <a:extLst>
                <a:ext uri="{28A0092B-C50C-407E-A947-70E740481C1C}">
                  <a14:useLocalDpi xmlns:a14="http://schemas.microsoft.com/office/drawing/2010/main"/>
                </a:ext>
              </a:extLst>
            </a:blip>
            <a:srcRect t="-14476" r="-9575"/>
            <a:stretch/>
          </p:blipFill>
          <p:spPr>
            <a:xfrm>
              <a:off x="3171227" y="1609824"/>
              <a:ext cx="1466438" cy="2475550"/>
            </a:xfrm>
            <a:prstGeom prst="rect">
              <a:avLst/>
            </a:prstGeom>
          </p:spPr>
        </p:pic>
      </p:grpSp>
      <p:grpSp>
        <p:nvGrpSpPr>
          <p:cNvPr id="53" name="Group 52">
            <a:extLst>
              <a:ext uri="{FF2B5EF4-FFF2-40B4-BE49-F238E27FC236}">
                <a16:creationId xmlns:a16="http://schemas.microsoft.com/office/drawing/2014/main" id="{4EEB01B0-498D-2099-C85F-7DD86A339339}"/>
              </a:ext>
            </a:extLst>
          </p:cNvPr>
          <p:cNvGrpSpPr>
            <a:grpSpLocks noGrp="1" noUngrp="1" noRot="1" noMove="1" noResize="1"/>
          </p:cNvGrpSpPr>
          <p:nvPr/>
        </p:nvGrpSpPr>
        <p:grpSpPr>
          <a:xfrm>
            <a:off x="2781185" y="2127752"/>
            <a:ext cx="6629593" cy="2556001"/>
            <a:chOff x="2892034" y="1484104"/>
            <a:chExt cx="6629593" cy="4139107"/>
          </a:xfrm>
        </p:grpSpPr>
        <p:grpSp>
          <p:nvGrpSpPr>
            <p:cNvPr id="54" name="Group 53">
              <a:extLst>
                <a:ext uri="{FF2B5EF4-FFF2-40B4-BE49-F238E27FC236}">
                  <a16:creationId xmlns:a16="http://schemas.microsoft.com/office/drawing/2014/main" id="{0DC2562B-DB48-3075-7117-1B1855975CCD}"/>
                </a:ext>
              </a:extLst>
            </p:cNvPr>
            <p:cNvGrpSpPr>
              <a:grpSpLocks noGrp="1" noUngrp="1" noRot="1" noMove="1" noResize="1"/>
            </p:cNvGrpSpPr>
            <p:nvPr/>
          </p:nvGrpSpPr>
          <p:grpSpPr>
            <a:xfrm>
              <a:off x="2892034" y="1484104"/>
              <a:ext cx="6629593" cy="4139107"/>
              <a:chOff x="594436" y="914754"/>
              <a:chExt cx="11249879" cy="5530115"/>
            </a:xfrm>
          </p:grpSpPr>
          <p:sp>
            <p:nvSpPr>
              <p:cNvPr id="56" name="Rectangle: Rounded Corners 55">
                <a:extLst>
                  <a:ext uri="{FF2B5EF4-FFF2-40B4-BE49-F238E27FC236}">
                    <a16:creationId xmlns:a16="http://schemas.microsoft.com/office/drawing/2014/main" id="{E399DCE3-5E8C-52C3-B48B-A7702A698B38}"/>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F2B13B"/>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7" name="TextBox 56">
                <a:extLst>
                  <a:ext uri="{FF2B5EF4-FFF2-40B4-BE49-F238E27FC236}">
                    <a16:creationId xmlns:a16="http://schemas.microsoft.com/office/drawing/2014/main" id="{9920821B-D682-D301-3D42-722400715579}"/>
                  </a:ext>
                </a:extLst>
              </p:cNvPr>
              <p:cNvSpPr txBox="1">
                <a:spLocks noGrp="1" noRot="1" noMove="1" noResize="1" noEditPoints="1" noAdjustHandles="1" noChangeArrowheads="1" noChangeShapeType="1"/>
              </p:cNvSpPr>
              <p:nvPr/>
            </p:nvSpPr>
            <p:spPr>
              <a:xfrm>
                <a:off x="990032" y="4549488"/>
                <a:ext cx="10458684" cy="86567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two of your favourite smells.</a:t>
                </a:r>
              </a:p>
            </p:txBody>
          </p:sp>
          <p:sp>
            <p:nvSpPr>
              <p:cNvPr id="58" name="TextBox 57">
                <a:extLst>
                  <a:ext uri="{FF2B5EF4-FFF2-40B4-BE49-F238E27FC236}">
                    <a16:creationId xmlns:a16="http://schemas.microsoft.com/office/drawing/2014/main" id="{B8C1DC99-9624-ABCE-43A1-73D57D5DE6F7}"/>
                  </a:ext>
                </a:extLst>
              </p:cNvPr>
              <p:cNvSpPr txBox="1">
                <a:spLocks noGrp="1" noRot="1" noMove="1" noResize="1" noEditPoints="1" noAdjustHandles="1" noChangeArrowheads="1" noChangeShapeType="1"/>
              </p:cNvSpPr>
              <p:nvPr/>
            </p:nvSpPr>
            <p:spPr>
              <a:xfrm>
                <a:off x="2482314" y="1284142"/>
                <a:ext cx="8948880" cy="273018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10</a:t>
                </a:r>
              </a:p>
            </p:txBody>
          </p:sp>
        </p:grpSp>
        <p:pic>
          <p:nvPicPr>
            <p:cNvPr id="55" name="Picture 54">
              <a:extLst>
                <a:ext uri="{FF2B5EF4-FFF2-40B4-BE49-F238E27FC236}">
                  <a16:creationId xmlns:a16="http://schemas.microsoft.com/office/drawing/2014/main" id="{0AE1CCD3-B8E3-595E-D9E3-218C9B6A64CD}"/>
                </a:ext>
              </a:extLst>
            </p:cNvPr>
            <p:cNvPicPr>
              <a:picLocks noGrp="1" noRot="1" noChangeAspect="1" noMove="1" noResize="1" noEditPoints="1" noAdjustHandles="1" noChangeArrowheads="1" noChangeShapeType="1" noCrop="1"/>
            </p:cNvPicPr>
            <p:nvPr/>
          </p:nvPicPr>
          <p:blipFill rotWithShape="1">
            <a:blip r:embed="rId29" cstate="email">
              <a:extLst>
                <a:ext uri="{28A0092B-C50C-407E-A947-70E740481C1C}">
                  <a14:useLocalDpi xmlns:a14="http://schemas.microsoft.com/office/drawing/2010/main"/>
                </a:ext>
              </a:extLst>
            </a:blip>
            <a:srcRect l="-6077" r="-1231"/>
            <a:stretch/>
          </p:blipFill>
          <p:spPr>
            <a:xfrm>
              <a:off x="3069874" y="2137743"/>
              <a:ext cx="1064707" cy="1296134"/>
            </a:xfrm>
            <a:prstGeom prst="rect">
              <a:avLst/>
            </a:prstGeom>
          </p:spPr>
        </p:pic>
      </p:grpSp>
      <p:grpSp>
        <p:nvGrpSpPr>
          <p:cNvPr id="123" name="Group 122">
            <a:extLst>
              <a:ext uri="{FF2B5EF4-FFF2-40B4-BE49-F238E27FC236}">
                <a16:creationId xmlns:a16="http://schemas.microsoft.com/office/drawing/2014/main" id="{CCCB644F-ACEF-3E68-B611-5A1AE116154F}"/>
              </a:ext>
            </a:extLst>
          </p:cNvPr>
          <p:cNvGrpSpPr>
            <a:grpSpLocks noGrp="1" noUngrp="1" noRot="1" noMove="1" noResize="1"/>
          </p:cNvGrpSpPr>
          <p:nvPr/>
        </p:nvGrpSpPr>
        <p:grpSpPr>
          <a:xfrm>
            <a:off x="2781185" y="2127752"/>
            <a:ext cx="6629593" cy="2556000"/>
            <a:chOff x="2892034" y="1484104"/>
            <a:chExt cx="6629593" cy="4139107"/>
          </a:xfrm>
        </p:grpSpPr>
        <p:grpSp>
          <p:nvGrpSpPr>
            <p:cNvPr id="124" name="Group 123">
              <a:extLst>
                <a:ext uri="{FF2B5EF4-FFF2-40B4-BE49-F238E27FC236}">
                  <a16:creationId xmlns:a16="http://schemas.microsoft.com/office/drawing/2014/main" id="{5CBED120-E15B-27D5-3DBE-713E01C3072D}"/>
                </a:ext>
              </a:extLst>
            </p:cNvPr>
            <p:cNvGrpSpPr>
              <a:grpSpLocks noGrp="1" noUngrp="1" noRot="1" noMove="1" noResize="1"/>
            </p:cNvGrpSpPr>
            <p:nvPr/>
          </p:nvGrpSpPr>
          <p:grpSpPr>
            <a:xfrm>
              <a:off x="2892034" y="1484104"/>
              <a:ext cx="6629593" cy="4139107"/>
              <a:chOff x="594436" y="914754"/>
              <a:chExt cx="11249879" cy="5530115"/>
            </a:xfrm>
          </p:grpSpPr>
          <p:sp>
            <p:nvSpPr>
              <p:cNvPr id="126" name="Rectangle: Rounded Corners 125">
                <a:extLst>
                  <a:ext uri="{FF2B5EF4-FFF2-40B4-BE49-F238E27FC236}">
                    <a16:creationId xmlns:a16="http://schemas.microsoft.com/office/drawing/2014/main" id="{FB9E2FCA-50CB-53EB-A20B-D14E588FD0BD}"/>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40A329"/>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27" name="TextBox 126">
                <a:extLst>
                  <a:ext uri="{FF2B5EF4-FFF2-40B4-BE49-F238E27FC236}">
                    <a16:creationId xmlns:a16="http://schemas.microsoft.com/office/drawing/2014/main" id="{10826BAB-C2F5-02FD-D015-1781CF430BD9}"/>
                  </a:ext>
                </a:extLst>
              </p:cNvPr>
              <p:cNvSpPr txBox="1">
                <a:spLocks noGrp="1" noRot="1" noMove="1" noResize="1" noEditPoints="1" noAdjustHandles="1" noChangeArrowheads="1" noChangeShapeType="1"/>
              </p:cNvSpPr>
              <p:nvPr/>
            </p:nvSpPr>
            <p:spPr>
              <a:xfrm>
                <a:off x="1285094" y="4588016"/>
                <a:ext cx="10458684" cy="1398390"/>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1800" b="1">
                    <a:latin typeface="Arial" panose="020B0604020202020204" pitchFamily="34" charset="0"/>
                    <a:cs typeface="Arial" panose="020B0604020202020204" pitchFamily="34" charset="0"/>
                  </a:rPr>
                  <a:t>Write down or draw two of your favourite films.</a:t>
                </a:r>
              </a:p>
              <a:p>
                <a:pPr algn="ctr"/>
                <a:endParaRPr lang="en-GB" b="1">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3810A466-8ABA-E50E-02DB-5676C5BEDDD9}"/>
                  </a:ext>
                </a:extLst>
              </p:cNvPr>
              <p:cNvSpPr txBox="1">
                <a:spLocks noGrp="1" noRot="1" noMove="1" noResize="1" noEditPoints="1" noAdjustHandles="1" noChangeArrowheads="1" noChangeShapeType="1"/>
              </p:cNvSpPr>
              <p:nvPr/>
            </p:nvSpPr>
            <p:spPr>
              <a:xfrm>
                <a:off x="2805551" y="1354790"/>
                <a:ext cx="8718783"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11</a:t>
                </a:r>
              </a:p>
            </p:txBody>
          </p:sp>
        </p:grpSp>
        <p:pic>
          <p:nvPicPr>
            <p:cNvPr id="125" name="Picture 124">
              <a:extLst>
                <a:ext uri="{FF2B5EF4-FFF2-40B4-BE49-F238E27FC236}">
                  <a16:creationId xmlns:a16="http://schemas.microsoft.com/office/drawing/2014/main" id="{88A9E719-14EE-C7AC-04B2-140EBFDFAA93}"/>
                </a:ext>
              </a:extLst>
            </p:cNvPr>
            <p:cNvPicPr>
              <a:picLocks noGrp="1" noRot="1" noChangeAspect="1" noMove="1" noResize="1" noEditPoints="1" noAdjustHandles="1" noChangeArrowheads="1" noChangeShapeType="1" noCrop="1"/>
            </p:cNvPicPr>
            <p:nvPr/>
          </p:nvPicPr>
          <p:blipFill>
            <a:blip r:embed="rId30" cstate="email">
              <a:extLst>
                <a:ext uri="{28A0092B-C50C-407E-A947-70E740481C1C}">
                  <a14:useLocalDpi xmlns:a14="http://schemas.microsoft.com/office/drawing/2010/main"/>
                </a:ext>
              </a:extLst>
            </a:blip>
            <a:srcRect/>
            <a:stretch/>
          </p:blipFill>
          <p:spPr>
            <a:xfrm rot="21420769">
              <a:off x="3007452" y="2162539"/>
              <a:ext cx="1163640" cy="1538167"/>
            </a:xfrm>
            <a:prstGeom prst="rect">
              <a:avLst/>
            </a:prstGeom>
          </p:spPr>
        </p:pic>
      </p:grpSp>
      <p:grpSp>
        <p:nvGrpSpPr>
          <p:cNvPr id="129" name="Group 128">
            <a:extLst>
              <a:ext uri="{FF2B5EF4-FFF2-40B4-BE49-F238E27FC236}">
                <a16:creationId xmlns:a16="http://schemas.microsoft.com/office/drawing/2014/main" id="{89F20709-B755-E959-387A-16D245D78B1C}"/>
              </a:ext>
            </a:extLst>
          </p:cNvPr>
          <p:cNvGrpSpPr>
            <a:grpSpLocks noGrp="1" noUngrp="1" noRot="1" noMove="1" noResize="1"/>
          </p:cNvGrpSpPr>
          <p:nvPr/>
        </p:nvGrpSpPr>
        <p:grpSpPr>
          <a:xfrm>
            <a:off x="2781185" y="2127752"/>
            <a:ext cx="6629593" cy="2556000"/>
            <a:chOff x="2892034" y="1484104"/>
            <a:chExt cx="6629593" cy="4139107"/>
          </a:xfrm>
        </p:grpSpPr>
        <p:grpSp>
          <p:nvGrpSpPr>
            <p:cNvPr id="130" name="Group 129">
              <a:extLst>
                <a:ext uri="{FF2B5EF4-FFF2-40B4-BE49-F238E27FC236}">
                  <a16:creationId xmlns:a16="http://schemas.microsoft.com/office/drawing/2014/main" id="{D867663C-6251-86A3-25B6-DD6FF3435292}"/>
                </a:ext>
              </a:extLst>
            </p:cNvPr>
            <p:cNvGrpSpPr>
              <a:grpSpLocks noGrp="1" noUngrp="1" noRot="1" noMove="1" noResize="1"/>
            </p:cNvGrpSpPr>
            <p:nvPr/>
          </p:nvGrpSpPr>
          <p:grpSpPr>
            <a:xfrm>
              <a:off x="2892034" y="1484104"/>
              <a:ext cx="6629593" cy="4139107"/>
              <a:chOff x="594436" y="914754"/>
              <a:chExt cx="11249879" cy="5530115"/>
            </a:xfrm>
          </p:grpSpPr>
          <p:sp>
            <p:nvSpPr>
              <p:cNvPr id="132" name="Rectangle: Rounded Corners 131">
                <a:extLst>
                  <a:ext uri="{FF2B5EF4-FFF2-40B4-BE49-F238E27FC236}">
                    <a16:creationId xmlns:a16="http://schemas.microsoft.com/office/drawing/2014/main" id="{5E99A1CB-B7EB-2403-0450-99F967085B1E}"/>
                  </a:ext>
                </a:extLst>
              </p:cNvPr>
              <p:cNvSpPr>
                <a:spLocks noGrp="1" noRot="1" noMove="1" noResize="1" noEditPoints="1" noAdjustHandles="1" noChangeArrowheads="1" noChangeShapeType="1"/>
              </p:cNvSpPr>
              <p:nvPr/>
            </p:nvSpPr>
            <p:spPr>
              <a:xfrm rot="5400000">
                <a:off x="3454318" y="-1945128"/>
                <a:ext cx="5530115" cy="11249879"/>
              </a:xfrm>
              <a:prstGeom prst="roundRect">
                <a:avLst/>
              </a:prstGeom>
              <a:solidFill>
                <a:srgbClr val="FFFFFF"/>
              </a:solidFill>
              <a:ln w="76200">
                <a:solidFill>
                  <a:srgbClr val="E31A12"/>
                </a:solidFill>
                <a:extLst>
                  <a:ext uri="{C807C97D-BFC1-408E-A445-0C87EB9F89A2}">
                    <ask:lineSketchStyleProps xmlns:ask="http://schemas.microsoft.com/office/drawing/2018/sketchyshapes" sd="2838571180">
                      <a:custGeom>
                        <a:avLst/>
                        <a:gdLst>
                          <a:gd name="connsiteX0" fmla="*/ 0 w 5530115"/>
                          <a:gd name="connsiteY0" fmla="*/ 921704 h 11249879"/>
                          <a:gd name="connsiteX1" fmla="*/ 921704 w 5530115"/>
                          <a:gd name="connsiteY1" fmla="*/ 0 h 11249879"/>
                          <a:gd name="connsiteX2" fmla="*/ 1337775 w 5530115"/>
                          <a:gd name="connsiteY2" fmla="*/ 0 h 11249879"/>
                          <a:gd name="connsiteX3" fmla="*/ 1938182 w 5530115"/>
                          <a:gd name="connsiteY3" fmla="*/ 0 h 11249879"/>
                          <a:gd name="connsiteX4" fmla="*/ 2354253 w 5530115"/>
                          <a:gd name="connsiteY4" fmla="*/ 0 h 11249879"/>
                          <a:gd name="connsiteX5" fmla="*/ 2844058 w 5530115"/>
                          <a:gd name="connsiteY5" fmla="*/ 0 h 11249879"/>
                          <a:gd name="connsiteX6" fmla="*/ 3260130 w 5530115"/>
                          <a:gd name="connsiteY6" fmla="*/ 0 h 11249879"/>
                          <a:gd name="connsiteX7" fmla="*/ 3749935 w 5530115"/>
                          <a:gd name="connsiteY7" fmla="*/ 0 h 11249879"/>
                          <a:gd name="connsiteX8" fmla="*/ 4608411 w 5530115"/>
                          <a:gd name="connsiteY8" fmla="*/ 0 h 11249879"/>
                          <a:gd name="connsiteX9" fmla="*/ 5530115 w 5530115"/>
                          <a:gd name="connsiteY9" fmla="*/ 921704 h 11249879"/>
                          <a:gd name="connsiteX10" fmla="*/ 5530115 w 5530115"/>
                          <a:gd name="connsiteY10" fmla="*/ 1697738 h 11249879"/>
                          <a:gd name="connsiteX11" fmla="*/ 5530115 w 5530115"/>
                          <a:gd name="connsiteY11" fmla="*/ 2191578 h 11249879"/>
                          <a:gd name="connsiteX12" fmla="*/ 5530115 w 5530115"/>
                          <a:gd name="connsiteY12" fmla="*/ 2967611 h 11249879"/>
                          <a:gd name="connsiteX13" fmla="*/ 5530115 w 5530115"/>
                          <a:gd name="connsiteY13" fmla="*/ 3743645 h 11249879"/>
                          <a:gd name="connsiteX14" fmla="*/ 5530115 w 5530115"/>
                          <a:gd name="connsiteY14" fmla="*/ 4143420 h 11249879"/>
                          <a:gd name="connsiteX15" fmla="*/ 5530115 w 5530115"/>
                          <a:gd name="connsiteY15" fmla="*/ 4731325 h 11249879"/>
                          <a:gd name="connsiteX16" fmla="*/ 5530115 w 5530115"/>
                          <a:gd name="connsiteY16" fmla="*/ 5225164 h 11249879"/>
                          <a:gd name="connsiteX17" fmla="*/ 5530115 w 5530115"/>
                          <a:gd name="connsiteY17" fmla="*/ 5907134 h 11249879"/>
                          <a:gd name="connsiteX18" fmla="*/ 5530115 w 5530115"/>
                          <a:gd name="connsiteY18" fmla="*/ 6400973 h 11249879"/>
                          <a:gd name="connsiteX19" fmla="*/ 5530115 w 5530115"/>
                          <a:gd name="connsiteY19" fmla="*/ 6800748 h 11249879"/>
                          <a:gd name="connsiteX20" fmla="*/ 5530115 w 5530115"/>
                          <a:gd name="connsiteY20" fmla="*/ 7200523 h 11249879"/>
                          <a:gd name="connsiteX21" fmla="*/ 5530115 w 5530115"/>
                          <a:gd name="connsiteY21" fmla="*/ 7694363 h 11249879"/>
                          <a:gd name="connsiteX22" fmla="*/ 5530115 w 5530115"/>
                          <a:gd name="connsiteY22" fmla="*/ 8282268 h 11249879"/>
                          <a:gd name="connsiteX23" fmla="*/ 5530115 w 5530115"/>
                          <a:gd name="connsiteY23" fmla="*/ 8776107 h 11249879"/>
                          <a:gd name="connsiteX24" fmla="*/ 5530115 w 5530115"/>
                          <a:gd name="connsiteY24" fmla="*/ 9269947 h 11249879"/>
                          <a:gd name="connsiteX25" fmla="*/ 5530115 w 5530115"/>
                          <a:gd name="connsiteY25" fmla="*/ 10328175 h 11249879"/>
                          <a:gd name="connsiteX26" fmla="*/ 4608411 w 5530115"/>
                          <a:gd name="connsiteY26" fmla="*/ 11249879 h 11249879"/>
                          <a:gd name="connsiteX27" fmla="*/ 4155473 w 5530115"/>
                          <a:gd name="connsiteY27" fmla="*/ 11249879 h 11249879"/>
                          <a:gd name="connsiteX28" fmla="*/ 3702534 w 5530115"/>
                          <a:gd name="connsiteY28" fmla="*/ 11249879 h 11249879"/>
                          <a:gd name="connsiteX29" fmla="*/ 3212729 w 5530115"/>
                          <a:gd name="connsiteY29" fmla="*/ 11249879 h 11249879"/>
                          <a:gd name="connsiteX30" fmla="*/ 2612322 w 5530115"/>
                          <a:gd name="connsiteY30" fmla="*/ 11249879 h 11249879"/>
                          <a:gd name="connsiteX31" fmla="*/ 2159384 w 5530115"/>
                          <a:gd name="connsiteY31" fmla="*/ 11249879 h 11249879"/>
                          <a:gd name="connsiteX32" fmla="*/ 1595845 w 5530115"/>
                          <a:gd name="connsiteY32" fmla="*/ 11249879 h 11249879"/>
                          <a:gd name="connsiteX33" fmla="*/ 921704 w 5530115"/>
                          <a:gd name="connsiteY33" fmla="*/ 11249879 h 11249879"/>
                          <a:gd name="connsiteX34" fmla="*/ 0 w 5530115"/>
                          <a:gd name="connsiteY34" fmla="*/ 10328175 h 11249879"/>
                          <a:gd name="connsiteX35" fmla="*/ 0 w 5530115"/>
                          <a:gd name="connsiteY35" fmla="*/ 9552141 h 11249879"/>
                          <a:gd name="connsiteX36" fmla="*/ 0 w 5530115"/>
                          <a:gd name="connsiteY36" fmla="*/ 9152366 h 11249879"/>
                          <a:gd name="connsiteX37" fmla="*/ 0 w 5530115"/>
                          <a:gd name="connsiteY37" fmla="*/ 8846656 h 11249879"/>
                          <a:gd name="connsiteX38" fmla="*/ 0 w 5530115"/>
                          <a:gd name="connsiteY38" fmla="*/ 8070622 h 11249879"/>
                          <a:gd name="connsiteX39" fmla="*/ 0 w 5530115"/>
                          <a:gd name="connsiteY39" fmla="*/ 7482718 h 11249879"/>
                          <a:gd name="connsiteX40" fmla="*/ 0 w 5530115"/>
                          <a:gd name="connsiteY40" fmla="*/ 6988878 h 11249879"/>
                          <a:gd name="connsiteX41" fmla="*/ 0 w 5530115"/>
                          <a:gd name="connsiteY41" fmla="*/ 6589103 h 11249879"/>
                          <a:gd name="connsiteX42" fmla="*/ 0 w 5530115"/>
                          <a:gd name="connsiteY42" fmla="*/ 5813069 h 11249879"/>
                          <a:gd name="connsiteX43" fmla="*/ 0 w 5530115"/>
                          <a:gd name="connsiteY43" fmla="*/ 5413294 h 11249879"/>
                          <a:gd name="connsiteX44" fmla="*/ 0 w 5530115"/>
                          <a:gd name="connsiteY44" fmla="*/ 4637260 h 11249879"/>
                          <a:gd name="connsiteX45" fmla="*/ 0 w 5530115"/>
                          <a:gd name="connsiteY45" fmla="*/ 4237485 h 11249879"/>
                          <a:gd name="connsiteX46" fmla="*/ 0 w 5530115"/>
                          <a:gd name="connsiteY46" fmla="*/ 3555516 h 11249879"/>
                          <a:gd name="connsiteX47" fmla="*/ 0 w 5530115"/>
                          <a:gd name="connsiteY47" fmla="*/ 3155741 h 11249879"/>
                          <a:gd name="connsiteX48" fmla="*/ 0 w 5530115"/>
                          <a:gd name="connsiteY48" fmla="*/ 2473772 h 11249879"/>
                          <a:gd name="connsiteX49" fmla="*/ 0 w 5530115"/>
                          <a:gd name="connsiteY49" fmla="*/ 1979932 h 11249879"/>
                          <a:gd name="connsiteX50" fmla="*/ 0 w 5530115"/>
                          <a:gd name="connsiteY50" fmla="*/ 1674222 h 11249879"/>
                          <a:gd name="connsiteX51" fmla="*/ 0 w 5530115"/>
                          <a:gd name="connsiteY51" fmla="*/ 921704 h 1124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0115" h="11249879" fill="none" extrusionOk="0">
                            <a:moveTo>
                              <a:pt x="0" y="921704"/>
                            </a:moveTo>
                            <a:cubicBezTo>
                              <a:pt x="10434" y="447726"/>
                              <a:pt x="465616" y="-81288"/>
                              <a:pt x="921704" y="0"/>
                            </a:cubicBezTo>
                            <a:cubicBezTo>
                              <a:pt x="1119819" y="-45477"/>
                              <a:pt x="1190173" y="13023"/>
                              <a:pt x="1337775" y="0"/>
                            </a:cubicBezTo>
                            <a:cubicBezTo>
                              <a:pt x="1485377" y="-13023"/>
                              <a:pt x="1661626" y="69102"/>
                              <a:pt x="1938182" y="0"/>
                            </a:cubicBezTo>
                            <a:cubicBezTo>
                              <a:pt x="2214738" y="-69102"/>
                              <a:pt x="2239142" y="2131"/>
                              <a:pt x="2354253" y="0"/>
                            </a:cubicBezTo>
                            <a:cubicBezTo>
                              <a:pt x="2469364" y="-2131"/>
                              <a:pt x="2604134" y="31379"/>
                              <a:pt x="2844058" y="0"/>
                            </a:cubicBezTo>
                            <a:cubicBezTo>
                              <a:pt x="3083982" y="-31379"/>
                              <a:pt x="3054530" y="26418"/>
                              <a:pt x="3260130" y="0"/>
                            </a:cubicBezTo>
                            <a:cubicBezTo>
                              <a:pt x="3465730" y="-26418"/>
                              <a:pt x="3615235" y="2374"/>
                              <a:pt x="3749935" y="0"/>
                            </a:cubicBezTo>
                            <a:cubicBezTo>
                              <a:pt x="3884636" y="-2374"/>
                              <a:pt x="4353660" y="14557"/>
                              <a:pt x="4608411" y="0"/>
                            </a:cubicBezTo>
                            <a:cubicBezTo>
                              <a:pt x="5105984" y="-90443"/>
                              <a:pt x="5577211" y="442076"/>
                              <a:pt x="5530115" y="921704"/>
                            </a:cubicBezTo>
                            <a:cubicBezTo>
                              <a:pt x="5599665" y="1103827"/>
                              <a:pt x="5492071" y="1319001"/>
                              <a:pt x="5530115" y="1697738"/>
                            </a:cubicBezTo>
                            <a:cubicBezTo>
                              <a:pt x="5568159" y="2076475"/>
                              <a:pt x="5476499" y="2052175"/>
                              <a:pt x="5530115" y="2191578"/>
                            </a:cubicBezTo>
                            <a:cubicBezTo>
                              <a:pt x="5583731" y="2330981"/>
                              <a:pt x="5526175" y="2615890"/>
                              <a:pt x="5530115" y="2967611"/>
                            </a:cubicBezTo>
                            <a:cubicBezTo>
                              <a:pt x="5534055" y="3319332"/>
                              <a:pt x="5494688" y="3366031"/>
                              <a:pt x="5530115" y="3743645"/>
                            </a:cubicBezTo>
                            <a:cubicBezTo>
                              <a:pt x="5565542" y="4121259"/>
                              <a:pt x="5507451" y="3964454"/>
                              <a:pt x="5530115" y="4143420"/>
                            </a:cubicBezTo>
                            <a:cubicBezTo>
                              <a:pt x="5552779" y="4322386"/>
                              <a:pt x="5523354" y="4596893"/>
                              <a:pt x="5530115" y="4731325"/>
                            </a:cubicBezTo>
                            <a:cubicBezTo>
                              <a:pt x="5536876" y="4865757"/>
                              <a:pt x="5514498" y="4999283"/>
                              <a:pt x="5530115" y="5225164"/>
                            </a:cubicBezTo>
                            <a:cubicBezTo>
                              <a:pt x="5545732" y="5451045"/>
                              <a:pt x="5490920" y="5736857"/>
                              <a:pt x="5530115" y="5907134"/>
                            </a:cubicBezTo>
                            <a:cubicBezTo>
                              <a:pt x="5569310" y="6077411"/>
                              <a:pt x="5485951" y="6157660"/>
                              <a:pt x="5530115" y="6400973"/>
                            </a:cubicBezTo>
                            <a:cubicBezTo>
                              <a:pt x="5574279" y="6644286"/>
                              <a:pt x="5528740" y="6648226"/>
                              <a:pt x="5530115" y="6800748"/>
                            </a:cubicBezTo>
                            <a:cubicBezTo>
                              <a:pt x="5531490" y="6953271"/>
                              <a:pt x="5483667" y="7008279"/>
                              <a:pt x="5530115" y="7200523"/>
                            </a:cubicBezTo>
                            <a:cubicBezTo>
                              <a:pt x="5576563" y="7392767"/>
                              <a:pt x="5498294" y="7550891"/>
                              <a:pt x="5530115" y="7694363"/>
                            </a:cubicBezTo>
                            <a:cubicBezTo>
                              <a:pt x="5561936" y="7837835"/>
                              <a:pt x="5490955" y="8054103"/>
                              <a:pt x="5530115" y="8282268"/>
                            </a:cubicBezTo>
                            <a:cubicBezTo>
                              <a:pt x="5569275" y="8510434"/>
                              <a:pt x="5492635" y="8667860"/>
                              <a:pt x="5530115" y="8776107"/>
                            </a:cubicBezTo>
                            <a:cubicBezTo>
                              <a:pt x="5567595" y="8884354"/>
                              <a:pt x="5526305" y="9042459"/>
                              <a:pt x="5530115" y="9269947"/>
                            </a:cubicBezTo>
                            <a:cubicBezTo>
                              <a:pt x="5533925" y="9497435"/>
                              <a:pt x="5488042" y="9875689"/>
                              <a:pt x="5530115" y="10328175"/>
                            </a:cubicBezTo>
                            <a:cubicBezTo>
                              <a:pt x="5469814" y="10974096"/>
                              <a:pt x="5112263" y="11262558"/>
                              <a:pt x="4608411" y="11249879"/>
                            </a:cubicBezTo>
                            <a:cubicBezTo>
                              <a:pt x="4478464" y="11259387"/>
                              <a:pt x="4371862" y="11247249"/>
                              <a:pt x="4155473" y="11249879"/>
                            </a:cubicBezTo>
                            <a:cubicBezTo>
                              <a:pt x="3939084" y="11252509"/>
                              <a:pt x="3843087" y="11198559"/>
                              <a:pt x="3702534" y="11249879"/>
                            </a:cubicBezTo>
                            <a:cubicBezTo>
                              <a:pt x="3561981" y="11301199"/>
                              <a:pt x="3358527" y="11218196"/>
                              <a:pt x="3212729" y="11249879"/>
                            </a:cubicBezTo>
                            <a:cubicBezTo>
                              <a:pt x="3066932" y="11281562"/>
                              <a:pt x="2827110" y="11248305"/>
                              <a:pt x="2612322" y="11249879"/>
                            </a:cubicBezTo>
                            <a:cubicBezTo>
                              <a:pt x="2397534" y="11251453"/>
                              <a:pt x="2303657" y="11200907"/>
                              <a:pt x="2159384" y="11249879"/>
                            </a:cubicBezTo>
                            <a:cubicBezTo>
                              <a:pt x="2015111" y="11298851"/>
                              <a:pt x="1747655" y="11208455"/>
                              <a:pt x="1595845" y="11249879"/>
                            </a:cubicBezTo>
                            <a:cubicBezTo>
                              <a:pt x="1444035" y="11291303"/>
                              <a:pt x="1138499" y="11185500"/>
                              <a:pt x="921704" y="11249879"/>
                            </a:cubicBezTo>
                            <a:cubicBezTo>
                              <a:pt x="445766" y="11117187"/>
                              <a:pt x="-111364" y="10906044"/>
                              <a:pt x="0" y="10328175"/>
                            </a:cubicBezTo>
                            <a:cubicBezTo>
                              <a:pt x="-79957" y="9973366"/>
                              <a:pt x="45683" y="9898386"/>
                              <a:pt x="0" y="9552141"/>
                            </a:cubicBezTo>
                            <a:cubicBezTo>
                              <a:pt x="-45683" y="9205896"/>
                              <a:pt x="7047" y="9347749"/>
                              <a:pt x="0" y="9152366"/>
                            </a:cubicBezTo>
                            <a:cubicBezTo>
                              <a:pt x="-7047" y="8956983"/>
                              <a:pt x="33666" y="8958486"/>
                              <a:pt x="0" y="8846656"/>
                            </a:cubicBezTo>
                            <a:cubicBezTo>
                              <a:pt x="-33666" y="8734826"/>
                              <a:pt x="53657" y="8452553"/>
                              <a:pt x="0" y="8070622"/>
                            </a:cubicBezTo>
                            <a:cubicBezTo>
                              <a:pt x="-53657" y="7688691"/>
                              <a:pt x="43059" y="7625869"/>
                              <a:pt x="0" y="7482718"/>
                            </a:cubicBezTo>
                            <a:cubicBezTo>
                              <a:pt x="-43059" y="7339567"/>
                              <a:pt x="46432" y="7234370"/>
                              <a:pt x="0" y="6988878"/>
                            </a:cubicBezTo>
                            <a:cubicBezTo>
                              <a:pt x="-46432" y="6743386"/>
                              <a:pt x="27428" y="6742768"/>
                              <a:pt x="0" y="6589103"/>
                            </a:cubicBezTo>
                            <a:cubicBezTo>
                              <a:pt x="-27428" y="6435439"/>
                              <a:pt x="66631" y="5978313"/>
                              <a:pt x="0" y="5813069"/>
                            </a:cubicBezTo>
                            <a:cubicBezTo>
                              <a:pt x="-66631" y="5647825"/>
                              <a:pt x="45574" y="5541008"/>
                              <a:pt x="0" y="5413294"/>
                            </a:cubicBezTo>
                            <a:cubicBezTo>
                              <a:pt x="-45574" y="5285581"/>
                              <a:pt x="4942" y="4862753"/>
                              <a:pt x="0" y="4637260"/>
                            </a:cubicBezTo>
                            <a:cubicBezTo>
                              <a:pt x="-4942" y="4411767"/>
                              <a:pt x="8492" y="4412185"/>
                              <a:pt x="0" y="4237485"/>
                            </a:cubicBezTo>
                            <a:cubicBezTo>
                              <a:pt x="-8492" y="4062786"/>
                              <a:pt x="31426" y="3872772"/>
                              <a:pt x="0" y="3555516"/>
                            </a:cubicBezTo>
                            <a:cubicBezTo>
                              <a:pt x="-31426" y="3238260"/>
                              <a:pt x="2123" y="3270750"/>
                              <a:pt x="0" y="3155741"/>
                            </a:cubicBezTo>
                            <a:cubicBezTo>
                              <a:pt x="-2123" y="3040732"/>
                              <a:pt x="6178" y="2655637"/>
                              <a:pt x="0" y="2473772"/>
                            </a:cubicBezTo>
                            <a:cubicBezTo>
                              <a:pt x="-6178" y="2291907"/>
                              <a:pt x="39650" y="2122463"/>
                              <a:pt x="0" y="1979932"/>
                            </a:cubicBezTo>
                            <a:cubicBezTo>
                              <a:pt x="-39650" y="1837401"/>
                              <a:pt x="29565" y="1824174"/>
                              <a:pt x="0" y="1674222"/>
                            </a:cubicBezTo>
                            <a:cubicBezTo>
                              <a:pt x="-29565" y="1524270"/>
                              <a:pt x="54656" y="1296789"/>
                              <a:pt x="0" y="921704"/>
                            </a:cubicBezTo>
                            <a:close/>
                          </a:path>
                          <a:path w="5530115" h="11249879" stroke="0" extrusionOk="0">
                            <a:moveTo>
                              <a:pt x="0" y="921704"/>
                            </a:moveTo>
                            <a:cubicBezTo>
                              <a:pt x="-105468" y="340692"/>
                              <a:pt x="500576" y="-15895"/>
                              <a:pt x="921704" y="0"/>
                            </a:cubicBezTo>
                            <a:cubicBezTo>
                              <a:pt x="1085613" y="-30302"/>
                              <a:pt x="1223510" y="26296"/>
                              <a:pt x="1337775" y="0"/>
                            </a:cubicBezTo>
                            <a:cubicBezTo>
                              <a:pt x="1452040" y="-26296"/>
                              <a:pt x="1646870" y="18301"/>
                              <a:pt x="1864448" y="0"/>
                            </a:cubicBezTo>
                            <a:cubicBezTo>
                              <a:pt x="2082026" y="-18301"/>
                              <a:pt x="2106543" y="32354"/>
                              <a:pt x="2317386" y="0"/>
                            </a:cubicBezTo>
                            <a:cubicBezTo>
                              <a:pt x="2528229" y="-32354"/>
                              <a:pt x="2669332" y="26175"/>
                              <a:pt x="2770324" y="0"/>
                            </a:cubicBezTo>
                            <a:cubicBezTo>
                              <a:pt x="2871316" y="-26175"/>
                              <a:pt x="3110469" y="8754"/>
                              <a:pt x="3296997" y="0"/>
                            </a:cubicBezTo>
                            <a:cubicBezTo>
                              <a:pt x="3483525" y="-8754"/>
                              <a:pt x="3771839" y="3577"/>
                              <a:pt x="3897403" y="0"/>
                            </a:cubicBezTo>
                            <a:cubicBezTo>
                              <a:pt x="4022967" y="-3577"/>
                              <a:pt x="4391045" y="11244"/>
                              <a:pt x="4608411" y="0"/>
                            </a:cubicBezTo>
                            <a:cubicBezTo>
                              <a:pt x="5178233" y="133921"/>
                              <a:pt x="5510037" y="488898"/>
                              <a:pt x="5530115" y="921704"/>
                            </a:cubicBezTo>
                            <a:cubicBezTo>
                              <a:pt x="5541730" y="1046224"/>
                              <a:pt x="5525373" y="1282081"/>
                              <a:pt x="5530115" y="1509608"/>
                            </a:cubicBezTo>
                            <a:cubicBezTo>
                              <a:pt x="5534857" y="1737135"/>
                              <a:pt x="5507225" y="1908265"/>
                              <a:pt x="5530115" y="2191578"/>
                            </a:cubicBezTo>
                            <a:cubicBezTo>
                              <a:pt x="5553005" y="2474891"/>
                              <a:pt x="5490969" y="2498929"/>
                              <a:pt x="5530115" y="2591353"/>
                            </a:cubicBezTo>
                            <a:cubicBezTo>
                              <a:pt x="5569261" y="2683778"/>
                              <a:pt x="5450136" y="3029469"/>
                              <a:pt x="5530115" y="3273322"/>
                            </a:cubicBezTo>
                            <a:cubicBezTo>
                              <a:pt x="5610094" y="3517175"/>
                              <a:pt x="5493541" y="3583815"/>
                              <a:pt x="5530115" y="3861226"/>
                            </a:cubicBezTo>
                            <a:cubicBezTo>
                              <a:pt x="5566689" y="4138637"/>
                              <a:pt x="5480449" y="4229117"/>
                              <a:pt x="5530115" y="4449131"/>
                            </a:cubicBezTo>
                            <a:cubicBezTo>
                              <a:pt x="5579781" y="4669145"/>
                              <a:pt x="5482224" y="4828651"/>
                              <a:pt x="5530115" y="4942970"/>
                            </a:cubicBezTo>
                            <a:cubicBezTo>
                              <a:pt x="5578006" y="5057289"/>
                              <a:pt x="5523071" y="5143975"/>
                              <a:pt x="5530115" y="5248681"/>
                            </a:cubicBezTo>
                            <a:cubicBezTo>
                              <a:pt x="5537159" y="5353387"/>
                              <a:pt x="5498902" y="5692143"/>
                              <a:pt x="5530115" y="5930650"/>
                            </a:cubicBezTo>
                            <a:cubicBezTo>
                              <a:pt x="5561328" y="6169157"/>
                              <a:pt x="5500096" y="6134780"/>
                              <a:pt x="5530115" y="6330425"/>
                            </a:cubicBezTo>
                            <a:cubicBezTo>
                              <a:pt x="5560134" y="6526070"/>
                              <a:pt x="5483212" y="6672621"/>
                              <a:pt x="5530115" y="6824265"/>
                            </a:cubicBezTo>
                            <a:cubicBezTo>
                              <a:pt x="5577018" y="6975909"/>
                              <a:pt x="5508384" y="7324588"/>
                              <a:pt x="5530115" y="7506234"/>
                            </a:cubicBezTo>
                            <a:cubicBezTo>
                              <a:pt x="5551846" y="7687880"/>
                              <a:pt x="5475385" y="7943217"/>
                              <a:pt x="5530115" y="8094138"/>
                            </a:cubicBezTo>
                            <a:cubicBezTo>
                              <a:pt x="5584845" y="8245059"/>
                              <a:pt x="5516060" y="8330844"/>
                              <a:pt x="5530115" y="8493913"/>
                            </a:cubicBezTo>
                            <a:cubicBezTo>
                              <a:pt x="5544170" y="8656982"/>
                              <a:pt x="5528609" y="8706213"/>
                              <a:pt x="5530115" y="8893688"/>
                            </a:cubicBezTo>
                            <a:cubicBezTo>
                              <a:pt x="5531621" y="9081164"/>
                              <a:pt x="5529668" y="9156698"/>
                              <a:pt x="5530115" y="9293463"/>
                            </a:cubicBezTo>
                            <a:cubicBezTo>
                              <a:pt x="5530562" y="9430229"/>
                              <a:pt x="5478096" y="10103682"/>
                              <a:pt x="5530115" y="10328175"/>
                            </a:cubicBezTo>
                            <a:cubicBezTo>
                              <a:pt x="5546385" y="10742723"/>
                              <a:pt x="5219232" y="11193517"/>
                              <a:pt x="4608411" y="11249879"/>
                            </a:cubicBezTo>
                            <a:cubicBezTo>
                              <a:pt x="4428199" y="11261198"/>
                              <a:pt x="4349812" y="11237794"/>
                              <a:pt x="4192340" y="11249879"/>
                            </a:cubicBezTo>
                            <a:cubicBezTo>
                              <a:pt x="4034868" y="11261964"/>
                              <a:pt x="3778360" y="11188450"/>
                              <a:pt x="3628800" y="11249879"/>
                            </a:cubicBezTo>
                            <a:cubicBezTo>
                              <a:pt x="3479240" y="11311308"/>
                              <a:pt x="3269925" y="11218318"/>
                              <a:pt x="3102128" y="11249879"/>
                            </a:cubicBezTo>
                            <a:cubicBezTo>
                              <a:pt x="2934331" y="11281440"/>
                              <a:pt x="2830205" y="11221595"/>
                              <a:pt x="2649190" y="11249879"/>
                            </a:cubicBezTo>
                            <a:cubicBezTo>
                              <a:pt x="2468175" y="11278163"/>
                              <a:pt x="2243892" y="11239443"/>
                              <a:pt x="2122517" y="11249879"/>
                            </a:cubicBezTo>
                            <a:cubicBezTo>
                              <a:pt x="2001142" y="11260315"/>
                              <a:pt x="1767467" y="11213478"/>
                              <a:pt x="1595845" y="11249879"/>
                            </a:cubicBezTo>
                            <a:cubicBezTo>
                              <a:pt x="1424223" y="11286280"/>
                              <a:pt x="1126167" y="11175368"/>
                              <a:pt x="921704" y="11249879"/>
                            </a:cubicBezTo>
                            <a:cubicBezTo>
                              <a:pt x="391339" y="11218690"/>
                              <a:pt x="85845" y="10717428"/>
                              <a:pt x="0" y="10328175"/>
                            </a:cubicBezTo>
                            <a:cubicBezTo>
                              <a:pt x="-9355" y="10219475"/>
                              <a:pt x="1356" y="10130900"/>
                              <a:pt x="0" y="10022465"/>
                            </a:cubicBezTo>
                            <a:cubicBezTo>
                              <a:pt x="-1356" y="9914030"/>
                              <a:pt x="27495" y="9692169"/>
                              <a:pt x="0" y="9528625"/>
                            </a:cubicBezTo>
                            <a:cubicBezTo>
                              <a:pt x="-27495" y="9365081"/>
                              <a:pt x="57205" y="9049705"/>
                              <a:pt x="0" y="8846656"/>
                            </a:cubicBezTo>
                            <a:cubicBezTo>
                              <a:pt x="-57205" y="8643607"/>
                              <a:pt x="5498" y="8682408"/>
                              <a:pt x="0" y="8540946"/>
                            </a:cubicBezTo>
                            <a:cubicBezTo>
                              <a:pt x="-5498" y="8399484"/>
                              <a:pt x="40117" y="7971640"/>
                              <a:pt x="0" y="7764912"/>
                            </a:cubicBezTo>
                            <a:cubicBezTo>
                              <a:pt x="-40117" y="7558184"/>
                              <a:pt x="38827" y="7299925"/>
                              <a:pt x="0" y="6988878"/>
                            </a:cubicBezTo>
                            <a:cubicBezTo>
                              <a:pt x="-38827" y="6677831"/>
                              <a:pt x="7393" y="6759157"/>
                              <a:pt x="0" y="6683167"/>
                            </a:cubicBezTo>
                            <a:cubicBezTo>
                              <a:pt x="-7393" y="6607177"/>
                              <a:pt x="16997" y="6399461"/>
                              <a:pt x="0" y="6283392"/>
                            </a:cubicBezTo>
                            <a:cubicBezTo>
                              <a:pt x="-16997" y="6167324"/>
                              <a:pt x="34664" y="6020708"/>
                              <a:pt x="0" y="5789553"/>
                            </a:cubicBezTo>
                            <a:cubicBezTo>
                              <a:pt x="-34664" y="5558398"/>
                              <a:pt x="26494" y="5582235"/>
                              <a:pt x="0" y="5483842"/>
                            </a:cubicBezTo>
                            <a:cubicBezTo>
                              <a:pt x="-26494" y="5385449"/>
                              <a:pt x="21214" y="5286073"/>
                              <a:pt x="0" y="5178132"/>
                            </a:cubicBezTo>
                            <a:cubicBezTo>
                              <a:pt x="-21214" y="5070191"/>
                              <a:pt x="27728" y="4848540"/>
                              <a:pt x="0" y="4590228"/>
                            </a:cubicBezTo>
                            <a:cubicBezTo>
                              <a:pt x="-27728" y="4331916"/>
                              <a:pt x="18039" y="4356955"/>
                              <a:pt x="0" y="4284517"/>
                            </a:cubicBezTo>
                            <a:cubicBezTo>
                              <a:pt x="-18039" y="4212079"/>
                              <a:pt x="45291" y="3953805"/>
                              <a:pt x="0" y="3696613"/>
                            </a:cubicBezTo>
                            <a:cubicBezTo>
                              <a:pt x="-45291" y="3439421"/>
                              <a:pt x="40320" y="3394141"/>
                              <a:pt x="0" y="3296838"/>
                            </a:cubicBezTo>
                            <a:cubicBezTo>
                              <a:pt x="-40320" y="3199536"/>
                              <a:pt x="14772" y="2848450"/>
                              <a:pt x="0" y="2708933"/>
                            </a:cubicBezTo>
                            <a:cubicBezTo>
                              <a:pt x="-14772" y="2569416"/>
                              <a:pt x="42171" y="2327651"/>
                              <a:pt x="0" y="2215094"/>
                            </a:cubicBezTo>
                            <a:cubicBezTo>
                              <a:pt x="-42171" y="2102537"/>
                              <a:pt x="39392" y="1857846"/>
                              <a:pt x="0" y="1533125"/>
                            </a:cubicBezTo>
                            <a:cubicBezTo>
                              <a:pt x="-39392" y="1208404"/>
                              <a:pt x="45409" y="1166818"/>
                              <a:pt x="0" y="92170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33" name="TextBox 132">
                <a:extLst>
                  <a:ext uri="{FF2B5EF4-FFF2-40B4-BE49-F238E27FC236}">
                    <a16:creationId xmlns:a16="http://schemas.microsoft.com/office/drawing/2014/main" id="{95249BDB-6489-3123-6E1B-C6EFC6FDC910}"/>
                  </a:ext>
                </a:extLst>
              </p:cNvPr>
              <p:cNvSpPr txBox="1">
                <a:spLocks noGrp="1" noRot="1" noMove="1" noResize="1" noEditPoints="1" noAdjustHandles="1" noChangeArrowheads="1" noChangeShapeType="1"/>
              </p:cNvSpPr>
              <p:nvPr/>
            </p:nvSpPr>
            <p:spPr>
              <a:xfrm>
                <a:off x="1058940" y="4570666"/>
                <a:ext cx="10458684" cy="153156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GB" sz="2000" b="1">
                    <a:latin typeface="Arial" panose="020B0604020202020204" pitchFamily="34" charset="0"/>
                    <a:cs typeface="Arial" panose="020B0604020202020204" pitchFamily="34" charset="0"/>
                  </a:rPr>
                  <a:t>Write down or draw two things you love to see.</a:t>
                </a:r>
              </a:p>
              <a:p>
                <a:pPr algn="ctr"/>
                <a:endParaRPr lang="en-GB" sz="2000" b="1">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EF91E898-F8C5-485F-6689-19748F6BD7E0}"/>
                  </a:ext>
                </a:extLst>
              </p:cNvPr>
              <p:cNvSpPr txBox="1">
                <a:spLocks noGrp="1" noRot="1" noMove="1" noResize="1" noEditPoints="1" noAdjustHandles="1" noChangeArrowheads="1" noChangeShapeType="1"/>
              </p:cNvSpPr>
              <p:nvPr/>
            </p:nvSpPr>
            <p:spPr>
              <a:xfrm>
                <a:off x="2927470" y="1201887"/>
                <a:ext cx="8590154" cy="273018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a:t>
                </a:r>
                <a:endParaRPr lang="en-GB" sz="4400" b="1">
                  <a:latin typeface="Arial" panose="020B0604020202020204" pitchFamily="34" charset="0"/>
                  <a:cs typeface="Arial" panose="020B0604020202020204" pitchFamily="34" charset="0"/>
                </a:endParaRPr>
              </a:p>
              <a:p>
                <a:r>
                  <a:rPr lang="en-GB" sz="4400" b="1">
                    <a:latin typeface="Arial" panose="020B0604020202020204" pitchFamily="34" charset="0"/>
                    <a:cs typeface="Arial" panose="020B0604020202020204" pitchFamily="34" charset="0"/>
                  </a:rPr>
                  <a:t>Positivity card 12</a:t>
                </a:r>
              </a:p>
            </p:txBody>
          </p:sp>
        </p:grpSp>
        <p:pic>
          <p:nvPicPr>
            <p:cNvPr id="131" name="Picture 130">
              <a:extLst>
                <a:ext uri="{FF2B5EF4-FFF2-40B4-BE49-F238E27FC236}">
                  <a16:creationId xmlns:a16="http://schemas.microsoft.com/office/drawing/2014/main" id="{0DFC0626-F430-E05A-BEA2-E205828E7498}"/>
                </a:ext>
              </a:extLst>
            </p:cNvPr>
            <p:cNvPicPr>
              <a:picLocks noGrp="1" noRot="1" noChangeAspect="1" noMove="1" noResize="1" noEditPoints="1" noAdjustHandles="1" noChangeArrowheads="1" noChangeShapeType="1" noCrop="1"/>
            </p:cNvPicPr>
            <p:nvPr/>
          </p:nvPicPr>
          <p:blipFill rotWithShape="1">
            <a:blip r:embed="rId31" cstate="email">
              <a:extLst>
                <a:ext uri="{28A0092B-C50C-407E-A947-70E740481C1C}">
                  <a14:useLocalDpi xmlns:a14="http://schemas.microsoft.com/office/drawing/2010/main"/>
                </a:ext>
              </a:extLst>
            </a:blip>
            <a:srcRect l="-10077" t="-9092" r="-9857" b="-15683"/>
            <a:stretch/>
          </p:blipFill>
          <p:spPr>
            <a:xfrm rot="10540048">
              <a:off x="3082073" y="1968882"/>
              <a:ext cx="1254816" cy="2114038"/>
            </a:xfrm>
            <a:prstGeom prst="rect">
              <a:avLst/>
            </a:prstGeom>
          </p:spPr>
        </p:pic>
      </p:grpSp>
    </p:spTree>
    <p:extLst>
      <p:ext uri="{BB962C8B-B14F-4D97-AF65-F5344CB8AC3E}">
        <p14:creationId xmlns:p14="http://schemas.microsoft.com/office/powerpoint/2010/main" val="40263292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24"/>
                                        </p:tgtEl>
                                      </p:cBhvr>
                                      <p:by x="150000" y="150000"/>
                                    </p:animScale>
                                  </p:childTnLst>
                                </p:cTn>
                              </p:par>
                            </p:childTnLst>
                          </p:cTn>
                        </p:par>
                      </p:childTnLst>
                    </p:cTn>
                  </p:par>
                </p:childTnLst>
              </p:cTn>
              <p:nextCondLst>
                <p:cond evt="onClick" delay="0">
                  <p:tgtEl>
                    <p:spTgt spid="62"/>
                  </p:tgtEl>
                </p:cond>
              </p:nextCondLst>
            </p:seq>
            <p:seq concurrent="1" nextAc="seek">
              <p:cTn id="9" restart="whenNotActive" fill="hold" evtFilter="cancelBubble" nodeType="interactiveSeq">
                <p:stCondLst>
                  <p:cond evt="onClick" delay="0">
                    <p:tgtEl>
                      <p:spTgt spid="6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72"/>
                                        </p:tgtEl>
                                      </p:cBhvr>
                                      <p:by x="150000" y="150000"/>
                                    </p:animScale>
                                  </p:childTnLst>
                                </p:cTn>
                              </p:par>
                            </p:childTnLst>
                          </p:cTn>
                        </p:par>
                      </p:childTnLst>
                    </p:cTn>
                  </p:par>
                </p:childTnLst>
              </p:cTn>
              <p:nextCondLst>
                <p:cond evt="onClick" delay="0">
                  <p:tgtEl>
                    <p:spTgt spid="64"/>
                  </p:tgtEl>
                </p:cond>
              </p:nextCondLst>
            </p:seq>
            <p:seq concurrent="1" nextAc="seek">
              <p:cTn id="16" restart="whenNotActive" fill="hold" evtFilter="cancelBubble" nodeType="interactiveSeq">
                <p:stCondLst>
                  <p:cond evt="onClick" delay="0">
                    <p:tgtEl>
                      <p:spTgt spid="6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2000" fill="hold"/>
                                        <p:tgtEl>
                                          <p:spTgt spid="81"/>
                                        </p:tgtEl>
                                      </p:cBhvr>
                                      <p:by x="150000" y="150000"/>
                                    </p:animScale>
                                  </p:childTnLst>
                                </p:cTn>
                              </p:par>
                            </p:childTnLst>
                          </p:cTn>
                        </p:par>
                      </p:childTnLst>
                    </p:cTn>
                  </p:par>
                </p:childTnLst>
              </p:cTn>
              <p:nextCondLst>
                <p:cond evt="onClick" delay="0">
                  <p:tgtEl>
                    <p:spTgt spid="66"/>
                  </p:tgtEl>
                </p:cond>
              </p:nextCondLst>
            </p:seq>
            <p:seq concurrent="1" nextAc="seek">
              <p:cTn id="23" restart="whenNotActive" fill="hold" evtFilter="cancelBubble" nodeType="interactiveSeq">
                <p:stCondLst>
                  <p:cond evt="onClick" delay="0">
                    <p:tgtEl>
                      <p:spTgt spid="6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childTnLst>
                                </p:cTn>
                              </p:par>
                              <p:par>
                                <p:cTn id="28" presetID="6" presetClass="emph" presetSubtype="0" fill="hold" nodeType="withEffect">
                                  <p:stCondLst>
                                    <p:cond delay="0"/>
                                  </p:stCondLst>
                                  <p:childTnLst>
                                    <p:animScale>
                                      <p:cBhvr>
                                        <p:cTn id="29" dur="2000" fill="hold"/>
                                        <p:tgtEl>
                                          <p:spTgt spid="93"/>
                                        </p:tgtEl>
                                      </p:cBhvr>
                                      <p:by x="150000" y="150000"/>
                                    </p:animScale>
                                  </p:childTnLst>
                                </p:cTn>
                              </p:par>
                            </p:childTnLst>
                          </p:cTn>
                        </p:par>
                      </p:childTnLst>
                    </p:cTn>
                  </p:par>
                </p:childTnLst>
              </p:cTn>
              <p:nextCondLst>
                <p:cond evt="onClick" delay="0">
                  <p:tgtEl>
                    <p:spTgt spid="68"/>
                  </p:tgtEl>
                </p:cond>
              </p:nextCondLst>
            </p:seq>
            <p:seq concurrent="1" nextAc="seek">
              <p:cTn id="30" restart="whenNotActive" fill="hold" evtFilter="cancelBubble" nodeType="interactiveSeq">
                <p:stCondLst>
                  <p:cond evt="onClick" delay="0">
                    <p:tgtEl>
                      <p:spTgt spid="7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6" presetClass="emph" presetSubtype="0" fill="hold" nodeType="withEffect">
                                  <p:stCondLst>
                                    <p:cond delay="0"/>
                                  </p:stCondLst>
                                  <p:childTnLst>
                                    <p:animScale>
                                      <p:cBhvr>
                                        <p:cTn id="36" dur="2000" fill="hold"/>
                                        <p:tgtEl>
                                          <p:spTgt spid="102"/>
                                        </p:tgtEl>
                                      </p:cBhvr>
                                      <p:by x="150000" y="150000"/>
                                    </p:animScale>
                                  </p:childTnLst>
                                </p:cTn>
                              </p:par>
                            </p:childTnLst>
                          </p:cTn>
                        </p:par>
                      </p:childTnLst>
                    </p:cTn>
                  </p:par>
                </p:childTnLst>
              </p:cTn>
              <p:nextCondLst>
                <p:cond evt="onClick" delay="0">
                  <p:tgtEl>
                    <p:spTgt spid="70"/>
                  </p:tgtEl>
                </p:cond>
              </p:nextCondLst>
            </p:seq>
            <p:seq concurrent="1" nextAc="seek">
              <p:cTn id="37" restart="whenNotActive" fill="hold" evtFilter="cancelBubble" nodeType="interactiveSeq">
                <p:stCondLst>
                  <p:cond evt="onClick" delay="0">
                    <p:tgtEl>
                      <p:spTgt spid="8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6" presetClass="emph" presetSubtype="0" fill="hold" nodeType="withEffect">
                                  <p:stCondLst>
                                    <p:cond delay="0"/>
                                  </p:stCondLst>
                                  <p:childTnLst>
                                    <p:animScale>
                                      <p:cBhvr>
                                        <p:cTn id="43" dur="2000" fill="hold"/>
                                        <p:tgtEl>
                                          <p:spTgt spid="19"/>
                                        </p:tgtEl>
                                      </p:cBhvr>
                                      <p:by x="150000" y="150000"/>
                                    </p:animScale>
                                  </p:childTnLst>
                                </p:cTn>
                              </p:par>
                            </p:childTnLst>
                          </p:cTn>
                        </p:par>
                      </p:childTnLst>
                    </p:cTn>
                  </p:par>
                </p:childTnLst>
              </p:cTn>
              <p:nextCondLst>
                <p:cond evt="onClick" delay="0">
                  <p:tgtEl>
                    <p:spTgt spid="88"/>
                  </p:tgtEl>
                </p:cond>
              </p:nextCondLst>
            </p:seq>
            <p:seq concurrent="1" nextAc="seek">
              <p:cTn id="44" restart="whenNotActive" fill="hold" evtFilter="cancelBubble" nodeType="interactiveSeq">
                <p:stCondLst>
                  <p:cond evt="onClick" delay="0">
                    <p:tgtEl>
                      <p:spTgt spid="114"/>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6" presetClass="emph" presetSubtype="0" fill="hold" nodeType="withEffect">
                                  <p:stCondLst>
                                    <p:cond delay="0"/>
                                  </p:stCondLst>
                                  <p:childTnLst>
                                    <p:animScale>
                                      <p:cBhvr>
                                        <p:cTn id="50" dur="2000" fill="hold"/>
                                        <p:tgtEl>
                                          <p:spTgt spid="30"/>
                                        </p:tgtEl>
                                      </p:cBhvr>
                                      <p:by x="150000" y="150000"/>
                                    </p:animScale>
                                  </p:childTnLst>
                                </p:cTn>
                              </p:par>
                            </p:childTnLst>
                          </p:cTn>
                        </p:par>
                      </p:childTnLst>
                    </p:cTn>
                  </p:par>
                </p:childTnLst>
              </p:cTn>
              <p:nextCondLst>
                <p:cond evt="onClick" delay="0">
                  <p:tgtEl>
                    <p:spTgt spid="114"/>
                  </p:tgtEl>
                </p:cond>
              </p:nextCondLst>
            </p:seq>
            <p:seq concurrent="1" nextAc="seek">
              <p:cTn id="51" restart="whenNotActive" fill="hold" evtFilter="cancelBubble" nodeType="interactiveSeq">
                <p:stCondLst>
                  <p:cond evt="onClick" delay="0">
                    <p:tgtEl>
                      <p:spTgt spid="11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6" presetClass="emph" presetSubtype="0" fill="hold" nodeType="withEffect">
                                  <p:stCondLst>
                                    <p:cond delay="0"/>
                                  </p:stCondLst>
                                  <p:childTnLst>
                                    <p:animScale>
                                      <p:cBhvr>
                                        <p:cTn id="57" dur="2000" fill="hold"/>
                                        <p:tgtEl>
                                          <p:spTgt spid="37"/>
                                        </p:tgtEl>
                                      </p:cBhvr>
                                      <p:by x="150000" y="150000"/>
                                    </p:animScale>
                                  </p:childTnLst>
                                </p:cTn>
                              </p:par>
                            </p:childTnLst>
                          </p:cTn>
                        </p:par>
                      </p:childTnLst>
                    </p:cTn>
                  </p:par>
                </p:childTnLst>
              </p:cTn>
              <p:nextCondLst>
                <p:cond evt="onClick" delay="0">
                  <p:tgtEl>
                    <p:spTgt spid="116"/>
                  </p:tgtEl>
                </p:cond>
              </p:nextCondLst>
            </p:seq>
            <p:seq concurrent="1" nextAc="seek">
              <p:cTn id="58" restart="whenNotActive" fill="hold" evtFilter="cancelBubble" nodeType="interactiveSeq">
                <p:stCondLst>
                  <p:cond evt="onClick" delay="0">
                    <p:tgtEl>
                      <p:spTgt spid="1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2000" fill="hold"/>
                                        <p:tgtEl>
                                          <p:spTgt spid="43"/>
                                        </p:tgtEl>
                                      </p:cBhvr>
                                      <p:by x="150000" y="150000"/>
                                    </p:animScale>
                                  </p:childTnLst>
                                </p:cTn>
                              </p:par>
                            </p:childTnLst>
                          </p:cTn>
                        </p:par>
                      </p:childTnLst>
                    </p:cTn>
                  </p:par>
                </p:childTnLst>
              </p:cTn>
              <p:nextCondLst>
                <p:cond evt="onClick" delay="0">
                  <p:tgtEl>
                    <p:spTgt spid="118"/>
                  </p:tgtEl>
                </p:cond>
              </p:nextCondLst>
            </p:seq>
            <p:seq concurrent="1" nextAc="seek">
              <p:cTn id="65" restart="whenNotActive" fill="hold" evtFilter="cancelBubble" nodeType="interactiveSeq">
                <p:stCondLst>
                  <p:cond evt="onClick" delay="0">
                    <p:tgtEl>
                      <p:spTgt spid="120"/>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childTnLst>
                                </p:cTn>
                              </p:par>
                              <p:par>
                                <p:cTn id="70" presetID="6" presetClass="emph" presetSubtype="0" fill="hold" nodeType="withEffect">
                                  <p:stCondLst>
                                    <p:cond delay="0"/>
                                  </p:stCondLst>
                                  <p:childTnLst>
                                    <p:animScale>
                                      <p:cBhvr>
                                        <p:cTn id="71" dur="2000" fill="hold"/>
                                        <p:tgtEl>
                                          <p:spTgt spid="53"/>
                                        </p:tgtEl>
                                      </p:cBhvr>
                                      <p:by x="150000" y="150000"/>
                                    </p:animScale>
                                  </p:childTnLst>
                                </p:cTn>
                              </p:par>
                            </p:childTnLst>
                          </p:cTn>
                        </p:par>
                      </p:childTnLst>
                    </p:cTn>
                  </p:par>
                </p:childTnLst>
              </p:cTn>
              <p:nextCondLst>
                <p:cond evt="onClick" delay="0">
                  <p:tgtEl>
                    <p:spTgt spid="120"/>
                  </p:tgtEl>
                </p:cond>
              </p:nextCondLst>
            </p:seq>
            <p:seq concurrent="1" nextAc="seek">
              <p:cTn id="72" restart="whenNotActive" fill="hold" evtFilter="cancelBubble" nodeType="interactiveSeq">
                <p:stCondLst>
                  <p:cond evt="onClick" delay="0">
                    <p:tgtEl>
                      <p:spTgt spid="122"/>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6" presetClass="emph" presetSubtype="0" fill="hold" nodeType="withEffect">
                                  <p:stCondLst>
                                    <p:cond delay="0"/>
                                  </p:stCondLst>
                                  <p:childTnLst>
                                    <p:animScale>
                                      <p:cBhvr>
                                        <p:cTn id="78" dur="2000" fill="hold"/>
                                        <p:tgtEl>
                                          <p:spTgt spid="123"/>
                                        </p:tgtEl>
                                      </p:cBhvr>
                                      <p:by x="150000" y="150000"/>
                                    </p:animScale>
                                  </p:childTnLst>
                                </p:cTn>
                              </p:par>
                            </p:childTnLst>
                          </p:cTn>
                        </p:par>
                      </p:childTnLst>
                    </p:cTn>
                  </p:par>
                </p:childTnLst>
              </p:cTn>
              <p:nextCondLst>
                <p:cond evt="onClick" delay="0">
                  <p:tgtEl>
                    <p:spTgt spid="122"/>
                  </p:tgtEl>
                </p:cond>
              </p:nextCondLst>
            </p:seq>
            <p:seq concurrent="1" nextAc="seek">
              <p:cTn id="79" restart="whenNotActive" fill="hold" evtFilter="cancelBubble" nodeType="interactiveSeq">
                <p:stCondLst>
                  <p:cond evt="onClick" delay="0">
                    <p:tgtEl>
                      <p:spTgt spid="13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29"/>
                                        </p:tgtEl>
                                        <p:attrNameLst>
                                          <p:attrName>style.visibility</p:attrName>
                                        </p:attrNameLst>
                                      </p:cBhvr>
                                      <p:to>
                                        <p:strVal val="visible"/>
                                      </p:to>
                                    </p:set>
                                  </p:childTnLst>
                                </p:cTn>
                              </p:par>
                              <p:par>
                                <p:cTn id="84" presetID="6" presetClass="emph" presetSubtype="0" fill="hold" nodeType="withEffect">
                                  <p:stCondLst>
                                    <p:cond delay="0"/>
                                  </p:stCondLst>
                                  <p:childTnLst>
                                    <p:animScale>
                                      <p:cBhvr>
                                        <p:cTn id="85" dur="2000" fill="hold"/>
                                        <p:tgtEl>
                                          <p:spTgt spid="129"/>
                                        </p:tgtEl>
                                      </p:cBhvr>
                                      <p:by x="150000" y="150000"/>
                                    </p:animScale>
                                  </p:childTnLst>
                                </p:cTn>
                              </p:par>
                            </p:childTnLst>
                          </p:cTn>
                        </p:par>
                      </p:childTnLst>
                    </p:cTn>
                  </p:par>
                </p:childTnLst>
              </p:cTn>
              <p:nextCondLst>
                <p:cond evt="onClick" delay="0">
                  <p:tgtEl>
                    <p:spTgt spid="136"/>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1000"/>
                                        <p:tgtEl>
                                          <p:spTgt spid="24"/>
                                        </p:tgtEl>
                                        <p:attrNameLst>
                                          <p:attrName>ppt_w</p:attrName>
                                        </p:attrNameLst>
                                      </p:cBhvr>
                                      <p:tavLst>
                                        <p:tav tm="0">
                                          <p:val>
                                            <p:strVal val="ppt_w"/>
                                          </p:val>
                                        </p:tav>
                                        <p:tav tm="100000">
                                          <p:val>
                                            <p:fltVal val="0"/>
                                          </p:val>
                                        </p:tav>
                                      </p:tavLst>
                                    </p:anim>
                                    <p:anim calcmode="lin" valueType="num">
                                      <p:cBhvr>
                                        <p:cTn id="91" dur="1000"/>
                                        <p:tgtEl>
                                          <p:spTgt spid="24"/>
                                        </p:tgtEl>
                                        <p:attrNameLst>
                                          <p:attrName>ppt_h</p:attrName>
                                        </p:attrNameLst>
                                      </p:cBhvr>
                                      <p:tavLst>
                                        <p:tav tm="0">
                                          <p:val>
                                            <p:strVal val="ppt_h"/>
                                          </p:val>
                                        </p:tav>
                                        <p:tav tm="100000">
                                          <p:val>
                                            <p:fltVal val="0"/>
                                          </p:val>
                                        </p:tav>
                                      </p:tavLst>
                                    </p:anim>
                                    <p:animEffect transition="out" filter="fade">
                                      <p:cBhvr>
                                        <p:cTn id="92" dur="1000"/>
                                        <p:tgtEl>
                                          <p:spTgt spid="24"/>
                                        </p:tgtEl>
                                      </p:cBhvr>
                                    </p:animEffect>
                                    <p:set>
                                      <p:cBhvr>
                                        <p:cTn id="9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72"/>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clickEffect">
                                  <p:stCondLst>
                                    <p:cond delay="0"/>
                                  </p:stCondLst>
                                  <p:childTnLst>
                                    <p:anim calcmode="lin" valueType="num">
                                      <p:cBhvr>
                                        <p:cTn id="98" dur="1000"/>
                                        <p:tgtEl>
                                          <p:spTgt spid="72"/>
                                        </p:tgtEl>
                                        <p:attrNameLst>
                                          <p:attrName>ppt_w</p:attrName>
                                        </p:attrNameLst>
                                      </p:cBhvr>
                                      <p:tavLst>
                                        <p:tav tm="0">
                                          <p:val>
                                            <p:strVal val="ppt_w"/>
                                          </p:val>
                                        </p:tav>
                                        <p:tav tm="100000">
                                          <p:val>
                                            <p:fltVal val="0"/>
                                          </p:val>
                                        </p:tav>
                                      </p:tavLst>
                                    </p:anim>
                                    <p:anim calcmode="lin" valueType="num">
                                      <p:cBhvr>
                                        <p:cTn id="99" dur="1000"/>
                                        <p:tgtEl>
                                          <p:spTgt spid="72"/>
                                        </p:tgtEl>
                                        <p:attrNameLst>
                                          <p:attrName>ppt_h</p:attrName>
                                        </p:attrNameLst>
                                      </p:cBhvr>
                                      <p:tavLst>
                                        <p:tav tm="0">
                                          <p:val>
                                            <p:strVal val="ppt_h"/>
                                          </p:val>
                                        </p:tav>
                                        <p:tav tm="100000">
                                          <p:val>
                                            <p:fltVal val="0"/>
                                          </p:val>
                                        </p:tav>
                                      </p:tavLst>
                                    </p:anim>
                                    <p:animEffect transition="out" filter="fade">
                                      <p:cBhvr>
                                        <p:cTn id="100" dur="1000"/>
                                        <p:tgtEl>
                                          <p:spTgt spid="72"/>
                                        </p:tgtEl>
                                      </p:cBhvr>
                                    </p:animEffect>
                                    <p:set>
                                      <p:cBhvr>
                                        <p:cTn id="101"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02" restart="whenNotActive" fill="hold" evtFilter="cancelBubble" nodeType="interactiveSeq">
                <p:stCondLst>
                  <p:cond evt="onClick" delay="0">
                    <p:tgtEl>
                      <p:spTgt spid="81"/>
                    </p:tgtEl>
                  </p:cond>
                </p:stCondLst>
                <p:endSync evt="end" delay="0">
                  <p:rtn val="all"/>
                </p:endSync>
                <p:childTnLst>
                  <p:par>
                    <p:cTn id="103" fill="hold">
                      <p:stCondLst>
                        <p:cond delay="0"/>
                      </p:stCondLst>
                      <p:childTnLst>
                        <p:par>
                          <p:cTn id="104" fill="hold">
                            <p:stCondLst>
                              <p:cond delay="0"/>
                            </p:stCondLst>
                            <p:childTnLst>
                              <p:par>
                                <p:cTn id="105" presetID="53" presetClass="exit" presetSubtype="32" fill="hold" nodeType="clickEffect">
                                  <p:stCondLst>
                                    <p:cond delay="0"/>
                                  </p:stCondLst>
                                  <p:childTnLst>
                                    <p:anim calcmode="lin" valueType="num">
                                      <p:cBhvr>
                                        <p:cTn id="106" dur="1000"/>
                                        <p:tgtEl>
                                          <p:spTgt spid="81"/>
                                        </p:tgtEl>
                                        <p:attrNameLst>
                                          <p:attrName>ppt_w</p:attrName>
                                        </p:attrNameLst>
                                      </p:cBhvr>
                                      <p:tavLst>
                                        <p:tav tm="0">
                                          <p:val>
                                            <p:strVal val="ppt_w"/>
                                          </p:val>
                                        </p:tav>
                                        <p:tav tm="100000">
                                          <p:val>
                                            <p:fltVal val="0"/>
                                          </p:val>
                                        </p:tav>
                                      </p:tavLst>
                                    </p:anim>
                                    <p:anim calcmode="lin" valueType="num">
                                      <p:cBhvr>
                                        <p:cTn id="107" dur="1000"/>
                                        <p:tgtEl>
                                          <p:spTgt spid="81"/>
                                        </p:tgtEl>
                                        <p:attrNameLst>
                                          <p:attrName>ppt_h</p:attrName>
                                        </p:attrNameLst>
                                      </p:cBhvr>
                                      <p:tavLst>
                                        <p:tav tm="0">
                                          <p:val>
                                            <p:strVal val="ppt_h"/>
                                          </p:val>
                                        </p:tav>
                                        <p:tav tm="100000">
                                          <p:val>
                                            <p:fltVal val="0"/>
                                          </p:val>
                                        </p:tav>
                                      </p:tavLst>
                                    </p:anim>
                                    <p:animEffect transition="out" filter="fade">
                                      <p:cBhvr>
                                        <p:cTn id="108" dur="1000"/>
                                        <p:tgtEl>
                                          <p:spTgt spid="81"/>
                                        </p:tgtEl>
                                      </p:cBhvr>
                                    </p:animEffect>
                                    <p:set>
                                      <p:cBhvr>
                                        <p:cTn id="109"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0" restart="whenNotActive" fill="hold" evtFilter="cancelBubble" nodeType="interactiveSeq">
                <p:stCondLst>
                  <p:cond evt="onClick" delay="0">
                    <p:tgtEl>
                      <p:spTgt spid="93"/>
                    </p:tgtEl>
                  </p:cond>
                </p:stCondLst>
                <p:endSync evt="end" delay="0">
                  <p:rtn val="all"/>
                </p:endSync>
                <p:childTnLst>
                  <p:par>
                    <p:cTn id="111" fill="hold">
                      <p:stCondLst>
                        <p:cond delay="0"/>
                      </p:stCondLst>
                      <p:childTnLst>
                        <p:par>
                          <p:cTn id="112" fill="hold">
                            <p:stCondLst>
                              <p:cond delay="0"/>
                            </p:stCondLst>
                            <p:childTnLst>
                              <p:par>
                                <p:cTn id="113" presetID="53" presetClass="exit" presetSubtype="32" fill="hold" nodeType="clickEffect">
                                  <p:stCondLst>
                                    <p:cond delay="0"/>
                                  </p:stCondLst>
                                  <p:childTnLst>
                                    <p:anim calcmode="lin" valueType="num">
                                      <p:cBhvr>
                                        <p:cTn id="114" dur="1000"/>
                                        <p:tgtEl>
                                          <p:spTgt spid="93"/>
                                        </p:tgtEl>
                                        <p:attrNameLst>
                                          <p:attrName>ppt_w</p:attrName>
                                        </p:attrNameLst>
                                      </p:cBhvr>
                                      <p:tavLst>
                                        <p:tav tm="0">
                                          <p:val>
                                            <p:strVal val="ppt_w"/>
                                          </p:val>
                                        </p:tav>
                                        <p:tav tm="100000">
                                          <p:val>
                                            <p:fltVal val="0"/>
                                          </p:val>
                                        </p:tav>
                                      </p:tavLst>
                                    </p:anim>
                                    <p:anim calcmode="lin" valueType="num">
                                      <p:cBhvr>
                                        <p:cTn id="115" dur="1000"/>
                                        <p:tgtEl>
                                          <p:spTgt spid="93"/>
                                        </p:tgtEl>
                                        <p:attrNameLst>
                                          <p:attrName>ppt_h</p:attrName>
                                        </p:attrNameLst>
                                      </p:cBhvr>
                                      <p:tavLst>
                                        <p:tav tm="0">
                                          <p:val>
                                            <p:strVal val="ppt_h"/>
                                          </p:val>
                                        </p:tav>
                                        <p:tav tm="100000">
                                          <p:val>
                                            <p:fltVal val="0"/>
                                          </p:val>
                                        </p:tav>
                                      </p:tavLst>
                                    </p:anim>
                                    <p:animEffect transition="out" filter="fade">
                                      <p:cBhvr>
                                        <p:cTn id="116" dur="1000"/>
                                        <p:tgtEl>
                                          <p:spTgt spid="93"/>
                                        </p:tgtEl>
                                      </p:cBhvr>
                                    </p:animEffect>
                                    <p:set>
                                      <p:cBhvr>
                                        <p:cTn id="117"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18" restart="whenNotActive" fill="hold" evtFilter="cancelBubble" nodeType="interactiveSeq">
                <p:stCondLst>
                  <p:cond evt="onClick" delay="0">
                    <p:tgtEl>
                      <p:spTgt spid="102"/>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nodeType="clickEffect">
                                  <p:stCondLst>
                                    <p:cond delay="0"/>
                                  </p:stCondLst>
                                  <p:childTnLst>
                                    <p:anim calcmode="lin" valueType="num">
                                      <p:cBhvr>
                                        <p:cTn id="122" dur="1000"/>
                                        <p:tgtEl>
                                          <p:spTgt spid="102"/>
                                        </p:tgtEl>
                                        <p:attrNameLst>
                                          <p:attrName>ppt_w</p:attrName>
                                        </p:attrNameLst>
                                      </p:cBhvr>
                                      <p:tavLst>
                                        <p:tav tm="0">
                                          <p:val>
                                            <p:strVal val="ppt_w"/>
                                          </p:val>
                                        </p:tav>
                                        <p:tav tm="100000">
                                          <p:val>
                                            <p:fltVal val="0"/>
                                          </p:val>
                                        </p:tav>
                                      </p:tavLst>
                                    </p:anim>
                                    <p:anim calcmode="lin" valueType="num">
                                      <p:cBhvr>
                                        <p:cTn id="123" dur="1000"/>
                                        <p:tgtEl>
                                          <p:spTgt spid="102"/>
                                        </p:tgtEl>
                                        <p:attrNameLst>
                                          <p:attrName>ppt_h</p:attrName>
                                        </p:attrNameLst>
                                      </p:cBhvr>
                                      <p:tavLst>
                                        <p:tav tm="0">
                                          <p:val>
                                            <p:strVal val="ppt_h"/>
                                          </p:val>
                                        </p:tav>
                                        <p:tav tm="100000">
                                          <p:val>
                                            <p:fltVal val="0"/>
                                          </p:val>
                                        </p:tav>
                                      </p:tavLst>
                                    </p:anim>
                                    <p:animEffect transition="out" filter="fade">
                                      <p:cBhvr>
                                        <p:cTn id="124" dur="1000"/>
                                        <p:tgtEl>
                                          <p:spTgt spid="102"/>
                                        </p:tgtEl>
                                      </p:cBhvr>
                                    </p:animEffect>
                                    <p:set>
                                      <p:cBhvr>
                                        <p:cTn id="125"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9"/>
                    </p:tgtEl>
                  </p:cond>
                </p:stCondLst>
                <p:endSync evt="end" delay="0">
                  <p:rtn val="all"/>
                </p:endSync>
                <p:childTnLst>
                  <p:par>
                    <p:cTn id="127" fill="hold">
                      <p:stCondLst>
                        <p:cond delay="0"/>
                      </p:stCondLst>
                      <p:childTnLst>
                        <p:par>
                          <p:cTn id="128" fill="hold">
                            <p:stCondLst>
                              <p:cond delay="0"/>
                            </p:stCondLst>
                            <p:childTnLst>
                              <p:par>
                                <p:cTn id="129" presetID="53" presetClass="exit" presetSubtype="32" fill="hold" nodeType="clickEffect">
                                  <p:stCondLst>
                                    <p:cond delay="0"/>
                                  </p:stCondLst>
                                  <p:childTnLst>
                                    <p:anim calcmode="lin" valueType="num">
                                      <p:cBhvr>
                                        <p:cTn id="130" dur="1000"/>
                                        <p:tgtEl>
                                          <p:spTgt spid="19"/>
                                        </p:tgtEl>
                                        <p:attrNameLst>
                                          <p:attrName>ppt_w</p:attrName>
                                        </p:attrNameLst>
                                      </p:cBhvr>
                                      <p:tavLst>
                                        <p:tav tm="0">
                                          <p:val>
                                            <p:strVal val="ppt_w"/>
                                          </p:val>
                                        </p:tav>
                                        <p:tav tm="100000">
                                          <p:val>
                                            <p:fltVal val="0"/>
                                          </p:val>
                                        </p:tav>
                                      </p:tavLst>
                                    </p:anim>
                                    <p:anim calcmode="lin" valueType="num">
                                      <p:cBhvr>
                                        <p:cTn id="131" dur="1000"/>
                                        <p:tgtEl>
                                          <p:spTgt spid="19"/>
                                        </p:tgtEl>
                                        <p:attrNameLst>
                                          <p:attrName>ppt_h</p:attrName>
                                        </p:attrNameLst>
                                      </p:cBhvr>
                                      <p:tavLst>
                                        <p:tav tm="0">
                                          <p:val>
                                            <p:strVal val="ppt_h"/>
                                          </p:val>
                                        </p:tav>
                                        <p:tav tm="100000">
                                          <p:val>
                                            <p:fltVal val="0"/>
                                          </p:val>
                                        </p:tav>
                                      </p:tavLst>
                                    </p:anim>
                                    <p:animEffect transition="out" filter="fade">
                                      <p:cBhvr>
                                        <p:cTn id="132" dur="1000"/>
                                        <p:tgtEl>
                                          <p:spTgt spid="19"/>
                                        </p:tgtEl>
                                      </p:cBhvr>
                                    </p:animEffect>
                                    <p:set>
                                      <p:cBhvr>
                                        <p:cTn id="13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4" restart="whenNotActive" fill="hold" evtFilter="cancelBubble" nodeType="interactiveSeq">
                <p:stCondLst>
                  <p:cond evt="onClick" delay="0">
                    <p:tgtEl>
                      <p:spTgt spid="30"/>
                    </p:tgtEl>
                  </p:cond>
                </p:stCondLst>
                <p:endSync evt="end" delay="0">
                  <p:rtn val="all"/>
                </p:endSync>
                <p:childTnLst>
                  <p:par>
                    <p:cTn id="135" fill="hold">
                      <p:stCondLst>
                        <p:cond delay="0"/>
                      </p:stCondLst>
                      <p:childTnLst>
                        <p:par>
                          <p:cTn id="136" fill="hold">
                            <p:stCondLst>
                              <p:cond delay="0"/>
                            </p:stCondLst>
                            <p:childTnLst>
                              <p:par>
                                <p:cTn id="137" presetID="53" presetClass="exit" presetSubtype="32" fill="hold" nodeType="clickEffect">
                                  <p:stCondLst>
                                    <p:cond delay="0"/>
                                  </p:stCondLst>
                                  <p:childTnLst>
                                    <p:anim calcmode="lin" valueType="num">
                                      <p:cBhvr>
                                        <p:cTn id="138" dur="1000"/>
                                        <p:tgtEl>
                                          <p:spTgt spid="30"/>
                                        </p:tgtEl>
                                        <p:attrNameLst>
                                          <p:attrName>ppt_w</p:attrName>
                                        </p:attrNameLst>
                                      </p:cBhvr>
                                      <p:tavLst>
                                        <p:tav tm="0">
                                          <p:val>
                                            <p:strVal val="ppt_w"/>
                                          </p:val>
                                        </p:tav>
                                        <p:tav tm="100000">
                                          <p:val>
                                            <p:fltVal val="0"/>
                                          </p:val>
                                        </p:tav>
                                      </p:tavLst>
                                    </p:anim>
                                    <p:anim calcmode="lin" valueType="num">
                                      <p:cBhvr>
                                        <p:cTn id="139" dur="1000"/>
                                        <p:tgtEl>
                                          <p:spTgt spid="30"/>
                                        </p:tgtEl>
                                        <p:attrNameLst>
                                          <p:attrName>ppt_h</p:attrName>
                                        </p:attrNameLst>
                                      </p:cBhvr>
                                      <p:tavLst>
                                        <p:tav tm="0">
                                          <p:val>
                                            <p:strVal val="ppt_h"/>
                                          </p:val>
                                        </p:tav>
                                        <p:tav tm="100000">
                                          <p:val>
                                            <p:fltVal val="0"/>
                                          </p:val>
                                        </p:tav>
                                      </p:tavLst>
                                    </p:anim>
                                    <p:animEffect transition="out" filter="fade">
                                      <p:cBhvr>
                                        <p:cTn id="140" dur="1000"/>
                                        <p:tgtEl>
                                          <p:spTgt spid="30"/>
                                        </p:tgtEl>
                                      </p:cBhvr>
                                    </p:animEffect>
                                    <p:set>
                                      <p:cBhvr>
                                        <p:cTn id="14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2" restart="whenNotActive" fill="hold" evtFilter="cancelBubble" nodeType="interactiveSeq">
                <p:stCondLst>
                  <p:cond evt="onClick" delay="0">
                    <p:tgtEl>
                      <p:spTgt spid="37"/>
                    </p:tgtEl>
                  </p:cond>
                </p:stCondLst>
                <p:endSync evt="end" delay="0">
                  <p:rtn val="all"/>
                </p:endSync>
                <p:childTnLst>
                  <p:par>
                    <p:cTn id="143" fill="hold">
                      <p:stCondLst>
                        <p:cond delay="0"/>
                      </p:stCondLst>
                      <p:childTnLst>
                        <p:par>
                          <p:cTn id="144" fill="hold">
                            <p:stCondLst>
                              <p:cond delay="0"/>
                            </p:stCondLst>
                            <p:childTnLst>
                              <p:par>
                                <p:cTn id="145" presetID="53" presetClass="exit" presetSubtype="32" fill="hold" nodeType="clickEffect">
                                  <p:stCondLst>
                                    <p:cond delay="0"/>
                                  </p:stCondLst>
                                  <p:childTnLst>
                                    <p:anim calcmode="lin" valueType="num">
                                      <p:cBhvr>
                                        <p:cTn id="146" dur="1000"/>
                                        <p:tgtEl>
                                          <p:spTgt spid="37"/>
                                        </p:tgtEl>
                                        <p:attrNameLst>
                                          <p:attrName>ppt_w</p:attrName>
                                        </p:attrNameLst>
                                      </p:cBhvr>
                                      <p:tavLst>
                                        <p:tav tm="0">
                                          <p:val>
                                            <p:strVal val="ppt_w"/>
                                          </p:val>
                                        </p:tav>
                                        <p:tav tm="100000">
                                          <p:val>
                                            <p:fltVal val="0"/>
                                          </p:val>
                                        </p:tav>
                                      </p:tavLst>
                                    </p:anim>
                                    <p:anim calcmode="lin" valueType="num">
                                      <p:cBhvr>
                                        <p:cTn id="147" dur="1000"/>
                                        <p:tgtEl>
                                          <p:spTgt spid="37"/>
                                        </p:tgtEl>
                                        <p:attrNameLst>
                                          <p:attrName>ppt_h</p:attrName>
                                        </p:attrNameLst>
                                      </p:cBhvr>
                                      <p:tavLst>
                                        <p:tav tm="0">
                                          <p:val>
                                            <p:strVal val="ppt_h"/>
                                          </p:val>
                                        </p:tav>
                                        <p:tav tm="100000">
                                          <p:val>
                                            <p:fltVal val="0"/>
                                          </p:val>
                                        </p:tav>
                                      </p:tavLst>
                                    </p:anim>
                                    <p:animEffect transition="out" filter="fade">
                                      <p:cBhvr>
                                        <p:cTn id="148" dur="1000"/>
                                        <p:tgtEl>
                                          <p:spTgt spid="37"/>
                                        </p:tgtEl>
                                      </p:cBhvr>
                                    </p:animEffect>
                                    <p:set>
                                      <p:cBhvr>
                                        <p:cTn id="149"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0" restart="whenNotActive" fill="hold" evtFilter="cancelBubble" nodeType="interactiveSeq">
                <p:stCondLst>
                  <p:cond evt="onClick" delay="0">
                    <p:tgtEl>
                      <p:spTgt spid="43"/>
                    </p:tgtEl>
                  </p:cond>
                </p:stCondLst>
                <p:endSync evt="end" delay="0">
                  <p:rtn val="all"/>
                </p:endSync>
                <p:childTnLst>
                  <p:par>
                    <p:cTn id="151" fill="hold">
                      <p:stCondLst>
                        <p:cond delay="0"/>
                      </p:stCondLst>
                      <p:childTnLst>
                        <p:par>
                          <p:cTn id="152" fill="hold">
                            <p:stCondLst>
                              <p:cond delay="0"/>
                            </p:stCondLst>
                            <p:childTnLst>
                              <p:par>
                                <p:cTn id="153" presetID="53" presetClass="exit" presetSubtype="32" fill="hold" nodeType="clickEffect">
                                  <p:stCondLst>
                                    <p:cond delay="0"/>
                                  </p:stCondLst>
                                  <p:childTnLst>
                                    <p:anim calcmode="lin" valueType="num">
                                      <p:cBhvr>
                                        <p:cTn id="154" dur="1000"/>
                                        <p:tgtEl>
                                          <p:spTgt spid="43"/>
                                        </p:tgtEl>
                                        <p:attrNameLst>
                                          <p:attrName>ppt_w</p:attrName>
                                        </p:attrNameLst>
                                      </p:cBhvr>
                                      <p:tavLst>
                                        <p:tav tm="0">
                                          <p:val>
                                            <p:strVal val="ppt_w"/>
                                          </p:val>
                                        </p:tav>
                                        <p:tav tm="100000">
                                          <p:val>
                                            <p:fltVal val="0"/>
                                          </p:val>
                                        </p:tav>
                                      </p:tavLst>
                                    </p:anim>
                                    <p:anim calcmode="lin" valueType="num">
                                      <p:cBhvr>
                                        <p:cTn id="155" dur="1000"/>
                                        <p:tgtEl>
                                          <p:spTgt spid="43"/>
                                        </p:tgtEl>
                                        <p:attrNameLst>
                                          <p:attrName>ppt_h</p:attrName>
                                        </p:attrNameLst>
                                      </p:cBhvr>
                                      <p:tavLst>
                                        <p:tav tm="0">
                                          <p:val>
                                            <p:strVal val="ppt_h"/>
                                          </p:val>
                                        </p:tav>
                                        <p:tav tm="100000">
                                          <p:val>
                                            <p:fltVal val="0"/>
                                          </p:val>
                                        </p:tav>
                                      </p:tavLst>
                                    </p:anim>
                                    <p:animEffect transition="out" filter="fade">
                                      <p:cBhvr>
                                        <p:cTn id="156" dur="1000"/>
                                        <p:tgtEl>
                                          <p:spTgt spid="43"/>
                                        </p:tgtEl>
                                      </p:cBhvr>
                                    </p:animEffect>
                                    <p:set>
                                      <p:cBhvr>
                                        <p:cTn id="157"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58" restart="whenNotActive" fill="hold" evtFilter="cancelBubble" nodeType="interactiveSeq">
                <p:stCondLst>
                  <p:cond evt="onClick" delay="0">
                    <p:tgtEl>
                      <p:spTgt spid="53"/>
                    </p:tgtEl>
                  </p:cond>
                </p:stCondLst>
                <p:endSync evt="end" delay="0">
                  <p:rtn val="all"/>
                </p:endSync>
                <p:childTnLst>
                  <p:par>
                    <p:cTn id="159" fill="hold">
                      <p:stCondLst>
                        <p:cond delay="0"/>
                      </p:stCondLst>
                      <p:childTnLst>
                        <p:par>
                          <p:cTn id="160" fill="hold">
                            <p:stCondLst>
                              <p:cond delay="0"/>
                            </p:stCondLst>
                            <p:childTnLst>
                              <p:par>
                                <p:cTn id="161" presetID="53" presetClass="exit" presetSubtype="32" fill="hold" nodeType="clickEffect">
                                  <p:stCondLst>
                                    <p:cond delay="0"/>
                                  </p:stCondLst>
                                  <p:childTnLst>
                                    <p:anim calcmode="lin" valueType="num">
                                      <p:cBhvr>
                                        <p:cTn id="162" dur="1000"/>
                                        <p:tgtEl>
                                          <p:spTgt spid="53"/>
                                        </p:tgtEl>
                                        <p:attrNameLst>
                                          <p:attrName>ppt_w</p:attrName>
                                        </p:attrNameLst>
                                      </p:cBhvr>
                                      <p:tavLst>
                                        <p:tav tm="0">
                                          <p:val>
                                            <p:strVal val="ppt_w"/>
                                          </p:val>
                                        </p:tav>
                                        <p:tav tm="100000">
                                          <p:val>
                                            <p:fltVal val="0"/>
                                          </p:val>
                                        </p:tav>
                                      </p:tavLst>
                                    </p:anim>
                                    <p:anim calcmode="lin" valueType="num">
                                      <p:cBhvr>
                                        <p:cTn id="163" dur="1000"/>
                                        <p:tgtEl>
                                          <p:spTgt spid="53"/>
                                        </p:tgtEl>
                                        <p:attrNameLst>
                                          <p:attrName>ppt_h</p:attrName>
                                        </p:attrNameLst>
                                      </p:cBhvr>
                                      <p:tavLst>
                                        <p:tav tm="0">
                                          <p:val>
                                            <p:strVal val="ppt_h"/>
                                          </p:val>
                                        </p:tav>
                                        <p:tav tm="100000">
                                          <p:val>
                                            <p:fltVal val="0"/>
                                          </p:val>
                                        </p:tav>
                                      </p:tavLst>
                                    </p:anim>
                                    <p:animEffect transition="out" filter="fade">
                                      <p:cBhvr>
                                        <p:cTn id="164" dur="1000"/>
                                        <p:tgtEl>
                                          <p:spTgt spid="53"/>
                                        </p:tgtEl>
                                      </p:cBhvr>
                                    </p:animEffect>
                                    <p:set>
                                      <p:cBhvr>
                                        <p:cTn id="165"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66" restart="whenNotActive" fill="hold" evtFilter="cancelBubble" nodeType="interactiveSeq">
                <p:stCondLst>
                  <p:cond evt="onClick" delay="0">
                    <p:tgtEl>
                      <p:spTgt spid="123"/>
                    </p:tgtEl>
                  </p:cond>
                </p:stCondLst>
                <p:endSync evt="end" delay="0">
                  <p:rtn val="all"/>
                </p:endSync>
                <p:childTnLst>
                  <p:par>
                    <p:cTn id="167" fill="hold">
                      <p:stCondLst>
                        <p:cond delay="0"/>
                      </p:stCondLst>
                      <p:childTnLst>
                        <p:par>
                          <p:cTn id="168" fill="hold">
                            <p:stCondLst>
                              <p:cond delay="0"/>
                            </p:stCondLst>
                            <p:childTnLst>
                              <p:par>
                                <p:cTn id="169" presetID="53" presetClass="exit" presetSubtype="32" fill="hold" nodeType="clickEffect">
                                  <p:stCondLst>
                                    <p:cond delay="0"/>
                                  </p:stCondLst>
                                  <p:childTnLst>
                                    <p:anim calcmode="lin" valueType="num">
                                      <p:cBhvr>
                                        <p:cTn id="170" dur="1000"/>
                                        <p:tgtEl>
                                          <p:spTgt spid="123"/>
                                        </p:tgtEl>
                                        <p:attrNameLst>
                                          <p:attrName>ppt_w</p:attrName>
                                        </p:attrNameLst>
                                      </p:cBhvr>
                                      <p:tavLst>
                                        <p:tav tm="0">
                                          <p:val>
                                            <p:strVal val="ppt_w"/>
                                          </p:val>
                                        </p:tav>
                                        <p:tav tm="100000">
                                          <p:val>
                                            <p:fltVal val="0"/>
                                          </p:val>
                                        </p:tav>
                                      </p:tavLst>
                                    </p:anim>
                                    <p:anim calcmode="lin" valueType="num">
                                      <p:cBhvr>
                                        <p:cTn id="171" dur="1000"/>
                                        <p:tgtEl>
                                          <p:spTgt spid="123"/>
                                        </p:tgtEl>
                                        <p:attrNameLst>
                                          <p:attrName>ppt_h</p:attrName>
                                        </p:attrNameLst>
                                      </p:cBhvr>
                                      <p:tavLst>
                                        <p:tav tm="0">
                                          <p:val>
                                            <p:strVal val="ppt_h"/>
                                          </p:val>
                                        </p:tav>
                                        <p:tav tm="100000">
                                          <p:val>
                                            <p:fltVal val="0"/>
                                          </p:val>
                                        </p:tav>
                                      </p:tavLst>
                                    </p:anim>
                                    <p:animEffect transition="out" filter="fade">
                                      <p:cBhvr>
                                        <p:cTn id="172" dur="1000"/>
                                        <p:tgtEl>
                                          <p:spTgt spid="123"/>
                                        </p:tgtEl>
                                      </p:cBhvr>
                                    </p:animEffect>
                                    <p:set>
                                      <p:cBhvr>
                                        <p:cTn id="173" dur="1" fill="hold">
                                          <p:stCondLst>
                                            <p:cond delay="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174" restart="whenNotActive" fill="hold" evtFilter="cancelBubble" nodeType="interactiveSeq">
                <p:stCondLst>
                  <p:cond evt="onClick" delay="0">
                    <p:tgtEl>
                      <p:spTgt spid="129"/>
                    </p:tgtEl>
                  </p:cond>
                </p:stCondLst>
                <p:endSync evt="end" delay="0">
                  <p:rtn val="all"/>
                </p:endSync>
                <p:childTnLst>
                  <p:par>
                    <p:cTn id="175" fill="hold">
                      <p:stCondLst>
                        <p:cond delay="0"/>
                      </p:stCondLst>
                      <p:childTnLst>
                        <p:par>
                          <p:cTn id="176" fill="hold">
                            <p:stCondLst>
                              <p:cond delay="0"/>
                            </p:stCondLst>
                            <p:childTnLst>
                              <p:par>
                                <p:cTn id="177" presetID="53" presetClass="exit" presetSubtype="32" fill="hold" nodeType="clickEffect">
                                  <p:stCondLst>
                                    <p:cond delay="0"/>
                                  </p:stCondLst>
                                  <p:childTnLst>
                                    <p:anim calcmode="lin" valueType="num">
                                      <p:cBhvr>
                                        <p:cTn id="178" dur="1000"/>
                                        <p:tgtEl>
                                          <p:spTgt spid="129"/>
                                        </p:tgtEl>
                                        <p:attrNameLst>
                                          <p:attrName>ppt_w</p:attrName>
                                        </p:attrNameLst>
                                      </p:cBhvr>
                                      <p:tavLst>
                                        <p:tav tm="0">
                                          <p:val>
                                            <p:strVal val="ppt_w"/>
                                          </p:val>
                                        </p:tav>
                                        <p:tav tm="100000">
                                          <p:val>
                                            <p:fltVal val="0"/>
                                          </p:val>
                                        </p:tav>
                                      </p:tavLst>
                                    </p:anim>
                                    <p:anim calcmode="lin" valueType="num">
                                      <p:cBhvr>
                                        <p:cTn id="179" dur="1000"/>
                                        <p:tgtEl>
                                          <p:spTgt spid="129"/>
                                        </p:tgtEl>
                                        <p:attrNameLst>
                                          <p:attrName>ppt_h</p:attrName>
                                        </p:attrNameLst>
                                      </p:cBhvr>
                                      <p:tavLst>
                                        <p:tav tm="0">
                                          <p:val>
                                            <p:strVal val="ppt_h"/>
                                          </p:val>
                                        </p:tav>
                                        <p:tav tm="100000">
                                          <p:val>
                                            <p:fltVal val="0"/>
                                          </p:val>
                                        </p:tav>
                                      </p:tavLst>
                                    </p:anim>
                                    <p:animEffect transition="out" filter="fade">
                                      <p:cBhvr>
                                        <p:cTn id="180" dur="1000"/>
                                        <p:tgtEl>
                                          <p:spTgt spid="129"/>
                                        </p:tgtEl>
                                      </p:cBhvr>
                                    </p:animEffect>
                                    <p:set>
                                      <p:cBhvr>
                                        <p:cTn id="181" dur="1" fill="hold">
                                          <p:stCondLst>
                                            <p:cond delay="9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977A66-BEFF-8104-51AF-716B9FDB40FE}"/>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670704" y="827968"/>
            <a:ext cx="1579001" cy="2017951"/>
          </a:xfrm>
          <a:prstGeom prst="rect">
            <a:avLst/>
          </a:prstGeom>
        </p:spPr>
      </p:pic>
      <p:sp>
        <p:nvSpPr>
          <p:cNvPr id="2" name="Rectangle 1">
            <a:hlinkClick r:id="rId3" action="ppaction://hlinksldjump"/>
            <a:extLst>
              <a:ext uri="{FF2B5EF4-FFF2-40B4-BE49-F238E27FC236}">
                <a16:creationId xmlns:a16="http://schemas.microsoft.com/office/drawing/2014/main" id="{61F17099-2DF0-19B0-91A0-8CFF512907E4}"/>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red and grey house with a chimney&#10;&#10;Description automatically generated">
            <a:extLst>
              <a:ext uri="{FF2B5EF4-FFF2-40B4-BE49-F238E27FC236}">
                <a16:creationId xmlns:a16="http://schemas.microsoft.com/office/drawing/2014/main" id="{AEC13F18-E6AA-B9D4-9194-E6F6779A6D7C}"/>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sp>
        <p:nvSpPr>
          <p:cNvPr id="5" name="Rectangle 4">
            <a:extLst>
              <a:ext uri="{FF2B5EF4-FFF2-40B4-BE49-F238E27FC236}">
                <a16:creationId xmlns:a16="http://schemas.microsoft.com/office/drawing/2014/main" id="{57851365-39F7-FE92-18E2-D9553D3467BC}"/>
              </a:ext>
            </a:extLst>
          </p:cNvPr>
          <p:cNvSpPr>
            <a:spLocks noGrp="1" noRot="1" noMove="1" noResize="1" noEditPoints="1" noAdjustHandles="1" noChangeArrowheads="1" noChangeShapeType="1"/>
          </p:cNvSpPr>
          <p:nvPr/>
        </p:nvSpPr>
        <p:spPr>
          <a:xfrm>
            <a:off x="3263659" y="3259392"/>
            <a:ext cx="2520000" cy="2520000"/>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cs typeface="Arial"/>
              </a:rPr>
              <a:t>Write down or draw these goals on one side of the box.</a:t>
            </a:r>
          </a:p>
        </p:txBody>
      </p:sp>
      <p:sp>
        <p:nvSpPr>
          <p:cNvPr id="11" name="Rectangle 10">
            <a:extLst>
              <a:ext uri="{FF2B5EF4-FFF2-40B4-BE49-F238E27FC236}">
                <a16:creationId xmlns:a16="http://schemas.microsoft.com/office/drawing/2014/main" id="{6EAC28A7-EEC5-31A1-6826-8485F5ABD860}"/>
              </a:ext>
            </a:extLst>
          </p:cNvPr>
          <p:cNvSpPr>
            <a:spLocks noGrp="1" noRot="1" noMove="1" noResize="1" noEditPoints="1" noAdjustHandles="1" noChangeArrowheads="1" noChangeShapeType="1"/>
          </p:cNvSpPr>
          <p:nvPr/>
        </p:nvSpPr>
        <p:spPr>
          <a:xfrm>
            <a:off x="534387" y="3259392"/>
            <a:ext cx="2520000" cy="2520000"/>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cs typeface="Arial"/>
              </a:rPr>
              <a:t>Think about some goals you would like to set yourself.</a:t>
            </a:r>
          </a:p>
        </p:txBody>
      </p:sp>
      <p:sp>
        <p:nvSpPr>
          <p:cNvPr id="15" name="Rectangle 14">
            <a:extLst>
              <a:ext uri="{FF2B5EF4-FFF2-40B4-BE49-F238E27FC236}">
                <a16:creationId xmlns:a16="http://schemas.microsoft.com/office/drawing/2014/main" id="{763D4E9F-72EE-4B5D-25E9-6F5C945E9163}"/>
              </a:ext>
            </a:extLst>
          </p:cNvPr>
          <p:cNvSpPr>
            <a:spLocks noGrp="1" noRot="1" noMove="1" noResize="1" noEditPoints="1" noAdjustHandles="1" noChangeArrowheads="1" noChangeShapeType="1"/>
          </p:cNvSpPr>
          <p:nvPr/>
        </p:nvSpPr>
        <p:spPr>
          <a:xfrm>
            <a:off x="5992931" y="3259392"/>
            <a:ext cx="2520000" cy="2520000"/>
          </a:xfrm>
          <a:prstGeom prst="rect">
            <a:avLst/>
          </a:prstGeom>
          <a:solidFill>
            <a:srgbClr val="E41B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cs typeface="Arial"/>
              </a:rPr>
              <a:t>Think about the barriers you may face whilst trying to achieve these goals.</a:t>
            </a:r>
          </a:p>
        </p:txBody>
      </p:sp>
      <p:sp>
        <p:nvSpPr>
          <p:cNvPr id="19" name="Rectangle 18">
            <a:extLst>
              <a:ext uri="{FF2B5EF4-FFF2-40B4-BE49-F238E27FC236}">
                <a16:creationId xmlns:a16="http://schemas.microsoft.com/office/drawing/2014/main" id="{41CD22FF-4B34-010E-89B8-EC5DBDE1AFB1}"/>
              </a:ext>
            </a:extLst>
          </p:cNvPr>
          <p:cNvSpPr>
            <a:spLocks noGrp="1" noRot="1" noMove="1" noResize="1" noEditPoints="1" noAdjustHandles="1" noChangeArrowheads="1" noChangeShapeType="1"/>
          </p:cNvSpPr>
          <p:nvPr/>
        </p:nvSpPr>
        <p:spPr>
          <a:xfrm>
            <a:off x="8722203" y="3259392"/>
            <a:ext cx="2520000" cy="2520000"/>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cs typeface="Arial"/>
              </a:rPr>
              <a:t>Write down or draw the things that may help you overcome these barriers.</a:t>
            </a:r>
          </a:p>
        </p:txBody>
      </p:sp>
    </p:spTree>
    <p:extLst>
      <p:ext uri="{BB962C8B-B14F-4D97-AF65-F5344CB8AC3E}">
        <p14:creationId xmlns:p14="http://schemas.microsoft.com/office/powerpoint/2010/main" val="39628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ction="ppaction://hlinksldjump"/>
            <a:extLst>
              <a:ext uri="{FF2B5EF4-FFF2-40B4-BE49-F238E27FC236}">
                <a16:creationId xmlns:a16="http://schemas.microsoft.com/office/drawing/2014/main" id="{93DC1AD6-AB85-A660-BBA3-DB2A5762F6CB}"/>
              </a:ext>
            </a:extLst>
          </p:cNvPr>
          <p:cNvSpPr>
            <a:spLocks noGrp="1" noRot="1" noMove="1" noResize="1" noEditPoints="1" noAdjustHandles="1" noChangeArrowheads="1" noChangeShapeType="1"/>
          </p:cNvSpPr>
          <p:nvPr/>
        </p:nvSpPr>
        <p:spPr>
          <a:xfrm>
            <a:off x="11484648" y="59602"/>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red and grey house with a chimney&#10;&#10;Description automatically generated">
            <a:extLst>
              <a:ext uri="{FF2B5EF4-FFF2-40B4-BE49-F238E27FC236}">
                <a16:creationId xmlns:a16="http://schemas.microsoft.com/office/drawing/2014/main" id="{788784A9-E2D9-E73B-452F-D24656C04143}"/>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424042" y="158640"/>
            <a:ext cx="473148" cy="446568"/>
          </a:xfrm>
          <a:prstGeom prst="rect">
            <a:avLst/>
          </a:prstGeom>
        </p:spPr>
      </p:pic>
      <p:pic>
        <p:nvPicPr>
          <p:cNvPr id="12" name="Picture 11" descr="A white background with black lines&#10;&#10;Description automatically generated">
            <a:extLst>
              <a:ext uri="{FF2B5EF4-FFF2-40B4-BE49-F238E27FC236}">
                <a16:creationId xmlns:a16="http://schemas.microsoft.com/office/drawing/2014/main" id="{95568DB0-F679-7889-2C43-7C9896B3F52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t="1223"/>
          <a:stretch/>
        </p:blipFill>
        <p:spPr>
          <a:xfrm>
            <a:off x="0" y="233916"/>
            <a:ext cx="12192000" cy="6350758"/>
          </a:xfrm>
          <a:prstGeom prst="rect">
            <a:avLst/>
          </a:prstGeom>
        </p:spPr>
      </p:pic>
      <p:pic>
        <p:nvPicPr>
          <p:cNvPr id="10" name="Picture 9" descr="A red text on a white background&#10;&#10;Description automatically generated">
            <a:extLst>
              <a:ext uri="{FF2B5EF4-FFF2-40B4-BE49-F238E27FC236}">
                <a16:creationId xmlns:a16="http://schemas.microsoft.com/office/drawing/2014/main" id="{6A9B27A3-095F-2B90-D05B-BDC109A3F8CB}"/>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676358" y="540299"/>
            <a:ext cx="4001967" cy="577890"/>
          </a:xfrm>
          <a:prstGeom prst="rect">
            <a:avLst/>
          </a:prstGeom>
        </p:spPr>
      </p:pic>
      <p:sp>
        <p:nvSpPr>
          <p:cNvPr id="13" name="Rectangle 12">
            <a:hlinkClick r:id="rId3" action="ppaction://hlinksldjump"/>
            <a:extLst>
              <a:ext uri="{FF2B5EF4-FFF2-40B4-BE49-F238E27FC236}">
                <a16:creationId xmlns:a16="http://schemas.microsoft.com/office/drawing/2014/main" id="{6AB7FFB7-E20E-5118-651D-288474693F66}"/>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51095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523554-C534-2394-5143-81BC31D62918}"/>
              </a:ext>
            </a:extLst>
          </p:cNvPr>
          <p:cNvSpPr>
            <a:spLocks noGrp="1" noRot="1" noMove="1" noResize="1" noEditPoints="1" noAdjustHandles="1" noChangeArrowheads="1" noChangeShapeType="1"/>
          </p:cNvSpPr>
          <p:nvPr/>
        </p:nvSpPr>
        <p:spPr>
          <a:xfrm>
            <a:off x="3693111" y="985421"/>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4C82E5-0F5A-46B4-3F4C-94AD53D93D15}"/>
              </a:ext>
            </a:extLst>
          </p:cNvPr>
          <p:cNvSpPr>
            <a:spLocks noGrp="1" noRot="1" noMove="1" noResize="1" noEditPoints="1" noAdjustHandles="1" noChangeArrowheads="1" noChangeShapeType="1"/>
          </p:cNvSpPr>
          <p:nvPr/>
        </p:nvSpPr>
        <p:spPr>
          <a:xfrm>
            <a:off x="3693111"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29E6DF8-82B3-EB28-FED8-B693E634127E}"/>
              </a:ext>
            </a:extLst>
          </p:cNvPr>
          <p:cNvSpPr>
            <a:spLocks noGrp="1" noRot="1" noMove="1" noResize="1" noEditPoints="1" noAdjustHandles="1" noChangeArrowheads="1" noChangeShapeType="1"/>
          </p:cNvSpPr>
          <p:nvPr/>
        </p:nvSpPr>
        <p:spPr>
          <a:xfrm>
            <a:off x="3693111" y="4305669"/>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07D8CE9-C6EC-4DE1-296C-7384E0EF20C2}"/>
              </a:ext>
            </a:extLst>
          </p:cNvPr>
          <p:cNvSpPr>
            <a:spLocks noGrp="1" noRot="1" noMove="1" noResize="1" noEditPoints="1" noAdjustHandles="1" noChangeArrowheads="1" noChangeShapeType="1"/>
          </p:cNvSpPr>
          <p:nvPr/>
        </p:nvSpPr>
        <p:spPr>
          <a:xfrm>
            <a:off x="5353235"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50D199C-83B8-79D9-0989-9F12A13A7BEF}"/>
              </a:ext>
            </a:extLst>
          </p:cNvPr>
          <p:cNvSpPr>
            <a:spLocks noGrp="1" noRot="1" noMove="1" noResize="1" noEditPoints="1" noAdjustHandles="1" noChangeArrowheads="1" noChangeShapeType="1"/>
          </p:cNvSpPr>
          <p:nvPr/>
        </p:nvSpPr>
        <p:spPr>
          <a:xfrm>
            <a:off x="2032987"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7AE93EB-0DB0-7846-7BB8-727A8E631090}"/>
              </a:ext>
            </a:extLst>
          </p:cNvPr>
          <p:cNvSpPr>
            <a:spLocks noGrp="1" noRot="1" noMove="1" noResize="1" noEditPoints="1" noAdjustHandles="1" noChangeArrowheads="1" noChangeShapeType="1"/>
          </p:cNvSpPr>
          <p:nvPr/>
        </p:nvSpPr>
        <p:spPr>
          <a:xfrm>
            <a:off x="7013359" y="264554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80A7516E-64C6-D30A-3AF4-660C984AD5F7}"/>
              </a:ext>
            </a:extLst>
          </p:cNvPr>
          <p:cNvGrpSpPr>
            <a:grpSpLocks noGrp="1" noUngrp="1" noRot="1" noMove="1" noResize="1"/>
          </p:cNvGrpSpPr>
          <p:nvPr/>
        </p:nvGrpSpPr>
        <p:grpSpPr>
          <a:xfrm>
            <a:off x="2035745" y="2352108"/>
            <a:ext cx="1660124" cy="284086"/>
            <a:chOff x="3693111" y="701335"/>
            <a:chExt cx="1660124" cy="284086"/>
          </a:xfrm>
        </p:grpSpPr>
        <p:cxnSp>
          <p:nvCxnSpPr>
            <p:cNvPr id="31" name="Straight Connector 30">
              <a:extLst>
                <a:ext uri="{FF2B5EF4-FFF2-40B4-BE49-F238E27FC236}">
                  <a16:creationId xmlns:a16="http://schemas.microsoft.com/office/drawing/2014/main" id="{96D6E2FD-F16D-5249-75E1-CD1138EC54CD}"/>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BA5002F-87B9-8001-65AB-033D0DD3A46B}"/>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434A7F6-351D-B099-3378-541DD59AAB3A}"/>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58740968-18C6-AD1A-6418-8EC167E0253B}"/>
              </a:ext>
            </a:extLst>
          </p:cNvPr>
          <p:cNvGrpSpPr>
            <a:grpSpLocks noGrp="1" noUngrp="1" noRot="1" noMove="1" noResize="1"/>
          </p:cNvGrpSpPr>
          <p:nvPr/>
        </p:nvGrpSpPr>
        <p:grpSpPr>
          <a:xfrm rot="5400000" flipH="1">
            <a:off x="7985463" y="3333564"/>
            <a:ext cx="1660124" cy="284086"/>
            <a:chOff x="3693111" y="701335"/>
            <a:chExt cx="1660124" cy="284086"/>
          </a:xfrm>
        </p:grpSpPr>
        <p:cxnSp>
          <p:nvCxnSpPr>
            <p:cNvPr id="35" name="Straight Connector 34">
              <a:extLst>
                <a:ext uri="{FF2B5EF4-FFF2-40B4-BE49-F238E27FC236}">
                  <a16:creationId xmlns:a16="http://schemas.microsoft.com/office/drawing/2014/main" id="{4A3AA095-5F83-205E-165F-94D7749022D0}"/>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4A89A7B-F030-605F-7EE8-0C704901D495}"/>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E1C9240-AAD7-3F4D-67F0-1DAC99FF4F06}"/>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9AA2DAEF-A307-EBA2-5699-203A61A5A3DE}"/>
              </a:ext>
            </a:extLst>
          </p:cNvPr>
          <p:cNvGrpSpPr>
            <a:grpSpLocks noGrp="1" noUngrp="1" noRot="1" noMove="1" noResize="1"/>
          </p:cNvGrpSpPr>
          <p:nvPr/>
        </p:nvGrpSpPr>
        <p:grpSpPr>
          <a:xfrm rot="10800000">
            <a:off x="5353235" y="4305669"/>
            <a:ext cx="1660124" cy="284086"/>
            <a:chOff x="3693111" y="701335"/>
            <a:chExt cx="1660124" cy="284086"/>
          </a:xfrm>
        </p:grpSpPr>
        <p:cxnSp>
          <p:nvCxnSpPr>
            <p:cNvPr id="39" name="Straight Connector 38">
              <a:extLst>
                <a:ext uri="{FF2B5EF4-FFF2-40B4-BE49-F238E27FC236}">
                  <a16:creationId xmlns:a16="http://schemas.microsoft.com/office/drawing/2014/main" id="{0CD95AF5-2849-DD83-3511-E5A74282E3A9}"/>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D9D8BB0-B4EF-5EC3-4B14-119B862C50F7}"/>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1F5400B-DC88-8064-3147-4C35281D925A}"/>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8F7A483D-BD15-DF87-1B6C-C9D84CF7FF81}"/>
              </a:ext>
            </a:extLst>
          </p:cNvPr>
          <p:cNvGrpSpPr>
            <a:grpSpLocks noGrp="1" noUngrp="1" noRot="1" noMove="1" noResize="1"/>
          </p:cNvGrpSpPr>
          <p:nvPr/>
        </p:nvGrpSpPr>
        <p:grpSpPr>
          <a:xfrm rot="10800000" flipV="1">
            <a:off x="5353234" y="2361458"/>
            <a:ext cx="1660124" cy="284086"/>
            <a:chOff x="3693111" y="701335"/>
            <a:chExt cx="1660124" cy="284086"/>
          </a:xfrm>
        </p:grpSpPr>
        <p:cxnSp>
          <p:nvCxnSpPr>
            <p:cNvPr id="43" name="Straight Connector 42">
              <a:extLst>
                <a:ext uri="{FF2B5EF4-FFF2-40B4-BE49-F238E27FC236}">
                  <a16:creationId xmlns:a16="http://schemas.microsoft.com/office/drawing/2014/main" id="{BAFB9825-2487-D8F2-0F3E-6CA3F7900286}"/>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D2A7475-CE21-9A56-052E-883E73D20216}"/>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5C2D65E-45BC-90BC-991E-D7D6B5C5844A}"/>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C6E4803D-5028-0239-DBEA-AABCD4B6B1C2}"/>
              </a:ext>
            </a:extLst>
          </p:cNvPr>
          <p:cNvGrpSpPr>
            <a:grpSpLocks noGrp="1" noUngrp="1" noRot="1" noMove="1" noResize="1"/>
          </p:cNvGrpSpPr>
          <p:nvPr/>
        </p:nvGrpSpPr>
        <p:grpSpPr>
          <a:xfrm rot="10800000">
            <a:off x="2035571" y="4305669"/>
            <a:ext cx="1660124" cy="284086"/>
            <a:chOff x="3693111" y="701335"/>
            <a:chExt cx="1660124" cy="284086"/>
          </a:xfrm>
        </p:grpSpPr>
        <p:cxnSp>
          <p:nvCxnSpPr>
            <p:cNvPr id="47" name="Straight Connector 46">
              <a:extLst>
                <a:ext uri="{FF2B5EF4-FFF2-40B4-BE49-F238E27FC236}">
                  <a16:creationId xmlns:a16="http://schemas.microsoft.com/office/drawing/2014/main" id="{3932AFB9-A44B-3562-F99C-A9B4B8204EFF}"/>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1A8AADB-F178-7CB6-AB4D-8DCC4F12F66B}"/>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6EE8EC1-DA05-F481-7093-FF5CC93A676E}"/>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0" name="TextBox 49">
            <a:extLst>
              <a:ext uri="{FF2B5EF4-FFF2-40B4-BE49-F238E27FC236}">
                <a16:creationId xmlns:a16="http://schemas.microsoft.com/office/drawing/2014/main" id="{2422270A-9DBF-891F-9CF9-8846B270CE6B}"/>
              </a:ext>
            </a:extLst>
          </p:cNvPr>
          <p:cNvSpPr txBox="1">
            <a:spLocks noGrp="1" noRot="1" noMove="1" noResize="1" noEditPoints="1" noAdjustHandles="1" noChangeArrowheads="1" noChangeShapeType="1"/>
          </p:cNvSpPr>
          <p:nvPr/>
        </p:nvSpPr>
        <p:spPr>
          <a:xfrm>
            <a:off x="8262629" y="1226148"/>
            <a:ext cx="3029485" cy="4247317"/>
          </a:xfrm>
          <a:prstGeom prst="rect">
            <a:avLst/>
          </a:prstGeom>
          <a:noFill/>
        </p:spPr>
        <p:txBody>
          <a:bodyPr wrap="square" rtlCol="0">
            <a:spAutoFit/>
          </a:bodyPr>
          <a:lstStyle/>
          <a:p>
            <a:r>
              <a:rPr lang="en-GB">
                <a:solidFill>
                  <a:srgbClr val="E41B13"/>
                </a:solidFill>
              </a:rPr>
              <a:t>On the inside…</a:t>
            </a:r>
          </a:p>
          <a:p>
            <a:r>
              <a:rPr lang="en-GB"/>
              <a:t>Write or draw the things that will help you achieve your goals and aspirations.</a:t>
            </a:r>
          </a:p>
          <a:p>
            <a:endParaRPr lang="en-GB"/>
          </a:p>
          <a:p>
            <a:endParaRPr lang="en-GB"/>
          </a:p>
          <a:p>
            <a:endParaRPr lang="en-GB"/>
          </a:p>
          <a:p>
            <a:endParaRPr lang="en-GB"/>
          </a:p>
          <a:p>
            <a:endParaRPr lang="en-GB"/>
          </a:p>
          <a:p>
            <a:endParaRPr lang="en-GB"/>
          </a:p>
          <a:p>
            <a:endParaRPr lang="en-GB"/>
          </a:p>
          <a:p>
            <a:endParaRPr lang="en-GB"/>
          </a:p>
          <a:p>
            <a:r>
              <a:rPr lang="en-GB">
                <a:solidFill>
                  <a:srgbClr val="E41B13"/>
                </a:solidFill>
              </a:rPr>
              <a:t>On the outside…</a:t>
            </a:r>
          </a:p>
          <a:p>
            <a:r>
              <a:rPr lang="en-GB"/>
              <a:t>Write or draw your goals and aspirations.</a:t>
            </a:r>
          </a:p>
        </p:txBody>
      </p:sp>
      <p:sp>
        <p:nvSpPr>
          <p:cNvPr id="52" name="Oval 51">
            <a:extLst>
              <a:ext uri="{FF2B5EF4-FFF2-40B4-BE49-F238E27FC236}">
                <a16:creationId xmlns:a16="http://schemas.microsoft.com/office/drawing/2014/main" id="{ECC54EBF-4012-E428-1B0B-3BFC07FAEB9B}"/>
              </a:ext>
            </a:extLst>
          </p:cNvPr>
          <p:cNvSpPr>
            <a:spLocks noGrp="1" noRot="1" noMove="1" noResize="1" noEditPoints="1" noAdjustHandles="1" noChangeArrowheads="1" noChangeShapeType="1"/>
          </p:cNvSpPr>
          <p:nvPr/>
        </p:nvSpPr>
        <p:spPr>
          <a:xfrm>
            <a:off x="472907" y="4114654"/>
            <a:ext cx="1660121" cy="1660121"/>
          </a:xfrm>
          <a:prstGeom prst="ellipse">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Sketchetik Fill Light" pitchFamily="50" charset="0"/>
              </a:rPr>
              <a:t>When you get home – make a real box with these things in it!</a:t>
            </a:r>
          </a:p>
        </p:txBody>
      </p:sp>
      <p:pic>
        <p:nvPicPr>
          <p:cNvPr id="53" name="Picture 52" descr="A red arrow pointing up&#10;&#10;Description automatically generated">
            <a:extLst>
              <a:ext uri="{FF2B5EF4-FFF2-40B4-BE49-F238E27FC236}">
                <a16:creationId xmlns:a16="http://schemas.microsoft.com/office/drawing/2014/main" id="{DB4A70F3-C5D6-A7F1-8489-972C0B65004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rot="14660312">
            <a:off x="7103313" y="3363388"/>
            <a:ext cx="1480215" cy="1403104"/>
          </a:xfrm>
          <a:prstGeom prst="rect">
            <a:avLst/>
          </a:prstGeom>
        </p:spPr>
      </p:pic>
      <p:pic>
        <p:nvPicPr>
          <p:cNvPr id="54" name="Picture 53" descr="A red curved object with a black background&#10;&#10;Description automatically generated">
            <a:extLst>
              <a:ext uri="{FF2B5EF4-FFF2-40B4-BE49-F238E27FC236}">
                <a16:creationId xmlns:a16="http://schemas.microsoft.com/office/drawing/2014/main" id="{62D7EFA2-513F-3015-96F5-7A68C19ABA0F}"/>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rot="20365167" flipH="1">
            <a:off x="4522943" y="2182488"/>
            <a:ext cx="3712720" cy="767424"/>
          </a:xfrm>
          <a:prstGeom prst="rect">
            <a:avLst/>
          </a:prstGeom>
        </p:spPr>
      </p:pic>
      <p:pic>
        <p:nvPicPr>
          <p:cNvPr id="55" name="Picture 54" descr="A red circle with black background&#10;&#10;Description automatically generated">
            <a:extLst>
              <a:ext uri="{FF2B5EF4-FFF2-40B4-BE49-F238E27FC236}">
                <a16:creationId xmlns:a16="http://schemas.microsoft.com/office/drawing/2014/main" id="{160B646B-C9BA-FE29-97D3-512D5006E41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rot="18240889">
            <a:off x="387172" y="3905348"/>
            <a:ext cx="1731364" cy="1966451"/>
          </a:xfrm>
          <a:prstGeom prst="rect">
            <a:avLst/>
          </a:prstGeom>
        </p:spPr>
      </p:pic>
      <p:sp>
        <p:nvSpPr>
          <p:cNvPr id="4" name="Rectangle 3">
            <a:hlinkClick r:id="rId6" action="ppaction://hlinksldjump"/>
            <a:extLst>
              <a:ext uri="{FF2B5EF4-FFF2-40B4-BE49-F238E27FC236}">
                <a16:creationId xmlns:a16="http://schemas.microsoft.com/office/drawing/2014/main" id="{8646FC9B-1BC3-98B3-3DB9-65E8E7C04A80}"/>
              </a:ext>
            </a:extLst>
          </p:cNvPr>
          <p:cNvSpPr>
            <a:spLocks noGrp="1" noRot="1" noMove="1" noResize="1" noEditPoints="1" noAdjustHandles="1" noChangeArrowheads="1" noChangeShapeType="1"/>
          </p:cNvSpPr>
          <p:nvPr/>
        </p:nvSpPr>
        <p:spPr>
          <a:xfrm>
            <a:off x="11484648" y="59602"/>
            <a:ext cx="361647" cy="8162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A2D2F37-5486-D83A-33FF-B376A56DEF26}"/>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238997" y="284899"/>
            <a:ext cx="5181600" cy="584682"/>
          </a:xfrm>
          <a:prstGeom prst="rect">
            <a:avLst/>
          </a:prstGeom>
        </p:spPr>
      </p:pic>
    </p:spTree>
    <p:extLst>
      <p:ext uri="{BB962C8B-B14F-4D97-AF65-F5344CB8AC3E}">
        <p14:creationId xmlns:p14="http://schemas.microsoft.com/office/powerpoint/2010/main" val="408955988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1E7B2-507F-2EEE-D65B-5CED114E9762}"/>
              </a:ext>
            </a:extLst>
          </p:cNvPr>
          <p:cNvSpPr txBox="1">
            <a:spLocks noGrp="1" noRot="1" noMove="1" noResize="1" noEditPoints="1" noAdjustHandles="1" noChangeArrowheads="1" noChangeShapeType="1"/>
          </p:cNvSpPr>
          <p:nvPr/>
        </p:nvSpPr>
        <p:spPr>
          <a:xfrm>
            <a:off x="5850481" y="4234084"/>
            <a:ext cx="772969" cy="261610"/>
          </a:xfrm>
          <a:prstGeom prst="rect">
            <a:avLst/>
          </a:prstGeom>
          <a:noFill/>
        </p:spPr>
        <p:txBody>
          <a:bodyPr wrap="none" rtlCol="0">
            <a:spAutoFit/>
          </a:bodyPr>
          <a:lstStyle/>
          <a:p>
            <a:r>
              <a:rPr lang="en-GB" sz="1100">
                <a:latin typeface="+mj-lt"/>
              </a:rPr>
              <a:t>glue here</a:t>
            </a:r>
          </a:p>
        </p:txBody>
      </p:sp>
      <p:grpSp>
        <p:nvGrpSpPr>
          <p:cNvPr id="4" name="Group 3">
            <a:extLst>
              <a:ext uri="{FF2B5EF4-FFF2-40B4-BE49-F238E27FC236}">
                <a16:creationId xmlns:a16="http://schemas.microsoft.com/office/drawing/2014/main" id="{910B8237-8702-E51F-7AE6-BF8DCD90070D}"/>
              </a:ext>
            </a:extLst>
          </p:cNvPr>
          <p:cNvGrpSpPr>
            <a:grpSpLocks noGrp="1" noUngrp="1" noRot="1" noMove="1" noResize="1"/>
          </p:cNvGrpSpPr>
          <p:nvPr/>
        </p:nvGrpSpPr>
        <p:grpSpPr>
          <a:xfrm rot="10800000">
            <a:off x="5382952" y="4260840"/>
            <a:ext cx="1660124" cy="284086"/>
            <a:chOff x="3693111" y="701335"/>
            <a:chExt cx="1660124" cy="284086"/>
          </a:xfrm>
        </p:grpSpPr>
        <p:cxnSp>
          <p:nvCxnSpPr>
            <p:cNvPr id="5" name="Straight Connector 4">
              <a:extLst>
                <a:ext uri="{FF2B5EF4-FFF2-40B4-BE49-F238E27FC236}">
                  <a16:creationId xmlns:a16="http://schemas.microsoft.com/office/drawing/2014/main" id="{429D0F11-86B9-9D7E-7494-135FE64C8C4E}"/>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E33E0D6-5AB4-E3F2-3693-8AA96B3809F5}"/>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31841BF-A47A-491E-C8B9-60BF7F3AE4C4}"/>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Rectangle 7">
            <a:extLst>
              <a:ext uri="{FF2B5EF4-FFF2-40B4-BE49-F238E27FC236}">
                <a16:creationId xmlns:a16="http://schemas.microsoft.com/office/drawing/2014/main" id="{C7C85D2B-33A7-F249-29EF-78A9022B1C3C}"/>
              </a:ext>
            </a:extLst>
          </p:cNvPr>
          <p:cNvSpPr>
            <a:spLocks noGrp="1" noRot="1" noMove="1" noResize="1" noEditPoints="1" noAdjustHandles="1" noChangeArrowheads="1" noChangeShapeType="1"/>
          </p:cNvSpPr>
          <p:nvPr/>
        </p:nvSpPr>
        <p:spPr>
          <a:xfrm>
            <a:off x="3733048" y="940591"/>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A8D608-A7B6-DD04-8073-481654274A0B}"/>
              </a:ext>
            </a:extLst>
          </p:cNvPr>
          <p:cNvSpPr>
            <a:spLocks noGrp="1" noRot="1" noMove="1" noResize="1" noEditPoints="1" noAdjustHandles="1" noChangeArrowheads="1" noChangeShapeType="1"/>
          </p:cNvSpPr>
          <p:nvPr/>
        </p:nvSpPr>
        <p:spPr>
          <a:xfrm>
            <a:off x="3733048"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9C071BD-4F53-FEC9-FCD3-456311130288}"/>
              </a:ext>
            </a:extLst>
          </p:cNvPr>
          <p:cNvSpPr>
            <a:spLocks noGrp="1" noRot="1" noMove="1" noResize="1" noEditPoints="1" noAdjustHandles="1" noChangeArrowheads="1" noChangeShapeType="1"/>
          </p:cNvSpPr>
          <p:nvPr/>
        </p:nvSpPr>
        <p:spPr>
          <a:xfrm>
            <a:off x="3733048" y="4260839"/>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BB9F5B9-0321-A993-E6DA-CE60B88CAD51}"/>
              </a:ext>
            </a:extLst>
          </p:cNvPr>
          <p:cNvSpPr>
            <a:spLocks noGrp="1" noRot="1" noMove="1" noResize="1" noEditPoints="1" noAdjustHandles="1" noChangeArrowheads="1" noChangeShapeType="1"/>
          </p:cNvSpPr>
          <p:nvPr/>
        </p:nvSpPr>
        <p:spPr>
          <a:xfrm>
            <a:off x="5393172"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C6DB1CB-EFD8-322F-B7B6-0B4BAD285999}"/>
              </a:ext>
            </a:extLst>
          </p:cNvPr>
          <p:cNvSpPr>
            <a:spLocks noGrp="1" noRot="1" noMove="1" noResize="1" noEditPoints="1" noAdjustHandles="1" noChangeArrowheads="1" noChangeShapeType="1"/>
          </p:cNvSpPr>
          <p:nvPr/>
        </p:nvSpPr>
        <p:spPr>
          <a:xfrm>
            <a:off x="2072924"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DF012B1-257D-41F7-65D7-564F37B1DA98}"/>
              </a:ext>
            </a:extLst>
          </p:cNvPr>
          <p:cNvSpPr>
            <a:spLocks noGrp="1" noRot="1" noMove="1" noResize="1" noEditPoints="1" noAdjustHandles="1" noChangeArrowheads="1" noChangeShapeType="1"/>
          </p:cNvSpPr>
          <p:nvPr/>
        </p:nvSpPr>
        <p:spPr>
          <a:xfrm>
            <a:off x="7053296" y="2600715"/>
            <a:ext cx="1660124" cy="16601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CA19201-DCD0-9636-D84C-742B633AF23A}"/>
              </a:ext>
            </a:extLst>
          </p:cNvPr>
          <p:cNvGrpSpPr>
            <a:grpSpLocks noGrp="1" noUngrp="1" noRot="1" noMove="1" noResize="1"/>
          </p:cNvGrpSpPr>
          <p:nvPr/>
        </p:nvGrpSpPr>
        <p:grpSpPr>
          <a:xfrm>
            <a:off x="2075682" y="2307278"/>
            <a:ext cx="1660124" cy="284086"/>
            <a:chOff x="3693111" y="701335"/>
            <a:chExt cx="1660124" cy="284086"/>
          </a:xfrm>
        </p:grpSpPr>
        <p:cxnSp>
          <p:nvCxnSpPr>
            <p:cNvPr id="15" name="Straight Connector 14">
              <a:extLst>
                <a:ext uri="{FF2B5EF4-FFF2-40B4-BE49-F238E27FC236}">
                  <a16:creationId xmlns:a16="http://schemas.microsoft.com/office/drawing/2014/main" id="{397C3D27-A17D-2567-E8A8-B3ACC8716D7D}"/>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8ED5656-3FB8-AAD6-2E2F-6D47FEB67CAF}"/>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097EC4E-111A-B83F-2493-3E1DCA08D87B}"/>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063930C5-17E4-31B8-65D2-BB455074E0F4}"/>
              </a:ext>
            </a:extLst>
          </p:cNvPr>
          <p:cNvGrpSpPr>
            <a:grpSpLocks noGrp="1" noUngrp="1" noRot="1" noMove="1" noResize="1"/>
          </p:cNvGrpSpPr>
          <p:nvPr/>
        </p:nvGrpSpPr>
        <p:grpSpPr>
          <a:xfrm rot="5400000" flipH="1">
            <a:off x="8025400" y="3288734"/>
            <a:ext cx="1660124" cy="284086"/>
            <a:chOff x="3693111" y="701335"/>
            <a:chExt cx="1660124" cy="284086"/>
          </a:xfrm>
        </p:grpSpPr>
        <p:cxnSp>
          <p:nvCxnSpPr>
            <p:cNvPr id="19" name="Straight Connector 18">
              <a:extLst>
                <a:ext uri="{FF2B5EF4-FFF2-40B4-BE49-F238E27FC236}">
                  <a16:creationId xmlns:a16="http://schemas.microsoft.com/office/drawing/2014/main" id="{9009A445-7068-0BC4-642B-CE19625980E2}"/>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6BD89AC-6251-3725-31A6-95A24DA02371}"/>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7548114-3FA0-97E2-1196-E38127DA0744}"/>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84749BD6-1040-2159-9184-1E57E73DC416}"/>
              </a:ext>
            </a:extLst>
          </p:cNvPr>
          <p:cNvGrpSpPr>
            <a:grpSpLocks noGrp="1" noUngrp="1" noRot="1" noMove="1" noResize="1"/>
          </p:cNvGrpSpPr>
          <p:nvPr/>
        </p:nvGrpSpPr>
        <p:grpSpPr>
          <a:xfrm rot="10800000" flipV="1">
            <a:off x="5393171" y="2316628"/>
            <a:ext cx="1660124" cy="284086"/>
            <a:chOff x="3693111" y="701335"/>
            <a:chExt cx="1660124" cy="284086"/>
          </a:xfrm>
        </p:grpSpPr>
        <p:cxnSp>
          <p:nvCxnSpPr>
            <p:cNvPr id="23" name="Straight Connector 22">
              <a:extLst>
                <a:ext uri="{FF2B5EF4-FFF2-40B4-BE49-F238E27FC236}">
                  <a16:creationId xmlns:a16="http://schemas.microsoft.com/office/drawing/2014/main" id="{B326ACAA-B3AF-0A40-D94B-B909B7FBE500}"/>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96C770C-AA25-3F01-E9FF-77A986FD4F59}"/>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9D3B0A7-1152-5D37-B13C-16DC34F382A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54B2EABB-6E0F-C9E6-F7E8-C2C2F9D7111B}"/>
              </a:ext>
            </a:extLst>
          </p:cNvPr>
          <p:cNvGrpSpPr>
            <a:grpSpLocks noGrp="1" noUngrp="1" noRot="1" noMove="1" noResize="1"/>
          </p:cNvGrpSpPr>
          <p:nvPr/>
        </p:nvGrpSpPr>
        <p:grpSpPr>
          <a:xfrm rot="10800000">
            <a:off x="2062704" y="4270190"/>
            <a:ext cx="1660124" cy="284086"/>
            <a:chOff x="3693111" y="701335"/>
            <a:chExt cx="1660124" cy="284086"/>
          </a:xfrm>
        </p:grpSpPr>
        <p:cxnSp>
          <p:nvCxnSpPr>
            <p:cNvPr id="27" name="Straight Connector 26">
              <a:extLst>
                <a:ext uri="{FF2B5EF4-FFF2-40B4-BE49-F238E27FC236}">
                  <a16:creationId xmlns:a16="http://schemas.microsoft.com/office/drawing/2014/main" id="{CCA93277-7B6D-4241-534A-429BBE4B8499}"/>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F18AAFE-50BB-8F24-C008-F07051C90899}"/>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593A6A6-C9AB-654D-7EFD-B4FC947AFE2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174D3B44-0334-B134-E0A1-2915579C59B8}"/>
              </a:ext>
            </a:extLst>
          </p:cNvPr>
          <p:cNvSpPr txBox="1">
            <a:spLocks noGrp="1" noRot="1" noMove="1" noResize="1" noEditPoints="1" noAdjustHandles="1" noChangeArrowheads="1" noChangeShapeType="1"/>
          </p:cNvSpPr>
          <p:nvPr/>
        </p:nvSpPr>
        <p:spPr>
          <a:xfrm>
            <a:off x="5846299" y="2352482"/>
            <a:ext cx="772969" cy="261610"/>
          </a:xfrm>
          <a:prstGeom prst="rect">
            <a:avLst/>
          </a:prstGeom>
          <a:noFill/>
        </p:spPr>
        <p:txBody>
          <a:bodyPr wrap="none" rtlCol="0">
            <a:spAutoFit/>
          </a:bodyPr>
          <a:lstStyle/>
          <a:p>
            <a:r>
              <a:rPr lang="en-GB" sz="1100">
                <a:latin typeface="+mj-lt"/>
              </a:rPr>
              <a:t>glue here</a:t>
            </a:r>
          </a:p>
        </p:txBody>
      </p:sp>
      <p:sp>
        <p:nvSpPr>
          <p:cNvPr id="31" name="TextBox 30">
            <a:extLst>
              <a:ext uri="{FF2B5EF4-FFF2-40B4-BE49-F238E27FC236}">
                <a16:creationId xmlns:a16="http://schemas.microsoft.com/office/drawing/2014/main" id="{9527F63B-24A3-7738-F4A3-97F0EC4B3CD3}"/>
              </a:ext>
            </a:extLst>
          </p:cNvPr>
          <p:cNvSpPr txBox="1">
            <a:spLocks noGrp="1" noRot="1" noMove="1" noResize="1" noEditPoints="1" noAdjustHandles="1" noChangeArrowheads="1" noChangeShapeType="1"/>
          </p:cNvSpPr>
          <p:nvPr/>
        </p:nvSpPr>
        <p:spPr>
          <a:xfrm>
            <a:off x="2466741" y="4272756"/>
            <a:ext cx="772969" cy="261610"/>
          </a:xfrm>
          <a:prstGeom prst="rect">
            <a:avLst/>
          </a:prstGeom>
          <a:noFill/>
        </p:spPr>
        <p:txBody>
          <a:bodyPr wrap="none" rtlCol="0">
            <a:spAutoFit/>
          </a:bodyPr>
          <a:lstStyle/>
          <a:p>
            <a:r>
              <a:rPr lang="en-GB" sz="1100">
                <a:latin typeface="+mj-lt"/>
              </a:rPr>
              <a:t>glue here</a:t>
            </a:r>
          </a:p>
        </p:txBody>
      </p:sp>
      <p:sp>
        <p:nvSpPr>
          <p:cNvPr id="32" name="TextBox 31">
            <a:extLst>
              <a:ext uri="{FF2B5EF4-FFF2-40B4-BE49-F238E27FC236}">
                <a16:creationId xmlns:a16="http://schemas.microsoft.com/office/drawing/2014/main" id="{7461552F-3A90-4B27-BD9C-996458DB95F6}"/>
              </a:ext>
            </a:extLst>
          </p:cNvPr>
          <p:cNvSpPr txBox="1">
            <a:spLocks noGrp="1" noRot="1" noMove="1" noResize="1" noEditPoints="1" noAdjustHandles="1" noChangeArrowheads="1" noChangeShapeType="1"/>
          </p:cNvSpPr>
          <p:nvPr/>
        </p:nvSpPr>
        <p:spPr>
          <a:xfrm>
            <a:off x="2486324" y="2352482"/>
            <a:ext cx="812696" cy="261610"/>
          </a:xfrm>
          <a:prstGeom prst="rect">
            <a:avLst/>
          </a:prstGeom>
          <a:noFill/>
        </p:spPr>
        <p:txBody>
          <a:bodyPr wrap="square" rtlCol="0">
            <a:spAutoFit/>
          </a:bodyPr>
          <a:lstStyle/>
          <a:p>
            <a:r>
              <a:rPr lang="en-GB" sz="1100">
                <a:latin typeface="+mj-lt"/>
              </a:rPr>
              <a:t>glue here</a:t>
            </a:r>
          </a:p>
        </p:txBody>
      </p:sp>
      <p:pic>
        <p:nvPicPr>
          <p:cNvPr id="34" name="Graphic 33" descr="Scissors outline">
            <a:extLst>
              <a:ext uri="{FF2B5EF4-FFF2-40B4-BE49-F238E27FC236}">
                <a16:creationId xmlns:a16="http://schemas.microsoft.com/office/drawing/2014/main" id="{3868B576-D550-1058-5384-5A231A85CB3F}"/>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rot="9896238">
            <a:off x="2186869" y="1414060"/>
            <a:ext cx="598908" cy="598908"/>
          </a:xfrm>
          <a:prstGeom prst="rect">
            <a:avLst/>
          </a:prstGeom>
        </p:spPr>
      </p:pic>
      <p:sp>
        <p:nvSpPr>
          <p:cNvPr id="36" name="TextBox 35">
            <a:extLst>
              <a:ext uri="{FF2B5EF4-FFF2-40B4-BE49-F238E27FC236}">
                <a16:creationId xmlns:a16="http://schemas.microsoft.com/office/drawing/2014/main" id="{B257E044-D38F-D473-11B5-EB7EA01A17D1}"/>
              </a:ext>
            </a:extLst>
          </p:cNvPr>
          <p:cNvSpPr txBox="1">
            <a:spLocks noGrp="1" noRot="1" noMove="1" noResize="1" noEditPoints="1" noAdjustHandles="1" noChangeArrowheads="1" noChangeShapeType="1"/>
          </p:cNvSpPr>
          <p:nvPr/>
        </p:nvSpPr>
        <p:spPr>
          <a:xfrm rot="5400000">
            <a:off x="8506433" y="3320665"/>
            <a:ext cx="772969" cy="261610"/>
          </a:xfrm>
          <a:prstGeom prst="rect">
            <a:avLst/>
          </a:prstGeom>
          <a:noFill/>
        </p:spPr>
        <p:txBody>
          <a:bodyPr wrap="none" rtlCol="0">
            <a:spAutoFit/>
          </a:bodyPr>
          <a:lstStyle/>
          <a:p>
            <a:r>
              <a:rPr lang="en-GB" sz="1100">
                <a:latin typeface="+mj-lt"/>
              </a:rPr>
              <a:t>glue here</a:t>
            </a:r>
          </a:p>
        </p:txBody>
      </p:sp>
      <p:pic>
        <p:nvPicPr>
          <p:cNvPr id="38" name="Picture 37">
            <a:extLst>
              <a:ext uri="{FF2B5EF4-FFF2-40B4-BE49-F238E27FC236}">
                <a16:creationId xmlns:a16="http://schemas.microsoft.com/office/drawing/2014/main" id="{7086A55D-B2A5-0842-A3F1-32397DE0E874}"/>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9344102" y="835559"/>
            <a:ext cx="1544431" cy="1613761"/>
          </a:xfrm>
          <a:prstGeom prst="rect">
            <a:avLst/>
          </a:prstGeom>
        </p:spPr>
      </p:pic>
      <p:sp>
        <p:nvSpPr>
          <p:cNvPr id="2" name="TextBox 1">
            <a:extLst>
              <a:ext uri="{FF2B5EF4-FFF2-40B4-BE49-F238E27FC236}">
                <a16:creationId xmlns:a16="http://schemas.microsoft.com/office/drawing/2014/main" id="{9A58D6E6-BBE8-6F3F-23C5-BBB91838662D}"/>
              </a:ext>
            </a:extLst>
          </p:cNvPr>
          <p:cNvSpPr txBox="1">
            <a:spLocks noGrp="1" noRot="1" noMove="1" noResize="1" noEditPoints="1" noAdjustHandles="1" noChangeArrowheads="1" noChangeShapeType="1"/>
          </p:cNvSpPr>
          <p:nvPr/>
        </p:nvSpPr>
        <p:spPr>
          <a:xfrm>
            <a:off x="548748" y="397407"/>
            <a:ext cx="2304477" cy="1015663"/>
          </a:xfrm>
          <a:prstGeom prst="rect">
            <a:avLst/>
          </a:prstGeom>
          <a:noFill/>
        </p:spPr>
        <p:txBody>
          <a:bodyPr wrap="square" rtlCol="0">
            <a:spAutoFit/>
          </a:bodyPr>
          <a:lstStyle/>
          <a:p>
            <a:r>
              <a:rPr lang="en-GB" sz="2000" b="1"/>
              <a:t>Cut around the outside of the box template </a:t>
            </a:r>
          </a:p>
        </p:txBody>
      </p:sp>
      <p:sp>
        <p:nvSpPr>
          <p:cNvPr id="65" name="Arc 64">
            <a:extLst>
              <a:ext uri="{FF2B5EF4-FFF2-40B4-BE49-F238E27FC236}">
                <a16:creationId xmlns:a16="http://schemas.microsoft.com/office/drawing/2014/main" id="{6C9E610D-89D7-7564-C134-4F484081271E}"/>
              </a:ext>
            </a:extLst>
          </p:cNvPr>
          <p:cNvSpPr>
            <a:spLocks noGrp="1" noRot="1" noMove="1" noResize="1" noEditPoints="1" noAdjustHandles="1" noChangeArrowheads="1" noChangeShapeType="1"/>
          </p:cNvSpPr>
          <p:nvPr/>
        </p:nvSpPr>
        <p:spPr>
          <a:xfrm rot="10504367" flipH="1" flipV="1">
            <a:off x="2530671" y="686848"/>
            <a:ext cx="3987728" cy="1768592"/>
          </a:xfrm>
          <a:prstGeom prst="arc">
            <a:avLst>
              <a:gd name="adj1" fmla="val 11007848"/>
              <a:gd name="adj2" fmla="val 2063862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94EFBB10-5B05-73E5-96DB-47659C66524E}"/>
              </a:ext>
            </a:extLst>
          </p:cNvPr>
          <p:cNvCxnSpPr>
            <a:cxnSpLocks noGrp="1" noRot="1" noMove="1" noResize="1" noEditPoints="1" noAdjustHandles="1" noChangeArrowheads="1" noChangeShapeType="1"/>
            <a:endCxn id="65" idx="2"/>
          </p:cNvCxnSpPr>
          <p:nvPr/>
        </p:nvCxnSpPr>
        <p:spPr>
          <a:xfrm flipV="1">
            <a:off x="6016625" y="948537"/>
            <a:ext cx="134083" cy="16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A8A04F7-8015-6581-F893-0512F05629C5}"/>
              </a:ext>
            </a:extLst>
          </p:cNvPr>
          <p:cNvCxnSpPr>
            <a:cxnSpLocks noGrp="1" noRot="1" noMove="1" noResize="1" noEditPoints="1" noAdjustHandles="1" noChangeArrowheads="1" noChangeShapeType="1"/>
          </p:cNvCxnSpPr>
          <p:nvPr/>
        </p:nvCxnSpPr>
        <p:spPr>
          <a:xfrm rot="16200000" flipV="1">
            <a:off x="6074353" y="878854"/>
            <a:ext cx="134083" cy="16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0328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E37A8C-87A1-10F6-6C90-0DAC8A3D1F02}"/>
              </a:ext>
            </a:extLst>
          </p:cNvPr>
          <p:cNvGraphicFramePr>
            <a:graphicFrameLocks noGrp="1" noDrilldown="1" noMove="1" noResize="1"/>
          </p:cNvGraphicFramePr>
          <p:nvPr>
            <p:extLst>
              <p:ext uri="{D42A27DB-BD31-4B8C-83A1-F6EECF244321}">
                <p14:modId xmlns:p14="http://schemas.microsoft.com/office/powerpoint/2010/main" val="939053529"/>
              </p:ext>
            </p:extLst>
          </p:nvPr>
        </p:nvGraphicFramePr>
        <p:xfrm>
          <a:off x="1288840" y="333409"/>
          <a:ext cx="9614320" cy="5709735"/>
        </p:xfrm>
        <a:graphic>
          <a:graphicData uri="http://schemas.openxmlformats.org/drawingml/2006/table">
            <a:tbl>
              <a:tblPr firstRow="1" bandRow="1">
                <a:tableStyleId>{5940675A-B579-460E-94D1-54222C63F5DA}</a:tableStyleId>
              </a:tblPr>
              <a:tblGrid>
                <a:gridCol w="2403580">
                  <a:extLst>
                    <a:ext uri="{9D8B030D-6E8A-4147-A177-3AD203B41FA5}">
                      <a16:colId xmlns:a16="http://schemas.microsoft.com/office/drawing/2014/main" val="1349199572"/>
                    </a:ext>
                  </a:extLst>
                </a:gridCol>
                <a:gridCol w="2403580">
                  <a:extLst>
                    <a:ext uri="{9D8B030D-6E8A-4147-A177-3AD203B41FA5}">
                      <a16:colId xmlns:a16="http://schemas.microsoft.com/office/drawing/2014/main" val="2401098291"/>
                    </a:ext>
                  </a:extLst>
                </a:gridCol>
                <a:gridCol w="2403580">
                  <a:extLst>
                    <a:ext uri="{9D8B030D-6E8A-4147-A177-3AD203B41FA5}">
                      <a16:colId xmlns:a16="http://schemas.microsoft.com/office/drawing/2014/main" val="258925696"/>
                    </a:ext>
                  </a:extLst>
                </a:gridCol>
                <a:gridCol w="2403580">
                  <a:extLst>
                    <a:ext uri="{9D8B030D-6E8A-4147-A177-3AD203B41FA5}">
                      <a16:colId xmlns:a16="http://schemas.microsoft.com/office/drawing/2014/main" val="3148721071"/>
                    </a:ext>
                  </a:extLst>
                </a:gridCol>
              </a:tblGrid>
              <a:tr h="590370">
                <a:tc gridSpan="4">
                  <a:txBody>
                    <a:bodyPr/>
                    <a:lstStyle/>
                    <a:p>
                      <a:pPr algn="ctr"/>
                      <a:endParaRPr lang="en-GB" sz="2800">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9274991"/>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1744197"/>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74854524"/>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45614253"/>
                  </a:ext>
                </a:extLst>
              </a:tr>
            </a:tbl>
          </a:graphicData>
        </a:graphic>
      </p:graphicFrame>
      <p:pic>
        <p:nvPicPr>
          <p:cNvPr id="12" name="Picture 11" descr="A red and grey people with speech bubbles&#10;&#10;Description automatically generated">
            <a:extLst>
              <a:ext uri="{FF2B5EF4-FFF2-40B4-BE49-F238E27FC236}">
                <a16:creationId xmlns:a16="http://schemas.microsoft.com/office/drawing/2014/main" id="{DDC4E0D4-3AE9-910C-AA41-43BC686DD141}"/>
              </a:ext>
            </a:extLst>
          </p:cNvPr>
          <p:cNvPicPr>
            <a:picLocks noGrp="1" noRot="1" noChangeAspect="1" noMove="1" noResize="1" noEditPoints="1" noAdjustHandles="1" noChangeArrowheads="1" noChangeShapeType="1" noCrop="1"/>
          </p:cNvPicPr>
          <p:nvPr/>
        </p:nvPicPr>
        <p:blipFill>
          <a:blip r:embed="rId3" cstate="email">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tretch>
            <a:fillRect/>
          </a:stretch>
        </p:blipFill>
        <p:spPr>
          <a:xfrm>
            <a:off x="6723204" y="4341844"/>
            <a:ext cx="1155120" cy="1155120"/>
          </a:xfrm>
          <a:prstGeom prst="rect">
            <a:avLst/>
          </a:prstGeom>
        </p:spPr>
      </p:pic>
      <p:pic>
        <p:nvPicPr>
          <p:cNvPr id="18" name="Picture 17" descr="A red pencil with a black background&#10;&#10;Description automatically generated">
            <a:extLst>
              <a:ext uri="{FF2B5EF4-FFF2-40B4-BE49-F238E27FC236}">
                <a16:creationId xmlns:a16="http://schemas.microsoft.com/office/drawing/2014/main" id="{E36EFBD6-065C-2799-87D2-3B4B2604E411}"/>
              </a:ext>
            </a:extLst>
          </p:cNvPr>
          <p:cNvPicPr>
            <a:picLocks noGrp="1" noRot="1" noChangeAspect="1" noMove="1" noResize="1" noEditPoints="1" noAdjustHandles="1" noChangeArrowheads="1" noChangeShapeType="1" noCrop="1"/>
          </p:cNvPicPr>
          <p:nvPr/>
        </p:nvPicPr>
        <p:blipFill>
          <a:blip r:embed="rId5" cstate="email">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a:ext>
            </a:extLst>
          </a:blip>
          <a:stretch>
            <a:fillRect/>
          </a:stretch>
        </p:blipFill>
        <p:spPr>
          <a:xfrm>
            <a:off x="4159193" y="4341844"/>
            <a:ext cx="1155120" cy="1155120"/>
          </a:xfrm>
          <a:prstGeom prst="rect">
            <a:avLst/>
          </a:prstGeom>
        </p:spPr>
      </p:pic>
      <p:pic>
        <p:nvPicPr>
          <p:cNvPr id="24" name="Picture 23" descr="A logo of a sun&#10;&#10;Description automatically generated">
            <a:extLst>
              <a:ext uri="{FF2B5EF4-FFF2-40B4-BE49-F238E27FC236}">
                <a16:creationId xmlns:a16="http://schemas.microsoft.com/office/drawing/2014/main" id="{5ABEA8C8-D5FB-E850-27E2-3D5E102A6FC5}"/>
              </a:ext>
            </a:extLst>
          </p:cNvPr>
          <p:cNvPicPr>
            <a:picLocks noGrp="1" noRot="1" noChangeAspect="1" noMove="1" noResize="1" noEditPoints="1" noAdjustHandles="1" noChangeArrowheads="1" noChangeShapeType="1" noCrop="1"/>
          </p:cNvPicPr>
          <p:nvPr/>
        </p:nvPicPr>
        <p:blipFill>
          <a:blip r:embed="rId7" cstate="email">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a:ext>
            </a:extLst>
          </a:blip>
          <a:stretch>
            <a:fillRect/>
          </a:stretch>
        </p:blipFill>
        <p:spPr>
          <a:xfrm>
            <a:off x="4313903" y="2652716"/>
            <a:ext cx="1155121" cy="1155121"/>
          </a:xfrm>
          <a:prstGeom prst="rect">
            <a:avLst/>
          </a:prstGeom>
        </p:spPr>
      </p:pic>
      <p:pic>
        <p:nvPicPr>
          <p:cNvPr id="26" name="Picture 25" descr="A head with a heart in the middle&#10;&#10;Description automatically generated">
            <a:extLst>
              <a:ext uri="{FF2B5EF4-FFF2-40B4-BE49-F238E27FC236}">
                <a16:creationId xmlns:a16="http://schemas.microsoft.com/office/drawing/2014/main" id="{A3E990E4-3B5A-E631-FA70-2CF1C647F51D}"/>
              </a:ext>
            </a:extLst>
          </p:cNvPr>
          <p:cNvPicPr>
            <a:picLocks noGrp="1" noRot="1" noChangeAspect="1" noMove="1" noResize="1" noEditPoints="1" noAdjustHandles="1" noChangeArrowheads="1" noChangeShapeType="1" noCrop="1"/>
          </p:cNvPicPr>
          <p:nvPr/>
        </p:nvPicPr>
        <p:blipFill>
          <a:blip r:embed="rId9" cstate="email">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a:ext>
            </a:extLst>
          </a:blip>
          <a:stretch>
            <a:fillRect/>
          </a:stretch>
        </p:blipFill>
        <p:spPr>
          <a:xfrm>
            <a:off x="1904376" y="2639146"/>
            <a:ext cx="1155121" cy="1155121"/>
          </a:xfrm>
          <a:prstGeom prst="rect">
            <a:avLst/>
          </a:prstGeom>
        </p:spPr>
      </p:pic>
      <p:pic>
        <p:nvPicPr>
          <p:cNvPr id="28" name="Picture 27" descr="A bowl of soup with a spoon&#10;&#10;Description automatically generated">
            <a:extLst>
              <a:ext uri="{FF2B5EF4-FFF2-40B4-BE49-F238E27FC236}">
                <a16:creationId xmlns:a16="http://schemas.microsoft.com/office/drawing/2014/main" id="{315F993E-560F-7E53-1698-B0587DABD5F8}"/>
              </a:ext>
            </a:extLst>
          </p:cNvPr>
          <p:cNvPicPr>
            <a:picLocks noGrp="1" noRot="1" noChangeAspect="1" noMove="1" noResize="1" noEditPoints="1" noAdjustHandles="1" noChangeArrowheads="1" noChangeShapeType="1" noCrop="1"/>
          </p:cNvPicPr>
          <p:nvPr/>
        </p:nvPicPr>
        <p:blipFill>
          <a:blip r:embed="rId11" cstate="email">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a:ext>
            </a:extLst>
          </a:blip>
          <a:stretch>
            <a:fillRect/>
          </a:stretch>
        </p:blipFill>
        <p:spPr>
          <a:xfrm>
            <a:off x="9132503" y="2652716"/>
            <a:ext cx="1155121" cy="1155121"/>
          </a:xfrm>
          <a:prstGeom prst="rect">
            <a:avLst/>
          </a:prstGeom>
        </p:spPr>
      </p:pic>
      <p:pic>
        <p:nvPicPr>
          <p:cNvPr id="30" name="Picture 29" descr="A person pointing at a black board&#10;&#10;Description automatically generated">
            <a:extLst>
              <a:ext uri="{FF2B5EF4-FFF2-40B4-BE49-F238E27FC236}">
                <a16:creationId xmlns:a16="http://schemas.microsoft.com/office/drawing/2014/main" id="{B2331911-4410-89CF-485D-380D45ED6070}"/>
              </a:ext>
            </a:extLst>
          </p:cNvPr>
          <p:cNvPicPr>
            <a:picLocks noGrp="1" noRot="1" noChangeAspect="1" noMove="1" noResize="1" noEditPoints="1" noAdjustHandles="1" noChangeArrowheads="1" noChangeShapeType="1" noCrop="1"/>
          </p:cNvPicPr>
          <p:nvPr/>
        </p:nvPicPr>
        <p:blipFill>
          <a:blip r:embed="rId13" cstate="email">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a:ext>
            </a:extLst>
          </a:blip>
          <a:stretch>
            <a:fillRect/>
          </a:stretch>
        </p:blipFill>
        <p:spPr>
          <a:xfrm>
            <a:off x="9093894" y="970599"/>
            <a:ext cx="1078973" cy="1078973"/>
          </a:xfrm>
          <a:prstGeom prst="rect">
            <a:avLst/>
          </a:prstGeom>
        </p:spPr>
      </p:pic>
      <p:pic>
        <p:nvPicPr>
          <p:cNvPr id="32" name="Picture 31" descr="A red and black book with black background&#10;&#10;Description automatically generated">
            <a:extLst>
              <a:ext uri="{FF2B5EF4-FFF2-40B4-BE49-F238E27FC236}">
                <a16:creationId xmlns:a16="http://schemas.microsoft.com/office/drawing/2014/main" id="{119D673E-7DFC-7004-9DC3-DFAC93154BE1}"/>
              </a:ext>
            </a:extLst>
          </p:cNvPr>
          <p:cNvPicPr>
            <a:picLocks noGrp="1" noRot="1" noChangeAspect="1" noMove="1" noResize="1" noEditPoints="1" noAdjustHandles="1" noChangeArrowheads="1" noChangeShapeType="1" noCrop="1"/>
          </p:cNvPicPr>
          <p:nvPr/>
        </p:nvPicPr>
        <p:blipFill>
          <a:blip r:embed="rId15" cstate="email">
            <a:extLst>
              <a:ext uri="{BEBA8EAE-BF5A-486C-A8C5-ECC9F3942E4B}">
                <a14:imgProps xmlns:a14="http://schemas.microsoft.com/office/drawing/2010/main">
                  <a14:imgLayer r:embed="rId16">
                    <a14:imgEffect>
                      <a14:artisticGlowDiffused/>
                    </a14:imgEffect>
                  </a14:imgLayer>
                </a14:imgProps>
              </a:ext>
              <a:ext uri="{28A0092B-C50C-407E-A947-70E740481C1C}">
                <a14:useLocalDpi xmlns:a14="http://schemas.microsoft.com/office/drawing/2010/main"/>
              </a:ext>
            </a:extLst>
          </a:blip>
          <a:stretch>
            <a:fillRect/>
          </a:stretch>
        </p:blipFill>
        <p:spPr>
          <a:xfrm>
            <a:off x="6698240" y="875076"/>
            <a:ext cx="1270020" cy="1270020"/>
          </a:xfrm>
          <a:prstGeom prst="rect">
            <a:avLst/>
          </a:prstGeom>
        </p:spPr>
      </p:pic>
      <p:pic>
        <p:nvPicPr>
          <p:cNvPr id="34" name="Picture 33" descr="A red telephone receiver on a black background&#10;&#10;Description automatically generated">
            <a:extLst>
              <a:ext uri="{FF2B5EF4-FFF2-40B4-BE49-F238E27FC236}">
                <a16:creationId xmlns:a16="http://schemas.microsoft.com/office/drawing/2014/main" id="{FB13DD69-3AD8-0438-04EC-218CAE938EBF}"/>
              </a:ext>
            </a:extLst>
          </p:cNvPr>
          <p:cNvPicPr>
            <a:picLocks noGrp="1" noRot="1" noChangeAspect="1" noMove="1" noResize="1" noEditPoints="1" noAdjustHandles="1" noChangeArrowheads="1" noChangeShapeType="1" noCrop="1"/>
          </p:cNvPicPr>
          <p:nvPr/>
        </p:nvPicPr>
        <p:blipFill>
          <a:blip r:embed="rId17" cstate="email">
            <a:extLst>
              <a:ext uri="{BEBA8EAE-BF5A-486C-A8C5-ECC9F3942E4B}">
                <a14:imgProps xmlns:a14="http://schemas.microsoft.com/office/drawing/2010/main">
                  <a14:imgLayer r:embed="rId18">
                    <a14:imgEffect>
                      <a14:artisticGlowDiffused/>
                    </a14:imgEffect>
                  </a14:imgLayer>
                </a14:imgProps>
              </a:ext>
              <a:ext uri="{28A0092B-C50C-407E-A947-70E740481C1C}">
                <a14:useLocalDpi xmlns:a14="http://schemas.microsoft.com/office/drawing/2010/main"/>
              </a:ext>
            </a:extLst>
          </a:blip>
          <a:stretch>
            <a:fillRect/>
          </a:stretch>
        </p:blipFill>
        <p:spPr>
          <a:xfrm>
            <a:off x="6723203" y="2686763"/>
            <a:ext cx="1155121" cy="1155121"/>
          </a:xfrm>
          <a:prstGeom prst="rect">
            <a:avLst/>
          </a:prstGeom>
        </p:spPr>
      </p:pic>
      <p:pic>
        <p:nvPicPr>
          <p:cNvPr id="36" name="Picture 35" descr="A red person walking a dog&#10;&#10;Description automatically generated">
            <a:extLst>
              <a:ext uri="{FF2B5EF4-FFF2-40B4-BE49-F238E27FC236}">
                <a16:creationId xmlns:a16="http://schemas.microsoft.com/office/drawing/2014/main" id="{2CE828C0-0E83-3026-B366-EFC487E218DE}"/>
              </a:ext>
            </a:extLst>
          </p:cNvPr>
          <p:cNvPicPr>
            <a:picLocks noGrp="1" noRot="1" noChangeAspect="1" noMove="1" noResize="1" noEditPoints="1" noAdjustHandles="1" noChangeArrowheads="1" noChangeShapeType="1" noCrop="1"/>
          </p:cNvPicPr>
          <p:nvPr/>
        </p:nvPicPr>
        <p:blipFill>
          <a:blip r:embed="rId19" cstate="email">
            <a:extLst>
              <a:ext uri="{BEBA8EAE-BF5A-486C-A8C5-ECC9F3942E4B}">
                <a14:imgProps xmlns:a14="http://schemas.microsoft.com/office/drawing/2010/main">
                  <a14:imgLayer r:embed="rId20">
                    <a14:imgEffect>
                      <a14:artisticGlowDiffused/>
                    </a14:imgEffect>
                  </a14:imgLayer>
                </a14:imgProps>
              </a:ext>
              <a:ext uri="{28A0092B-C50C-407E-A947-70E740481C1C}">
                <a14:useLocalDpi xmlns:a14="http://schemas.microsoft.com/office/drawing/2010/main"/>
              </a:ext>
            </a:extLst>
          </a:blip>
          <a:stretch>
            <a:fillRect/>
          </a:stretch>
        </p:blipFill>
        <p:spPr>
          <a:xfrm>
            <a:off x="4471767" y="894451"/>
            <a:ext cx="1155121" cy="1155121"/>
          </a:xfrm>
          <a:prstGeom prst="rect">
            <a:avLst/>
          </a:prstGeom>
        </p:spPr>
      </p:pic>
      <p:pic>
        <p:nvPicPr>
          <p:cNvPr id="38" name="Picture 37" descr="A video player with a play button&#10;&#10;Description automatically generated">
            <a:extLst>
              <a:ext uri="{FF2B5EF4-FFF2-40B4-BE49-F238E27FC236}">
                <a16:creationId xmlns:a16="http://schemas.microsoft.com/office/drawing/2014/main" id="{A51691AE-597A-E11F-B26E-43D7D46B57D5}"/>
              </a:ext>
            </a:extLst>
          </p:cNvPr>
          <p:cNvPicPr>
            <a:picLocks noGrp="1" noRot="1" noChangeAspect="1" noMove="1" noResize="1" noEditPoints="1" noAdjustHandles="1" noChangeArrowheads="1" noChangeShapeType="1" noCrop="1"/>
          </p:cNvPicPr>
          <p:nvPr/>
        </p:nvPicPr>
        <p:blipFill>
          <a:blip r:embed="rId21" cstate="email">
            <a:extLst>
              <a:ext uri="{BEBA8EAE-BF5A-486C-A8C5-ECC9F3942E4B}">
                <a14:imgProps xmlns:a14="http://schemas.microsoft.com/office/drawing/2010/main">
                  <a14:imgLayer r:embed="rId22">
                    <a14:imgEffect>
                      <a14:artisticGlowDiffused/>
                    </a14:imgEffect>
                  </a14:imgLayer>
                </a14:imgProps>
              </a:ext>
              <a:ext uri="{28A0092B-C50C-407E-A947-70E740481C1C}">
                <a14:useLocalDpi xmlns:a14="http://schemas.microsoft.com/office/drawing/2010/main"/>
              </a:ext>
            </a:extLst>
          </a:blip>
          <a:stretch>
            <a:fillRect/>
          </a:stretch>
        </p:blipFill>
        <p:spPr>
          <a:xfrm>
            <a:off x="1876821" y="1009470"/>
            <a:ext cx="1155121" cy="1155121"/>
          </a:xfrm>
          <a:prstGeom prst="rect">
            <a:avLst/>
          </a:prstGeom>
        </p:spPr>
      </p:pic>
      <p:pic>
        <p:nvPicPr>
          <p:cNvPr id="7" name="Picture 6" descr="A red person sitting at a desk with a computer&#10;&#10;Description automatically generated">
            <a:extLst>
              <a:ext uri="{FF2B5EF4-FFF2-40B4-BE49-F238E27FC236}">
                <a16:creationId xmlns:a16="http://schemas.microsoft.com/office/drawing/2014/main" id="{5812FC13-869E-0E39-B9CD-C49B96252246}"/>
              </a:ext>
            </a:extLst>
          </p:cNvPr>
          <p:cNvPicPr>
            <a:picLocks noGrp="1" noRot="1" noChangeAspect="1" noMove="1" noResize="1" noEditPoints="1" noAdjustHandles="1" noChangeArrowheads="1" noChangeShapeType="1" noCrop="1"/>
          </p:cNvPicPr>
          <p:nvPr/>
        </p:nvPicPr>
        <p:blipFill>
          <a:blip r:embed="rId23" cstate="email">
            <a:extLst>
              <a:ext uri="{BEBA8EAE-BF5A-486C-A8C5-ECC9F3942E4B}">
                <a14:imgProps xmlns:a14="http://schemas.microsoft.com/office/drawing/2010/main">
                  <a14:imgLayer r:embed="rId24">
                    <a14:imgEffect>
                      <a14:artisticGlowDiffused/>
                    </a14:imgEffect>
                  </a14:imgLayer>
                </a14:imgProps>
              </a:ext>
              <a:ext uri="{28A0092B-C50C-407E-A947-70E740481C1C}">
                <a14:useLocalDpi xmlns:a14="http://schemas.microsoft.com/office/drawing/2010/main"/>
              </a:ext>
            </a:extLst>
          </a:blip>
          <a:stretch>
            <a:fillRect/>
          </a:stretch>
        </p:blipFill>
        <p:spPr>
          <a:xfrm>
            <a:off x="9132503" y="4341844"/>
            <a:ext cx="1155120" cy="1155120"/>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C2EA4D0C-EE12-A869-E499-B2F5E459E52D}"/>
              </a:ext>
            </a:extLst>
          </p:cNvPr>
          <p:cNvPicPr>
            <a:picLocks noGrp="1" noRot="1" noChangeAspect="1" noMove="1" noResize="1" noEditPoints="1" noAdjustHandles="1" noChangeArrowheads="1" noChangeShapeType="1" noCrop="1"/>
          </p:cNvPicPr>
          <p:nvPr/>
        </p:nvPicPr>
        <p:blipFill>
          <a:blip r:embed="rId25" cstate="email">
            <a:extLst>
              <a:ext uri="{BEBA8EAE-BF5A-486C-A8C5-ECC9F3942E4B}">
                <a14:imgProps xmlns:a14="http://schemas.microsoft.com/office/drawing/2010/main">
                  <a14:imgLayer r:embed="rId26">
                    <a14:imgEffect>
                      <a14:artisticGlowDiffused/>
                    </a14:imgEffect>
                  </a14:imgLayer>
                </a14:imgProps>
              </a:ext>
              <a:ext uri="{28A0092B-C50C-407E-A947-70E740481C1C}">
                <a14:useLocalDpi xmlns:a14="http://schemas.microsoft.com/office/drawing/2010/main"/>
              </a:ext>
            </a:extLst>
          </a:blip>
          <a:stretch>
            <a:fillRect/>
          </a:stretch>
        </p:blipFill>
        <p:spPr>
          <a:xfrm>
            <a:off x="1846924" y="4240791"/>
            <a:ext cx="1270020" cy="1270020"/>
          </a:xfrm>
          <a:prstGeom prst="rect">
            <a:avLst/>
          </a:prstGeom>
        </p:spPr>
      </p:pic>
      <p:sp>
        <p:nvSpPr>
          <p:cNvPr id="10" name="TextBox 9">
            <a:extLst>
              <a:ext uri="{FF2B5EF4-FFF2-40B4-BE49-F238E27FC236}">
                <a16:creationId xmlns:a16="http://schemas.microsoft.com/office/drawing/2014/main" id="{45B6B72B-7296-7E59-C85D-83669E5F3080}"/>
              </a:ext>
            </a:extLst>
          </p:cNvPr>
          <p:cNvSpPr txBox="1">
            <a:spLocks noGrp="1" noRot="1" noMove="1" noResize="1" noEditPoints="1" noAdjustHandles="1" noChangeArrowheads="1" noChangeShapeType="1"/>
          </p:cNvSpPr>
          <p:nvPr/>
        </p:nvSpPr>
        <p:spPr>
          <a:xfrm>
            <a:off x="1213289" y="2025490"/>
            <a:ext cx="2482183" cy="523220"/>
          </a:xfrm>
          <a:prstGeom prst="rect">
            <a:avLst/>
          </a:prstGeom>
          <a:noFill/>
        </p:spPr>
        <p:txBody>
          <a:bodyPr wrap="square" lIns="91440" tIns="45720" rIns="91440" bIns="45720" rtlCol="0" anchor="t">
            <a:spAutoFit/>
          </a:bodyPr>
          <a:lstStyle/>
          <a:p>
            <a:pPr algn="ctr"/>
            <a:r>
              <a:rPr lang="en-GB" sz="1400">
                <a:latin typeface="Arial"/>
                <a:cs typeface="Arial"/>
              </a:rPr>
              <a:t>Spend time relaxing watching a favourite film</a:t>
            </a:r>
          </a:p>
        </p:txBody>
      </p:sp>
      <p:sp>
        <p:nvSpPr>
          <p:cNvPr id="11" name="TextBox 10">
            <a:extLst>
              <a:ext uri="{FF2B5EF4-FFF2-40B4-BE49-F238E27FC236}">
                <a16:creationId xmlns:a16="http://schemas.microsoft.com/office/drawing/2014/main" id="{14AABDB0-44A0-EA28-BBAC-E585C4D2C8FE}"/>
              </a:ext>
            </a:extLst>
          </p:cNvPr>
          <p:cNvSpPr txBox="1">
            <a:spLocks noGrp="1" noRot="1" noMove="1" noResize="1" noEditPoints="1" noAdjustHandles="1" noChangeArrowheads="1" noChangeShapeType="1"/>
          </p:cNvSpPr>
          <p:nvPr/>
        </p:nvSpPr>
        <p:spPr>
          <a:xfrm>
            <a:off x="3650371" y="2025027"/>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Going for a dog walk</a:t>
            </a:r>
          </a:p>
        </p:txBody>
      </p:sp>
      <p:sp>
        <p:nvSpPr>
          <p:cNvPr id="13" name="TextBox 12">
            <a:extLst>
              <a:ext uri="{FF2B5EF4-FFF2-40B4-BE49-F238E27FC236}">
                <a16:creationId xmlns:a16="http://schemas.microsoft.com/office/drawing/2014/main" id="{2C4D2A71-F587-FD1A-01E4-87DEB5D4AD80}"/>
              </a:ext>
            </a:extLst>
          </p:cNvPr>
          <p:cNvSpPr txBox="1">
            <a:spLocks noGrp="1" noRot="1" noMove="1" noResize="1" noEditPoints="1" noAdjustHandles="1" noChangeArrowheads="1" noChangeShapeType="1"/>
          </p:cNvSpPr>
          <p:nvPr/>
        </p:nvSpPr>
        <p:spPr>
          <a:xfrm>
            <a:off x="6059671" y="202353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Reading a book</a:t>
            </a:r>
          </a:p>
        </p:txBody>
      </p:sp>
      <p:sp>
        <p:nvSpPr>
          <p:cNvPr id="14" name="TextBox 13">
            <a:extLst>
              <a:ext uri="{FF2B5EF4-FFF2-40B4-BE49-F238E27FC236}">
                <a16:creationId xmlns:a16="http://schemas.microsoft.com/office/drawing/2014/main" id="{35D8CD5A-31B6-0FBB-E2C9-9CE11F8C02EC}"/>
              </a:ext>
            </a:extLst>
          </p:cNvPr>
          <p:cNvSpPr txBox="1">
            <a:spLocks noGrp="1" noRot="1" noMove="1" noResize="1" noEditPoints="1" noAdjustHandles="1" noChangeArrowheads="1" noChangeShapeType="1"/>
          </p:cNvSpPr>
          <p:nvPr/>
        </p:nvSpPr>
        <p:spPr>
          <a:xfrm>
            <a:off x="8468971" y="2011591"/>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Extra lessons</a:t>
            </a:r>
          </a:p>
        </p:txBody>
      </p:sp>
      <p:sp>
        <p:nvSpPr>
          <p:cNvPr id="15" name="TextBox 14">
            <a:extLst>
              <a:ext uri="{FF2B5EF4-FFF2-40B4-BE49-F238E27FC236}">
                <a16:creationId xmlns:a16="http://schemas.microsoft.com/office/drawing/2014/main" id="{C0963A2D-8C47-0B8E-8DDE-E5DEAB9C3C63}"/>
              </a:ext>
            </a:extLst>
          </p:cNvPr>
          <p:cNvSpPr txBox="1">
            <a:spLocks noGrp="1" noRot="1" noMove="1" noResize="1" noEditPoints="1" noAdjustHandles="1" noChangeArrowheads="1" noChangeShapeType="1"/>
          </p:cNvSpPr>
          <p:nvPr/>
        </p:nvSpPr>
        <p:spPr>
          <a:xfrm>
            <a:off x="1240844" y="3807837"/>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Mindfulness activities</a:t>
            </a:r>
          </a:p>
        </p:txBody>
      </p:sp>
      <p:sp>
        <p:nvSpPr>
          <p:cNvPr id="16" name="TextBox 15">
            <a:extLst>
              <a:ext uri="{FF2B5EF4-FFF2-40B4-BE49-F238E27FC236}">
                <a16:creationId xmlns:a16="http://schemas.microsoft.com/office/drawing/2014/main" id="{206BF867-871D-05A0-1BB0-79D0F9982374}"/>
              </a:ext>
            </a:extLst>
          </p:cNvPr>
          <p:cNvSpPr txBox="1">
            <a:spLocks noGrp="1" noRot="1" noMove="1" noResize="1" noEditPoints="1" noAdjustHandles="1" noChangeArrowheads="1" noChangeShapeType="1"/>
          </p:cNvSpPr>
          <p:nvPr/>
        </p:nvSpPr>
        <p:spPr>
          <a:xfrm>
            <a:off x="3613930" y="380634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Spending time outside</a:t>
            </a:r>
          </a:p>
        </p:txBody>
      </p:sp>
      <p:sp>
        <p:nvSpPr>
          <p:cNvPr id="17" name="TextBox 16">
            <a:extLst>
              <a:ext uri="{FF2B5EF4-FFF2-40B4-BE49-F238E27FC236}">
                <a16:creationId xmlns:a16="http://schemas.microsoft.com/office/drawing/2014/main" id="{B1ED13CD-3D4E-8D39-2C46-3428D3285D4B}"/>
              </a:ext>
            </a:extLst>
          </p:cNvPr>
          <p:cNvSpPr txBox="1">
            <a:spLocks noGrp="1" noRot="1" noMove="1" noResize="1" noEditPoints="1" noAdjustHandles="1" noChangeArrowheads="1" noChangeShapeType="1"/>
          </p:cNvSpPr>
          <p:nvPr/>
        </p:nvSpPr>
        <p:spPr>
          <a:xfrm>
            <a:off x="6145414" y="3806343"/>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Support lines</a:t>
            </a:r>
          </a:p>
        </p:txBody>
      </p:sp>
      <p:sp>
        <p:nvSpPr>
          <p:cNvPr id="19" name="TextBox 18">
            <a:extLst>
              <a:ext uri="{FF2B5EF4-FFF2-40B4-BE49-F238E27FC236}">
                <a16:creationId xmlns:a16="http://schemas.microsoft.com/office/drawing/2014/main" id="{D5F9C887-A9F4-11F4-F4FC-A65E06C29C17}"/>
              </a:ext>
            </a:extLst>
          </p:cNvPr>
          <p:cNvSpPr txBox="1">
            <a:spLocks noGrp="1" noRot="1" noMove="1" noResize="1" noEditPoints="1" noAdjustHandles="1" noChangeArrowheads="1" noChangeShapeType="1"/>
          </p:cNvSpPr>
          <p:nvPr/>
        </p:nvSpPr>
        <p:spPr>
          <a:xfrm>
            <a:off x="8421203" y="3794267"/>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Eating health meals</a:t>
            </a:r>
          </a:p>
        </p:txBody>
      </p:sp>
      <p:sp>
        <p:nvSpPr>
          <p:cNvPr id="21" name="TextBox 20">
            <a:extLst>
              <a:ext uri="{FF2B5EF4-FFF2-40B4-BE49-F238E27FC236}">
                <a16:creationId xmlns:a16="http://schemas.microsoft.com/office/drawing/2014/main" id="{84D82811-6B79-34C6-2EFF-404C38F63C3E}"/>
              </a:ext>
            </a:extLst>
          </p:cNvPr>
          <p:cNvSpPr txBox="1">
            <a:spLocks noGrp="1" noRot="1" noMove="1" noResize="1" noEditPoints="1" noAdjustHandles="1" noChangeArrowheads="1" noChangeShapeType="1"/>
          </p:cNvSpPr>
          <p:nvPr/>
        </p:nvSpPr>
        <p:spPr>
          <a:xfrm>
            <a:off x="1213288" y="543197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Talking to a professional</a:t>
            </a:r>
          </a:p>
        </p:txBody>
      </p:sp>
      <p:sp>
        <p:nvSpPr>
          <p:cNvPr id="23" name="TextBox 22">
            <a:extLst>
              <a:ext uri="{FF2B5EF4-FFF2-40B4-BE49-F238E27FC236}">
                <a16:creationId xmlns:a16="http://schemas.microsoft.com/office/drawing/2014/main" id="{0F18124D-7B5F-D2EA-916C-B82262F7C729}"/>
              </a:ext>
            </a:extLst>
          </p:cNvPr>
          <p:cNvSpPr txBox="1">
            <a:spLocks noGrp="1" noRot="1" noMove="1" noResize="1" noEditPoints="1" noAdjustHandles="1" noChangeArrowheads="1" noChangeShapeType="1"/>
          </p:cNvSpPr>
          <p:nvPr/>
        </p:nvSpPr>
        <p:spPr>
          <a:xfrm>
            <a:off x="3571694" y="543197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Writing down ideas</a:t>
            </a:r>
          </a:p>
        </p:txBody>
      </p:sp>
      <p:sp>
        <p:nvSpPr>
          <p:cNvPr id="25" name="TextBox 24">
            <a:extLst>
              <a:ext uri="{FF2B5EF4-FFF2-40B4-BE49-F238E27FC236}">
                <a16:creationId xmlns:a16="http://schemas.microsoft.com/office/drawing/2014/main" id="{872D87DC-6753-DDE9-D5D5-080B586AF338}"/>
              </a:ext>
            </a:extLst>
          </p:cNvPr>
          <p:cNvSpPr txBox="1">
            <a:spLocks noGrp="1" noRot="1" noMove="1" noResize="1" noEditPoints="1" noAdjustHandles="1" noChangeArrowheads="1" noChangeShapeType="1"/>
          </p:cNvSpPr>
          <p:nvPr/>
        </p:nvSpPr>
        <p:spPr>
          <a:xfrm>
            <a:off x="6054103" y="5462276"/>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Talking to friends or family</a:t>
            </a:r>
          </a:p>
        </p:txBody>
      </p:sp>
      <p:sp>
        <p:nvSpPr>
          <p:cNvPr id="27" name="TextBox 26">
            <a:extLst>
              <a:ext uri="{FF2B5EF4-FFF2-40B4-BE49-F238E27FC236}">
                <a16:creationId xmlns:a16="http://schemas.microsoft.com/office/drawing/2014/main" id="{8D6C9060-86EF-9180-EAB2-07F1B9D1A7C8}"/>
              </a:ext>
            </a:extLst>
          </p:cNvPr>
          <p:cNvSpPr txBox="1">
            <a:spLocks noGrp="1" noRot="1" noMove="1" noResize="1" noEditPoints="1" noAdjustHandles="1" noChangeArrowheads="1" noChangeShapeType="1"/>
          </p:cNvSpPr>
          <p:nvPr/>
        </p:nvSpPr>
        <p:spPr>
          <a:xfrm>
            <a:off x="8444974" y="543197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Personal research</a:t>
            </a:r>
          </a:p>
        </p:txBody>
      </p:sp>
      <p:pic>
        <p:nvPicPr>
          <p:cNvPr id="4" name="Picture 3">
            <a:extLst>
              <a:ext uri="{FF2B5EF4-FFF2-40B4-BE49-F238E27FC236}">
                <a16:creationId xmlns:a16="http://schemas.microsoft.com/office/drawing/2014/main" id="{1BAB974A-EB41-2CB7-CF49-FDC673DB2DC1}"/>
              </a:ext>
            </a:extLst>
          </p:cNvPr>
          <p:cNvPicPr>
            <a:picLocks noGrp="1" noRot="1" noChangeAspect="1" noMove="1" noResize="1" noEditPoints="1" noAdjustHandles="1" noChangeArrowheads="1" noChangeShapeType="1" noCrop="1"/>
          </p:cNvPicPr>
          <p:nvPr/>
        </p:nvPicPr>
        <p:blipFill>
          <a:blip r:embed="rId27" cstate="email">
            <a:extLst>
              <a:ext uri="{28A0092B-C50C-407E-A947-70E740481C1C}">
                <a14:useLocalDpi xmlns:a14="http://schemas.microsoft.com/office/drawing/2010/main"/>
              </a:ext>
            </a:extLst>
          </a:blip>
          <a:stretch>
            <a:fillRect/>
          </a:stretch>
        </p:blipFill>
        <p:spPr>
          <a:xfrm>
            <a:off x="3156141" y="410235"/>
            <a:ext cx="5805201" cy="455405"/>
          </a:xfrm>
          <a:prstGeom prst="rect">
            <a:avLst/>
          </a:prstGeom>
        </p:spPr>
      </p:pic>
      <p:sp>
        <p:nvSpPr>
          <p:cNvPr id="3" name="Rectangle 2">
            <a:hlinkClick r:id="rId28" action="ppaction://hlinksldjump"/>
            <a:extLst>
              <a:ext uri="{FF2B5EF4-FFF2-40B4-BE49-F238E27FC236}">
                <a16:creationId xmlns:a16="http://schemas.microsoft.com/office/drawing/2014/main" id="{9D2EEA4B-8EBE-0CBC-2612-F21446D37647}"/>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red and grey house with a chimney&#10;&#10;Description automatically generated">
            <a:extLst>
              <a:ext uri="{FF2B5EF4-FFF2-40B4-BE49-F238E27FC236}">
                <a16:creationId xmlns:a16="http://schemas.microsoft.com/office/drawing/2014/main" id="{D0BAC913-08D2-F1EF-96FE-27F0DA475538}"/>
              </a:ext>
            </a:extLst>
          </p:cNvPr>
          <p:cNvPicPr>
            <a:picLocks noGrp="1" noRot="1" noChangeAspect="1" noMove="1" noResize="1" noEditPoints="1" noAdjustHandles="1" noChangeArrowheads="1" noChangeShapeType="1" noCrop="1"/>
          </p:cNvPicPr>
          <p:nvPr/>
        </p:nvPicPr>
        <p:blipFill>
          <a:blip r:embed="rId29"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spTree>
    <p:extLst>
      <p:ext uri="{BB962C8B-B14F-4D97-AF65-F5344CB8AC3E}">
        <p14:creationId xmlns:p14="http://schemas.microsoft.com/office/powerpoint/2010/main" val="250491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A41F1A-3BC8-F123-506C-5B47F8EB7633}"/>
              </a:ext>
            </a:extLst>
          </p:cNvPr>
          <p:cNvGrpSpPr>
            <a:grpSpLocks noGrp="1" noUngrp="1" noRot="1" noMove="1" noResize="1"/>
          </p:cNvGrpSpPr>
          <p:nvPr/>
        </p:nvGrpSpPr>
        <p:grpSpPr>
          <a:xfrm>
            <a:off x="721262" y="827968"/>
            <a:ext cx="1562986" cy="1988951"/>
            <a:chOff x="6951941" y="2143111"/>
            <a:chExt cx="1562986" cy="1988951"/>
          </a:xfrm>
        </p:grpSpPr>
        <p:sp>
          <p:nvSpPr>
            <p:cNvPr id="4" name="Rectangle: Rounded Corners 3">
              <a:extLst>
                <a:ext uri="{FF2B5EF4-FFF2-40B4-BE49-F238E27FC236}">
                  <a16:creationId xmlns:a16="http://schemas.microsoft.com/office/drawing/2014/main" id="{3CD56B63-E983-3F30-1E7E-DDA708D4D65F}"/>
                </a:ext>
              </a:extLst>
            </p:cNvPr>
            <p:cNvSpPr>
              <a:spLocks noGrp="1" noRot="1" noMove="1" noResize="1" noEditPoints="1" noAdjustHandles="1" noChangeArrowheads="1" noChangeShapeType="1"/>
            </p:cNvSpPr>
            <p:nvPr/>
          </p:nvSpPr>
          <p:spPr>
            <a:xfrm>
              <a:off x="6951941" y="2143111"/>
              <a:ext cx="1562986" cy="1988951"/>
            </a:xfrm>
            <a:prstGeom prst="roundRect">
              <a:avLst/>
            </a:prstGeom>
            <a:blipFill>
              <a:blip r:embed="rId2" cstate="email">
                <a:lum bright="70000" contrast="-70000"/>
                <a:extLst>
                  <a:ext uri="{BEBA8EAE-BF5A-486C-A8C5-ECC9F3942E4B}">
                    <a14:imgProps xmlns:a14="http://schemas.microsoft.com/office/drawing/2010/main">
                      <a14:imgLayer r:embed="rId3">
                        <a14:imgEffect>
                          <a14:brightnessContrast bright="-30000" contrast="9000"/>
                        </a14:imgEffect>
                      </a14:imgLayer>
                    </a14:imgProps>
                  </a:ex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5" name="TextBox 4">
              <a:extLst>
                <a:ext uri="{FF2B5EF4-FFF2-40B4-BE49-F238E27FC236}">
                  <a16:creationId xmlns:a16="http://schemas.microsoft.com/office/drawing/2014/main" id="{A34CE0F0-D60C-65D4-3954-F420AA20035F}"/>
                </a:ext>
              </a:extLst>
            </p:cNvPr>
            <p:cNvSpPr txBox="1">
              <a:spLocks noGrp="1" noRot="1" noMove="1" noResize="1" noEditPoints="1" noAdjustHandles="1" noChangeArrowheads="1" noChangeShapeType="1"/>
            </p:cNvSpPr>
            <p:nvPr/>
          </p:nvSpPr>
          <p:spPr>
            <a:xfrm>
              <a:off x="7239559" y="2804119"/>
              <a:ext cx="1133645" cy="646331"/>
            </a:xfrm>
            <a:prstGeom prst="rect">
              <a:avLst/>
            </a:prstGeom>
            <a:noFill/>
          </p:spPr>
          <p:txBody>
            <a:bodyPr wrap="none" rtlCol="0">
              <a:spAutoFit/>
            </a:bodyPr>
            <a:lstStyle/>
            <a:p>
              <a:pPr algn="ctr"/>
              <a:r>
                <a:rPr lang="en-GB">
                  <a:solidFill>
                    <a:srgbClr val="EE2A24"/>
                  </a:solidFill>
                  <a:latin typeface="Arial Black" panose="020B0A04020102020204" pitchFamily="34" charset="0"/>
                </a:rPr>
                <a:t>Case </a:t>
              </a:r>
            </a:p>
            <a:p>
              <a:pPr algn="ctr"/>
              <a:r>
                <a:rPr lang="en-GB">
                  <a:solidFill>
                    <a:srgbClr val="EE2A24"/>
                  </a:solidFill>
                  <a:latin typeface="Arial Black" panose="020B0A04020102020204" pitchFamily="34" charset="0"/>
                </a:rPr>
                <a:t>Studies</a:t>
              </a:r>
            </a:p>
          </p:txBody>
        </p:sp>
      </p:grpSp>
      <p:sp>
        <p:nvSpPr>
          <p:cNvPr id="7" name="Rectangle 6">
            <a:hlinkClick r:id="rId4" action="ppaction://hlinksldjump"/>
            <a:extLst>
              <a:ext uri="{FF2B5EF4-FFF2-40B4-BE49-F238E27FC236}">
                <a16:creationId xmlns:a16="http://schemas.microsoft.com/office/drawing/2014/main" id="{5C51BF1B-0DD7-BAD3-808B-DCFBD415B7F0}"/>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red and grey house with a chimney&#10;&#10;Description automatically generated">
            <a:extLst>
              <a:ext uri="{FF2B5EF4-FFF2-40B4-BE49-F238E27FC236}">
                <a16:creationId xmlns:a16="http://schemas.microsoft.com/office/drawing/2014/main" id="{22376321-A841-293C-02B8-1E8548023DB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sp>
        <p:nvSpPr>
          <p:cNvPr id="3" name="Rectangle 2">
            <a:extLst>
              <a:ext uri="{FF2B5EF4-FFF2-40B4-BE49-F238E27FC236}">
                <a16:creationId xmlns:a16="http://schemas.microsoft.com/office/drawing/2014/main" id="{76C3043A-482B-1AAE-9F13-DAFA7E33B8CD}"/>
              </a:ext>
            </a:extLst>
          </p:cNvPr>
          <p:cNvSpPr>
            <a:spLocks noGrp="1" noRot="1" noMove="1" noResize="1" noEditPoints="1" noAdjustHandles="1" noChangeArrowheads="1" noChangeShapeType="1"/>
          </p:cNvSpPr>
          <p:nvPr/>
        </p:nvSpPr>
        <p:spPr>
          <a:xfrm>
            <a:off x="3256726" y="3599761"/>
            <a:ext cx="2431267" cy="2255347"/>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cs typeface="Arial"/>
              </a:rPr>
              <a:t>Think about the challenges the characters are facing.</a:t>
            </a:r>
          </a:p>
        </p:txBody>
      </p:sp>
      <p:sp>
        <p:nvSpPr>
          <p:cNvPr id="13" name="Rectangle 12">
            <a:extLst>
              <a:ext uri="{FF2B5EF4-FFF2-40B4-BE49-F238E27FC236}">
                <a16:creationId xmlns:a16="http://schemas.microsoft.com/office/drawing/2014/main" id="{D95A739D-F6B5-8E8F-4055-9FB89D7B1FA1}"/>
              </a:ext>
            </a:extLst>
          </p:cNvPr>
          <p:cNvSpPr>
            <a:spLocks noGrp="1" noRot="1" noMove="1" noResize="1" noEditPoints="1" noAdjustHandles="1" noChangeArrowheads="1" noChangeShapeType="1"/>
          </p:cNvSpPr>
          <p:nvPr/>
        </p:nvSpPr>
        <p:spPr>
          <a:xfrm>
            <a:off x="5902210" y="3599761"/>
            <a:ext cx="2431267" cy="2255347"/>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cs typeface="Arial"/>
              </a:rPr>
              <a:t>Think about what you could do to support them to overcome this challenge. </a:t>
            </a:r>
          </a:p>
        </p:txBody>
      </p:sp>
      <p:sp>
        <p:nvSpPr>
          <p:cNvPr id="17" name="Rectangle 16">
            <a:extLst>
              <a:ext uri="{FF2B5EF4-FFF2-40B4-BE49-F238E27FC236}">
                <a16:creationId xmlns:a16="http://schemas.microsoft.com/office/drawing/2014/main" id="{1DE38A7D-08C2-51AC-7EA3-4552745FEC1C}"/>
              </a:ext>
            </a:extLst>
          </p:cNvPr>
          <p:cNvSpPr>
            <a:spLocks noGrp="1" noRot="1" noMove="1" noResize="1" noEditPoints="1" noAdjustHandles="1" noChangeArrowheads="1" noChangeShapeType="1"/>
          </p:cNvSpPr>
          <p:nvPr/>
        </p:nvSpPr>
        <p:spPr>
          <a:xfrm>
            <a:off x="611242" y="3609342"/>
            <a:ext cx="2431267" cy="2245767"/>
          </a:xfrm>
          <a:prstGeom prst="rect">
            <a:avLst/>
          </a:prstGeom>
          <a:solidFill>
            <a:srgbClr val="E41B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cs typeface="Arial"/>
              </a:rPr>
              <a:t>Read through the case studies on the next few slides.</a:t>
            </a:r>
          </a:p>
        </p:txBody>
      </p:sp>
      <p:sp>
        <p:nvSpPr>
          <p:cNvPr id="21" name="Rectangle 20">
            <a:extLst>
              <a:ext uri="{FF2B5EF4-FFF2-40B4-BE49-F238E27FC236}">
                <a16:creationId xmlns:a16="http://schemas.microsoft.com/office/drawing/2014/main" id="{14D3E910-7AE3-9500-C530-34A270E6AB9C}"/>
              </a:ext>
            </a:extLst>
          </p:cNvPr>
          <p:cNvSpPr>
            <a:spLocks noGrp="1" noRot="1" noMove="1" noResize="1" noEditPoints="1" noAdjustHandles="1" noChangeArrowheads="1" noChangeShapeType="1"/>
          </p:cNvSpPr>
          <p:nvPr/>
        </p:nvSpPr>
        <p:spPr>
          <a:xfrm>
            <a:off x="8547694" y="3609342"/>
            <a:ext cx="2431267" cy="2255347"/>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cs typeface="Arial"/>
              </a:rPr>
              <a:t>Finish off the comic strip showing how you would help the character.</a:t>
            </a:r>
          </a:p>
          <a:p>
            <a:pPr algn="ctr"/>
            <a:endParaRPr lang="en-GB"/>
          </a:p>
        </p:txBody>
      </p:sp>
    </p:spTree>
    <p:extLst>
      <p:ext uri="{BB962C8B-B14F-4D97-AF65-F5344CB8AC3E}">
        <p14:creationId xmlns:p14="http://schemas.microsoft.com/office/powerpoint/2010/main" val="17575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ith different expressions&#10;&#10;Description automatically generated with medium confidence">
            <a:extLst>
              <a:ext uri="{FF2B5EF4-FFF2-40B4-BE49-F238E27FC236}">
                <a16:creationId xmlns:a16="http://schemas.microsoft.com/office/drawing/2014/main" id="{EA2E11D2-52F9-EE68-EA02-5D45B855803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51023D3-72EF-3971-E3AE-C078208FB6D4}"/>
              </a:ext>
            </a:extLst>
          </p:cNvPr>
          <p:cNvSpPr txBox="1">
            <a:spLocks noGrp="1" noRot="1" noMove="1" noResize="1" noEditPoints="1" noAdjustHandles="1" noChangeArrowheads="1" noChangeShapeType="1"/>
          </p:cNvSpPr>
          <p:nvPr/>
        </p:nvSpPr>
        <p:spPr>
          <a:xfrm>
            <a:off x="1068495" y="443568"/>
            <a:ext cx="1717338" cy="338554"/>
          </a:xfrm>
          <a:prstGeom prst="rect">
            <a:avLst/>
          </a:prstGeom>
          <a:noFill/>
        </p:spPr>
        <p:txBody>
          <a:bodyPr wrap="square" rtlCol="0">
            <a:spAutoFit/>
          </a:bodyPr>
          <a:lstStyle/>
          <a:p>
            <a:r>
              <a:rPr lang="en-GB" sz="900" b="1">
                <a:solidFill>
                  <a:srgbClr val="D0011B"/>
                </a:solidFill>
                <a:latin typeface="Arial" panose="020B0604020202020204" pitchFamily="34" charset="0"/>
                <a:cs typeface="Arial" panose="020B0604020202020204" pitchFamily="34" charset="0"/>
              </a:rPr>
              <a:t> </a:t>
            </a:r>
            <a:r>
              <a:rPr lang="en-GB" sz="1600">
                <a:latin typeface="Arial" panose="020B0604020202020204" pitchFamily="34" charset="0"/>
                <a:cs typeface="Arial" panose="020B0604020202020204" pitchFamily="34" charset="0"/>
              </a:rPr>
              <a:t>few weeks ago,</a:t>
            </a:r>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1B9E31-CF89-8908-495E-AFCAB8ABBA72}"/>
              </a:ext>
            </a:extLst>
          </p:cNvPr>
          <p:cNvSpPr txBox="1">
            <a:spLocks noGrp="1" noRot="1" noMove="1" noResize="1" noEditPoints="1" noAdjustHandles="1" noChangeArrowheads="1" noChangeShapeType="1"/>
          </p:cNvSpPr>
          <p:nvPr/>
        </p:nvSpPr>
        <p:spPr>
          <a:xfrm>
            <a:off x="1797047" y="4080965"/>
            <a:ext cx="2305626"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Amy was tagged in a post online publicly embarrassing her. </a:t>
            </a:r>
          </a:p>
          <a:p>
            <a:r>
              <a:rPr lang="en-GB" sz="1600">
                <a:latin typeface="Arial" panose="020B0604020202020204" pitchFamily="34" charset="0"/>
                <a:cs typeface="Arial" panose="020B0604020202020204" pitchFamily="34" charset="0"/>
              </a:rPr>
              <a:t>It was shared around college, even by people she thought were her ‘friends’. </a:t>
            </a:r>
          </a:p>
          <a:p>
            <a:r>
              <a:rPr lang="en-GB" sz="1600">
                <a:latin typeface="Arial" panose="020B0604020202020204" pitchFamily="34" charset="0"/>
                <a:cs typeface="Arial" panose="020B0604020202020204" pitchFamily="34" charset="0"/>
              </a:rPr>
              <a:t>She felt isolated and anxious.</a:t>
            </a:r>
          </a:p>
        </p:txBody>
      </p:sp>
      <p:sp>
        <p:nvSpPr>
          <p:cNvPr id="6" name="TextBox 5">
            <a:extLst>
              <a:ext uri="{FF2B5EF4-FFF2-40B4-BE49-F238E27FC236}">
                <a16:creationId xmlns:a16="http://schemas.microsoft.com/office/drawing/2014/main" id="{A5869F2F-68D8-82DA-F0D7-C86B482A16C6}"/>
              </a:ext>
            </a:extLst>
          </p:cNvPr>
          <p:cNvSpPr txBox="1">
            <a:spLocks noGrp="1" noRot="1" noMove="1" noResize="1" noEditPoints="1" noAdjustHandles="1" noChangeArrowheads="1" noChangeShapeType="1"/>
          </p:cNvSpPr>
          <p:nvPr/>
        </p:nvSpPr>
        <p:spPr>
          <a:xfrm>
            <a:off x="4732416" y="417484"/>
            <a:ext cx="3294240" cy="1846659"/>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The next day, when walking home from college, a group of people in her year started shouting abuse at Amy.</a:t>
            </a:r>
          </a:p>
          <a:p>
            <a:r>
              <a:rPr lang="en-GB" sz="1600">
                <a:latin typeface="Arial" panose="020B0604020202020204" pitchFamily="34" charset="0"/>
                <a:cs typeface="Arial" panose="020B0604020202020204" pitchFamily="34" charset="0"/>
              </a:rPr>
              <a:t>She then started to receive hateful messages on social media.</a:t>
            </a:r>
          </a:p>
          <a:p>
            <a:pPr algn="ctr"/>
            <a:endParaRPr lang="en-GB">
              <a:latin typeface="HelveticaNeueLT Pro 45 Lt" panose="020B0403020202020204" pitchFamily="34" charset="0"/>
            </a:endParaRPr>
          </a:p>
        </p:txBody>
      </p:sp>
      <p:sp>
        <p:nvSpPr>
          <p:cNvPr id="7" name="TextBox 6">
            <a:extLst>
              <a:ext uri="{FF2B5EF4-FFF2-40B4-BE49-F238E27FC236}">
                <a16:creationId xmlns:a16="http://schemas.microsoft.com/office/drawing/2014/main" id="{49338864-05A7-775A-27BF-F2B2647C8819}"/>
              </a:ext>
            </a:extLst>
          </p:cNvPr>
          <p:cNvSpPr txBox="1">
            <a:spLocks noGrp="1" noRot="1" noMove="1" noResize="1" noEditPoints="1" noAdjustHandles="1" noChangeArrowheads="1" noChangeShapeType="1"/>
          </p:cNvSpPr>
          <p:nvPr/>
        </p:nvSpPr>
        <p:spPr>
          <a:xfrm>
            <a:off x="4656965" y="4213237"/>
            <a:ext cx="1878994" cy="1077218"/>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When Amy got home, she went  straight to her room. </a:t>
            </a:r>
          </a:p>
        </p:txBody>
      </p:sp>
      <p:sp>
        <p:nvSpPr>
          <p:cNvPr id="8" name="TextBox 7">
            <a:extLst>
              <a:ext uri="{FF2B5EF4-FFF2-40B4-BE49-F238E27FC236}">
                <a16:creationId xmlns:a16="http://schemas.microsoft.com/office/drawing/2014/main" id="{4D85BF12-9491-ADA1-536F-ED5CF35F7D95}"/>
              </a:ext>
            </a:extLst>
          </p:cNvPr>
          <p:cNvSpPr txBox="1">
            <a:spLocks noGrp="1" noRot="1" noMove="1" noResize="1" noEditPoints="1" noAdjustHandles="1" noChangeArrowheads="1" noChangeShapeType="1"/>
          </p:cNvSpPr>
          <p:nvPr/>
        </p:nvSpPr>
        <p:spPr>
          <a:xfrm>
            <a:off x="4608941" y="5290456"/>
            <a:ext cx="2843886" cy="1631216"/>
          </a:xfrm>
          <a:prstGeom prst="rect">
            <a:avLst/>
          </a:prstGeom>
          <a:noFill/>
        </p:spPr>
        <p:txBody>
          <a:bodyPr wrap="square" rtlCol="0">
            <a:spAutoFit/>
          </a:bodyPr>
          <a:lstStyle/>
          <a:p>
            <a:pPr algn="ctr"/>
            <a:endParaRPr lang="en-GB">
              <a:latin typeface="HelveticaNeueLT Pro 45 Lt" panose="020B0403020202020204" pitchFamily="34" charset="0"/>
            </a:endParaRPr>
          </a:p>
          <a:p>
            <a:r>
              <a:rPr lang="en-GB" sz="1600">
                <a:latin typeface="Arial" panose="020B0604020202020204" pitchFamily="34" charset="0"/>
                <a:cs typeface="Arial" panose="020B0604020202020204" pitchFamily="34" charset="0"/>
              </a:rPr>
              <a:t>She told a teacher about it a while ago and was told that “everything would be OK”, but right now, nothing is.</a:t>
            </a:r>
          </a:p>
          <a:p>
            <a:pPr algn="ctr"/>
            <a:endParaRPr lang="en-GB">
              <a:latin typeface="HelveticaNeueLT Pro 45 Lt" panose="020B0403020202020204" pitchFamily="34" charset="0"/>
            </a:endParaRPr>
          </a:p>
        </p:txBody>
      </p:sp>
    </p:spTree>
    <p:extLst>
      <p:ext uri="{BB962C8B-B14F-4D97-AF65-F5344CB8AC3E}">
        <p14:creationId xmlns:p14="http://schemas.microsoft.com/office/powerpoint/2010/main" val="20117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6500"/>
                            </p:stCondLst>
                            <p:childTnLst>
                              <p:par>
                                <p:cTn id="17" presetID="10" presetClass="entr" presetSubtype="0" fill="hold" grpId="0" nodeType="after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8500"/>
                            </p:stCondLst>
                            <p:childTnLst>
                              <p:par>
                                <p:cTn id="21" presetID="10" presetClass="entr" presetSubtype="0" fill="hold" grpId="0" nodeType="afterEffect">
                                  <p:stCondLst>
                                    <p:cond delay="3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images of people&#10;&#10;Description automatically generated">
            <a:extLst>
              <a:ext uri="{FF2B5EF4-FFF2-40B4-BE49-F238E27FC236}">
                <a16:creationId xmlns:a16="http://schemas.microsoft.com/office/drawing/2014/main" id="{546B9CF5-B08D-057F-5BBC-8B09A04F09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003BDB-C217-1ED7-9E1B-524FA246F529}"/>
              </a:ext>
            </a:extLst>
          </p:cNvPr>
          <p:cNvSpPr txBox="1">
            <a:spLocks noGrp="1" noRot="1" noMove="1" noResize="1" noEditPoints="1" noAdjustHandles="1" noChangeArrowheads="1" noChangeShapeType="1"/>
          </p:cNvSpPr>
          <p:nvPr/>
        </p:nvSpPr>
        <p:spPr>
          <a:xfrm>
            <a:off x="3371781" y="572704"/>
            <a:ext cx="1728071" cy="33855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hree weeks ago,</a:t>
            </a:r>
            <a:endParaRPr lang="en-GB" sz="3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A3C84E6-A83D-B17F-3242-E0556BD8E607}"/>
              </a:ext>
            </a:extLst>
          </p:cNvPr>
          <p:cNvSpPr txBox="1">
            <a:spLocks noGrp="1" noRot="1" noMove="1" noResize="1" noEditPoints="1" noAdjustHandles="1" noChangeArrowheads="1" noChangeShapeType="1"/>
          </p:cNvSpPr>
          <p:nvPr/>
        </p:nvSpPr>
        <p:spPr>
          <a:xfrm>
            <a:off x="3233405" y="516609"/>
            <a:ext cx="254369" cy="400110"/>
          </a:xfrm>
          <a:prstGeom prst="rect">
            <a:avLst/>
          </a:prstGeom>
          <a:noFill/>
        </p:spPr>
        <p:txBody>
          <a:bodyPr wrap="square" rtlCol="0">
            <a:spAutoFit/>
          </a:bodyPr>
          <a:lstStyle/>
          <a:p>
            <a:r>
              <a:rPr lang="en-GB" sz="2000" b="1">
                <a:solidFill>
                  <a:srgbClr val="D0011B"/>
                </a:solidFill>
                <a:latin typeface="Sketchetik Bold" pitchFamily="50" charset="0"/>
              </a:rPr>
              <a:t>T</a:t>
            </a:r>
            <a:endParaRPr lang="en-GB" sz="1100" b="1"/>
          </a:p>
        </p:txBody>
      </p:sp>
      <p:sp>
        <p:nvSpPr>
          <p:cNvPr id="6" name="TextBox 5">
            <a:extLst>
              <a:ext uri="{FF2B5EF4-FFF2-40B4-BE49-F238E27FC236}">
                <a16:creationId xmlns:a16="http://schemas.microsoft.com/office/drawing/2014/main" id="{6A3BD5B6-60B4-CDEE-FB30-D41E45E19126}"/>
              </a:ext>
            </a:extLst>
          </p:cNvPr>
          <p:cNvSpPr txBox="1">
            <a:spLocks noGrp="1" noRot="1" noMove="1" noResize="1" noEditPoints="1" noAdjustHandles="1" noChangeArrowheads="1" noChangeShapeType="1"/>
          </p:cNvSpPr>
          <p:nvPr/>
        </p:nvSpPr>
        <p:spPr>
          <a:xfrm>
            <a:off x="3444407" y="3780444"/>
            <a:ext cx="1608154" cy="2800767"/>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Asha’s friends asked them to the cinema. They said no because they couldn’t face leaving the house as they wanted to be alone. </a:t>
            </a:r>
            <a:br>
              <a:rPr lang="en-GB" sz="1600">
                <a:latin typeface="HelveticaNeueLT Pro 45 Lt" panose="020B0403020202020204" pitchFamily="34" charset="0"/>
              </a:rPr>
            </a:br>
            <a:endParaRPr lang="en-GB" sz="1600">
              <a:latin typeface="HelveticaNeueLT Pro 45 Lt" panose="020B0403020202020204" pitchFamily="34" charset="0"/>
            </a:endParaRPr>
          </a:p>
        </p:txBody>
      </p:sp>
      <p:sp>
        <p:nvSpPr>
          <p:cNvPr id="7" name="TextBox 6">
            <a:extLst>
              <a:ext uri="{FF2B5EF4-FFF2-40B4-BE49-F238E27FC236}">
                <a16:creationId xmlns:a16="http://schemas.microsoft.com/office/drawing/2014/main" id="{A36AE7C8-7650-98C9-5EC9-533192AB1495}"/>
              </a:ext>
            </a:extLst>
          </p:cNvPr>
          <p:cNvSpPr txBox="1">
            <a:spLocks noGrp="1" noRot="1" noMove="1" noResize="1" noEditPoints="1" noAdjustHandles="1" noChangeArrowheads="1" noChangeShapeType="1"/>
          </p:cNvSpPr>
          <p:nvPr/>
        </p:nvSpPr>
        <p:spPr>
          <a:xfrm>
            <a:off x="5726072" y="312800"/>
            <a:ext cx="2819634" cy="2092881"/>
          </a:xfrm>
          <a:prstGeom prst="rect">
            <a:avLst/>
          </a:prstGeom>
          <a:noFill/>
        </p:spPr>
        <p:txBody>
          <a:bodyPr wrap="square" lIns="91440" tIns="45720" rIns="91440" bIns="45720" rtlCol="0" anchor="t">
            <a:spAutoFit/>
          </a:bodyPr>
          <a:lstStyle/>
          <a:p>
            <a:r>
              <a:rPr lang="en-GB" sz="1600">
                <a:latin typeface="Arial"/>
                <a:cs typeface="Arial"/>
              </a:rPr>
              <a:t>Asha has rarely attended school since the summer holidays ended. They sit in their room all day in silence. They don’t know what to do to make their days feel bright again. </a:t>
            </a:r>
            <a:br>
              <a:rPr lang="en-GB">
                <a:latin typeface="HelveticaNeueLT Pro 45 Lt" panose="020B0403020202020204" pitchFamily="34" charset="0"/>
              </a:rPr>
            </a:br>
            <a:endParaRPr lang="en-GB">
              <a:latin typeface="HelveticaNeueLT Pro 45 Lt" panose="020B0403020202020204" pitchFamily="34" charset="0"/>
            </a:endParaRPr>
          </a:p>
        </p:txBody>
      </p:sp>
      <p:sp>
        <p:nvSpPr>
          <p:cNvPr id="8" name="TextBox 7">
            <a:extLst>
              <a:ext uri="{FF2B5EF4-FFF2-40B4-BE49-F238E27FC236}">
                <a16:creationId xmlns:a16="http://schemas.microsoft.com/office/drawing/2014/main" id="{5CDC7622-C108-2295-0DB8-1A89350F31A7}"/>
              </a:ext>
            </a:extLst>
          </p:cNvPr>
          <p:cNvSpPr txBox="1">
            <a:spLocks noGrp="1" noRot="1" noMove="1" noResize="1" noEditPoints="1" noAdjustHandles="1" noChangeArrowheads="1" noChangeShapeType="1"/>
          </p:cNvSpPr>
          <p:nvPr/>
        </p:nvSpPr>
        <p:spPr>
          <a:xfrm>
            <a:off x="667134" y="4232745"/>
            <a:ext cx="2485263"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Asha has been feeling low. They have noticed that they have been crying more than usual and have felt some rapid changes in their emotions. They are starting to find it hard to sleep.</a:t>
            </a:r>
          </a:p>
        </p:txBody>
      </p:sp>
      <p:sp>
        <p:nvSpPr>
          <p:cNvPr id="19" name="TextBox 18">
            <a:extLst>
              <a:ext uri="{FF2B5EF4-FFF2-40B4-BE49-F238E27FC236}">
                <a16:creationId xmlns:a16="http://schemas.microsoft.com/office/drawing/2014/main" id="{DBCFC3D2-67AF-90B2-C5F1-1B3341C2D3A2}"/>
              </a:ext>
            </a:extLst>
          </p:cNvPr>
          <p:cNvSpPr txBox="1">
            <a:spLocks noGrp="1" noRot="1" noMove="1" noResize="1" noEditPoints="1" noAdjustHandles="1" noChangeArrowheads="1" noChangeShapeType="1"/>
          </p:cNvSpPr>
          <p:nvPr/>
        </p:nvSpPr>
        <p:spPr>
          <a:xfrm>
            <a:off x="591812" y="382997"/>
            <a:ext cx="254369" cy="400110"/>
          </a:xfrm>
          <a:prstGeom prst="rect">
            <a:avLst/>
          </a:prstGeom>
          <a:noFill/>
        </p:spPr>
        <p:txBody>
          <a:bodyPr wrap="square" rtlCol="0">
            <a:spAutoFit/>
          </a:bodyPr>
          <a:lstStyle/>
          <a:p>
            <a:r>
              <a:rPr lang="en-GB" sz="2000" b="1">
                <a:solidFill>
                  <a:srgbClr val="D0011B"/>
                </a:solidFill>
                <a:latin typeface="Sketchetik Bold" pitchFamily="50" charset="0"/>
              </a:rPr>
              <a:t>F</a:t>
            </a:r>
            <a:endParaRPr lang="en-GB" sz="1100" b="1"/>
          </a:p>
        </p:txBody>
      </p:sp>
      <p:sp>
        <p:nvSpPr>
          <p:cNvPr id="20" name="TextBox 19">
            <a:extLst>
              <a:ext uri="{FF2B5EF4-FFF2-40B4-BE49-F238E27FC236}">
                <a16:creationId xmlns:a16="http://schemas.microsoft.com/office/drawing/2014/main" id="{1F2F504D-8A10-B355-16DA-B21F98F9F95F}"/>
              </a:ext>
            </a:extLst>
          </p:cNvPr>
          <p:cNvSpPr txBox="1">
            <a:spLocks noGrp="1" noRot="1" noMove="1" noResize="1" noEditPoints="1" noAdjustHandles="1" noChangeArrowheads="1" noChangeShapeType="1"/>
          </p:cNvSpPr>
          <p:nvPr/>
        </p:nvSpPr>
        <p:spPr>
          <a:xfrm>
            <a:off x="750508" y="434539"/>
            <a:ext cx="2413709" cy="348568"/>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or the past two months</a:t>
            </a:r>
            <a:endParaRPr lang="en-GB"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88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3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6000"/>
                            </p:stCondLst>
                            <p:childTnLst>
                              <p:par>
                                <p:cTn id="13" presetID="10" presetClass="entr" presetSubtype="0" fill="hold" grpId="0"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8000"/>
                            </p:stCondLst>
                            <p:childTnLst>
                              <p:par>
                                <p:cTn id="17" presetID="10" presetClass="entr" presetSubtype="0" fill="hold" grpId="0" nodeType="after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0DA3059E-32CA-B98E-EE85-EABAD5F03A44}"/>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l="29266" t="15758" r="28302" b="12297"/>
          <a:stretch/>
        </p:blipFill>
        <p:spPr>
          <a:xfrm>
            <a:off x="254508" y="2224264"/>
            <a:ext cx="2525373" cy="2409472"/>
          </a:xfrm>
          <a:prstGeom prst="rect">
            <a:avLst/>
          </a:prstGeom>
        </p:spPr>
      </p:pic>
      <p:sp>
        <p:nvSpPr>
          <p:cNvPr id="7" name="TextBox 6">
            <a:extLst>
              <a:ext uri="{FF2B5EF4-FFF2-40B4-BE49-F238E27FC236}">
                <a16:creationId xmlns:a16="http://schemas.microsoft.com/office/drawing/2014/main" id="{53C20ED9-C1FB-8D8D-5835-DE06731C5028}"/>
              </a:ext>
            </a:extLst>
          </p:cNvPr>
          <p:cNvSpPr txBox="1">
            <a:spLocks noGrp="1" noRot="1" noMove="1" noResize="1" noEditPoints="1" noAdjustHandles="1" noChangeArrowheads="1" noChangeShapeType="1"/>
          </p:cNvSpPr>
          <p:nvPr/>
        </p:nvSpPr>
        <p:spPr>
          <a:xfrm rot="16200000">
            <a:off x="11030787" y="1142615"/>
            <a:ext cx="1151180" cy="461665"/>
          </a:xfrm>
          <a:prstGeom prst="rect">
            <a:avLst/>
          </a:prstGeom>
          <a:noFill/>
        </p:spPr>
        <p:txBody>
          <a:bodyPr wrap="square" lIns="91440" tIns="45720" rIns="91440" bIns="45720" rtlCol="0" anchor="t">
            <a:spAutoFit/>
          </a:bodyPr>
          <a:lstStyle/>
          <a:p>
            <a:r>
              <a:rPr lang="en-GB" sz="2400" b="1">
                <a:solidFill>
                  <a:srgbClr val="EE2A24"/>
                </a:solidFill>
                <a:latin typeface="Arial"/>
                <a:cs typeface="Arial"/>
              </a:rPr>
              <a:t>Pause</a:t>
            </a:r>
          </a:p>
        </p:txBody>
      </p:sp>
      <p:sp>
        <p:nvSpPr>
          <p:cNvPr id="8" name="Rectangle 7">
            <a:hlinkClick r:id="rId4" action="ppaction://hlinksldjump"/>
            <a:extLst>
              <a:ext uri="{FF2B5EF4-FFF2-40B4-BE49-F238E27FC236}">
                <a16:creationId xmlns:a16="http://schemas.microsoft.com/office/drawing/2014/main" id="{BC7C0932-D926-C697-2F10-8DA187783830}"/>
              </a:ext>
            </a:extLst>
          </p:cNvPr>
          <p:cNvSpPr>
            <a:spLocks noGrp="1" noRot="1" noMove="1" noResize="1" noEditPoints="1" noAdjustHandles="1" noChangeArrowheads="1" noChangeShapeType="1"/>
          </p:cNvSpPr>
          <p:nvPr/>
        </p:nvSpPr>
        <p:spPr>
          <a:xfrm>
            <a:off x="11242203" y="55340"/>
            <a:ext cx="683543" cy="7425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4" action="ppaction://hlinksldjump"/>
            <a:extLst>
              <a:ext uri="{FF2B5EF4-FFF2-40B4-BE49-F238E27FC236}">
                <a16:creationId xmlns:a16="http://schemas.microsoft.com/office/drawing/2014/main" id="{416FB245-F697-8B7D-3B1F-FCF67AA12DAD}"/>
              </a:ext>
            </a:extLst>
          </p:cNvPr>
          <p:cNvSpPr>
            <a:spLocks noGrp="1" noRot="1" noMove="1" noResize="1" noEditPoints="1" noAdjustHandles="1" noChangeArrowheads="1" noChangeShapeType="1"/>
          </p:cNvSpPr>
          <p:nvPr/>
        </p:nvSpPr>
        <p:spPr>
          <a:xfrm>
            <a:off x="11375544" y="80383"/>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red and grey house with a chimney&#10;&#10;Description automatically generated">
            <a:extLst>
              <a:ext uri="{FF2B5EF4-FFF2-40B4-BE49-F238E27FC236}">
                <a16:creationId xmlns:a16="http://schemas.microsoft.com/office/drawing/2014/main" id="{EC95FA11-8F48-58B5-BB2A-144BFAA78BBA}"/>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p:spPr>
      </p:pic>
      <p:sp>
        <p:nvSpPr>
          <p:cNvPr id="10" name="Rectangle 9">
            <a:extLst>
              <a:ext uri="{FF2B5EF4-FFF2-40B4-BE49-F238E27FC236}">
                <a16:creationId xmlns:a16="http://schemas.microsoft.com/office/drawing/2014/main" id="{96F10AF9-3A2E-3E0F-9DB8-73FD1E6FC944}"/>
              </a:ext>
            </a:extLst>
          </p:cNvPr>
          <p:cNvSpPr>
            <a:spLocks noGrp="1" noRot="1" noMove="1" noResize="1" noEditPoints="1" noAdjustHandles="1" noChangeArrowheads="1" noChangeShapeType="1"/>
          </p:cNvSpPr>
          <p:nvPr/>
        </p:nvSpPr>
        <p:spPr>
          <a:xfrm>
            <a:off x="3148799" y="2299557"/>
            <a:ext cx="2305283" cy="2258886"/>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EE2A24"/>
              </a:buClr>
              <a:buSzPct val="120000"/>
            </a:pPr>
            <a:r>
              <a:rPr lang="en-GB" sz="2100">
                <a:solidFill>
                  <a:schemeClr val="tx1"/>
                </a:solidFill>
                <a:latin typeface="Arial" panose="020B0604020202020204" pitchFamily="34" charset="0"/>
                <a:cs typeface="Arial" panose="020B0604020202020204" pitchFamily="34" charset="0"/>
              </a:rPr>
              <a:t>Today we are going to be talking about some challenges young people face.</a:t>
            </a:r>
          </a:p>
        </p:txBody>
      </p:sp>
      <p:sp>
        <p:nvSpPr>
          <p:cNvPr id="13" name="Rectangle 12">
            <a:extLst>
              <a:ext uri="{FF2B5EF4-FFF2-40B4-BE49-F238E27FC236}">
                <a16:creationId xmlns:a16="http://schemas.microsoft.com/office/drawing/2014/main" id="{0EBABCCE-7424-5F38-4042-1DF51BC132A3}"/>
              </a:ext>
            </a:extLst>
          </p:cNvPr>
          <p:cNvSpPr>
            <a:spLocks noGrp="1" noRot="1" noMove="1" noResize="1" noEditPoints="1" noAdjustHandles="1" noChangeArrowheads="1" noChangeShapeType="1"/>
          </p:cNvSpPr>
          <p:nvPr/>
        </p:nvSpPr>
        <p:spPr>
          <a:xfrm>
            <a:off x="8344801" y="2296967"/>
            <a:ext cx="2305283" cy="2258886"/>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EE2A24"/>
              </a:buClr>
              <a:buSzPct val="120000"/>
            </a:pPr>
            <a:r>
              <a:rPr lang="en-GB" sz="2100">
                <a:solidFill>
                  <a:schemeClr val="bg1"/>
                </a:solidFill>
                <a:latin typeface="Arial" panose="020B0604020202020204" pitchFamily="34" charset="0"/>
                <a:cs typeface="Arial" panose="020B0604020202020204" pitchFamily="34" charset="0"/>
              </a:rPr>
              <a:t>Take time to check in with how you are feeling today.</a:t>
            </a:r>
          </a:p>
        </p:txBody>
      </p:sp>
      <p:sp>
        <p:nvSpPr>
          <p:cNvPr id="15" name="Rectangle 14">
            <a:extLst>
              <a:ext uri="{FF2B5EF4-FFF2-40B4-BE49-F238E27FC236}">
                <a16:creationId xmlns:a16="http://schemas.microsoft.com/office/drawing/2014/main" id="{A4354BD1-C749-B5C9-D068-EE00DEF13ADE}"/>
              </a:ext>
            </a:extLst>
          </p:cNvPr>
          <p:cNvSpPr>
            <a:spLocks noGrp="1" noRot="1" noMove="1" noResize="1" noEditPoints="1" noAdjustHandles="1" noChangeArrowheads="1" noChangeShapeType="1"/>
          </p:cNvSpPr>
          <p:nvPr/>
        </p:nvSpPr>
        <p:spPr>
          <a:xfrm>
            <a:off x="5746800" y="2296967"/>
            <a:ext cx="2305283" cy="2258886"/>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EE2A24"/>
              </a:buClr>
              <a:buSzPct val="120000"/>
            </a:pPr>
            <a:r>
              <a:rPr lang="en-GB" sz="2100">
                <a:solidFill>
                  <a:schemeClr val="tx1"/>
                </a:solidFill>
                <a:latin typeface="Arial" panose="020B0604020202020204" pitchFamily="34" charset="0"/>
                <a:cs typeface="Arial" panose="020B0604020202020204" pitchFamily="34" charset="0"/>
              </a:rPr>
              <a:t>You do not have to share anything personal if you do not feel comfortable doing so.</a:t>
            </a:r>
          </a:p>
        </p:txBody>
      </p:sp>
    </p:spTree>
    <p:extLst>
      <p:ext uri="{BB962C8B-B14F-4D97-AF65-F5344CB8AC3E}">
        <p14:creationId xmlns:p14="http://schemas.microsoft.com/office/powerpoint/2010/main" val="14597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images of people and a phone&#10;&#10;Description automatically generated">
            <a:extLst>
              <a:ext uri="{FF2B5EF4-FFF2-40B4-BE49-F238E27FC236}">
                <a16:creationId xmlns:a16="http://schemas.microsoft.com/office/drawing/2014/main" id="{EE3296BB-7B41-2BDF-DA19-4056AEC8D22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8B7EA64-0589-BF90-3CB7-87CF2AEBA7AC}"/>
              </a:ext>
            </a:extLst>
          </p:cNvPr>
          <p:cNvSpPr txBox="1">
            <a:spLocks noGrp="1" noRot="1" noMove="1" noResize="1" noEditPoints="1" noAdjustHandles="1" noChangeArrowheads="1" noChangeShapeType="1"/>
          </p:cNvSpPr>
          <p:nvPr/>
        </p:nvSpPr>
        <p:spPr>
          <a:xfrm>
            <a:off x="614907" y="428744"/>
            <a:ext cx="2442533" cy="615553"/>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    </a:t>
            </a:r>
            <a:r>
              <a:rPr lang="en-GB" sz="1600" err="1">
                <a:latin typeface="Arial" panose="020B0604020202020204" pitchFamily="34" charset="0"/>
                <a:cs typeface="Arial" panose="020B0604020202020204" pitchFamily="34" charset="0"/>
              </a:rPr>
              <a:t>ax</a:t>
            </a:r>
            <a:r>
              <a:rPr lang="en-GB" sz="1600">
                <a:latin typeface="Arial" panose="020B0604020202020204" pitchFamily="34" charset="0"/>
                <a:cs typeface="Arial" panose="020B0604020202020204" pitchFamily="34" charset="0"/>
              </a:rPr>
              <a:t> is finding it hard </a:t>
            </a:r>
          </a:p>
          <a:p>
            <a:r>
              <a:rPr lang="en-GB" sz="1600">
                <a:latin typeface="Arial" panose="020B0604020202020204" pitchFamily="34" charset="0"/>
                <a:cs typeface="Arial" panose="020B0604020202020204" pitchFamily="34" charset="0"/>
              </a:rPr>
              <a:t>to study for his exams</a:t>
            </a:r>
            <a:r>
              <a:rPr lang="en-GB">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B740934B-1FA7-EB33-A976-7862D29899C7}"/>
              </a:ext>
            </a:extLst>
          </p:cNvPr>
          <p:cNvSpPr txBox="1">
            <a:spLocks noGrp="1" noRot="1" noMove="1" noResize="1" noEditPoints="1" noAdjustHandles="1" noChangeArrowheads="1" noChangeShapeType="1"/>
          </p:cNvSpPr>
          <p:nvPr/>
        </p:nvSpPr>
        <p:spPr>
          <a:xfrm>
            <a:off x="591812" y="4305508"/>
            <a:ext cx="2176614" cy="2062103"/>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He has workbooks and notes from class, but he keeps putting off his revision. His friends said they haven’t revised yet, so he doesn’t see the need to start just now</a:t>
            </a:r>
            <a:r>
              <a:rPr lang="en-GB" sz="1600">
                <a:latin typeface="HelveticaNeueLT Pro 45 Lt" panose="020B0403020202020204" pitchFamily="34" charset="0"/>
              </a:rPr>
              <a:t>.</a:t>
            </a:r>
          </a:p>
        </p:txBody>
      </p:sp>
      <p:sp>
        <p:nvSpPr>
          <p:cNvPr id="6" name="TextBox 5">
            <a:extLst>
              <a:ext uri="{FF2B5EF4-FFF2-40B4-BE49-F238E27FC236}">
                <a16:creationId xmlns:a16="http://schemas.microsoft.com/office/drawing/2014/main" id="{B7592FFB-E2CC-D0E4-BAF7-D27C6C15A705}"/>
              </a:ext>
            </a:extLst>
          </p:cNvPr>
          <p:cNvSpPr txBox="1">
            <a:spLocks noGrp="1" noRot="1" noMove="1" noResize="1" noEditPoints="1" noAdjustHandles="1" noChangeArrowheads="1" noChangeShapeType="1"/>
          </p:cNvSpPr>
          <p:nvPr/>
        </p:nvSpPr>
        <p:spPr>
          <a:xfrm>
            <a:off x="3616435" y="509813"/>
            <a:ext cx="2387588"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As the weeks draw closer to Max’s exams, he becomes stressed and is starting to regret not revising sooner. It turns out, his friends had started to revise weeks back but just didn’t admit it.</a:t>
            </a:r>
          </a:p>
        </p:txBody>
      </p:sp>
      <p:sp>
        <p:nvSpPr>
          <p:cNvPr id="7" name="TextBox 6">
            <a:extLst>
              <a:ext uri="{FF2B5EF4-FFF2-40B4-BE49-F238E27FC236}">
                <a16:creationId xmlns:a16="http://schemas.microsoft.com/office/drawing/2014/main" id="{5FF4156F-F6CF-A613-BA3C-551DD7A42F7A}"/>
              </a:ext>
            </a:extLst>
          </p:cNvPr>
          <p:cNvSpPr txBox="1">
            <a:spLocks noGrp="1" noRot="1" noMove="1" noResize="1" noEditPoints="1" noAdjustHandles="1" noChangeArrowheads="1" noChangeShapeType="1"/>
          </p:cNvSpPr>
          <p:nvPr/>
        </p:nvSpPr>
        <p:spPr>
          <a:xfrm>
            <a:off x="6662922" y="374288"/>
            <a:ext cx="2738997" cy="830997"/>
          </a:xfrm>
          <a:prstGeom prst="rect">
            <a:avLst/>
          </a:prstGeom>
          <a:noFill/>
        </p:spPr>
        <p:txBody>
          <a:bodyPr wrap="square" lIns="91440" tIns="45720" rIns="91440" bIns="45720" rtlCol="0" anchor="t">
            <a:spAutoFit/>
          </a:bodyPr>
          <a:lstStyle/>
          <a:p>
            <a:r>
              <a:rPr lang="en-GB" sz="1600">
                <a:latin typeface="Arial"/>
                <a:cs typeface="Arial"/>
              </a:rPr>
              <a:t>Max feels like there isn’t enough time to squeeze in all of his revision. </a:t>
            </a:r>
            <a:endParaRPr lang="en-GB" sz="16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9385BB-95ED-C02F-9F71-C23E85798C2C}"/>
              </a:ext>
            </a:extLst>
          </p:cNvPr>
          <p:cNvSpPr txBox="1">
            <a:spLocks noGrp="1" noRot="1" noMove="1" noResize="1" noEditPoints="1" noAdjustHandles="1" noChangeArrowheads="1" noChangeShapeType="1"/>
          </p:cNvSpPr>
          <p:nvPr/>
        </p:nvSpPr>
        <p:spPr>
          <a:xfrm>
            <a:off x="6262371" y="4255735"/>
            <a:ext cx="2295042" cy="2062103"/>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He feels weighed down and like there is too much to do. This leads to more procrastination and no revision. His first exam is in 8 days, and he does not feel prepared.</a:t>
            </a:r>
          </a:p>
        </p:txBody>
      </p:sp>
      <p:sp>
        <p:nvSpPr>
          <p:cNvPr id="24" name="TextBox 23">
            <a:extLst>
              <a:ext uri="{FF2B5EF4-FFF2-40B4-BE49-F238E27FC236}">
                <a16:creationId xmlns:a16="http://schemas.microsoft.com/office/drawing/2014/main" id="{59CF2526-6996-2C40-CE7C-237A18F26D1B}"/>
              </a:ext>
            </a:extLst>
          </p:cNvPr>
          <p:cNvSpPr txBox="1">
            <a:spLocks noGrp="1" noRot="1" noMove="1" noResize="1" noEditPoints="1" noAdjustHandles="1" noChangeArrowheads="1" noChangeShapeType="1"/>
          </p:cNvSpPr>
          <p:nvPr/>
        </p:nvSpPr>
        <p:spPr>
          <a:xfrm>
            <a:off x="591812" y="382997"/>
            <a:ext cx="254369" cy="400110"/>
          </a:xfrm>
          <a:prstGeom prst="rect">
            <a:avLst/>
          </a:prstGeom>
          <a:noFill/>
        </p:spPr>
        <p:txBody>
          <a:bodyPr wrap="square" rtlCol="0">
            <a:spAutoFit/>
          </a:bodyPr>
          <a:lstStyle/>
          <a:p>
            <a:r>
              <a:rPr lang="en-GB" sz="2000" b="1">
                <a:solidFill>
                  <a:srgbClr val="D0011B"/>
                </a:solidFill>
                <a:latin typeface="Sketchetik Bold" pitchFamily="50" charset="0"/>
              </a:rPr>
              <a:t>M</a:t>
            </a:r>
            <a:endParaRPr lang="en-GB" sz="1100" b="1"/>
          </a:p>
        </p:txBody>
      </p:sp>
    </p:spTree>
    <p:extLst>
      <p:ext uri="{BB962C8B-B14F-4D97-AF65-F5344CB8AC3E}">
        <p14:creationId xmlns:p14="http://schemas.microsoft.com/office/powerpoint/2010/main" val="31205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6500"/>
                            </p:stCondLst>
                            <p:childTnLst>
                              <p:par>
                                <p:cTn id="17" presetID="10" presetClass="entr" presetSubtype="0" fill="hold" grpId="0" nodeType="after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1000"/>
                            </p:stCondLst>
                            <p:childTnLst>
                              <p:par>
                                <p:cTn id="21" presetID="10" presetClass="entr" presetSubtype="0" fill="hold" grpId="0" nodeType="afterEffect">
                                  <p:stCondLst>
                                    <p:cond delay="2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a:extLst>
              <a:ext uri="{FF2B5EF4-FFF2-40B4-BE49-F238E27FC236}">
                <a16:creationId xmlns:a16="http://schemas.microsoft.com/office/drawing/2014/main" id="{3D914A52-995B-770A-C11C-221A7E469766}"/>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red and grey house with a chimney&#10;&#10;Description automatically generated">
            <a:extLst>
              <a:ext uri="{FF2B5EF4-FFF2-40B4-BE49-F238E27FC236}">
                <a16:creationId xmlns:a16="http://schemas.microsoft.com/office/drawing/2014/main" id="{6EE51520-5D58-0C81-7562-610A1A65D6E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sp>
        <p:nvSpPr>
          <p:cNvPr id="5" name="Rectangle 4">
            <a:extLst>
              <a:ext uri="{FF2B5EF4-FFF2-40B4-BE49-F238E27FC236}">
                <a16:creationId xmlns:a16="http://schemas.microsoft.com/office/drawing/2014/main" id="{9459C10F-98AA-0ED0-4A33-32A8D12B6C16}"/>
              </a:ext>
            </a:extLst>
          </p:cNvPr>
          <p:cNvSpPr>
            <a:spLocks noGrp="1" noRot="1" noMove="1" noResize="1" noEditPoints="1" noAdjustHandles="1" noChangeArrowheads="1" noChangeShapeType="1"/>
          </p:cNvSpPr>
          <p:nvPr/>
        </p:nvSpPr>
        <p:spPr>
          <a:xfrm>
            <a:off x="820894" y="3429000"/>
            <a:ext cx="2412000" cy="2412000"/>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schemeClr val="tx1"/>
                </a:solidFill>
                <a:cs typeface="Arial"/>
              </a:rPr>
              <a:t>You have been sent a message from a friend.</a:t>
            </a:r>
          </a:p>
          <a:p>
            <a:pPr algn="ctr"/>
            <a:endParaRPr lang="en-GB"/>
          </a:p>
        </p:txBody>
      </p:sp>
      <p:sp>
        <p:nvSpPr>
          <p:cNvPr id="14" name="Rectangle 13">
            <a:extLst>
              <a:ext uri="{FF2B5EF4-FFF2-40B4-BE49-F238E27FC236}">
                <a16:creationId xmlns:a16="http://schemas.microsoft.com/office/drawing/2014/main" id="{CE5809AF-1F4C-56F7-C6D9-58347EDF7A24}"/>
              </a:ext>
            </a:extLst>
          </p:cNvPr>
          <p:cNvSpPr>
            <a:spLocks noGrp="1" noRot="1" noMove="1" noResize="1" noEditPoints="1" noAdjustHandles="1" noChangeArrowheads="1" noChangeShapeType="1"/>
          </p:cNvSpPr>
          <p:nvPr/>
        </p:nvSpPr>
        <p:spPr>
          <a:xfrm>
            <a:off x="3446915" y="3429000"/>
            <a:ext cx="2412000" cy="2412000"/>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cs typeface="Arial"/>
              </a:rPr>
              <a:t>Think about how they may be feeling.</a:t>
            </a:r>
          </a:p>
        </p:txBody>
      </p:sp>
      <p:sp>
        <p:nvSpPr>
          <p:cNvPr id="18" name="Rectangle 17">
            <a:extLst>
              <a:ext uri="{FF2B5EF4-FFF2-40B4-BE49-F238E27FC236}">
                <a16:creationId xmlns:a16="http://schemas.microsoft.com/office/drawing/2014/main" id="{C228EAAB-48F7-BD34-BCF1-5FF4A5317744}"/>
              </a:ext>
            </a:extLst>
          </p:cNvPr>
          <p:cNvSpPr>
            <a:spLocks noGrp="1" noRot="1" noMove="1" noResize="1" noEditPoints="1" noAdjustHandles="1" noChangeArrowheads="1" noChangeShapeType="1"/>
          </p:cNvSpPr>
          <p:nvPr/>
        </p:nvSpPr>
        <p:spPr>
          <a:xfrm>
            <a:off x="6072936" y="3429000"/>
            <a:ext cx="2412000" cy="2412000"/>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rPr>
              <a:t>Think about the reactions your friend may have to this challenge.</a:t>
            </a:r>
          </a:p>
        </p:txBody>
      </p:sp>
      <p:sp>
        <p:nvSpPr>
          <p:cNvPr id="22" name="Rectangle 21">
            <a:extLst>
              <a:ext uri="{FF2B5EF4-FFF2-40B4-BE49-F238E27FC236}">
                <a16:creationId xmlns:a16="http://schemas.microsoft.com/office/drawing/2014/main" id="{740A876A-C049-2C1A-4872-F524AFBC11BE}"/>
              </a:ext>
            </a:extLst>
          </p:cNvPr>
          <p:cNvSpPr>
            <a:spLocks noGrp="1" noRot="1" noMove="1" noResize="1" noEditPoints="1" noAdjustHandles="1" noChangeArrowheads="1" noChangeShapeType="1"/>
          </p:cNvSpPr>
          <p:nvPr/>
        </p:nvSpPr>
        <p:spPr>
          <a:xfrm>
            <a:off x="8698957" y="3429000"/>
            <a:ext cx="2412000" cy="2412000"/>
          </a:xfrm>
          <a:prstGeom prst="rect">
            <a:avLst/>
          </a:prstGeom>
          <a:solidFill>
            <a:srgbClr val="E41B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cs typeface="Arial"/>
              </a:rPr>
              <a:t>What could you do to help them?</a:t>
            </a:r>
          </a:p>
        </p:txBody>
      </p:sp>
      <p:grpSp>
        <p:nvGrpSpPr>
          <p:cNvPr id="12" name="Group 11">
            <a:extLst>
              <a:ext uri="{FF2B5EF4-FFF2-40B4-BE49-F238E27FC236}">
                <a16:creationId xmlns:a16="http://schemas.microsoft.com/office/drawing/2014/main" id="{4EBE0CCD-BE28-C284-2822-80A93ADEBF6E}"/>
              </a:ext>
            </a:extLst>
          </p:cNvPr>
          <p:cNvGrpSpPr>
            <a:grpSpLocks noGrp="1" noUngrp="1" noRot="1" noMove="1" noResize="1"/>
          </p:cNvGrpSpPr>
          <p:nvPr/>
        </p:nvGrpSpPr>
        <p:grpSpPr>
          <a:xfrm>
            <a:off x="721262" y="827968"/>
            <a:ext cx="1562986" cy="1988951"/>
            <a:chOff x="6951941" y="2143111"/>
            <a:chExt cx="1562986" cy="1988951"/>
          </a:xfrm>
        </p:grpSpPr>
        <p:sp>
          <p:nvSpPr>
            <p:cNvPr id="6" name="Rectangle: Rounded Corners 5">
              <a:extLst>
                <a:ext uri="{FF2B5EF4-FFF2-40B4-BE49-F238E27FC236}">
                  <a16:creationId xmlns:a16="http://schemas.microsoft.com/office/drawing/2014/main" id="{85DFB8DB-C8AD-6572-0652-91C608CCA7BA}"/>
                </a:ext>
              </a:extLst>
            </p:cNvPr>
            <p:cNvSpPr>
              <a:spLocks noGrp="1" noRot="1" noMove="1" noResize="1" noEditPoints="1" noAdjustHandles="1" noChangeArrowheads="1" noChangeShapeType="1"/>
            </p:cNvSpPr>
            <p:nvPr/>
          </p:nvSpPr>
          <p:spPr>
            <a:xfrm>
              <a:off x="6951941" y="2143111"/>
              <a:ext cx="1562986" cy="1988951"/>
            </a:xfrm>
            <a:prstGeom prst="roundRect">
              <a:avLst/>
            </a:prstGeom>
            <a:blipFill>
              <a:blip r:embed="rId4" cstate="email">
                <a:lum bright="70000" contrast="-70000"/>
                <a:extLst>
                  <a:ext uri="{BEBA8EAE-BF5A-486C-A8C5-ECC9F3942E4B}">
                    <a14:imgProps xmlns:a14="http://schemas.microsoft.com/office/drawing/2010/main">
                      <a14:imgLayer r:embed="rId5">
                        <a14:imgEffect>
                          <a14:brightnessContrast bright="-30000" contrast="9000"/>
                        </a14:imgEffect>
                      </a14:imgLayer>
                    </a14:imgProps>
                  </a:ex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9" name="TextBox 8">
              <a:extLst>
                <a:ext uri="{FF2B5EF4-FFF2-40B4-BE49-F238E27FC236}">
                  <a16:creationId xmlns:a16="http://schemas.microsoft.com/office/drawing/2014/main" id="{B1B451E0-A025-A2C0-619D-51DC01C2911A}"/>
                </a:ext>
              </a:extLst>
            </p:cNvPr>
            <p:cNvSpPr txBox="1">
              <a:spLocks noGrp="1" noRot="1" noMove="1" noResize="1" noEditPoints="1" noAdjustHandles="1" noChangeArrowheads="1" noChangeShapeType="1"/>
            </p:cNvSpPr>
            <p:nvPr/>
          </p:nvSpPr>
          <p:spPr>
            <a:xfrm>
              <a:off x="7239559" y="2804119"/>
              <a:ext cx="1133645" cy="646331"/>
            </a:xfrm>
            <a:prstGeom prst="rect">
              <a:avLst/>
            </a:prstGeom>
            <a:noFill/>
          </p:spPr>
          <p:txBody>
            <a:bodyPr wrap="none" rtlCol="0">
              <a:spAutoFit/>
            </a:bodyPr>
            <a:lstStyle/>
            <a:p>
              <a:pPr algn="ctr"/>
              <a:r>
                <a:rPr lang="en-GB">
                  <a:solidFill>
                    <a:srgbClr val="EE2A24"/>
                  </a:solidFill>
                  <a:latin typeface="Arial Black" panose="020B0A04020102020204" pitchFamily="34" charset="0"/>
                </a:rPr>
                <a:t>Case </a:t>
              </a:r>
            </a:p>
            <a:p>
              <a:pPr algn="ctr"/>
              <a:r>
                <a:rPr lang="en-GB">
                  <a:solidFill>
                    <a:srgbClr val="EE2A24"/>
                  </a:solidFill>
                  <a:latin typeface="Arial Black" panose="020B0A04020102020204" pitchFamily="34" charset="0"/>
                </a:rPr>
                <a:t>Studies</a:t>
              </a:r>
            </a:p>
          </p:txBody>
        </p:sp>
      </p:grpSp>
    </p:spTree>
    <p:extLst>
      <p:ext uri="{BB962C8B-B14F-4D97-AF65-F5344CB8AC3E}">
        <p14:creationId xmlns:p14="http://schemas.microsoft.com/office/powerpoint/2010/main" val="34797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notebook with white pages&#10;&#10;Description automatically generated">
            <a:extLst>
              <a:ext uri="{FF2B5EF4-FFF2-40B4-BE49-F238E27FC236}">
                <a16:creationId xmlns:a16="http://schemas.microsoft.com/office/drawing/2014/main" id="{4EEF2FFB-207B-4898-B2EE-23947BC912C7}"/>
              </a:ext>
            </a:extLst>
          </p:cNvPr>
          <p:cNvPicPr>
            <a:picLocks noGrp="1" noRot="1" noChangeAspect="1" noMove="1" noResize="1" noEditPoints="1" noAdjustHandles="1" noChangeArrowheads="1" noChangeShapeType="1" noCrop="1"/>
          </p:cNvPicPr>
          <p:nvPr/>
        </p:nvPicPr>
        <p:blipFill rotWithShape="1">
          <a:blip r:embed="rId3" cstate="email">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a:ext>
            </a:extLst>
          </a:blip>
          <a:srcRect/>
          <a:stretch/>
        </p:blipFill>
        <p:spPr>
          <a:xfrm>
            <a:off x="471377" y="106326"/>
            <a:ext cx="10671544" cy="5932967"/>
          </a:xfrm>
          <a:prstGeom prst="rect">
            <a:avLst/>
          </a:prstGeom>
        </p:spPr>
      </p:pic>
      <p:sp>
        <p:nvSpPr>
          <p:cNvPr id="5" name="TextBox 4">
            <a:extLst>
              <a:ext uri="{FF2B5EF4-FFF2-40B4-BE49-F238E27FC236}">
                <a16:creationId xmlns:a16="http://schemas.microsoft.com/office/drawing/2014/main" id="{178FB15E-8F1A-B752-BFD8-4DF6B06B094E}"/>
              </a:ext>
            </a:extLst>
          </p:cNvPr>
          <p:cNvSpPr txBox="1">
            <a:spLocks noGrp="1" noRot="1" noMove="1" noResize="1" noEditPoints="1" noAdjustHandles="1" noChangeArrowheads="1" noChangeShapeType="1"/>
          </p:cNvSpPr>
          <p:nvPr/>
        </p:nvSpPr>
        <p:spPr>
          <a:xfrm>
            <a:off x="6096000" y="1467597"/>
            <a:ext cx="4228214" cy="3922805"/>
          </a:xfrm>
          <a:prstGeom prst="rect">
            <a:avLst/>
          </a:prstGeom>
          <a:noFill/>
        </p:spPr>
        <p:txBody>
          <a:bodyPr wrap="square" rtlCol="0">
            <a:spAutoFit/>
          </a:bodyPr>
          <a:lstStyle/>
          <a:p>
            <a:pPr defTabSz="914377">
              <a:lnSpc>
                <a:spcPct val="150000"/>
              </a:lnSpc>
              <a:defRPr/>
            </a:pPr>
            <a:r>
              <a:rPr lang="en-GB" sz="2400">
                <a:solidFill>
                  <a:sysClr val="windowText" lastClr="000000"/>
                </a:solidFill>
                <a:latin typeface="Ink Free" panose="03080402000500000000" pitchFamily="66" charset="0"/>
              </a:rPr>
              <a:t>nobody talks to me because that is what I deserve. They said I was ugly and worthless. I don’t know what I have done wrong. This has been going on for too long now. Maybe they are right…</a:t>
            </a:r>
            <a:endParaRPr lang="en-GB" sz="2400"/>
          </a:p>
        </p:txBody>
      </p:sp>
      <p:sp>
        <p:nvSpPr>
          <p:cNvPr id="6" name="TextBox 5">
            <a:extLst>
              <a:ext uri="{FF2B5EF4-FFF2-40B4-BE49-F238E27FC236}">
                <a16:creationId xmlns:a16="http://schemas.microsoft.com/office/drawing/2014/main" id="{32E8CD81-75AB-750D-320B-20B21D37216A}"/>
              </a:ext>
            </a:extLst>
          </p:cNvPr>
          <p:cNvSpPr txBox="1">
            <a:spLocks noGrp="1" noRot="1" noMove="1" noResize="1" noEditPoints="1" noAdjustHandles="1" noChangeArrowheads="1" noChangeShapeType="1"/>
          </p:cNvSpPr>
          <p:nvPr/>
        </p:nvSpPr>
        <p:spPr>
          <a:xfrm>
            <a:off x="1309435" y="293300"/>
            <a:ext cx="4497714" cy="5153911"/>
          </a:xfrm>
          <a:prstGeom prst="rect">
            <a:avLst/>
          </a:prstGeom>
          <a:noFill/>
        </p:spPr>
        <p:txBody>
          <a:bodyPr wrap="square" lIns="91440" tIns="45720" rIns="91440" bIns="45720" rtlCol="0" anchor="t">
            <a:spAutoFit/>
          </a:bodyPr>
          <a:lstStyle/>
          <a:p>
            <a:pPr defTabSz="914377">
              <a:defRPr/>
            </a:pPr>
            <a:r>
              <a:rPr lang="en-GB" sz="3200" b="1">
                <a:solidFill>
                  <a:sysClr val="windowText" lastClr="000000"/>
                </a:solidFill>
                <a:latin typeface="Ink Free"/>
              </a:rPr>
              <a:t>Monday 1st August </a:t>
            </a:r>
          </a:p>
          <a:p>
            <a:pPr defTabSz="914377">
              <a:lnSpc>
                <a:spcPct val="150000"/>
              </a:lnSpc>
              <a:defRPr/>
            </a:pPr>
            <a:br>
              <a:rPr lang="en-GB" sz="3200" b="1">
                <a:latin typeface="Ink Free" panose="03080402000500000000" pitchFamily="66" charset="0"/>
              </a:rPr>
            </a:br>
            <a:r>
              <a:rPr lang="en-GB" sz="2400">
                <a:solidFill>
                  <a:sysClr val="windowText" lastClr="000000"/>
                </a:solidFill>
                <a:latin typeface="Ink Free"/>
              </a:rPr>
              <a:t>Today, the messages got worse. Not only were they on WhatsApp, but people are now sending me pictures on Snapchat of myself that they have edited. One person  messaged me and said that they will make sure that</a:t>
            </a:r>
            <a:endParaRPr lang="en-GB" sz="3200">
              <a:solidFill>
                <a:sysClr val="windowText" lastClr="000000"/>
              </a:solidFill>
              <a:latin typeface="Ink Free"/>
            </a:endParaRPr>
          </a:p>
        </p:txBody>
      </p:sp>
      <p:sp>
        <p:nvSpPr>
          <p:cNvPr id="4" name="Rectangle 3">
            <a:hlinkClick r:id="rId5" action="ppaction://hlinksldjump"/>
            <a:extLst>
              <a:ext uri="{FF2B5EF4-FFF2-40B4-BE49-F238E27FC236}">
                <a16:creationId xmlns:a16="http://schemas.microsoft.com/office/drawing/2014/main" id="{04458348-9CFA-D7EB-8C11-6B6435A9678C}"/>
              </a:ext>
            </a:extLst>
          </p:cNvPr>
          <p:cNvSpPr>
            <a:spLocks noGrp="1" noRot="1" noMove="1" noResize="1" noEditPoints="1" noAdjustHandles="1" noChangeArrowheads="1" noChangeShapeType="1"/>
          </p:cNvSpPr>
          <p:nvPr/>
        </p:nvSpPr>
        <p:spPr>
          <a:xfrm>
            <a:off x="11484648" y="76920"/>
            <a:ext cx="361647" cy="8162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B32C2105-F0A9-624E-3F60-15EEBF923EF5}"/>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5" action="ppaction://hlinksldjump"/>
            <a:extLst>
              <a:ext uri="{FF2B5EF4-FFF2-40B4-BE49-F238E27FC236}">
                <a16:creationId xmlns:a16="http://schemas.microsoft.com/office/drawing/2014/main" id="{02E84028-A7D8-5069-2F2C-A8D0B87FC0FA}"/>
              </a:ext>
            </a:extLst>
          </p:cNvPr>
          <p:cNvSpPr>
            <a:spLocks noGrp="1" noRot="1" noMove="1" noResize="1" noEditPoints="1" noAdjustHandles="1" noChangeArrowheads="1" noChangeShapeType="1"/>
          </p:cNvSpPr>
          <p:nvPr/>
        </p:nvSpPr>
        <p:spPr>
          <a:xfrm>
            <a:off x="11448603" y="2031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754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2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2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10700"/>
                            </p:stCondLst>
                            <p:childTnLst>
                              <p:par>
                                <p:cTn id="14" presetID="10" presetClass="entr" presetSubtype="0" fill="hold" nodeType="afterEffect">
                                  <p:stCondLst>
                                    <p:cond delay="0"/>
                                  </p:stCondLst>
                                  <p:iterate type="lt">
                                    <p:tmPct val="12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line with a white background&#10;&#10;Description automatically generated">
            <a:extLst>
              <a:ext uri="{FF2B5EF4-FFF2-40B4-BE49-F238E27FC236}">
                <a16:creationId xmlns:a16="http://schemas.microsoft.com/office/drawing/2014/main" id="{21B79204-E026-873D-B4A4-38F9A7669F2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539932" y="1262705"/>
            <a:ext cx="10922209" cy="3252222"/>
          </a:xfrm>
          <a:prstGeom prst="rect">
            <a:avLst/>
          </a:prstGeom>
        </p:spPr>
      </p:pic>
      <p:pic>
        <p:nvPicPr>
          <p:cNvPr id="4" name="CE_HUM_COPRO_VOICENOTE_KIRSTY">
            <a:hlinkClick r:id="" action="ppaction://media"/>
            <a:extLst>
              <a:ext uri="{FF2B5EF4-FFF2-40B4-BE49-F238E27FC236}">
                <a16:creationId xmlns:a16="http://schemas.microsoft.com/office/drawing/2014/main" id="{4FA4643F-1AA8-6C1F-8467-DF46383E8A64}"/>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8"/>
          <a:stretch>
            <a:fillRect/>
          </a:stretch>
        </p:blipFill>
        <p:spPr>
          <a:xfrm>
            <a:off x="4304840" y="1702868"/>
            <a:ext cx="2627523" cy="682286"/>
          </a:xfrm>
          <a:prstGeom prst="rect">
            <a:avLst/>
          </a:prstGeom>
        </p:spPr>
      </p:pic>
      <p:pic>
        <p:nvPicPr>
          <p:cNvPr id="6" name="Picture 5" descr="A close-up of a phone&#10;&#10;Description automatically generated">
            <a:extLst>
              <a:ext uri="{FF2B5EF4-FFF2-40B4-BE49-F238E27FC236}">
                <a16:creationId xmlns:a16="http://schemas.microsoft.com/office/drawing/2014/main" id="{019C8EB2-ECE7-10F4-D14A-BDF1726895F3}"/>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3959352" y="231355"/>
            <a:ext cx="3401568" cy="5731643"/>
          </a:xfrm>
          <a:prstGeom prst="rect">
            <a:avLst/>
          </a:prstGeom>
        </p:spPr>
      </p:pic>
      <p:pic>
        <p:nvPicPr>
          <p:cNvPr id="7" name="CE_HUM_COPRO_VOICENOTE_KIRSTY">
            <a:hlinkClick r:id="" action="ppaction://media"/>
            <a:extLst>
              <a:ext uri="{FF2B5EF4-FFF2-40B4-BE49-F238E27FC236}">
                <a16:creationId xmlns:a16="http://schemas.microsoft.com/office/drawing/2014/main" id="{B8648024-4046-35FB-69E8-12F7FFAEA67B}"/>
              </a:ext>
            </a:extLst>
          </p:cNvPr>
          <p:cNvPicPr>
            <a:picLocks noGrp="1" noRot="1" noChangeAspect="1" noMove="1" noResize="1" noEditPoints="1" noAdjustHandles="1" noChangeArrowheads="1" noChangeShapeType="1" noCrop="1"/>
          </p:cNvPicPr>
          <p:nvPr>
            <a:videoFile r:link="rId4"/>
            <p:extLst>
              <p:ext uri="{DAA4B4D4-6D71-4841-9C94-3DE7FCFB9230}">
                <p14:media xmlns:p14="http://schemas.microsoft.com/office/powerpoint/2010/main" r:embed="rId3"/>
              </p:ext>
            </p:extLst>
          </p:nvPr>
        </p:nvPicPr>
        <p:blipFill>
          <a:blip r:embed="rId8"/>
          <a:stretch>
            <a:fillRect/>
          </a:stretch>
        </p:blipFill>
        <p:spPr>
          <a:xfrm>
            <a:off x="4652176" y="4472847"/>
            <a:ext cx="1987936" cy="682286"/>
          </a:xfrm>
          <a:prstGeom prst="rect">
            <a:avLst/>
          </a:prstGeom>
        </p:spPr>
      </p:pic>
      <p:pic>
        <p:nvPicPr>
          <p:cNvPr id="9" name="Picture 8" descr="A red curved object with a black background&#10;&#10;Description automatically generated">
            <a:extLst>
              <a:ext uri="{FF2B5EF4-FFF2-40B4-BE49-F238E27FC236}">
                <a16:creationId xmlns:a16="http://schemas.microsoft.com/office/drawing/2014/main" id="{A09ABA91-830B-69C3-4E53-FE09982CB2AA}"/>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tretch>
            <a:fillRect/>
          </a:stretch>
        </p:blipFill>
        <p:spPr>
          <a:xfrm rot="19315497" flipH="1" flipV="1">
            <a:off x="7604379" y="4242714"/>
            <a:ext cx="1568480" cy="994997"/>
          </a:xfrm>
          <a:prstGeom prst="rect">
            <a:avLst/>
          </a:prstGeom>
        </p:spPr>
      </p:pic>
      <p:sp>
        <p:nvSpPr>
          <p:cNvPr id="10" name="TextBox 9">
            <a:extLst>
              <a:ext uri="{FF2B5EF4-FFF2-40B4-BE49-F238E27FC236}">
                <a16:creationId xmlns:a16="http://schemas.microsoft.com/office/drawing/2014/main" id="{A880F40E-5F5E-26A2-7530-ADF48DEACB19}"/>
              </a:ext>
            </a:extLst>
          </p:cNvPr>
          <p:cNvSpPr txBox="1">
            <a:spLocks noGrp="1" noRot="1" noMove="1" noResize="1" noEditPoints="1" noAdjustHandles="1" noChangeArrowheads="1" noChangeShapeType="1"/>
          </p:cNvSpPr>
          <p:nvPr/>
        </p:nvSpPr>
        <p:spPr>
          <a:xfrm>
            <a:off x="8467344" y="4114090"/>
            <a:ext cx="2236510" cy="369332"/>
          </a:xfrm>
          <a:prstGeom prst="rect">
            <a:avLst/>
          </a:prstGeom>
          <a:noFill/>
        </p:spPr>
        <p:txBody>
          <a:bodyPr wrap="none" rtlCol="0">
            <a:spAutoFit/>
          </a:bodyPr>
          <a:lstStyle/>
          <a:p>
            <a:r>
              <a:rPr lang="en-GB"/>
              <a:t>Listen to voice note.</a:t>
            </a:r>
          </a:p>
        </p:txBody>
      </p:sp>
      <p:sp>
        <p:nvSpPr>
          <p:cNvPr id="2" name="Rectangle: Rounded Corners 1">
            <a:extLst>
              <a:ext uri="{FF2B5EF4-FFF2-40B4-BE49-F238E27FC236}">
                <a16:creationId xmlns:a16="http://schemas.microsoft.com/office/drawing/2014/main" id="{FF7C6E82-0CF4-0024-2BAA-4DC29A39F883}"/>
              </a:ext>
            </a:extLst>
          </p:cNvPr>
          <p:cNvSpPr>
            <a:spLocks noGrp="1" noRot="1" noMove="1" noResize="1" noEditPoints="1" noAdjustHandles="1" noChangeArrowheads="1" noChangeShapeType="1"/>
          </p:cNvSpPr>
          <p:nvPr/>
        </p:nvSpPr>
        <p:spPr>
          <a:xfrm>
            <a:off x="5295014" y="3689498"/>
            <a:ext cx="1711842" cy="682286"/>
          </a:xfrm>
          <a:prstGeom prst="round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You have one voice note.</a:t>
            </a:r>
          </a:p>
        </p:txBody>
      </p:sp>
      <p:sp>
        <p:nvSpPr>
          <p:cNvPr id="5" name="Rectangle 4">
            <a:hlinkClick r:id="rId11" action="ppaction://hlinksldjump"/>
            <a:extLst>
              <a:ext uri="{FF2B5EF4-FFF2-40B4-BE49-F238E27FC236}">
                <a16:creationId xmlns:a16="http://schemas.microsoft.com/office/drawing/2014/main" id="{31BB7074-84F3-CA33-7F93-986926270B0F}"/>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red line with a white background&#10;&#10;Description automatically generated">
            <a:extLst>
              <a:ext uri="{FF2B5EF4-FFF2-40B4-BE49-F238E27FC236}">
                <a16:creationId xmlns:a16="http://schemas.microsoft.com/office/drawing/2014/main" id="{69531EF4-DF12-5331-DE51-E250F43C1D17}"/>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rot="10800000">
            <a:off x="4652176" y="4517536"/>
            <a:ext cx="1987936" cy="634987"/>
          </a:xfrm>
          <a:prstGeom prst="rect">
            <a:avLst/>
          </a:prstGeom>
        </p:spPr>
      </p:pic>
      <p:pic>
        <p:nvPicPr>
          <p:cNvPr id="16" name="Picture 15" descr="A video player with a play button&#10;&#10;Description automatically generated">
            <a:extLst>
              <a:ext uri="{FF2B5EF4-FFF2-40B4-BE49-F238E27FC236}">
                <a16:creationId xmlns:a16="http://schemas.microsoft.com/office/drawing/2014/main" id="{0640B74B-854B-1CAB-D6AA-8E25ABA4F8C7}"/>
              </a:ext>
            </a:extLst>
          </p:cNvPr>
          <p:cNvPicPr>
            <a:picLocks noGrp="1" noRot="1" noChangeAspect="1" noMove="1" noResize="1" noEditPoints="1" noAdjustHandles="1" noChangeArrowheads="1" noChangeShapeType="1" noCrop="1"/>
          </p:cNvPicPr>
          <p:nvPr/>
        </p:nvPicPr>
        <p:blipFill>
          <a:blip r:embed="rId13" cstate="email">
            <a:extLst>
              <a:ext uri="{28A0092B-C50C-407E-A947-70E740481C1C}">
                <a14:useLocalDpi xmlns:a14="http://schemas.microsoft.com/office/drawing/2010/main"/>
              </a:ext>
            </a:extLst>
          </a:blip>
          <a:srcRect/>
          <a:stretch/>
        </p:blipFill>
        <p:spPr>
          <a:xfrm>
            <a:off x="4704392" y="4514927"/>
            <a:ext cx="590622" cy="541986"/>
          </a:xfrm>
          <a:prstGeom prst="rect">
            <a:avLst/>
          </a:prstGeom>
        </p:spPr>
      </p:pic>
      <p:sp>
        <p:nvSpPr>
          <p:cNvPr id="17" name="Rectangle: Rounded Corners 16">
            <a:extLst>
              <a:ext uri="{FF2B5EF4-FFF2-40B4-BE49-F238E27FC236}">
                <a16:creationId xmlns:a16="http://schemas.microsoft.com/office/drawing/2014/main" id="{EBCC4D3C-82A3-67EC-DDF1-1297CEAA16BE}"/>
              </a:ext>
            </a:extLst>
          </p:cNvPr>
          <p:cNvSpPr>
            <a:spLocks noGrp="1" noRot="1" noMove="1" noResize="1" noEditPoints="1" noAdjustHandles="1" noChangeArrowheads="1" noChangeShapeType="1"/>
          </p:cNvSpPr>
          <p:nvPr/>
        </p:nvSpPr>
        <p:spPr>
          <a:xfrm>
            <a:off x="4304840" y="903767"/>
            <a:ext cx="2702016" cy="542261"/>
          </a:xfrm>
          <a:prstGeom prst="round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a:t>Suzie </a:t>
            </a:r>
          </a:p>
          <a:p>
            <a:pPr algn="r"/>
            <a:r>
              <a:rPr lang="en-GB" sz="1400"/>
              <a:t>Last seen 2hrs ago</a:t>
            </a:r>
          </a:p>
        </p:txBody>
      </p:sp>
      <p:pic>
        <p:nvPicPr>
          <p:cNvPr id="19" name="Picture 18" descr="A person with a bun&#10;&#10;Description automatically generated">
            <a:extLst>
              <a:ext uri="{FF2B5EF4-FFF2-40B4-BE49-F238E27FC236}">
                <a16:creationId xmlns:a16="http://schemas.microsoft.com/office/drawing/2014/main" id="{8E6AABD5-6026-8EB6-8321-D58729872915}"/>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rcRect t="-4364"/>
          <a:stretch/>
        </p:blipFill>
        <p:spPr>
          <a:xfrm flipH="1">
            <a:off x="4304840" y="778799"/>
            <a:ext cx="802687" cy="7692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24678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771A744-F426-C0C6-7EDA-31588AE76CA7}"/>
              </a:ext>
            </a:extLst>
          </p:cNvPr>
          <p:cNvPicPr>
            <a:picLocks noGrp="1" noRot="1" noChangeAspect="1" noMove="1" noResize="1" noEditPoints="1" noAdjustHandles="1" noChangeArrowheads="1" noChangeShapeType="1" noCrop="1"/>
          </p:cNvPicPr>
          <p:nvPr/>
        </p:nvPicPr>
        <p:blipFill>
          <a:blip r:embed="rId3" cstate="email">
            <a:alphaModFix amt="42000"/>
            <a:extLst>
              <a:ext uri="{28A0092B-C50C-407E-A947-70E740481C1C}">
                <a14:useLocalDpi xmlns:a14="http://schemas.microsoft.com/office/drawing/2010/main"/>
              </a:ext>
            </a:extLst>
          </a:blip>
          <a:stretch>
            <a:fillRect/>
          </a:stretch>
        </p:blipFill>
        <p:spPr>
          <a:xfrm>
            <a:off x="7319683" y="203071"/>
            <a:ext cx="3089107" cy="5730737"/>
          </a:xfrm>
          <a:prstGeom prst="rect">
            <a:avLst/>
          </a:prstGeom>
        </p:spPr>
      </p:pic>
      <p:pic>
        <p:nvPicPr>
          <p:cNvPr id="35" name="Picture 34">
            <a:extLst>
              <a:ext uri="{FF2B5EF4-FFF2-40B4-BE49-F238E27FC236}">
                <a16:creationId xmlns:a16="http://schemas.microsoft.com/office/drawing/2014/main" id="{306AFB9E-7EF2-F641-2DE3-1B53E773738F}"/>
              </a:ext>
            </a:extLst>
          </p:cNvPr>
          <p:cNvPicPr>
            <a:picLocks noGrp="1" noRot="1" noChangeAspect="1" noMove="1" noResize="1" noEditPoints="1" noAdjustHandles="1" noChangeArrowheads="1" noChangeShapeType="1" noCrop="1"/>
          </p:cNvPicPr>
          <p:nvPr/>
        </p:nvPicPr>
        <p:blipFill>
          <a:blip r:embed="rId3" cstate="email">
            <a:alphaModFix amt="42000"/>
            <a:extLst>
              <a:ext uri="{28A0092B-C50C-407E-A947-70E740481C1C}">
                <a14:useLocalDpi xmlns:a14="http://schemas.microsoft.com/office/drawing/2010/main"/>
              </a:ext>
            </a:extLst>
          </a:blip>
          <a:stretch>
            <a:fillRect/>
          </a:stretch>
        </p:blipFill>
        <p:spPr>
          <a:xfrm>
            <a:off x="4066942" y="188520"/>
            <a:ext cx="3089107" cy="5730737"/>
          </a:xfrm>
          <a:prstGeom prst="rect">
            <a:avLst/>
          </a:prstGeom>
        </p:spPr>
      </p:pic>
      <p:pic>
        <p:nvPicPr>
          <p:cNvPr id="32" name="Picture 31">
            <a:extLst>
              <a:ext uri="{FF2B5EF4-FFF2-40B4-BE49-F238E27FC236}">
                <a16:creationId xmlns:a16="http://schemas.microsoft.com/office/drawing/2014/main" id="{FDD92BA1-0D0B-07B8-43FD-04FF63167AD6}"/>
              </a:ext>
            </a:extLst>
          </p:cNvPr>
          <p:cNvPicPr>
            <a:picLocks noGrp="1" noRot="1" noChangeAspect="1" noMove="1" noResize="1" noEditPoints="1" noAdjustHandles="1" noChangeArrowheads="1" noChangeShapeType="1" noCrop="1"/>
          </p:cNvPicPr>
          <p:nvPr/>
        </p:nvPicPr>
        <p:blipFill>
          <a:blip r:embed="rId3" cstate="email">
            <a:alphaModFix amt="42000"/>
            <a:extLst>
              <a:ext uri="{28A0092B-C50C-407E-A947-70E740481C1C}">
                <a14:useLocalDpi xmlns:a14="http://schemas.microsoft.com/office/drawing/2010/main"/>
              </a:ext>
            </a:extLst>
          </a:blip>
          <a:stretch>
            <a:fillRect/>
          </a:stretch>
        </p:blipFill>
        <p:spPr>
          <a:xfrm>
            <a:off x="910182" y="236469"/>
            <a:ext cx="3089107" cy="5730737"/>
          </a:xfrm>
          <a:prstGeom prst="rect">
            <a:avLst/>
          </a:prstGeom>
        </p:spPr>
      </p:pic>
      <p:sp>
        <p:nvSpPr>
          <p:cNvPr id="4" name="Rectangle: Rounded Corners 3">
            <a:extLst>
              <a:ext uri="{FF2B5EF4-FFF2-40B4-BE49-F238E27FC236}">
                <a16:creationId xmlns:a16="http://schemas.microsoft.com/office/drawing/2014/main" id="{C77AC1B7-1BEB-E61A-1045-EC02606423BC}"/>
              </a:ext>
            </a:extLst>
          </p:cNvPr>
          <p:cNvSpPr>
            <a:spLocks noGrp="1" noRot="1" noMove="1" noResize="1" noEditPoints="1" noAdjustHandles="1" noChangeArrowheads="1" noChangeShapeType="1"/>
          </p:cNvSpPr>
          <p:nvPr/>
        </p:nvSpPr>
        <p:spPr>
          <a:xfrm>
            <a:off x="1486185" y="722545"/>
            <a:ext cx="1309799" cy="528082"/>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solidFill>
                  <a:schemeClr val="bg1"/>
                </a:solidFill>
                <a:latin typeface="+mj-lt"/>
              </a:rPr>
              <a:t>Felix: </a:t>
            </a:r>
          </a:p>
          <a:p>
            <a:r>
              <a:rPr lang="en-GB" sz="1400">
                <a:solidFill>
                  <a:schemeClr val="bg1"/>
                </a:solidFill>
                <a:latin typeface="+mj-lt"/>
              </a:rPr>
              <a:t>Hi Sam</a:t>
            </a:r>
          </a:p>
        </p:txBody>
      </p:sp>
      <p:sp>
        <p:nvSpPr>
          <p:cNvPr id="7" name="Rectangle: Rounded Corners 6">
            <a:extLst>
              <a:ext uri="{FF2B5EF4-FFF2-40B4-BE49-F238E27FC236}">
                <a16:creationId xmlns:a16="http://schemas.microsoft.com/office/drawing/2014/main" id="{B7772F95-A21F-A59C-FB44-F9F7FCE3D26D}"/>
              </a:ext>
            </a:extLst>
          </p:cNvPr>
          <p:cNvSpPr>
            <a:spLocks noGrp="1" noRot="1" noMove="1" noResize="1" noEditPoints="1" noAdjustHandles="1" noChangeArrowheads="1" noChangeShapeType="1"/>
          </p:cNvSpPr>
          <p:nvPr/>
        </p:nvSpPr>
        <p:spPr>
          <a:xfrm>
            <a:off x="1884414" y="1385946"/>
            <a:ext cx="1723340" cy="714900"/>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7">
              <a:defRPr/>
            </a:pPr>
            <a:r>
              <a:rPr lang="en-GB" sz="1400" b="1">
                <a:solidFill>
                  <a:schemeClr val="bg1"/>
                </a:solidFill>
                <a:latin typeface="+mj-lt"/>
              </a:rPr>
              <a:t>Sam: </a:t>
            </a:r>
          </a:p>
          <a:p>
            <a:pPr defTabSz="914377">
              <a:defRPr/>
            </a:pPr>
            <a:r>
              <a:rPr lang="en-GB" sz="1400">
                <a:solidFill>
                  <a:schemeClr val="bg1"/>
                </a:solidFill>
                <a:latin typeface="+mj-lt"/>
              </a:rPr>
              <a:t>Alright mate how you doing</a:t>
            </a:r>
          </a:p>
        </p:txBody>
      </p:sp>
      <p:sp>
        <p:nvSpPr>
          <p:cNvPr id="10" name="Rectangle: Rounded Corners 9">
            <a:extLst>
              <a:ext uri="{FF2B5EF4-FFF2-40B4-BE49-F238E27FC236}">
                <a16:creationId xmlns:a16="http://schemas.microsoft.com/office/drawing/2014/main" id="{016C3832-2CB1-A2CD-A469-9E62B68B199E}"/>
              </a:ext>
            </a:extLst>
          </p:cNvPr>
          <p:cNvSpPr>
            <a:spLocks noGrp="1" noRot="1" noMove="1" noResize="1" noEditPoints="1" noAdjustHandles="1" noChangeArrowheads="1" noChangeShapeType="1"/>
          </p:cNvSpPr>
          <p:nvPr/>
        </p:nvSpPr>
        <p:spPr>
          <a:xfrm>
            <a:off x="1486185" y="2171422"/>
            <a:ext cx="1429512" cy="71490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7">
              <a:defRPr/>
            </a:pPr>
            <a:r>
              <a:rPr lang="en-GB" sz="1400" b="1">
                <a:solidFill>
                  <a:schemeClr val="bg1"/>
                </a:solidFill>
                <a:latin typeface="+mj-lt"/>
              </a:rPr>
              <a:t>Felix: </a:t>
            </a:r>
          </a:p>
          <a:p>
            <a:pPr defTabSz="914377">
              <a:defRPr/>
            </a:pPr>
            <a:r>
              <a:rPr lang="en-GB" sz="1400">
                <a:solidFill>
                  <a:schemeClr val="bg1"/>
                </a:solidFill>
                <a:latin typeface="+mj-lt"/>
              </a:rPr>
              <a:t>All good you?</a:t>
            </a:r>
          </a:p>
        </p:txBody>
      </p:sp>
      <p:sp>
        <p:nvSpPr>
          <p:cNvPr id="12" name="Rectangle: Rounded Corners 11">
            <a:extLst>
              <a:ext uri="{FF2B5EF4-FFF2-40B4-BE49-F238E27FC236}">
                <a16:creationId xmlns:a16="http://schemas.microsoft.com/office/drawing/2014/main" id="{530F2210-D4E9-26F0-532F-1D1D4A70943E}"/>
              </a:ext>
            </a:extLst>
          </p:cNvPr>
          <p:cNvSpPr>
            <a:spLocks noGrp="1" noRot="1" noMove="1" noResize="1" noEditPoints="1" noAdjustHandles="1" noChangeArrowheads="1" noChangeShapeType="1"/>
          </p:cNvSpPr>
          <p:nvPr/>
        </p:nvSpPr>
        <p:spPr>
          <a:xfrm>
            <a:off x="4784424" y="722476"/>
            <a:ext cx="1298448" cy="835321"/>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7">
              <a:defRPr/>
            </a:pPr>
            <a:r>
              <a:rPr lang="en-GB" sz="1400" b="1">
                <a:solidFill>
                  <a:schemeClr val="bg1"/>
                </a:solidFill>
                <a:latin typeface="+mj-lt"/>
              </a:rPr>
              <a:t>Felix: </a:t>
            </a:r>
          </a:p>
          <a:p>
            <a:pPr defTabSz="914377">
              <a:defRPr/>
            </a:pPr>
            <a:r>
              <a:rPr lang="en-GB" sz="1400">
                <a:solidFill>
                  <a:schemeClr val="bg1"/>
                </a:solidFill>
                <a:latin typeface="+mj-lt"/>
              </a:rPr>
              <a:t>Ye all good</a:t>
            </a:r>
          </a:p>
        </p:txBody>
      </p:sp>
      <p:sp>
        <p:nvSpPr>
          <p:cNvPr id="3" name="Rectangle 2">
            <a:hlinkClick r:id="rId4" action="ppaction://hlinksldjump"/>
            <a:extLst>
              <a:ext uri="{FF2B5EF4-FFF2-40B4-BE49-F238E27FC236}">
                <a16:creationId xmlns:a16="http://schemas.microsoft.com/office/drawing/2014/main" id="{F4EF0A97-8237-2350-9AC5-3728B9ABEBEF}"/>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F8E0EEF8-7BF6-C5B8-DE5E-51BC69BF17CA}"/>
              </a:ext>
            </a:extLst>
          </p:cNvPr>
          <p:cNvGrpSpPr>
            <a:grpSpLocks noGrp="1" noUngrp="1" noRot="1" noMove="1" noResize="1"/>
          </p:cNvGrpSpPr>
          <p:nvPr/>
        </p:nvGrpSpPr>
        <p:grpSpPr>
          <a:xfrm>
            <a:off x="2000993" y="3081880"/>
            <a:ext cx="794991" cy="307170"/>
            <a:chOff x="799893" y="3053891"/>
            <a:chExt cx="794991" cy="307170"/>
          </a:xfrm>
        </p:grpSpPr>
        <p:sp>
          <p:nvSpPr>
            <p:cNvPr id="2" name="Rectangle: Rounded Corners 1">
              <a:extLst>
                <a:ext uri="{FF2B5EF4-FFF2-40B4-BE49-F238E27FC236}">
                  <a16:creationId xmlns:a16="http://schemas.microsoft.com/office/drawing/2014/main" id="{62A71AF5-BA3C-3FA8-4819-20943375E01B}"/>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9F79DB10-24C1-8A6C-15A7-2E73E49E10D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50513" y="3073849"/>
              <a:ext cx="474934" cy="267254"/>
            </a:xfrm>
            <a:prstGeom prst="rect">
              <a:avLst/>
            </a:prstGeom>
          </p:spPr>
        </p:pic>
      </p:grpSp>
      <p:grpSp>
        <p:nvGrpSpPr>
          <p:cNvPr id="14" name="Group 13">
            <a:extLst>
              <a:ext uri="{FF2B5EF4-FFF2-40B4-BE49-F238E27FC236}">
                <a16:creationId xmlns:a16="http://schemas.microsoft.com/office/drawing/2014/main" id="{F7FF7294-4CA0-4B3F-45FF-C7BD24C0C835}"/>
              </a:ext>
            </a:extLst>
          </p:cNvPr>
          <p:cNvGrpSpPr>
            <a:grpSpLocks noGrp="1" noUngrp="1" noRot="1" noMove="1" noResize="1"/>
          </p:cNvGrpSpPr>
          <p:nvPr/>
        </p:nvGrpSpPr>
        <p:grpSpPr>
          <a:xfrm>
            <a:off x="8536647" y="767646"/>
            <a:ext cx="794991" cy="307170"/>
            <a:chOff x="799893" y="3053891"/>
            <a:chExt cx="794991" cy="307170"/>
          </a:xfrm>
        </p:grpSpPr>
        <p:sp>
          <p:nvSpPr>
            <p:cNvPr id="16" name="Rectangle: Rounded Corners 15">
              <a:extLst>
                <a:ext uri="{FF2B5EF4-FFF2-40B4-BE49-F238E27FC236}">
                  <a16:creationId xmlns:a16="http://schemas.microsoft.com/office/drawing/2014/main" id="{278002BA-7F23-6CF9-60FA-EDC08FBCAF6D}"/>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D8674B29-50E0-8A6A-2491-32D1F492E24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50513" y="3073849"/>
              <a:ext cx="474934" cy="267254"/>
            </a:xfrm>
            <a:prstGeom prst="rect">
              <a:avLst/>
            </a:prstGeom>
          </p:spPr>
        </p:pic>
      </p:grpSp>
      <p:sp>
        <p:nvSpPr>
          <p:cNvPr id="8" name="Rectangle: Rounded Corners 7">
            <a:extLst>
              <a:ext uri="{FF2B5EF4-FFF2-40B4-BE49-F238E27FC236}">
                <a16:creationId xmlns:a16="http://schemas.microsoft.com/office/drawing/2014/main" id="{6AF35B07-7A2C-224E-05B7-E9D4FF8B98E5}"/>
              </a:ext>
            </a:extLst>
          </p:cNvPr>
          <p:cNvSpPr>
            <a:spLocks noGrp="1" noRot="1" noMove="1" noResize="1" noEditPoints="1" noAdjustHandles="1" noChangeArrowheads="1" noChangeShapeType="1"/>
          </p:cNvSpPr>
          <p:nvPr/>
        </p:nvSpPr>
        <p:spPr>
          <a:xfrm>
            <a:off x="1884414" y="3053890"/>
            <a:ext cx="1723340" cy="2180788"/>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7">
              <a:defRPr/>
            </a:pPr>
            <a:r>
              <a:rPr lang="en-GB" sz="1400" b="1">
                <a:solidFill>
                  <a:schemeClr val="bg1"/>
                </a:solidFill>
                <a:latin typeface="+mj-lt"/>
              </a:rPr>
              <a:t>Sam: </a:t>
            </a:r>
          </a:p>
          <a:p>
            <a:pPr defTabSz="914377">
              <a:defRPr/>
            </a:pPr>
            <a:r>
              <a:rPr lang="en-GB" sz="1400">
                <a:solidFill>
                  <a:schemeClr val="bg1"/>
                </a:solidFill>
                <a:latin typeface="+mj-lt"/>
              </a:rPr>
              <a:t>I’m sound mate. Listen I’ve noticed you’ve not been yourself recently and just wanted to check if everything was ok</a:t>
            </a:r>
          </a:p>
        </p:txBody>
      </p:sp>
      <p:grpSp>
        <p:nvGrpSpPr>
          <p:cNvPr id="19" name="Group 18">
            <a:extLst>
              <a:ext uri="{FF2B5EF4-FFF2-40B4-BE49-F238E27FC236}">
                <a16:creationId xmlns:a16="http://schemas.microsoft.com/office/drawing/2014/main" id="{AD4637BA-0F8B-F765-336B-90DEBFAF9E50}"/>
              </a:ext>
            </a:extLst>
          </p:cNvPr>
          <p:cNvGrpSpPr>
            <a:grpSpLocks noGrp="1" noUngrp="1" noRot="1" noMove="1" noResize="1"/>
          </p:cNvGrpSpPr>
          <p:nvPr/>
        </p:nvGrpSpPr>
        <p:grpSpPr>
          <a:xfrm>
            <a:off x="5164257" y="1864252"/>
            <a:ext cx="794991" cy="307170"/>
            <a:chOff x="799893" y="3053891"/>
            <a:chExt cx="794991" cy="307170"/>
          </a:xfrm>
        </p:grpSpPr>
        <p:sp>
          <p:nvSpPr>
            <p:cNvPr id="20" name="Rectangle: Rounded Corners 19">
              <a:extLst>
                <a:ext uri="{FF2B5EF4-FFF2-40B4-BE49-F238E27FC236}">
                  <a16:creationId xmlns:a16="http://schemas.microsoft.com/office/drawing/2014/main" id="{88F90D46-F3CB-6547-9EEF-BA5EC2998897}"/>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3F1FEBCB-2EF5-BFC7-55A2-5722A1A454A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50513" y="3073849"/>
              <a:ext cx="474934" cy="267254"/>
            </a:xfrm>
            <a:prstGeom prst="rect">
              <a:avLst/>
            </a:prstGeom>
          </p:spPr>
        </p:pic>
      </p:grpSp>
      <p:sp>
        <p:nvSpPr>
          <p:cNvPr id="9" name="Rectangle: Rounded Corners 8">
            <a:extLst>
              <a:ext uri="{FF2B5EF4-FFF2-40B4-BE49-F238E27FC236}">
                <a16:creationId xmlns:a16="http://schemas.microsoft.com/office/drawing/2014/main" id="{438C616A-1DC2-351C-1B9A-179894ABEE81}"/>
              </a:ext>
            </a:extLst>
          </p:cNvPr>
          <p:cNvSpPr>
            <a:spLocks noGrp="1" noRot="1" noMove="1" noResize="1" noEditPoints="1" noAdjustHandles="1" noChangeArrowheads="1" noChangeShapeType="1"/>
          </p:cNvSpPr>
          <p:nvPr/>
        </p:nvSpPr>
        <p:spPr>
          <a:xfrm>
            <a:off x="5000623" y="1814822"/>
            <a:ext cx="1723340" cy="3419856"/>
          </a:xfrm>
          <a:prstGeom prst="roundRect">
            <a:avLst/>
          </a:prstGeom>
          <a:solidFill>
            <a:srgbClr val="153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7">
              <a:defRPr/>
            </a:pPr>
            <a:r>
              <a:rPr lang="en-GB" sz="1400" b="1">
                <a:solidFill>
                  <a:schemeClr val="bg1"/>
                </a:solidFill>
                <a:latin typeface="+mj-lt"/>
              </a:rPr>
              <a:t>Sam: </a:t>
            </a:r>
            <a:r>
              <a:rPr lang="en-GB" sz="1400">
                <a:solidFill>
                  <a:schemeClr val="bg1"/>
                </a:solidFill>
                <a:latin typeface="+mj-lt"/>
              </a:rPr>
              <a:t>You sure? You haven’t been to practice in weeks. Barely seen you at school and none of the others have had a proper response from you either so just wanted to check in</a:t>
            </a:r>
          </a:p>
        </p:txBody>
      </p:sp>
      <p:sp>
        <p:nvSpPr>
          <p:cNvPr id="23" name="Rectangle: Rounded Corners 22">
            <a:extLst>
              <a:ext uri="{FF2B5EF4-FFF2-40B4-BE49-F238E27FC236}">
                <a16:creationId xmlns:a16="http://schemas.microsoft.com/office/drawing/2014/main" id="{19080355-E08A-AC07-9AD9-71BA3FBEDF93}"/>
              </a:ext>
            </a:extLst>
          </p:cNvPr>
          <p:cNvSpPr>
            <a:spLocks noGrp="1" noRot="1" noMove="1" noResize="1" noEditPoints="1" noAdjustHandles="1" noChangeArrowheads="1" noChangeShapeType="1"/>
          </p:cNvSpPr>
          <p:nvPr/>
        </p:nvSpPr>
        <p:spPr>
          <a:xfrm>
            <a:off x="8540246" y="767646"/>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a:latin typeface="+mj-lt"/>
              </a:rPr>
              <a:t>DELETED</a:t>
            </a:r>
          </a:p>
        </p:txBody>
      </p:sp>
      <p:grpSp>
        <p:nvGrpSpPr>
          <p:cNvPr id="25" name="Group 24">
            <a:extLst>
              <a:ext uri="{FF2B5EF4-FFF2-40B4-BE49-F238E27FC236}">
                <a16:creationId xmlns:a16="http://schemas.microsoft.com/office/drawing/2014/main" id="{3FCB1596-26BB-27B4-360D-F6CCDD5BD9EF}"/>
              </a:ext>
            </a:extLst>
          </p:cNvPr>
          <p:cNvGrpSpPr>
            <a:grpSpLocks noGrp="1" noUngrp="1" noRot="1" noMove="1" noResize="1"/>
          </p:cNvGrpSpPr>
          <p:nvPr/>
        </p:nvGrpSpPr>
        <p:grpSpPr>
          <a:xfrm>
            <a:off x="8527238" y="1250627"/>
            <a:ext cx="794991" cy="307170"/>
            <a:chOff x="799893" y="3053891"/>
            <a:chExt cx="794991" cy="307170"/>
          </a:xfrm>
        </p:grpSpPr>
        <p:sp>
          <p:nvSpPr>
            <p:cNvPr id="26" name="Rectangle: Rounded Corners 25">
              <a:extLst>
                <a:ext uri="{FF2B5EF4-FFF2-40B4-BE49-F238E27FC236}">
                  <a16:creationId xmlns:a16="http://schemas.microsoft.com/office/drawing/2014/main" id="{2D8517F0-0B32-5A8E-2D45-36EA850F1391}"/>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50A127FF-C478-6118-8F0B-F525572FA16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50513" y="3073849"/>
              <a:ext cx="474934" cy="267254"/>
            </a:xfrm>
            <a:prstGeom prst="rect">
              <a:avLst/>
            </a:prstGeom>
          </p:spPr>
        </p:pic>
      </p:grpSp>
      <p:grpSp>
        <p:nvGrpSpPr>
          <p:cNvPr id="28" name="Group 27">
            <a:extLst>
              <a:ext uri="{FF2B5EF4-FFF2-40B4-BE49-F238E27FC236}">
                <a16:creationId xmlns:a16="http://schemas.microsoft.com/office/drawing/2014/main" id="{46B620E4-A9E3-B90E-3B46-CF1C1DB8D830}"/>
              </a:ext>
            </a:extLst>
          </p:cNvPr>
          <p:cNvGrpSpPr>
            <a:grpSpLocks noGrp="1" noUngrp="1" noRot="1" noMove="1" noResize="1"/>
          </p:cNvGrpSpPr>
          <p:nvPr/>
        </p:nvGrpSpPr>
        <p:grpSpPr>
          <a:xfrm>
            <a:off x="8527238" y="1777229"/>
            <a:ext cx="794991" cy="307170"/>
            <a:chOff x="799893" y="3053891"/>
            <a:chExt cx="794991" cy="307170"/>
          </a:xfrm>
        </p:grpSpPr>
        <p:sp>
          <p:nvSpPr>
            <p:cNvPr id="29" name="Rectangle: Rounded Corners 28">
              <a:extLst>
                <a:ext uri="{FF2B5EF4-FFF2-40B4-BE49-F238E27FC236}">
                  <a16:creationId xmlns:a16="http://schemas.microsoft.com/office/drawing/2014/main" id="{8114C097-4A7F-8116-34D8-EB0C47E4AE30}"/>
                </a:ext>
              </a:extLst>
            </p:cNvPr>
            <p:cNvSpPr>
              <a:spLocks noGrp="1" noRot="1" noMove="1" noResize="1" noEditPoints="1" noAdjustHandles="1" noChangeArrowheads="1" noChangeShapeType="1"/>
            </p:cNvSpPr>
            <p:nvPr/>
          </p:nvSpPr>
          <p:spPr>
            <a:xfrm>
              <a:off x="799893" y="3053891"/>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7FAB1586-82EC-8572-0D88-2F90F90418E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50513" y="3073849"/>
              <a:ext cx="474934" cy="267254"/>
            </a:xfrm>
            <a:prstGeom prst="rect">
              <a:avLst/>
            </a:prstGeom>
          </p:spPr>
        </p:pic>
      </p:grpSp>
      <p:sp>
        <p:nvSpPr>
          <p:cNvPr id="31" name="Rectangle: Rounded Corners 30">
            <a:extLst>
              <a:ext uri="{FF2B5EF4-FFF2-40B4-BE49-F238E27FC236}">
                <a16:creationId xmlns:a16="http://schemas.microsoft.com/office/drawing/2014/main" id="{EFBC9DCB-3742-8391-1C2C-5F49E10EA975}"/>
              </a:ext>
            </a:extLst>
          </p:cNvPr>
          <p:cNvSpPr>
            <a:spLocks noGrp="1" noRot="1" noMove="1" noResize="1" noEditPoints="1" noAdjustHandles="1" noChangeArrowheads="1" noChangeShapeType="1"/>
          </p:cNvSpPr>
          <p:nvPr/>
        </p:nvSpPr>
        <p:spPr>
          <a:xfrm>
            <a:off x="8536647" y="1260606"/>
            <a:ext cx="794991" cy="307170"/>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a:latin typeface="+mj-lt"/>
              </a:rPr>
              <a:t>DELETED</a:t>
            </a:r>
          </a:p>
        </p:txBody>
      </p:sp>
      <p:sp>
        <p:nvSpPr>
          <p:cNvPr id="15" name="Rectangle: Rounded Corners 14">
            <a:extLst>
              <a:ext uri="{FF2B5EF4-FFF2-40B4-BE49-F238E27FC236}">
                <a16:creationId xmlns:a16="http://schemas.microsoft.com/office/drawing/2014/main" id="{3AAD9574-D5C8-BD9C-1052-B2489BC4AA30}"/>
              </a:ext>
            </a:extLst>
          </p:cNvPr>
          <p:cNvSpPr>
            <a:spLocks noGrp="1" noRot="1" noMove="1" noResize="1" noEditPoints="1" noAdjustHandles="1" noChangeArrowheads="1" noChangeShapeType="1"/>
          </p:cNvSpPr>
          <p:nvPr/>
        </p:nvSpPr>
        <p:spPr>
          <a:xfrm>
            <a:off x="7725297" y="1742347"/>
            <a:ext cx="1717902" cy="1603424"/>
          </a:xfrm>
          <a:prstGeom prst="roundRect">
            <a:avLst/>
          </a:prstGeom>
          <a:solidFill>
            <a:srgbClr val="5D747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t>Felix: </a:t>
            </a:r>
          </a:p>
          <a:p>
            <a:r>
              <a:rPr lang="en-GB" sz="1400"/>
              <a:t>In all honesty, I don’t know what it is. I just feel so down.</a:t>
            </a:r>
          </a:p>
        </p:txBody>
      </p:sp>
    </p:spTree>
    <p:extLst>
      <p:ext uri="{BB962C8B-B14F-4D97-AF65-F5344CB8AC3E}">
        <p14:creationId xmlns:p14="http://schemas.microsoft.com/office/powerpoint/2010/main" val="208444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2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4700"/>
                            </p:stCondLst>
                            <p:childTnLst>
                              <p:par>
                                <p:cTn id="14" presetID="1" presetClass="entr" presetSubtype="0" fill="hold" nodeType="afterEffect">
                                  <p:stCondLst>
                                    <p:cond delay="17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6400"/>
                            </p:stCondLst>
                            <p:childTnLst>
                              <p:par>
                                <p:cTn id="17" presetID="1" presetClass="entr" presetSubtype="0" fill="hold" grpId="0" nodeType="afterEffect">
                                  <p:stCondLst>
                                    <p:cond delay="61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2500"/>
                            </p:stCondLst>
                            <p:childTnLst>
                              <p:par>
                                <p:cTn id="20" presetID="1" presetClass="entr" presetSubtype="0" fill="hold" nodeType="afterEffect">
                                  <p:stCondLst>
                                    <p:cond delay="900"/>
                                  </p:stCondLst>
                                  <p:childTnLst>
                                    <p:set>
                                      <p:cBhvr>
                                        <p:cTn id="21" dur="1" fill="hold">
                                          <p:stCondLst>
                                            <p:cond delay="0"/>
                                          </p:stCondLst>
                                        </p:cTn>
                                        <p:tgtEl>
                                          <p:spTgt spid="35"/>
                                        </p:tgtEl>
                                        <p:attrNameLst>
                                          <p:attrName>style.visibility</p:attrName>
                                        </p:attrNameLst>
                                      </p:cBhvr>
                                      <p:to>
                                        <p:strVal val="visible"/>
                                      </p:to>
                                    </p:set>
                                  </p:childTnLst>
                                </p:cTn>
                              </p:par>
                            </p:childTnLst>
                          </p:cTn>
                        </p:par>
                        <p:par>
                          <p:cTn id="22" fill="hold">
                            <p:stCondLst>
                              <p:cond delay="13400"/>
                            </p:stCondLst>
                            <p:childTnLst>
                              <p:par>
                                <p:cTn id="23" presetID="1" presetClass="entr" presetSubtype="0" fill="hold" grpId="0" nodeType="afterEffect">
                                  <p:stCondLst>
                                    <p:cond delay="18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5200"/>
                            </p:stCondLst>
                            <p:childTnLst>
                              <p:par>
                                <p:cTn id="26" presetID="1" presetClass="entr" presetSubtype="0" fill="hold" nodeType="afterEffect">
                                  <p:stCondLst>
                                    <p:cond delay="1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16200"/>
                            </p:stCondLst>
                            <p:childTnLst>
                              <p:par>
                                <p:cTn id="29" presetID="1" presetClass="entr" presetSubtype="0" fill="hold" grpId="0" nodeType="afterEffect">
                                  <p:stCondLst>
                                    <p:cond delay="79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4100"/>
                            </p:stCondLst>
                            <p:childTnLst>
                              <p:par>
                                <p:cTn id="32" presetID="1" presetClass="entr" presetSubtype="0" fill="hold" nodeType="afterEffect">
                                  <p:stCondLst>
                                    <p:cond delay="13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25400"/>
                            </p:stCondLst>
                            <p:childTnLst>
                              <p:par>
                                <p:cTn id="35" presetID="1" presetClass="entr" presetSubtype="0" fill="hold" nodeType="afterEffect">
                                  <p:stCondLst>
                                    <p:cond delay="23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27700"/>
                            </p:stCondLst>
                            <p:childTnLst>
                              <p:par>
                                <p:cTn id="38" presetID="1" presetClass="entr" presetSubtype="0" fill="hold" grpId="0" nodeType="afterEffect">
                                  <p:stCondLst>
                                    <p:cond delay="65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34200"/>
                            </p:stCondLst>
                            <p:childTnLst>
                              <p:par>
                                <p:cTn id="41" presetID="1" presetClass="entr" presetSubtype="0" fill="hold" nodeType="afterEffect">
                                  <p:stCondLst>
                                    <p:cond delay="100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35200"/>
                            </p:stCondLst>
                            <p:childTnLst>
                              <p:par>
                                <p:cTn id="44" presetID="1" presetClass="entr" presetSubtype="0" fill="hold" grpId="0" nodeType="afterEffect">
                                  <p:stCondLst>
                                    <p:cond delay="2000"/>
                                  </p:stCondLst>
                                  <p:childTnLst>
                                    <p:set>
                                      <p:cBhvr>
                                        <p:cTn id="45" dur="1" fill="hold">
                                          <p:stCondLst>
                                            <p:cond delay="0"/>
                                          </p:stCondLst>
                                        </p:cTn>
                                        <p:tgtEl>
                                          <p:spTgt spid="31"/>
                                        </p:tgtEl>
                                        <p:attrNameLst>
                                          <p:attrName>style.visibility</p:attrName>
                                        </p:attrNameLst>
                                      </p:cBhvr>
                                      <p:to>
                                        <p:strVal val="visible"/>
                                      </p:to>
                                    </p:set>
                                  </p:childTnLst>
                                </p:cTn>
                              </p:par>
                            </p:childTnLst>
                          </p:cTn>
                        </p:par>
                        <p:par>
                          <p:cTn id="46" fill="hold">
                            <p:stCondLst>
                              <p:cond delay="37200"/>
                            </p:stCondLst>
                            <p:childTnLst>
                              <p:par>
                                <p:cTn id="47" presetID="1" presetClass="entr" presetSubtype="0" fill="hold" nodeType="afterEffect">
                                  <p:stCondLst>
                                    <p:cond delay="1000"/>
                                  </p:stCondLst>
                                  <p:childTnLst>
                                    <p:set>
                                      <p:cBhvr>
                                        <p:cTn id="48" dur="1" fill="hold">
                                          <p:stCondLst>
                                            <p:cond delay="0"/>
                                          </p:stCondLst>
                                        </p:cTn>
                                        <p:tgtEl>
                                          <p:spTgt spid="28"/>
                                        </p:tgtEl>
                                        <p:attrNameLst>
                                          <p:attrName>style.visibility</p:attrName>
                                        </p:attrNameLst>
                                      </p:cBhvr>
                                      <p:to>
                                        <p:strVal val="visible"/>
                                      </p:to>
                                    </p:set>
                                  </p:childTnLst>
                                </p:cTn>
                              </p:par>
                            </p:childTnLst>
                          </p:cTn>
                        </p:par>
                        <p:par>
                          <p:cTn id="49" fill="hold">
                            <p:stCondLst>
                              <p:cond delay="38200"/>
                            </p:stCondLst>
                            <p:childTnLst>
                              <p:par>
                                <p:cTn id="50" presetID="1" presetClass="entr" presetSubtype="0" fill="hold" grpId="0" nodeType="afterEffect">
                                  <p:stCondLst>
                                    <p:cond delay="300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P spid="8" grpId="0" animBg="1"/>
      <p:bldP spid="9" grpId="0" animBg="1"/>
      <p:bldP spid="23" grpId="0" animBg="1"/>
      <p:bldP spid="31"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BBF28264-3644-4144-FAA0-A2E607DE27FB}"/>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red and grey house with a chimney&#10;&#10;Description automatically generated">
            <a:extLst>
              <a:ext uri="{FF2B5EF4-FFF2-40B4-BE49-F238E27FC236}">
                <a16:creationId xmlns:a16="http://schemas.microsoft.com/office/drawing/2014/main" id="{3BCA36CD-7042-86B7-186C-96F83042B16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452598" y="351290"/>
            <a:ext cx="473148" cy="446568"/>
          </a:xfrm>
          <a:prstGeom prst="rect">
            <a:avLst/>
          </a:prstGeom>
          <a:solidFill>
            <a:schemeClr val="bg1"/>
          </a:solidFill>
        </p:spPr>
      </p:pic>
      <p:sp>
        <p:nvSpPr>
          <p:cNvPr id="8" name="Rectangle 7">
            <a:extLst>
              <a:ext uri="{FF2B5EF4-FFF2-40B4-BE49-F238E27FC236}">
                <a16:creationId xmlns:a16="http://schemas.microsoft.com/office/drawing/2014/main" id="{444D3196-F1F9-7F6A-7BDD-8FC42F26E2BA}"/>
              </a:ext>
            </a:extLst>
          </p:cNvPr>
          <p:cNvSpPr>
            <a:spLocks noGrp="1" noRot="1" noMove="1" noResize="1" noEditPoints="1" noAdjustHandles="1" noChangeArrowheads="1" noChangeShapeType="1"/>
          </p:cNvSpPr>
          <p:nvPr/>
        </p:nvSpPr>
        <p:spPr>
          <a:xfrm>
            <a:off x="466152" y="2972899"/>
            <a:ext cx="2520000" cy="2520000"/>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Arial" panose="020B0604020202020204" pitchFamily="34" charset="0"/>
                <a:cs typeface="Arial" panose="020B0604020202020204" pitchFamily="34" charset="0"/>
              </a:rPr>
              <a:t>Learning the skill of resilience can be done in many ways. </a:t>
            </a:r>
            <a:endParaRPr lang="en-GB" sz="2400"/>
          </a:p>
        </p:txBody>
      </p:sp>
      <p:sp>
        <p:nvSpPr>
          <p:cNvPr id="9" name="Rectangle 8">
            <a:extLst>
              <a:ext uri="{FF2B5EF4-FFF2-40B4-BE49-F238E27FC236}">
                <a16:creationId xmlns:a16="http://schemas.microsoft.com/office/drawing/2014/main" id="{348E73DC-9FDA-28E9-A7FD-2B744FC47732}"/>
              </a:ext>
            </a:extLst>
          </p:cNvPr>
          <p:cNvSpPr>
            <a:spLocks noGrp="1" noRot="1" noMove="1" noResize="1" noEditPoints="1" noAdjustHandles="1" noChangeArrowheads="1" noChangeShapeType="1"/>
          </p:cNvSpPr>
          <p:nvPr/>
        </p:nvSpPr>
        <p:spPr>
          <a:xfrm>
            <a:off x="5969026" y="2972899"/>
            <a:ext cx="2520000" cy="2520000"/>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sysClr val="windowText" lastClr="000000"/>
                </a:solidFill>
                <a:latin typeface="Arial"/>
                <a:cs typeface="Arial"/>
              </a:rPr>
              <a:t>Think of ways in which you can show kindness to someone coping with a challenge.</a:t>
            </a:r>
          </a:p>
        </p:txBody>
      </p:sp>
      <p:sp>
        <p:nvSpPr>
          <p:cNvPr id="2" name="Rectangle: Rounded Corners 1">
            <a:extLst>
              <a:ext uri="{FF2B5EF4-FFF2-40B4-BE49-F238E27FC236}">
                <a16:creationId xmlns:a16="http://schemas.microsoft.com/office/drawing/2014/main" id="{656C0D42-9961-7DFD-A5DE-B692BD7D592E}"/>
              </a:ext>
            </a:extLst>
          </p:cNvPr>
          <p:cNvSpPr>
            <a:spLocks noGrp="1" noRot="1" noMove="1" noResize="1" noEditPoints="1" noAdjustHandles="1" noChangeArrowheads="1" noChangeShapeType="1"/>
          </p:cNvSpPr>
          <p:nvPr/>
        </p:nvSpPr>
        <p:spPr>
          <a:xfrm>
            <a:off x="432684" y="386579"/>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817023E-9182-9DD8-7788-CC991DAC859B}"/>
              </a:ext>
            </a:extLst>
          </p:cNvPr>
          <p:cNvPicPr>
            <a:picLocks noGrp="1" noRot="1" noChangeAspect="1" noMove="1" noResize="1" noEditPoints="1" noAdjustHandles="1" noChangeArrowheads="1" noChangeShapeType="1" noCrop="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b="-1"/>
          <a:stretch/>
        </p:blipFill>
        <p:spPr>
          <a:xfrm>
            <a:off x="429368" y="874445"/>
            <a:ext cx="1131302" cy="395043"/>
          </a:xfrm>
          <a:prstGeom prst="rect">
            <a:avLst/>
          </a:prstGeom>
        </p:spPr>
      </p:pic>
      <p:pic>
        <p:nvPicPr>
          <p:cNvPr id="4" name="Picture 3">
            <a:extLst>
              <a:ext uri="{FF2B5EF4-FFF2-40B4-BE49-F238E27FC236}">
                <a16:creationId xmlns:a16="http://schemas.microsoft.com/office/drawing/2014/main" id="{9FC19FDB-1867-F03E-B644-30967425D426}"/>
              </a:ext>
            </a:extLst>
          </p:cNvPr>
          <p:cNvPicPr>
            <a:picLocks noGrp="1" noRot="1" noChangeAspect="1" noMove="1" noResize="1" noEditPoints="1" noAdjustHandles="1" noChangeArrowheads="1" noChangeShapeType="1" noCrop="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205" y="1153050"/>
            <a:ext cx="1462628" cy="457340"/>
          </a:xfrm>
          <a:prstGeom prst="rect">
            <a:avLst/>
          </a:prstGeom>
        </p:spPr>
      </p:pic>
      <p:sp>
        <p:nvSpPr>
          <p:cNvPr id="5" name="Rectangle 4">
            <a:extLst>
              <a:ext uri="{FF2B5EF4-FFF2-40B4-BE49-F238E27FC236}">
                <a16:creationId xmlns:a16="http://schemas.microsoft.com/office/drawing/2014/main" id="{5ED12046-F580-2B20-53A3-06824E0677D9}"/>
              </a:ext>
            </a:extLst>
          </p:cNvPr>
          <p:cNvSpPr>
            <a:spLocks noGrp="1" noRot="1" noMove="1" noResize="1" noEditPoints="1" noAdjustHandles="1" noChangeArrowheads="1" noChangeShapeType="1"/>
          </p:cNvSpPr>
          <p:nvPr/>
        </p:nvSpPr>
        <p:spPr>
          <a:xfrm>
            <a:off x="3219329" y="2972899"/>
            <a:ext cx="2520000" cy="2520000"/>
          </a:xfrm>
          <a:prstGeom prst="rect">
            <a:avLst/>
          </a:prstGeom>
          <a:solidFill>
            <a:srgbClr val="E41B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latin typeface="Arial" panose="020B0604020202020204" pitchFamily="34" charset="0"/>
                <a:cs typeface="Arial" panose="020B0604020202020204" pitchFamily="34" charset="0"/>
              </a:rPr>
              <a:t>A surprising way to build resilience is by helping someone else. </a:t>
            </a:r>
          </a:p>
          <a:p>
            <a:endParaRPr lang="en-GB" sz="2400">
              <a:solidFill>
                <a:schemeClr val="bg1"/>
              </a:solidFill>
            </a:endParaRPr>
          </a:p>
        </p:txBody>
      </p:sp>
      <p:sp>
        <p:nvSpPr>
          <p:cNvPr id="10" name="Rectangle 9">
            <a:extLst>
              <a:ext uri="{FF2B5EF4-FFF2-40B4-BE49-F238E27FC236}">
                <a16:creationId xmlns:a16="http://schemas.microsoft.com/office/drawing/2014/main" id="{30DDE26C-EAA4-99C2-03FD-A3402CCFB5D0}"/>
              </a:ext>
            </a:extLst>
          </p:cNvPr>
          <p:cNvSpPr>
            <a:spLocks noGrp="1" noRot="1" noMove="1" noResize="1" noEditPoints="1" noAdjustHandles="1" noChangeArrowheads="1" noChangeShapeType="1"/>
          </p:cNvSpPr>
          <p:nvPr/>
        </p:nvSpPr>
        <p:spPr>
          <a:xfrm>
            <a:off x="8722203" y="2972899"/>
            <a:ext cx="2520000" cy="2520000"/>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latin typeface="Arial" panose="020B0604020202020204" pitchFamily="34" charset="0"/>
                <a:cs typeface="Arial" panose="020B0604020202020204" pitchFamily="34" charset="0"/>
              </a:rPr>
              <a:t>Write down or draw these ideas and pop them into a jar.</a:t>
            </a:r>
          </a:p>
        </p:txBody>
      </p:sp>
    </p:spTree>
    <p:extLst>
      <p:ext uri="{BB962C8B-B14F-4D97-AF65-F5344CB8AC3E}">
        <p14:creationId xmlns:p14="http://schemas.microsoft.com/office/powerpoint/2010/main" val="4276813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Folded Corner 5">
            <a:extLst>
              <a:ext uri="{FF2B5EF4-FFF2-40B4-BE49-F238E27FC236}">
                <a16:creationId xmlns:a16="http://schemas.microsoft.com/office/drawing/2014/main" id="{339A30D5-14EA-A7DE-C209-FF01F865A609}"/>
              </a:ext>
            </a:extLst>
          </p:cNvPr>
          <p:cNvSpPr>
            <a:spLocks noGrp="1" noRot="1" noMove="1" noResize="1" noEditPoints="1" noAdjustHandles="1" noChangeArrowheads="1" noChangeShapeType="1"/>
          </p:cNvSpPr>
          <p:nvPr/>
        </p:nvSpPr>
        <p:spPr>
          <a:xfrm rot="21126754">
            <a:off x="686946" y="3370711"/>
            <a:ext cx="1952398" cy="1958338"/>
          </a:xfrm>
          <a:prstGeom prst="foldedCorner">
            <a:avLst/>
          </a:prstGeom>
          <a:solidFill>
            <a:srgbClr val="148ABA"/>
          </a:solidFill>
          <a:ln>
            <a:solidFill>
              <a:srgbClr val="148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Folded Corner 6">
            <a:extLst>
              <a:ext uri="{FF2B5EF4-FFF2-40B4-BE49-F238E27FC236}">
                <a16:creationId xmlns:a16="http://schemas.microsoft.com/office/drawing/2014/main" id="{195A90DC-567D-DC81-CE79-0E1660C1B400}"/>
              </a:ext>
            </a:extLst>
          </p:cNvPr>
          <p:cNvSpPr>
            <a:spLocks noGrp="1" noRot="1" noMove="1" noResize="1" noEditPoints="1" noAdjustHandles="1" noChangeArrowheads="1" noChangeShapeType="1"/>
          </p:cNvSpPr>
          <p:nvPr/>
        </p:nvSpPr>
        <p:spPr>
          <a:xfrm rot="20909920">
            <a:off x="798814" y="500069"/>
            <a:ext cx="1952398" cy="1958338"/>
          </a:xfrm>
          <a:prstGeom prst="foldedCorner">
            <a:avLst/>
          </a:prstGeom>
          <a:solidFill>
            <a:srgbClr val="F1B13B"/>
          </a:solidFill>
          <a:ln>
            <a:solidFill>
              <a:srgbClr val="F2B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Folded Corner 8">
            <a:extLst>
              <a:ext uri="{FF2B5EF4-FFF2-40B4-BE49-F238E27FC236}">
                <a16:creationId xmlns:a16="http://schemas.microsoft.com/office/drawing/2014/main" id="{5D2DEBB0-6FA0-30E4-DD22-16488B3EC9A6}"/>
              </a:ext>
            </a:extLst>
          </p:cNvPr>
          <p:cNvSpPr>
            <a:spLocks noGrp="1" noRot="1" noMove="1" noResize="1" noEditPoints="1" noAdjustHandles="1" noChangeArrowheads="1" noChangeShapeType="1"/>
          </p:cNvSpPr>
          <p:nvPr/>
        </p:nvSpPr>
        <p:spPr>
          <a:xfrm rot="20992218">
            <a:off x="3734271" y="664044"/>
            <a:ext cx="2285148" cy="1805820"/>
          </a:xfrm>
          <a:prstGeom prst="foldedCorner">
            <a:avLst/>
          </a:prstGeom>
          <a:solidFill>
            <a:srgbClr val="40A22A"/>
          </a:solidFill>
          <a:ln>
            <a:solidFill>
              <a:srgbClr val="40A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46CD8497-CC5C-FD8C-4526-8B211FC0EAE5}"/>
              </a:ext>
            </a:extLst>
          </p:cNvPr>
          <p:cNvPicPr>
            <a:picLocks noGrp="1" noRot="1" noChangeAspect="1" noMove="1" noResize="1" noEditPoints="1" noAdjustHandles="1" noChangeArrowheads="1" noChangeShapeType="1" noCrop="1"/>
          </p:cNvPicPr>
          <p:nvPr/>
        </p:nvPicPr>
        <p:blipFill>
          <a:blip r:embed="rId3" cstate="email">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rot="17960610">
            <a:off x="197845" y="557828"/>
            <a:ext cx="1065568" cy="420854"/>
          </a:xfrm>
          <a:prstGeom prst="rect">
            <a:avLst/>
          </a:prstGeom>
        </p:spPr>
      </p:pic>
      <p:sp>
        <p:nvSpPr>
          <p:cNvPr id="11" name="TextBox 10">
            <a:extLst>
              <a:ext uri="{FF2B5EF4-FFF2-40B4-BE49-F238E27FC236}">
                <a16:creationId xmlns:a16="http://schemas.microsoft.com/office/drawing/2014/main" id="{88FB031F-6E38-AA5E-6B5A-98F36D988FF1}"/>
              </a:ext>
            </a:extLst>
          </p:cNvPr>
          <p:cNvSpPr txBox="1">
            <a:spLocks noGrp="1" noRot="1" noMove="1" noResize="1" noEditPoints="1" noAdjustHandles="1" noChangeArrowheads="1" noChangeShapeType="1"/>
          </p:cNvSpPr>
          <p:nvPr/>
        </p:nvSpPr>
        <p:spPr>
          <a:xfrm rot="10042942" flipV="1">
            <a:off x="911400" y="851015"/>
            <a:ext cx="1749618" cy="1200329"/>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Go for a walk with a friend.</a:t>
            </a:r>
          </a:p>
        </p:txBody>
      </p:sp>
      <p:sp>
        <p:nvSpPr>
          <p:cNvPr id="12" name="TextBox 11">
            <a:extLst>
              <a:ext uri="{FF2B5EF4-FFF2-40B4-BE49-F238E27FC236}">
                <a16:creationId xmlns:a16="http://schemas.microsoft.com/office/drawing/2014/main" id="{CC29A2E2-7192-3AEE-284D-20489EA866DA}"/>
              </a:ext>
            </a:extLst>
          </p:cNvPr>
          <p:cNvSpPr txBox="1">
            <a:spLocks noGrp="1" noRot="1" noMove="1" noResize="1" noEditPoints="1" noAdjustHandles="1" noChangeArrowheads="1" noChangeShapeType="1"/>
          </p:cNvSpPr>
          <p:nvPr/>
        </p:nvSpPr>
        <p:spPr>
          <a:xfrm rot="21124305">
            <a:off x="670216" y="3449862"/>
            <a:ext cx="2020343" cy="1569660"/>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Celebrate  a family members successes.</a:t>
            </a:r>
          </a:p>
        </p:txBody>
      </p:sp>
      <p:sp>
        <p:nvSpPr>
          <p:cNvPr id="13" name="TextBox 12">
            <a:extLst>
              <a:ext uri="{FF2B5EF4-FFF2-40B4-BE49-F238E27FC236}">
                <a16:creationId xmlns:a16="http://schemas.microsoft.com/office/drawing/2014/main" id="{BE066E69-6939-F44B-E72E-744814172E7B}"/>
              </a:ext>
            </a:extLst>
          </p:cNvPr>
          <p:cNvSpPr txBox="1">
            <a:spLocks noGrp="1" noRot="1" noMove="1" noResize="1" noEditPoints="1" noAdjustHandles="1" noChangeArrowheads="1" noChangeShapeType="1"/>
          </p:cNvSpPr>
          <p:nvPr/>
        </p:nvSpPr>
        <p:spPr>
          <a:xfrm rot="20917543">
            <a:off x="3783808" y="888380"/>
            <a:ext cx="2106917" cy="1200329"/>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Plan a movie night with friends.</a:t>
            </a:r>
          </a:p>
        </p:txBody>
      </p:sp>
      <p:pic>
        <p:nvPicPr>
          <p:cNvPr id="14" name="Picture 13">
            <a:extLst>
              <a:ext uri="{FF2B5EF4-FFF2-40B4-BE49-F238E27FC236}">
                <a16:creationId xmlns:a16="http://schemas.microsoft.com/office/drawing/2014/main" id="{239CCC15-B1B9-8A6E-2EE9-0BC00F47713A}"/>
              </a:ext>
            </a:extLst>
          </p:cNvPr>
          <p:cNvPicPr>
            <a:picLocks noGrp="1" noRot="1" noChangeAspect="1" noMove="1" noResize="1" noEditPoints="1" noAdjustHandles="1" noChangeArrowheads="1" noChangeShapeType="1" noCrop="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ackgroundRemoval t="7491" b="94382" l="9877" r="93416">
                        <a14:foregroundMark x1="27572" y1="11610" x2="40741" y2="7865"/>
                        <a14:foregroundMark x1="40741" y1="7865" x2="52675" y2="7865"/>
                        <a14:foregroundMark x1="52675" y1="7865" x2="77366" y2="11985"/>
                        <a14:foregroundMark x1="77366" y1="11985" x2="78189" y2="12360"/>
                        <a14:foregroundMark x1="86831" y1="29963" x2="92593" y2="40449"/>
                        <a14:foregroundMark x1="92593" y1="40449" x2="93416" y2="85019"/>
                        <a14:foregroundMark x1="93416" y1="85019" x2="91770" y2="80524"/>
                        <a14:foregroundMark x1="58025" y1="94382" x2="85185" y2="89513"/>
                        <a14:foregroundMark x1="85185" y1="89513" x2="88889" y2="87640"/>
                        <a14:foregroundMark x1="19342" y1="56180" x2="48971" y2="61798"/>
                        <a14:foregroundMark x1="48971" y1="61798" x2="86420" y2="56929"/>
                        <a14:foregroundMark x1="86420" y1="56929" x2="87654" y2="56929"/>
                        <a14:foregroundMark x1="18519" y1="41573" x2="56790" y2="34457"/>
                        <a14:foregroundMark x1="56790" y1="34457" x2="71605" y2="35206"/>
                        <a14:foregroundMark x1="71605" y1="35206" x2="87243" y2="41199"/>
                      </a14:backgroundRemoval>
                    </a14:imgEffect>
                    <a14:imgEffect>
                      <a14:artisticPencilGrayscale/>
                    </a14:imgEffect>
                    <a14:imgEffect>
                      <a14:sharpenSoften amount="-25000"/>
                    </a14:imgEffect>
                  </a14:imgLayer>
                </a14:imgProps>
              </a:ext>
            </a:extLst>
          </a:blip>
          <a:stretch>
            <a:fillRect/>
          </a:stretch>
        </p:blipFill>
        <p:spPr>
          <a:xfrm>
            <a:off x="6474125" y="716906"/>
            <a:ext cx="4936620" cy="5424188"/>
          </a:xfrm>
          <a:prstGeom prst="rect">
            <a:avLst/>
          </a:prstGeom>
        </p:spPr>
      </p:pic>
      <p:pic>
        <p:nvPicPr>
          <p:cNvPr id="15" name="Picture 14">
            <a:extLst>
              <a:ext uri="{FF2B5EF4-FFF2-40B4-BE49-F238E27FC236}">
                <a16:creationId xmlns:a16="http://schemas.microsoft.com/office/drawing/2014/main" id="{166C216A-CEDF-979F-81D9-0DE1BAE63F62}"/>
              </a:ext>
            </a:extLst>
          </p:cNvPr>
          <p:cNvPicPr>
            <a:picLocks noGrp="1" noRot="1" noChangeAspect="1" noMove="1" noResize="1" noEditPoints="1" noAdjustHandles="1" noChangeArrowheads="1" noChangeShapeType="1" noCrop="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8640" y="3001263"/>
            <a:ext cx="3497943" cy="625435"/>
          </a:xfrm>
          <a:prstGeom prst="rect">
            <a:avLst/>
          </a:prstGeom>
        </p:spPr>
      </p:pic>
      <p:sp>
        <p:nvSpPr>
          <p:cNvPr id="16" name="Rectangle: Folded Corner 15">
            <a:extLst>
              <a:ext uri="{FF2B5EF4-FFF2-40B4-BE49-F238E27FC236}">
                <a16:creationId xmlns:a16="http://schemas.microsoft.com/office/drawing/2014/main" id="{780446DC-AB90-6F67-E0F5-052B2DFAB347}"/>
              </a:ext>
            </a:extLst>
          </p:cNvPr>
          <p:cNvSpPr>
            <a:spLocks noGrp="1" noRot="1" noMove="1" noResize="1" noEditPoints="1" noAdjustHandles="1" noChangeArrowheads="1" noChangeShapeType="1"/>
          </p:cNvSpPr>
          <p:nvPr/>
        </p:nvSpPr>
        <p:spPr>
          <a:xfrm rot="705844">
            <a:off x="3407400" y="3764555"/>
            <a:ext cx="2227369" cy="2102959"/>
          </a:xfrm>
          <a:prstGeom prst="foldedCorner">
            <a:avLst/>
          </a:prstGeom>
          <a:solidFill>
            <a:srgbClr val="E41B13"/>
          </a:solidFill>
          <a:ln>
            <a:solidFill>
              <a:srgbClr val="E41B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66AB1FA-7A45-D878-3830-7F320365978C}"/>
              </a:ext>
            </a:extLst>
          </p:cNvPr>
          <p:cNvSpPr txBox="1">
            <a:spLocks noGrp="1" noRot="1" noMove="1" noResize="1" noEditPoints="1" noAdjustHandles="1" noChangeArrowheads="1" noChangeShapeType="1"/>
          </p:cNvSpPr>
          <p:nvPr/>
        </p:nvSpPr>
        <p:spPr>
          <a:xfrm rot="751034">
            <a:off x="3486388" y="3775344"/>
            <a:ext cx="2022374" cy="1938992"/>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Message a friend you haven’t spoken to recently. </a:t>
            </a:r>
          </a:p>
        </p:txBody>
      </p:sp>
      <p:pic>
        <p:nvPicPr>
          <p:cNvPr id="28" name="Picture 27">
            <a:extLst>
              <a:ext uri="{FF2B5EF4-FFF2-40B4-BE49-F238E27FC236}">
                <a16:creationId xmlns:a16="http://schemas.microsoft.com/office/drawing/2014/main" id="{964A915D-323B-774E-1BCC-099A08A04767}"/>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l="2794" t="2409" r="2077"/>
          <a:stretch/>
        </p:blipFill>
        <p:spPr>
          <a:xfrm>
            <a:off x="7119938" y="-1395414"/>
            <a:ext cx="1447800" cy="1291827"/>
          </a:xfrm>
          <a:prstGeom prst="rect">
            <a:avLst/>
          </a:prstGeom>
        </p:spPr>
      </p:pic>
      <p:pic>
        <p:nvPicPr>
          <p:cNvPr id="30" name="Picture 29">
            <a:extLst>
              <a:ext uri="{FF2B5EF4-FFF2-40B4-BE49-F238E27FC236}">
                <a16:creationId xmlns:a16="http://schemas.microsoft.com/office/drawing/2014/main" id="{258B3BB7-2206-3BF3-30F6-63DD2B610577}"/>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p:blipFill>
        <p:spPr>
          <a:xfrm>
            <a:off x="8529638" y="-1647825"/>
            <a:ext cx="1285875" cy="1258117"/>
          </a:xfrm>
          <a:prstGeom prst="rect">
            <a:avLst/>
          </a:prstGeom>
        </p:spPr>
      </p:pic>
      <p:pic>
        <p:nvPicPr>
          <p:cNvPr id="34" name="Picture 33">
            <a:extLst>
              <a:ext uri="{FF2B5EF4-FFF2-40B4-BE49-F238E27FC236}">
                <a16:creationId xmlns:a16="http://schemas.microsoft.com/office/drawing/2014/main" id="{49270A91-6DB0-6C3D-C3C3-2F1B2A1C792B}"/>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l="1928" t="3163" b="3429"/>
          <a:stretch/>
        </p:blipFill>
        <p:spPr>
          <a:xfrm>
            <a:off x="9725200" y="-1728788"/>
            <a:ext cx="1353248" cy="1195388"/>
          </a:xfrm>
          <a:prstGeom prst="rect">
            <a:avLst/>
          </a:prstGeom>
        </p:spPr>
      </p:pic>
      <p:pic>
        <p:nvPicPr>
          <p:cNvPr id="32" name="Picture 31">
            <a:extLst>
              <a:ext uri="{FF2B5EF4-FFF2-40B4-BE49-F238E27FC236}">
                <a16:creationId xmlns:a16="http://schemas.microsoft.com/office/drawing/2014/main" id="{7F2082A2-5E28-30BB-17D9-0A56F5D21CA4}"/>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a:stretch/>
        </p:blipFill>
        <p:spPr>
          <a:xfrm>
            <a:off x="10791824" y="-1352549"/>
            <a:ext cx="1214439" cy="1047750"/>
          </a:xfrm>
          <a:prstGeom prst="rect">
            <a:avLst/>
          </a:prstGeom>
        </p:spPr>
      </p:pic>
      <p:pic>
        <p:nvPicPr>
          <p:cNvPr id="8" name="Picture 7">
            <a:extLst>
              <a:ext uri="{FF2B5EF4-FFF2-40B4-BE49-F238E27FC236}">
                <a16:creationId xmlns:a16="http://schemas.microsoft.com/office/drawing/2014/main" id="{693BD753-D0F4-8EC2-3F74-D2E3CE6156D3}"/>
              </a:ext>
            </a:extLst>
          </p:cNvPr>
          <p:cNvPicPr>
            <a:picLocks noGrp="1" noRot="1" noChangeAspect="1" noMove="1" noResize="1" noEditPoints="1" noAdjustHandles="1" noChangeArrowheads="1" noChangeShapeType="1" noCrop="1"/>
          </p:cNvPicPr>
          <p:nvPr/>
        </p:nvPicPr>
        <p:blipFill>
          <a:blip r:embed="rId11">
            <a:alphaModFix amt="70000"/>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3110179">
            <a:off x="4795504" y="3904862"/>
            <a:ext cx="1773431" cy="868620"/>
          </a:xfrm>
          <a:prstGeom prst="rect">
            <a:avLst/>
          </a:prstGeom>
        </p:spPr>
      </p:pic>
      <p:sp>
        <p:nvSpPr>
          <p:cNvPr id="2" name="Rectangle 1">
            <a:hlinkClick r:id="rId13" action="ppaction://hlinksldjump"/>
            <a:extLst>
              <a:ext uri="{FF2B5EF4-FFF2-40B4-BE49-F238E27FC236}">
                <a16:creationId xmlns:a16="http://schemas.microsoft.com/office/drawing/2014/main" id="{7A5E4596-BD8A-08A3-5DA6-3D7CFA423E93}"/>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red and grey house with a chimney&#10;&#10;Description automatically generated">
            <a:extLst>
              <a:ext uri="{FF2B5EF4-FFF2-40B4-BE49-F238E27FC236}">
                <a16:creationId xmlns:a16="http://schemas.microsoft.com/office/drawing/2014/main" id="{A06FEE65-57BA-8B57-DBD9-06E5F0D44D8F}"/>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spTree>
    <p:extLst>
      <p:ext uri="{BB962C8B-B14F-4D97-AF65-F5344CB8AC3E}">
        <p14:creationId xmlns:p14="http://schemas.microsoft.com/office/powerpoint/2010/main" val="2948316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66 0.09769 L 0.01966 0.09792 C 0.03841 0.14421 0.01927 0.09514 0.04935 0.19213 C 0.05625 0.21458 0.06445 0.23588 0.07122 0.2588 C 0.08086 0.29144 0.08867 0.32963 0.09622 0.36435 C 0.09674 0.37639 0.09857 0.38843 0.09779 0.40046 C 0.09622 0.42407 0.09115 0.46019 0.08372 0.4838 C 0.08151 0.49051 0.07878 0.49699 0.07591 0.50301 C 0.0694 0.51736 0.06419 0.53449 0.0556 0.54468 L 0.03685 0.56713 C 0.03164 0.58009 0.02604 0.59259 0.02122 0.60602 C 0.01458 0.62407 0.01406 0.62801 0.01029 0.64491 C 0.01185 0.68009 0.01211 0.71551 0.01497 0.75046 C 0.01523 0.75486 0.01745 0.75903 0.01966 0.76157 C 0.02187 0.76389 0.02487 0.76343 0.02747 0.76435 C 0.04453 0.76111 0.03932 0.76806 0.04622 0.75602 L 0.04622 0.75625 " pathEditMode="relative" rAng="0" ptsTypes="AAAAAAAAAAAAAAAAA">
                                      <p:cBhvr>
                                        <p:cTn id="6" dur="2000" fill="hold"/>
                                        <p:tgtEl>
                                          <p:spTgt spid="28"/>
                                        </p:tgtEl>
                                        <p:attrNameLst>
                                          <p:attrName>ppt_x</p:attrName>
                                          <p:attrName>ppt_y</p:attrName>
                                        </p:attrNameLst>
                                      </p:cBhvr>
                                      <p:rCtr x="3438" y="33333"/>
                                    </p:animMotion>
                                  </p:childTnLst>
                                </p:cTn>
                              </p:par>
                            </p:childTnLst>
                          </p:cTn>
                        </p:par>
                        <p:par>
                          <p:cTn id="7" fill="hold">
                            <p:stCondLst>
                              <p:cond delay="2000"/>
                            </p:stCondLst>
                            <p:childTnLst>
                              <p:par>
                                <p:cTn id="8" presetID="0" presetClass="path" presetSubtype="0" accel="50000" decel="50000" fill="hold" nodeType="afterEffect">
                                  <p:stCondLst>
                                    <p:cond delay="500"/>
                                  </p:stCondLst>
                                  <p:childTnLst>
                                    <p:animMotion origin="layout" path="M -0.00429 -3.7037E-7 L -0.00429 0.00069 C -0.00638 0.00833 -0.00885 0.01597 -0.0108 0.02431 C -0.01458 0.04005 -0.01731 0.05741 -0.02122 0.07222 C -0.02382 0.08102 -0.02734 0.08796 -0.03046 0.09607 C -0.03398 0.1044 -0.04401 0.12523 -0.04765 0.13727 C -0.05833 0.17153 -0.06145 0.19491 -0.07135 0.23634 C -0.07369 0.2456 -0.07552 0.25486 -0.07799 0.26389 C -0.08086 0.27431 -0.0845 0.28357 -0.08724 0.29491 C -0.09362 0.32083 -0.09817 0.34861 -0.10299 0.37708 C -0.10429 0.41065 -0.10664 0.44699 -0.10039 0.47963 C -0.09674 0.49861 -0.08906 0.50972 -0.0832 0.52454 C -0.08099 0.53032 -0.07942 0.53773 -0.07669 0.54167 C -0.06966 0.55185 -0.06171 0.5588 -0.05546 0.57269 C -0.05403 0.57569 -0.04531 0.59537 -0.04244 0.6 C -0.03984 0.6037 -0.03724 0.60741 -0.0345 0.61042 C -0.03099 0.61343 -0.02395 0.61736 -0.02395 0.61759 C -0.01614 0.63056 -0.02148 0.62245 -0.0069 0.63773 C -0.00468 0.64005 -0.0026 0.64259 -0.00026 0.64468 C 0.00235 0.64699 0.00521 0.64792 0.00756 0.65139 C 0.00938 0.6537 0.0112 0.65579 0.01276 0.65833 C 0.01433 0.66019 0.0155 0.66343 0.0168 0.66528 C 0.01862 0.6669 0.02032 0.66736 0.02201 0.66852 C 0.0319 0.69444 0.02722 0.68287 0.03659 0.70278 C 0.03933 0.72407 0.03607 0.70301 0.04454 0.73032 C 0.04649 0.73657 0.04805 0.74421 0.04974 0.75093 C 0.05287 0.76343 0.05573 0.77292 0.05769 0.78866 C 0.05821 0.79213 0.05899 0.79514 0.05912 0.79884 C 0.05925 0.80903 0.05912 0.81944 0.05912 0.82963 L 0.05912 0.83032 " pathEditMode="relative" rAng="0" ptsTypes="AAAAAAAAAAAAAAAAAAAAAAAAAAAAAA">
                                      <p:cBhvr>
                                        <p:cTn id="9" dur="2000" fill="hold"/>
                                        <p:tgtEl>
                                          <p:spTgt spid="30"/>
                                        </p:tgtEl>
                                        <p:attrNameLst>
                                          <p:attrName>ppt_x</p:attrName>
                                          <p:attrName>ppt_y</p:attrName>
                                        </p:attrNameLst>
                                      </p:cBhvr>
                                      <p:rCtr x="-1849" y="41505"/>
                                    </p:animMotion>
                                  </p:childTnLst>
                                </p:cTn>
                              </p:par>
                            </p:childTnLst>
                          </p:cTn>
                        </p:par>
                        <p:par>
                          <p:cTn id="10" fill="hold">
                            <p:stCondLst>
                              <p:cond delay="4500"/>
                            </p:stCondLst>
                            <p:childTnLst>
                              <p:par>
                                <p:cTn id="11" presetID="0" presetClass="path" presetSubtype="0" accel="50000" decel="50000" fill="hold" nodeType="afterEffect">
                                  <p:stCondLst>
                                    <p:cond delay="500"/>
                                  </p:stCondLst>
                                  <p:childTnLst>
                                    <p:animMotion origin="layout" path="M 5E-6 4.81481E-6 L 5E-6 0.00069 C -0.00677 0.01203 -0.0142 0.02314 -0.02032 0.03611 C -0.03269 0.06296 -0.04232 0.09351 -0.0552 0.11828 C -0.05886 0.12546 -0.06303 0.13217 -0.06628 0.14004 C -0.07123 0.15162 -0.0767 0.17939 -0.07904 0.19004 C -0.08033 0.20185 -0.08204 0.21412 -0.08282 0.22569 C -0.08684 0.28078 -0.08411 0.33587 -0.08282 0.39074 C -0.08269 0.40115 -0.08282 0.41041 -0.08099 0.41967 C -0.07956 0.42731 -0.07592 0.43217 -0.0737 0.43796 C -0.0698 0.44837 -0.06654 0.45949 -0.06264 0.47013 C -0.05313 0.49722 -0.04297 0.52337 -0.0332 0.54953 C -0.03008 0.5581 -0.02708 0.56643 -0.02408 0.57476 C -0.02097 0.58263 -0.01693 0.5905 -0.01485 0.6 C -0.00546 0.6456 -0.01055 0.62453 5E-6 0.66412 C -0.0013 0.70185 -0.00078 0.73958 -0.00377 0.77615 C -0.00507 0.78981 -0.00989 0.80277 -0.01303 0.81574 C -0.01523 0.82361 -0.01718 0.83379 -0.02032 0.84097 C -0.02527 0.85185 -0.03073 0.8618 -0.03685 0.86967 C -0.04427 0.8787 -0.05261 0.88402 -0.06068 0.8912 C -0.06875 0.89699 -0.07995 0.90138 -0.08828 0.90185 C -0.10053 0.903 -0.11277 0.90185 -0.12487 0.90185 L -0.12487 0.90208 " pathEditMode="relative" rAng="0" ptsTypes="AAAAAAAAAAAAAAAAAAAAAAA">
                                      <p:cBhvr>
                                        <p:cTn id="12" dur="2000" fill="hold"/>
                                        <p:tgtEl>
                                          <p:spTgt spid="34"/>
                                        </p:tgtEl>
                                        <p:attrNameLst>
                                          <p:attrName>ppt_x</p:attrName>
                                          <p:attrName>ppt_y</p:attrName>
                                        </p:attrNameLst>
                                      </p:cBhvr>
                                      <p:rCtr x="-6250" y="45116"/>
                                    </p:animMotion>
                                  </p:childTnLst>
                                </p:cTn>
                              </p:par>
                            </p:childTnLst>
                          </p:cTn>
                        </p:par>
                        <p:par>
                          <p:cTn id="13" fill="hold">
                            <p:stCondLst>
                              <p:cond delay="7000"/>
                            </p:stCondLst>
                            <p:childTnLst>
                              <p:par>
                                <p:cTn id="14" presetID="0" presetClass="path" presetSubtype="0" accel="50000" decel="50000" fill="hold" nodeType="afterEffect">
                                  <p:stCondLst>
                                    <p:cond delay="500"/>
                                  </p:stCondLst>
                                  <p:childTnLst>
                                    <p:animMotion origin="layout" path="M 0.0108 0.04629 L 0.0108 0.04652 C -0.04167 0.14861 -0.01381 0.09328 -0.11433 0.31296 C -0.16927 0.4331 -0.15222 0.38287 -0.18151 0.49907 C -0.18308 0.52685 -0.18868 0.55463 -0.1862 0.5824 C -0.17813 0.6706 -0.15886 0.65833 -0.11901 0.69629 C -0.0793 0.73379 -0.08451 0.72893 -0.05808 0.76852 C -0.05495 0.7787 -0.05066 0.78773 -0.0487 0.79907 C -0.04245 0.83194 -0.05079 0.85023 -0.07058 0.86852 C -0.08191 0.8787 -0.09558 0.87754 -0.10808 0.8824 C -0.12006 0.88055 -0.13204 0.88009 -0.14401 0.87685 C -0.14584 0.87592 -0.14727 0.87338 -0.1487 0.87106 C -0.15222 0.86574 -0.15547 0.85833 -0.15808 0.85185 C -0.15873 0.84977 -0.15912 0.84814 -0.15964 0.84629 L -0.15964 0.84652 " pathEditMode="relative" rAng="0" ptsTypes="AAAAAAAAAAAAAAA">
                                      <p:cBhvr>
                                        <p:cTn id="15" dur="2000" fill="hold"/>
                                        <p:tgtEl>
                                          <p:spTgt spid="32"/>
                                        </p:tgtEl>
                                        <p:attrNameLst>
                                          <p:attrName>ppt_x</p:attrName>
                                          <p:attrName>ppt_y</p:attrName>
                                        </p:attrNameLst>
                                      </p:cBhvr>
                                      <p:rCtr x="-9883" y="4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3D644B-D995-B64E-324F-F4B8D1A96127}"/>
              </a:ext>
            </a:extLst>
          </p:cNvPr>
          <p:cNvPicPr>
            <a:picLocks noGrp="1" noRot="1" noChangeAspect="1" noMove="1" noResize="1" noEditPoints="1" noAdjustHandles="1" noChangeArrowheads="1" noChangeShapeType="1" noCrop="1"/>
          </p:cNvPicPr>
          <p:nvPr/>
        </p:nvPicPr>
        <p:blipFill>
          <a:blip r:embed="rId3">
            <a:alphaModFix amt="50000"/>
          </a:blip>
          <a:stretch>
            <a:fillRect/>
          </a:stretch>
        </p:blipFill>
        <p:spPr>
          <a:xfrm>
            <a:off x="7740470" y="1015999"/>
            <a:ext cx="3384935" cy="5050972"/>
          </a:xfrm>
          <a:prstGeom prst="rect">
            <a:avLst/>
          </a:prstGeom>
        </p:spPr>
      </p:pic>
      <p:sp>
        <p:nvSpPr>
          <p:cNvPr id="17" name="Rectangle 16">
            <a:extLst>
              <a:ext uri="{FF2B5EF4-FFF2-40B4-BE49-F238E27FC236}">
                <a16:creationId xmlns:a16="http://schemas.microsoft.com/office/drawing/2014/main" id="{0E40B871-FD8E-C2D6-7221-2BC03208592A}"/>
              </a:ext>
            </a:extLst>
          </p:cNvPr>
          <p:cNvSpPr>
            <a:spLocks noGrp="1" noRot="1" noMove="1" noResize="1" noEditPoints="1" noAdjustHandles="1" noChangeArrowheads="1" noChangeShapeType="1"/>
          </p:cNvSpPr>
          <p:nvPr/>
        </p:nvSpPr>
        <p:spPr>
          <a:xfrm>
            <a:off x="7880444" y="3644719"/>
            <a:ext cx="3077842" cy="2197282"/>
          </a:xfrm>
          <a:prstGeom prst="rect">
            <a:avLst/>
          </a:prstGeom>
          <a:solidFill>
            <a:srgbClr val="40A329"/>
          </a:solidFill>
          <a:ln w="3175">
            <a:solidFill>
              <a:srgbClr val="40A329"/>
            </a:solidFill>
            <a:extLst>
              <a:ext uri="{C807C97D-BFC1-408E-A445-0C87EB9F89A2}">
                <ask:lineSketchStyleProps xmlns:ask="http://schemas.microsoft.com/office/drawing/2018/sketchyshapes" sd="2257107336">
                  <a:custGeom>
                    <a:avLst/>
                    <a:gdLst>
                      <a:gd name="connsiteX0" fmla="*/ 0 w 2888394"/>
                      <a:gd name="connsiteY0" fmla="*/ 0 h 2914734"/>
                      <a:gd name="connsiteX1" fmla="*/ 577679 w 2888394"/>
                      <a:gd name="connsiteY1" fmla="*/ 0 h 2914734"/>
                      <a:gd name="connsiteX2" fmla="*/ 1126474 w 2888394"/>
                      <a:gd name="connsiteY2" fmla="*/ 0 h 2914734"/>
                      <a:gd name="connsiteX3" fmla="*/ 1646385 w 2888394"/>
                      <a:gd name="connsiteY3" fmla="*/ 0 h 2914734"/>
                      <a:gd name="connsiteX4" fmla="*/ 2224063 w 2888394"/>
                      <a:gd name="connsiteY4" fmla="*/ 0 h 2914734"/>
                      <a:gd name="connsiteX5" fmla="*/ 2888394 w 2888394"/>
                      <a:gd name="connsiteY5" fmla="*/ 0 h 2914734"/>
                      <a:gd name="connsiteX6" fmla="*/ 2888394 w 2888394"/>
                      <a:gd name="connsiteY6" fmla="*/ 612094 h 2914734"/>
                      <a:gd name="connsiteX7" fmla="*/ 2888394 w 2888394"/>
                      <a:gd name="connsiteY7" fmla="*/ 1107599 h 2914734"/>
                      <a:gd name="connsiteX8" fmla="*/ 2888394 w 2888394"/>
                      <a:gd name="connsiteY8" fmla="*/ 1661398 h 2914734"/>
                      <a:gd name="connsiteX9" fmla="*/ 2888394 w 2888394"/>
                      <a:gd name="connsiteY9" fmla="*/ 2215198 h 2914734"/>
                      <a:gd name="connsiteX10" fmla="*/ 2888394 w 2888394"/>
                      <a:gd name="connsiteY10" fmla="*/ 2914734 h 2914734"/>
                      <a:gd name="connsiteX11" fmla="*/ 2281831 w 2888394"/>
                      <a:gd name="connsiteY11" fmla="*/ 2914734 h 2914734"/>
                      <a:gd name="connsiteX12" fmla="*/ 1761920 w 2888394"/>
                      <a:gd name="connsiteY12" fmla="*/ 2914734 h 2914734"/>
                      <a:gd name="connsiteX13" fmla="*/ 1184242 w 2888394"/>
                      <a:gd name="connsiteY13" fmla="*/ 2914734 h 2914734"/>
                      <a:gd name="connsiteX14" fmla="*/ 664331 w 2888394"/>
                      <a:gd name="connsiteY14" fmla="*/ 2914734 h 2914734"/>
                      <a:gd name="connsiteX15" fmla="*/ 0 w 2888394"/>
                      <a:gd name="connsiteY15" fmla="*/ 2914734 h 2914734"/>
                      <a:gd name="connsiteX16" fmla="*/ 0 w 2888394"/>
                      <a:gd name="connsiteY16" fmla="*/ 2331787 h 2914734"/>
                      <a:gd name="connsiteX17" fmla="*/ 0 w 2888394"/>
                      <a:gd name="connsiteY17" fmla="*/ 1748840 h 2914734"/>
                      <a:gd name="connsiteX18" fmla="*/ 0 w 2888394"/>
                      <a:gd name="connsiteY18" fmla="*/ 1136746 h 2914734"/>
                      <a:gd name="connsiteX19" fmla="*/ 0 w 2888394"/>
                      <a:gd name="connsiteY19" fmla="*/ 553799 h 2914734"/>
                      <a:gd name="connsiteX20" fmla="*/ 0 w 2888394"/>
                      <a:gd name="connsiteY20" fmla="*/ 0 h 29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8394" h="2914734" fill="none" extrusionOk="0">
                        <a:moveTo>
                          <a:pt x="0" y="0"/>
                        </a:moveTo>
                        <a:cubicBezTo>
                          <a:pt x="159534" y="15499"/>
                          <a:pt x="352013" y="12987"/>
                          <a:pt x="577679" y="0"/>
                        </a:cubicBezTo>
                        <a:cubicBezTo>
                          <a:pt x="803345" y="-12987"/>
                          <a:pt x="892968" y="-20915"/>
                          <a:pt x="1126474" y="0"/>
                        </a:cubicBezTo>
                        <a:cubicBezTo>
                          <a:pt x="1359981" y="20915"/>
                          <a:pt x="1393224" y="1288"/>
                          <a:pt x="1646385" y="0"/>
                        </a:cubicBezTo>
                        <a:cubicBezTo>
                          <a:pt x="1899546" y="-1288"/>
                          <a:pt x="2084573" y="-22835"/>
                          <a:pt x="2224063" y="0"/>
                        </a:cubicBezTo>
                        <a:cubicBezTo>
                          <a:pt x="2363553" y="22835"/>
                          <a:pt x="2706546" y="-17539"/>
                          <a:pt x="2888394" y="0"/>
                        </a:cubicBezTo>
                        <a:cubicBezTo>
                          <a:pt x="2885898" y="227933"/>
                          <a:pt x="2903843" y="358144"/>
                          <a:pt x="2888394" y="612094"/>
                        </a:cubicBezTo>
                        <a:cubicBezTo>
                          <a:pt x="2872945" y="866044"/>
                          <a:pt x="2906404" y="961260"/>
                          <a:pt x="2888394" y="1107599"/>
                        </a:cubicBezTo>
                        <a:cubicBezTo>
                          <a:pt x="2870384" y="1253938"/>
                          <a:pt x="2890161" y="1480557"/>
                          <a:pt x="2888394" y="1661398"/>
                        </a:cubicBezTo>
                        <a:cubicBezTo>
                          <a:pt x="2886627" y="1842239"/>
                          <a:pt x="2878405" y="2056736"/>
                          <a:pt x="2888394" y="2215198"/>
                        </a:cubicBezTo>
                        <a:cubicBezTo>
                          <a:pt x="2898383" y="2373660"/>
                          <a:pt x="2864053" y="2607400"/>
                          <a:pt x="2888394" y="2914734"/>
                        </a:cubicBezTo>
                        <a:cubicBezTo>
                          <a:pt x="2670940" y="2925397"/>
                          <a:pt x="2418790" y="2890586"/>
                          <a:pt x="2281831" y="2914734"/>
                        </a:cubicBezTo>
                        <a:cubicBezTo>
                          <a:pt x="2144872" y="2938882"/>
                          <a:pt x="1988508" y="2924097"/>
                          <a:pt x="1761920" y="2914734"/>
                        </a:cubicBezTo>
                        <a:cubicBezTo>
                          <a:pt x="1535332" y="2905371"/>
                          <a:pt x="1320074" y="2928918"/>
                          <a:pt x="1184242" y="2914734"/>
                        </a:cubicBezTo>
                        <a:cubicBezTo>
                          <a:pt x="1048410" y="2900550"/>
                          <a:pt x="855189" y="2932188"/>
                          <a:pt x="664331" y="2914734"/>
                        </a:cubicBezTo>
                        <a:cubicBezTo>
                          <a:pt x="473473" y="2897280"/>
                          <a:pt x="168582" y="2924998"/>
                          <a:pt x="0" y="2914734"/>
                        </a:cubicBezTo>
                        <a:cubicBezTo>
                          <a:pt x="-20811" y="2632752"/>
                          <a:pt x="16131" y="2570337"/>
                          <a:pt x="0" y="2331787"/>
                        </a:cubicBezTo>
                        <a:cubicBezTo>
                          <a:pt x="-16131" y="2093237"/>
                          <a:pt x="8606" y="1962337"/>
                          <a:pt x="0" y="1748840"/>
                        </a:cubicBezTo>
                        <a:cubicBezTo>
                          <a:pt x="-8606" y="1535343"/>
                          <a:pt x="27994" y="1355098"/>
                          <a:pt x="0" y="1136746"/>
                        </a:cubicBezTo>
                        <a:cubicBezTo>
                          <a:pt x="-27994" y="918394"/>
                          <a:pt x="-1108" y="844875"/>
                          <a:pt x="0" y="553799"/>
                        </a:cubicBezTo>
                        <a:cubicBezTo>
                          <a:pt x="1108" y="262723"/>
                          <a:pt x="-15510" y="225618"/>
                          <a:pt x="0" y="0"/>
                        </a:cubicBezTo>
                        <a:close/>
                      </a:path>
                      <a:path w="2888394" h="2914734" stroke="0" extrusionOk="0">
                        <a:moveTo>
                          <a:pt x="0" y="0"/>
                        </a:moveTo>
                        <a:cubicBezTo>
                          <a:pt x="248854" y="-3286"/>
                          <a:pt x="301418" y="26071"/>
                          <a:pt x="548795" y="0"/>
                        </a:cubicBezTo>
                        <a:cubicBezTo>
                          <a:pt x="796172" y="-26071"/>
                          <a:pt x="842122" y="28450"/>
                          <a:pt x="1126474" y="0"/>
                        </a:cubicBezTo>
                        <a:cubicBezTo>
                          <a:pt x="1410826" y="-28450"/>
                          <a:pt x="1550037" y="16651"/>
                          <a:pt x="1704152" y="0"/>
                        </a:cubicBezTo>
                        <a:cubicBezTo>
                          <a:pt x="1858267" y="-16651"/>
                          <a:pt x="1992861" y="-5840"/>
                          <a:pt x="2224063" y="0"/>
                        </a:cubicBezTo>
                        <a:cubicBezTo>
                          <a:pt x="2455265" y="5840"/>
                          <a:pt x="2694248" y="-6883"/>
                          <a:pt x="2888394" y="0"/>
                        </a:cubicBezTo>
                        <a:cubicBezTo>
                          <a:pt x="2888757" y="131103"/>
                          <a:pt x="2862323" y="321667"/>
                          <a:pt x="2888394" y="612094"/>
                        </a:cubicBezTo>
                        <a:cubicBezTo>
                          <a:pt x="2914465" y="902521"/>
                          <a:pt x="2906005" y="1117206"/>
                          <a:pt x="2888394" y="1253336"/>
                        </a:cubicBezTo>
                        <a:cubicBezTo>
                          <a:pt x="2870783" y="1389466"/>
                          <a:pt x="2875244" y="1671393"/>
                          <a:pt x="2888394" y="1777988"/>
                        </a:cubicBezTo>
                        <a:cubicBezTo>
                          <a:pt x="2901544" y="1884583"/>
                          <a:pt x="2870468" y="2108191"/>
                          <a:pt x="2888394" y="2360935"/>
                        </a:cubicBezTo>
                        <a:cubicBezTo>
                          <a:pt x="2906320" y="2613679"/>
                          <a:pt x="2911020" y="2655972"/>
                          <a:pt x="2888394" y="2914734"/>
                        </a:cubicBezTo>
                        <a:cubicBezTo>
                          <a:pt x="2620632" y="2899885"/>
                          <a:pt x="2478104" y="2933293"/>
                          <a:pt x="2281831" y="2914734"/>
                        </a:cubicBezTo>
                        <a:cubicBezTo>
                          <a:pt x="2085558" y="2896175"/>
                          <a:pt x="2017306" y="2900594"/>
                          <a:pt x="1790804" y="2914734"/>
                        </a:cubicBezTo>
                        <a:cubicBezTo>
                          <a:pt x="1564302" y="2928874"/>
                          <a:pt x="1359562" y="2942594"/>
                          <a:pt x="1213125" y="2914734"/>
                        </a:cubicBezTo>
                        <a:cubicBezTo>
                          <a:pt x="1066688" y="2886874"/>
                          <a:pt x="810438" y="2940985"/>
                          <a:pt x="577679" y="2914734"/>
                        </a:cubicBezTo>
                        <a:cubicBezTo>
                          <a:pt x="344920" y="2888483"/>
                          <a:pt x="270428" y="2892780"/>
                          <a:pt x="0" y="2914734"/>
                        </a:cubicBezTo>
                        <a:cubicBezTo>
                          <a:pt x="14408" y="2673112"/>
                          <a:pt x="4144" y="2589585"/>
                          <a:pt x="0" y="2419229"/>
                        </a:cubicBezTo>
                        <a:cubicBezTo>
                          <a:pt x="-4144" y="2248874"/>
                          <a:pt x="22943" y="2047796"/>
                          <a:pt x="0" y="1923724"/>
                        </a:cubicBezTo>
                        <a:cubicBezTo>
                          <a:pt x="-22943" y="1799652"/>
                          <a:pt x="-24599" y="1467066"/>
                          <a:pt x="0" y="1340778"/>
                        </a:cubicBezTo>
                        <a:cubicBezTo>
                          <a:pt x="24599" y="1214490"/>
                          <a:pt x="20675" y="868768"/>
                          <a:pt x="0" y="699536"/>
                        </a:cubicBezTo>
                        <a:cubicBezTo>
                          <a:pt x="-20675" y="530304"/>
                          <a:pt x="-20974" y="333843"/>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16205CE-F564-37B9-DCDF-6BA7B3AF9ED7}"/>
              </a:ext>
            </a:extLst>
          </p:cNvPr>
          <p:cNvPicPr>
            <a:picLocks noGrp="1" noRot="1" noChangeAspect="1" noMove="1" noResize="1" noEditPoints="1" noAdjustHandles="1" noChangeArrowheads="1" noChangeShapeType="1" noCrop="1"/>
          </p:cNvPicPr>
          <p:nvPr/>
        </p:nvPicPr>
        <p:blipFill>
          <a:blip r:embed="rId3">
            <a:alphaModFix amt="50000"/>
          </a:blip>
          <a:stretch>
            <a:fillRect/>
          </a:stretch>
        </p:blipFill>
        <p:spPr>
          <a:xfrm>
            <a:off x="4114960" y="1015999"/>
            <a:ext cx="3415489" cy="5050972"/>
          </a:xfrm>
          <a:prstGeom prst="rect">
            <a:avLst/>
          </a:prstGeom>
        </p:spPr>
      </p:pic>
      <p:pic>
        <p:nvPicPr>
          <p:cNvPr id="9" name="Picture 8">
            <a:extLst>
              <a:ext uri="{FF2B5EF4-FFF2-40B4-BE49-F238E27FC236}">
                <a16:creationId xmlns:a16="http://schemas.microsoft.com/office/drawing/2014/main" id="{9144B8EB-C060-192E-3DE5-09BE1E20040F}"/>
              </a:ext>
            </a:extLst>
          </p:cNvPr>
          <p:cNvPicPr>
            <a:picLocks noGrp="1" noRot="1" noChangeAspect="1" noMove="1" noResize="1" noEditPoints="1" noAdjustHandles="1" noChangeArrowheads="1" noChangeShapeType="1" noCrop="1"/>
          </p:cNvPicPr>
          <p:nvPr/>
        </p:nvPicPr>
        <p:blipFill>
          <a:blip r:embed="rId3">
            <a:alphaModFix amt="50000"/>
          </a:blip>
          <a:stretch>
            <a:fillRect/>
          </a:stretch>
        </p:blipFill>
        <p:spPr>
          <a:xfrm>
            <a:off x="532352" y="1015999"/>
            <a:ext cx="3415489" cy="5050972"/>
          </a:xfrm>
          <a:prstGeom prst="rect">
            <a:avLst/>
          </a:prstGeom>
        </p:spPr>
      </p:pic>
      <p:pic>
        <p:nvPicPr>
          <p:cNvPr id="2" name="Picture 1">
            <a:extLst>
              <a:ext uri="{FF2B5EF4-FFF2-40B4-BE49-F238E27FC236}">
                <a16:creationId xmlns:a16="http://schemas.microsoft.com/office/drawing/2014/main" id="{75FE2FEB-A72F-CA02-E3AA-C20AEA98392F}"/>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t="-19108"/>
          <a:stretch/>
        </p:blipFill>
        <p:spPr>
          <a:xfrm>
            <a:off x="7572624" y="152965"/>
            <a:ext cx="3758224" cy="609035"/>
          </a:xfrm>
          <a:prstGeom prst="rect">
            <a:avLst/>
          </a:prstGeom>
        </p:spPr>
      </p:pic>
      <p:sp>
        <p:nvSpPr>
          <p:cNvPr id="15" name="Rectangle 14">
            <a:extLst>
              <a:ext uri="{FF2B5EF4-FFF2-40B4-BE49-F238E27FC236}">
                <a16:creationId xmlns:a16="http://schemas.microsoft.com/office/drawing/2014/main" id="{6BDBE813-74CF-0E3B-9A61-6C13A5FF80CB}"/>
              </a:ext>
            </a:extLst>
          </p:cNvPr>
          <p:cNvSpPr>
            <a:spLocks noGrp="1" noRot="1" noMove="1" noResize="1" noEditPoints="1" noAdjustHandles="1" noChangeArrowheads="1" noChangeShapeType="1"/>
          </p:cNvSpPr>
          <p:nvPr/>
        </p:nvSpPr>
        <p:spPr>
          <a:xfrm>
            <a:off x="680138" y="3644719"/>
            <a:ext cx="3055560" cy="2197282"/>
          </a:xfrm>
          <a:prstGeom prst="rect">
            <a:avLst/>
          </a:prstGeom>
          <a:solidFill>
            <a:srgbClr val="B9DDEA"/>
          </a:solidFill>
          <a:ln w="76200">
            <a:solidFill>
              <a:srgbClr val="B9DDEA"/>
            </a:solidFill>
            <a:extLst>
              <a:ext uri="{C807C97D-BFC1-408E-A445-0C87EB9F89A2}">
                <ask:lineSketchStyleProps xmlns:ask="http://schemas.microsoft.com/office/drawing/2018/sketchyshapes" sd="2867744268">
                  <a:custGeom>
                    <a:avLst/>
                    <a:gdLst>
                      <a:gd name="connsiteX0" fmla="*/ 0 w 2883422"/>
                      <a:gd name="connsiteY0" fmla="*/ 0 h 2914734"/>
                      <a:gd name="connsiteX1" fmla="*/ 547850 w 2883422"/>
                      <a:gd name="connsiteY1" fmla="*/ 0 h 2914734"/>
                      <a:gd name="connsiteX2" fmla="*/ 1153369 w 2883422"/>
                      <a:gd name="connsiteY2" fmla="*/ 0 h 2914734"/>
                      <a:gd name="connsiteX3" fmla="*/ 1758887 w 2883422"/>
                      <a:gd name="connsiteY3" fmla="*/ 0 h 2914734"/>
                      <a:gd name="connsiteX4" fmla="*/ 2335572 w 2883422"/>
                      <a:gd name="connsiteY4" fmla="*/ 0 h 2914734"/>
                      <a:gd name="connsiteX5" fmla="*/ 2883422 w 2883422"/>
                      <a:gd name="connsiteY5" fmla="*/ 0 h 2914734"/>
                      <a:gd name="connsiteX6" fmla="*/ 2883422 w 2883422"/>
                      <a:gd name="connsiteY6" fmla="*/ 612094 h 2914734"/>
                      <a:gd name="connsiteX7" fmla="*/ 2883422 w 2883422"/>
                      <a:gd name="connsiteY7" fmla="*/ 1136746 h 2914734"/>
                      <a:gd name="connsiteX8" fmla="*/ 2883422 w 2883422"/>
                      <a:gd name="connsiteY8" fmla="*/ 1719693 h 2914734"/>
                      <a:gd name="connsiteX9" fmla="*/ 2883422 w 2883422"/>
                      <a:gd name="connsiteY9" fmla="*/ 2244345 h 2914734"/>
                      <a:gd name="connsiteX10" fmla="*/ 2883422 w 2883422"/>
                      <a:gd name="connsiteY10" fmla="*/ 2914734 h 2914734"/>
                      <a:gd name="connsiteX11" fmla="*/ 2335572 w 2883422"/>
                      <a:gd name="connsiteY11" fmla="*/ 2914734 h 2914734"/>
                      <a:gd name="connsiteX12" fmla="*/ 1787722 w 2883422"/>
                      <a:gd name="connsiteY12" fmla="*/ 2914734 h 2914734"/>
                      <a:gd name="connsiteX13" fmla="*/ 1239871 w 2883422"/>
                      <a:gd name="connsiteY13" fmla="*/ 2914734 h 2914734"/>
                      <a:gd name="connsiteX14" fmla="*/ 720855 w 2883422"/>
                      <a:gd name="connsiteY14" fmla="*/ 2914734 h 2914734"/>
                      <a:gd name="connsiteX15" fmla="*/ 0 w 2883422"/>
                      <a:gd name="connsiteY15" fmla="*/ 2914734 h 2914734"/>
                      <a:gd name="connsiteX16" fmla="*/ 0 w 2883422"/>
                      <a:gd name="connsiteY16" fmla="*/ 2419229 h 2914734"/>
                      <a:gd name="connsiteX17" fmla="*/ 0 w 2883422"/>
                      <a:gd name="connsiteY17" fmla="*/ 1836282 h 2914734"/>
                      <a:gd name="connsiteX18" fmla="*/ 0 w 2883422"/>
                      <a:gd name="connsiteY18" fmla="*/ 1311630 h 2914734"/>
                      <a:gd name="connsiteX19" fmla="*/ 0 w 2883422"/>
                      <a:gd name="connsiteY19" fmla="*/ 757831 h 2914734"/>
                      <a:gd name="connsiteX20" fmla="*/ 0 w 2883422"/>
                      <a:gd name="connsiteY20" fmla="*/ 0 h 29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3422" h="2914734" fill="none" extrusionOk="0">
                        <a:moveTo>
                          <a:pt x="0" y="0"/>
                        </a:moveTo>
                        <a:cubicBezTo>
                          <a:pt x="253578" y="14912"/>
                          <a:pt x="326841" y="16803"/>
                          <a:pt x="547850" y="0"/>
                        </a:cubicBezTo>
                        <a:cubicBezTo>
                          <a:pt x="768859" y="-16803"/>
                          <a:pt x="970506" y="-8435"/>
                          <a:pt x="1153369" y="0"/>
                        </a:cubicBezTo>
                        <a:cubicBezTo>
                          <a:pt x="1336232" y="8435"/>
                          <a:pt x="1586499" y="-3025"/>
                          <a:pt x="1758887" y="0"/>
                        </a:cubicBezTo>
                        <a:cubicBezTo>
                          <a:pt x="1931275" y="3025"/>
                          <a:pt x="2203799" y="19911"/>
                          <a:pt x="2335572" y="0"/>
                        </a:cubicBezTo>
                        <a:cubicBezTo>
                          <a:pt x="2467345" y="-19911"/>
                          <a:pt x="2771208" y="13120"/>
                          <a:pt x="2883422" y="0"/>
                        </a:cubicBezTo>
                        <a:cubicBezTo>
                          <a:pt x="2879829" y="198955"/>
                          <a:pt x="2909409" y="337282"/>
                          <a:pt x="2883422" y="612094"/>
                        </a:cubicBezTo>
                        <a:cubicBezTo>
                          <a:pt x="2857435" y="886906"/>
                          <a:pt x="2885428" y="887713"/>
                          <a:pt x="2883422" y="1136746"/>
                        </a:cubicBezTo>
                        <a:cubicBezTo>
                          <a:pt x="2881416" y="1385779"/>
                          <a:pt x="2909763" y="1552413"/>
                          <a:pt x="2883422" y="1719693"/>
                        </a:cubicBezTo>
                        <a:cubicBezTo>
                          <a:pt x="2857081" y="1886973"/>
                          <a:pt x="2868311" y="2049353"/>
                          <a:pt x="2883422" y="2244345"/>
                        </a:cubicBezTo>
                        <a:cubicBezTo>
                          <a:pt x="2898533" y="2439337"/>
                          <a:pt x="2881541" y="2694926"/>
                          <a:pt x="2883422" y="2914734"/>
                        </a:cubicBezTo>
                        <a:cubicBezTo>
                          <a:pt x="2626230" y="2935024"/>
                          <a:pt x="2472071" y="2907449"/>
                          <a:pt x="2335572" y="2914734"/>
                        </a:cubicBezTo>
                        <a:cubicBezTo>
                          <a:pt x="2199073" y="2922020"/>
                          <a:pt x="1925600" y="2920700"/>
                          <a:pt x="1787722" y="2914734"/>
                        </a:cubicBezTo>
                        <a:cubicBezTo>
                          <a:pt x="1649844" y="2908769"/>
                          <a:pt x="1474060" y="2912022"/>
                          <a:pt x="1239871" y="2914734"/>
                        </a:cubicBezTo>
                        <a:cubicBezTo>
                          <a:pt x="1005682" y="2917446"/>
                          <a:pt x="844365" y="2913648"/>
                          <a:pt x="720855" y="2914734"/>
                        </a:cubicBezTo>
                        <a:cubicBezTo>
                          <a:pt x="597345" y="2915820"/>
                          <a:pt x="164004" y="2898559"/>
                          <a:pt x="0" y="2914734"/>
                        </a:cubicBezTo>
                        <a:cubicBezTo>
                          <a:pt x="5357" y="2737103"/>
                          <a:pt x="17639" y="2542513"/>
                          <a:pt x="0" y="2419229"/>
                        </a:cubicBezTo>
                        <a:cubicBezTo>
                          <a:pt x="-17639" y="2295945"/>
                          <a:pt x="18804" y="2005176"/>
                          <a:pt x="0" y="1836282"/>
                        </a:cubicBezTo>
                        <a:cubicBezTo>
                          <a:pt x="-18804" y="1667388"/>
                          <a:pt x="24118" y="1497834"/>
                          <a:pt x="0" y="1311630"/>
                        </a:cubicBezTo>
                        <a:cubicBezTo>
                          <a:pt x="-24118" y="1125426"/>
                          <a:pt x="-4345" y="984703"/>
                          <a:pt x="0" y="757831"/>
                        </a:cubicBezTo>
                        <a:cubicBezTo>
                          <a:pt x="4345" y="530959"/>
                          <a:pt x="26278" y="206691"/>
                          <a:pt x="0" y="0"/>
                        </a:cubicBezTo>
                        <a:close/>
                      </a:path>
                      <a:path w="2883422" h="2914734" stroke="0" extrusionOk="0">
                        <a:moveTo>
                          <a:pt x="0" y="0"/>
                        </a:moveTo>
                        <a:cubicBezTo>
                          <a:pt x="131764" y="-20496"/>
                          <a:pt x="424480" y="-22825"/>
                          <a:pt x="634353" y="0"/>
                        </a:cubicBezTo>
                        <a:cubicBezTo>
                          <a:pt x="844226" y="22825"/>
                          <a:pt x="889321" y="21338"/>
                          <a:pt x="1124535" y="0"/>
                        </a:cubicBezTo>
                        <a:cubicBezTo>
                          <a:pt x="1359749" y="-21338"/>
                          <a:pt x="1448353" y="6333"/>
                          <a:pt x="1672385" y="0"/>
                        </a:cubicBezTo>
                        <a:cubicBezTo>
                          <a:pt x="1896417" y="-6333"/>
                          <a:pt x="1946096" y="18681"/>
                          <a:pt x="2162567" y="0"/>
                        </a:cubicBezTo>
                        <a:cubicBezTo>
                          <a:pt x="2379038" y="-18681"/>
                          <a:pt x="2542533" y="-16375"/>
                          <a:pt x="2883422" y="0"/>
                        </a:cubicBezTo>
                        <a:cubicBezTo>
                          <a:pt x="2875423" y="196190"/>
                          <a:pt x="2858717" y="362188"/>
                          <a:pt x="2883422" y="495505"/>
                        </a:cubicBezTo>
                        <a:cubicBezTo>
                          <a:pt x="2908127" y="628822"/>
                          <a:pt x="2901530" y="759456"/>
                          <a:pt x="2883422" y="1020157"/>
                        </a:cubicBezTo>
                        <a:cubicBezTo>
                          <a:pt x="2865314" y="1280858"/>
                          <a:pt x="2856224" y="1306904"/>
                          <a:pt x="2883422" y="1573956"/>
                        </a:cubicBezTo>
                        <a:cubicBezTo>
                          <a:pt x="2910620" y="1841008"/>
                          <a:pt x="2896595" y="1956394"/>
                          <a:pt x="2883422" y="2215198"/>
                        </a:cubicBezTo>
                        <a:cubicBezTo>
                          <a:pt x="2870249" y="2474002"/>
                          <a:pt x="2880372" y="2581129"/>
                          <a:pt x="2883422" y="2914734"/>
                        </a:cubicBezTo>
                        <a:cubicBezTo>
                          <a:pt x="2738909" y="2896185"/>
                          <a:pt x="2523363" y="2915010"/>
                          <a:pt x="2364406" y="2914734"/>
                        </a:cubicBezTo>
                        <a:cubicBezTo>
                          <a:pt x="2205449" y="2914458"/>
                          <a:pt x="2042320" y="2910301"/>
                          <a:pt x="1874224" y="2914734"/>
                        </a:cubicBezTo>
                        <a:cubicBezTo>
                          <a:pt x="1706128" y="2919167"/>
                          <a:pt x="1405894" y="2915392"/>
                          <a:pt x="1268706" y="2914734"/>
                        </a:cubicBezTo>
                        <a:cubicBezTo>
                          <a:pt x="1131518" y="2914076"/>
                          <a:pt x="839129" y="2913166"/>
                          <a:pt x="634353" y="2914734"/>
                        </a:cubicBezTo>
                        <a:cubicBezTo>
                          <a:pt x="429577" y="2916302"/>
                          <a:pt x="286369" y="2900974"/>
                          <a:pt x="0" y="2914734"/>
                        </a:cubicBezTo>
                        <a:cubicBezTo>
                          <a:pt x="-20992" y="2702776"/>
                          <a:pt x="-21829" y="2627791"/>
                          <a:pt x="0" y="2419229"/>
                        </a:cubicBezTo>
                        <a:cubicBezTo>
                          <a:pt x="21829" y="2210668"/>
                          <a:pt x="7384" y="2070612"/>
                          <a:pt x="0" y="1923724"/>
                        </a:cubicBezTo>
                        <a:cubicBezTo>
                          <a:pt x="-7384" y="1776836"/>
                          <a:pt x="-5607" y="1558283"/>
                          <a:pt x="0" y="1369925"/>
                        </a:cubicBezTo>
                        <a:cubicBezTo>
                          <a:pt x="5607" y="1181567"/>
                          <a:pt x="30352" y="975206"/>
                          <a:pt x="0" y="728684"/>
                        </a:cubicBezTo>
                        <a:cubicBezTo>
                          <a:pt x="-30352" y="482162"/>
                          <a:pt x="-2465" y="154671"/>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B0A1254-6BB2-C1CD-7436-6C8E6BE637B3}"/>
              </a:ext>
            </a:extLst>
          </p:cNvPr>
          <p:cNvSpPr>
            <a:spLocks noGrp="1" noRot="1" noMove="1" noResize="1" noEditPoints="1" noAdjustHandles="1" noChangeArrowheads="1" noChangeShapeType="1"/>
          </p:cNvSpPr>
          <p:nvPr/>
        </p:nvSpPr>
        <p:spPr>
          <a:xfrm>
            <a:off x="4246345" y="3654243"/>
            <a:ext cx="3164095" cy="2187758"/>
          </a:xfrm>
          <a:prstGeom prst="rect">
            <a:avLst/>
          </a:prstGeom>
          <a:solidFill>
            <a:srgbClr val="F1B13B"/>
          </a:solidFill>
          <a:ln w="3175">
            <a:solidFill>
              <a:srgbClr val="F1B13B"/>
            </a:solidFill>
            <a:extLst>
              <a:ext uri="{C807C97D-BFC1-408E-A445-0C87EB9F89A2}">
                <ask:lineSketchStyleProps xmlns:ask="http://schemas.microsoft.com/office/drawing/2018/sketchyshapes" sd="1462528016">
                  <a:custGeom>
                    <a:avLst/>
                    <a:gdLst>
                      <a:gd name="connsiteX0" fmla="*/ 0 w 2883422"/>
                      <a:gd name="connsiteY0" fmla="*/ 0 h 2914734"/>
                      <a:gd name="connsiteX1" fmla="*/ 605519 w 2883422"/>
                      <a:gd name="connsiteY1" fmla="*/ 0 h 2914734"/>
                      <a:gd name="connsiteX2" fmla="*/ 1211037 w 2883422"/>
                      <a:gd name="connsiteY2" fmla="*/ 0 h 2914734"/>
                      <a:gd name="connsiteX3" fmla="*/ 1816556 w 2883422"/>
                      <a:gd name="connsiteY3" fmla="*/ 0 h 2914734"/>
                      <a:gd name="connsiteX4" fmla="*/ 2335572 w 2883422"/>
                      <a:gd name="connsiteY4" fmla="*/ 0 h 2914734"/>
                      <a:gd name="connsiteX5" fmla="*/ 2883422 w 2883422"/>
                      <a:gd name="connsiteY5" fmla="*/ 0 h 2914734"/>
                      <a:gd name="connsiteX6" fmla="*/ 2883422 w 2883422"/>
                      <a:gd name="connsiteY6" fmla="*/ 641241 h 2914734"/>
                      <a:gd name="connsiteX7" fmla="*/ 2883422 w 2883422"/>
                      <a:gd name="connsiteY7" fmla="*/ 1224188 h 2914734"/>
                      <a:gd name="connsiteX8" fmla="*/ 2883422 w 2883422"/>
                      <a:gd name="connsiteY8" fmla="*/ 1807135 h 2914734"/>
                      <a:gd name="connsiteX9" fmla="*/ 2883422 w 2883422"/>
                      <a:gd name="connsiteY9" fmla="*/ 2914734 h 2914734"/>
                      <a:gd name="connsiteX10" fmla="*/ 2306738 w 2883422"/>
                      <a:gd name="connsiteY10" fmla="*/ 2914734 h 2914734"/>
                      <a:gd name="connsiteX11" fmla="*/ 1787722 w 2883422"/>
                      <a:gd name="connsiteY11" fmla="*/ 2914734 h 2914734"/>
                      <a:gd name="connsiteX12" fmla="*/ 1153369 w 2883422"/>
                      <a:gd name="connsiteY12" fmla="*/ 2914734 h 2914734"/>
                      <a:gd name="connsiteX13" fmla="*/ 519016 w 2883422"/>
                      <a:gd name="connsiteY13" fmla="*/ 2914734 h 2914734"/>
                      <a:gd name="connsiteX14" fmla="*/ 0 w 2883422"/>
                      <a:gd name="connsiteY14" fmla="*/ 2914734 h 2914734"/>
                      <a:gd name="connsiteX15" fmla="*/ 0 w 2883422"/>
                      <a:gd name="connsiteY15" fmla="*/ 2273493 h 2914734"/>
                      <a:gd name="connsiteX16" fmla="*/ 0 w 2883422"/>
                      <a:gd name="connsiteY16" fmla="*/ 1632251 h 2914734"/>
                      <a:gd name="connsiteX17" fmla="*/ 0 w 2883422"/>
                      <a:gd name="connsiteY17" fmla="*/ 1136746 h 2914734"/>
                      <a:gd name="connsiteX18" fmla="*/ 0 w 2883422"/>
                      <a:gd name="connsiteY18" fmla="*/ 612094 h 2914734"/>
                      <a:gd name="connsiteX19" fmla="*/ 0 w 2883422"/>
                      <a:gd name="connsiteY19" fmla="*/ 0 h 291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83422" h="2914734" fill="none" extrusionOk="0">
                        <a:moveTo>
                          <a:pt x="0" y="0"/>
                        </a:moveTo>
                        <a:cubicBezTo>
                          <a:pt x="227479" y="-17050"/>
                          <a:pt x="318905" y="-14767"/>
                          <a:pt x="605519" y="0"/>
                        </a:cubicBezTo>
                        <a:cubicBezTo>
                          <a:pt x="892133" y="14767"/>
                          <a:pt x="989074" y="-13544"/>
                          <a:pt x="1211037" y="0"/>
                        </a:cubicBezTo>
                        <a:cubicBezTo>
                          <a:pt x="1433000" y="13544"/>
                          <a:pt x="1526993" y="28343"/>
                          <a:pt x="1816556" y="0"/>
                        </a:cubicBezTo>
                        <a:cubicBezTo>
                          <a:pt x="2106119" y="-28343"/>
                          <a:pt x="2113991" y="-24469"/>
                          <a:pt x="2335572" y="0"/>
                        </a:cubicBezTo>
                        <a:cubicBezTo>
                          <a:pt x="2557153" y="24469"/>
                          <a:pt x="2612974" y="-14865"/>
                          <a:pt x="2883422" y="0"/>
                        </a:cubicBezTo>
                        <a:cubicBezTo>
                          <a:pt x="2877373" y="267032"/>
                          <a:pt x="2864078" y="512379"/>
                          <a:pt x="2883422" y="641241"/>
                        </a:cubicBezTo>
                        <a:cubicBezTo>
                          <a:pt x="2902766" y="770103"/>
                          <a:pt x="2896578" y="993648"/>
                          <a:pt x="2883422" y="1224188"/>
                        </a:cubicBezTo>
                        <a:cubicBezTo>
                          <a:pt x="2870266" y="1454728"/>
                          <a:pt x="2870156" y="1554022"/>
                          <a:pt x="2883422" y="1807135"/>
                        </a:cubicBezTo>
                        <a:cubicBezTo>
                          <a:pt x="2896688" y="2060248"/>
                          <a:pt x="2855700" y="2418390"/>
                          <a:pt x="2883422" y="2914734"/>
                        </a:cubicBezTo>
                        <a:cubicBezTo>
                          <a:pt x="2685854" y="2930583"/>
                          <a:pt x="2568065" y="2932089"/>
                          <a:pt x="2306738" y="2914734"/>
                        </a:cubicBezTo>
                        <a:cubicBezTo>
                          <a:pt x="2045411" y="2897379"/>
                          <a:pt x="1923616" y="2909612"/>
                          <a:pt x="1787722" y="2914734"/>
                        </a:cubicBezTo>
                        <a:cubicBezTo>
                          <a:pt x="1651828" y="2919856"/>
                          <a:pt x="1375575" y="2890795"/>
                          <a:pt x="1153369" y="2914734"/>
                        </a:cubicBezTo>
                        <a:cubicBezTo>
                          <a:pt x="931163" y="2938673"/>
                          <a:pt x="703270" y="2924313"/>
                          <a:pt x="519016" y="2914734"/>
                        </a:cubicBezTo>
                        <a:cubicBezTo>
                          <a:pt x="334762" y="2905155"/>
                          <a:pt x="112359" y="2939983"/>
                          <a:pt x="0" y="2914734"/>
                        </a:cubicBezTo>
                        <a:cubicBezTo>
                          <a:pt x="7690" y="2721959"/>
                          <a:pt x="-1599" y="2521566"/>
                          <a:pt x="0" y="2273493"/>
                        </a:cubicBezTo>
                        <a:cubicBezTo>
                          <a:pt x="1599" y="2025420"/>
                          <a:pt x="28166" y="1795989"/>
                          <a:pt x="0" y="1632251"/>
                        </a:cubicBezTo>
                        <a:cubicBezTo>
                          <a:pt x="-28166" y="1468513"/>
                          <a:pt x="12162" y="1277780"/>
                          <a:pt x="0" y="1136746"/>
                        </a:cubicBezTo>
                        <a:cubicBezTo>
                          <a:pt x="-12162" y="995712"/>
                          <a:pt x="-12030" y="739189"/>
                          <a:pt x="0" y="612094"/>
                        </a:cubicBezTo>
                        <a:cubicBezTo>
                          <a:pt x="12030" y="484999"/>
                          <a:pt x="3250" y="279082"/>
                          <a:pt x="0" y="0"/>
                        </a:cubicBezTo>
                        <a:close/>
                      </a:path>
                      <a:path w="2883422" h="2914734" stroke="0" extrusionOk="0">
                        <a:moveTo>
                          <a:pt x="0" y="0"/>
                        </a:moveTo>
                        <a:cubicBezTo>
                          <a:pt x="165598" y="-3585"/>
                          <a:pt x="277925" y="6012"/>
                          <a:pt x="490182" y="0"/>
                        </a:cubicBezTo>
                        <a:cubicBezTo>
                          <a:pt x="702439" y="-6012"/>
                          <a:pt x="815904" y="-10575"/>
                          <a:pt x="1095700" y="0"/>
                        </a:cubicBezTo>
                        <a:cubicBezTo>
                          <a:pt x="1375496" y="10575"/>
                          <a:pt x="1484859" y="-10971"/>
                          <a:pt x="1643551" y="0"/>
                        </a:cubicBezTo>
                        <a:cubicBezTo>
                          <a:pt x="1802243" y="10971"/>
                          <a:pt x="2003687" y="28077"/>
                          <a:pt x="2220235" y="0"/>
                        </a:cubicBezTo>
                        <a:cubicBezTo>
                          <a:pt x="2436783" y="-28077"/>
                          <a:pt x="2661805" y="-2403"/>
                          <a:pt x="2883422" y="0"/>
                        </a:cubicBezTo>
                        <a:cubicBezTo>
                          <a:pt x="2888712" y="171015"/>
                          <a:pt x="2884458" y="426239"/>
                          <a:pt x="2883422" y="582947"/>
                        </a:cubicBezTo>
                        <a:cubicBezTo>
                          <a:pt x="2882386" y="739655"/>
                          <a:pt x="2912541" y="948107"/>
                          <a:pt x="2883422" y="1195041"/>
                        </a:cubicBezTo>
                        <a:cubicBezTo>
                          <a:pt x="2854303" y="1441975"/>
                          <a:pt x="2875269" y="1595924"/>
                          <a:pt x="2883422" y="1807135"/>
                        </a:cubicBezTo>
                        <a:cubicBezTo>
                          <a:pt x="2891575" y="2018346"/>
                          <a:pt x="2862339" y="2115371"/>
                          <a:pt x="2883422" y="2360935"/>
                        </a:cubicBezTo>
                        <a:cubicBezTo>
                          <a:pt x="2904505" y="2606499"/>
                          <a:pt x="2894605" y="2718601"/>
                          <a:pt x="2883422" y="2914734"/>
                        </a:cubicBezTo>
                        <a:cubicBezTo>
                          <a:pt x="2748565" y="2916220"/>
                          <a:pt x="2563487" y="2904967"/>
                          <a:pt x="2364406" y="2914734"/>
                        </a:cubicBezTo>
                        <a:cubicBezTo>
                          <a:pt x="2165325" y="2924501"/>
                          <a:pt x="1971809" y="2906623"/>
                          <a:pt x="1816556" y="2914734"/>
                        </a:cubicBezTo>
                        <a:cubicBezTo>
                          <a:pt x="1661303" y="2922846"/>
                          <a:pt x="1415109" y="2899983"/>
                          <a:pt x="1211037" y="2914734"/>
                        </a:cubicBezTo>
                        <a:cubicBezTo>
                          <a:pt x="1006965" y="2929485"/>
                          <a:pt x="867254" y="2900997"/>
                          <a:pt x="634353" y="2914734"/>
                        </a:cubicBezTo>
                        <a:cubicBezTo>
                          <a:pt x="401452" y="2928471"/>
                          <a:pt x="167145" y="2914334"/>
                          <a:pt x="0" y="2914734"/>
                        </a:cubicBezTo>
                        <a:cubicBezTo>
                          <a:pt x="-16901" y="2686250"/>
                          <a:pt x="-19478" y="2612478"/>
                          <a:pt x="0" y="2390082"/>
                        </a:cubicBezTo>
                        <a:cubicBezTo>
                          <a:pt x="19478" y="2167686"/>
                          <a:pt x="16969" y="2047934"/>
                          <a:pt x="0" y="1894577"/>
                        </a:cubicBezTo>
                        <a:cubicBezTo>
                          <a:pt x="-16969" y="1741221"/>
                          <a:pt x="-8070" y="1474132"/>
                          <a:pt x="0" y="1253336"/>
                        </a:cubicBezTo>
                        <a:cubicBezTo>
                          <a:pt x="8070" y="1032540"/>
                          <a:pt x="21737" y="800230"/>
                          <a:pt x="0" y="612094"/>
                        </a:cubicBezTo>
                        <a:cubicBezTo>
                          <a:pt x="-21737" y="423958"/>
                          <a:pt x="-19998" y="29292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86FF50D-1B1F-C7F4-DF19-7EB4C1492520}"/>
              </a:ext>
            </a:extLst>
          </p:cNvPr>
          <p:cNvSpPr txBox="1">
            <a:spLocks noGrp="1" noRot="1" noMove="1" noResize="1" noEditPoints="1" noAdjustHandles="1" noChangeArrowheads="1" noChangeShapeType="1"/>
          </p:cNvSpPr>
          <p:nvPr/>
        </p:nvSpPr>
        <p:spPr>
          <a:xfrm>
            <a:off x="680138" y="1417826"/>
            <a:ext cx="3227695" cy="4247317"/>
          </a:xfrm>
          <a:prstGeom prst="rect">
            <a:avLst/>
          </a:prstGeom>
          <a:noFill/>
        </p:spPr>
        <p:txBody>
          <a:bodyPr wrap="square" lIns="91440" tIns="45720" rIns="91440" bIns="45720" anchor="t">
            <a:spAutoFit/>
          </a:bodyPr>
          <a:lstStyle/>
          <a:p>
            <a:r>
              <a:rPr lang="en-GB">
                <a:latin typeface="+mj-lt"/>
              </a:rPr>
              <a:t>You can contact </a:t>
            </a:r>
            <a:r>
              <a:rPr lang="en-GB" b="1">
                <a:latin typeface="+mj-lt"/>
              </a:rPr>
              <a:t>Childline</a:t>
            </a:r>
            <a:r>
              <a:rPr lang="en-GB">
                <a:latin typeface="+mj-lt"/>
              </a:rPr>
              <a:t> about anything for free. Whatever your worry, they are here to support you.</a:t>
            </a:r>
          </a:p>
          <a:p>
            <a:endParaRPr lang="en-US"/>
          </a:p>
          <a:p>
            <a:endParaRPr lang="en-US"/>
          </a:p>
          <a:p>
            <a:endParaRPr lang="en-US"/>
          </a:p>
          <a:p>
            <a:endParaRPr lang="en-US"/>
          </a:p>
          <a:p>
            <a:endParaRPr lang="en-US"/>
          </a:p>
          <a:p>
            <a:pPr marL="342900" indent="-342900">
              <a:buFont typeface="+mj-lt"/>
              <a:buAutoNum type="arabicPeriod"/>
            </a:pPr>
            <a:r>
              <a:rPr lang="en-GB">
                <a:latin typeface="+mj-lt"/>
              </a:rPr>
              <a:t>Call </a:t>
            </a:r>
            <a:r>
              <a:rPr lang="en-GB" b="1">
                <a:latin typeface="+mj-lt"/>
              </a:rPr>
              <a:t>0800 1111 </a:t>
            </a:r>
            <a:endParaRPr lang="en-GB" b="1">
              <a:latin typeface="+mj-lt"/>
              <a:cs typeface="Arial"/>
            </a:endParaRPr>
          </a:p>
          <a:p>
            <a:pPr marL="342900" indent="-342900">
              <a:buFont typeface="+mj-lt"/>
              <a:buAutoNum type="arabicPeriod"/>
            </a:pPr>
            <a:r>
              <a:rPr lang="en-GB">
                <a:latin typeface="+mj-lt"/>
              </a:rPr>
              <a:t>Have a 1-2-1 chat </a:t>
            </a:r>
            <a:endParaRPr lang="en-GB">
              <a:latin typeface="+mj-lt"/>
              <a:cs typeface="Arial"/>
            </a:endParaRPr>
          </a:p>
          <a:p>
            <a:pPr marL="342900" indent="-342900">
              <a:buFont typeface="+mj-lt"/>
              <a:buAutoNum type="arabicPeriod"/>
            </a:pPr>
            <a:r>
              <a:rPr lang="en-GB">
                <a:latin typeface="+mj-lt"/>
                <a:hlinkClick r:id="rId5"/>
              </a:rPr>
              <a:t>Email</a:t>
            </a:r>
            <a:r>
              <a:rPr lang="en-GB">
                <a:latin typeface="+mj-lt"/>
              </a:rPr>
              <a:t> a counsellor on </a:t>
            </a:r>
            <a:br>
              <a:rPr lang="en-GB">
                <a:latin typeface="+mj-lt"/>
              </a:rPr>
            </a:br>
            <a:r>
              <a:rPr lang="en-GB">
                <a:latin typeface="+mj-lt"/>
              </a:rPr>
              <a:t>their website: </a:t>
            </a:r>
            <a:r>
              <a:rPr lang="en-GB" b="1">
                <a:latin typeface="+mj-lt"/>
              </a:rPr>
              <a:t>childline.org.uk/get-support</a:t>
            </a:r>
            <a:endParaRPr lang="en-GB" b="1">
              <a:latin typeface="+mj-lt"/>
              <a:cs typeface="Arial"/>
            </a:endParaRPr>
          </a:p>
        </p:txBody>
      </p:sp>
      <p:sp>
        <p:nvSpPr>
          <p:cNvPr id="6" name="TextBox 5">
            <a:extLst>
              <a:ext uri="{FF2B5EF4-FFF2-40B4-BE49-F238E27FC236}">
                <a16:creationId xmlns:a16="http://schemas.microsoft.com/office/drawing/2014/main" id="{5F2B18F9-9CCF-7491-A320-E411E02B7722}"/>
              </a:ext>
            </a:extLst>
          </p:cNvPr>
          <p:cNvSpPr txBox="1">
            <a:spLocks noGrp="1" noRot="1" noMove="1" noResize="1" noEditPoints="1" noAdjustHandles="1" noChangeArrowheads="1" noChangeShapeType="1"/>
          </p:cNvSpPr>
          <p:nvPr/>
        </p:nvSpPr>
        <p:spPr>
          <a:xfrm>
            <a:off x="4271038" y="1363638"/>
            <a:ext cx="3071741" cy="3788933"/>
          </a:xfrm>
          <a:prstGeom prst="rect">
            <a:avLst/>
          </a:prstGeom>
          <a:noFill/>
        </p:spPr>
        <p:txBody>
          <a:bodyPr wrap="square">
            <a:spAutoFit/>
          </a:bodyPr>
          <a:lstStyle/>
          <a:p>
            <a:r>
              <a:rPr lang="en-GB" b="1" err="1">
                <a:latin typeface="+mj-lt"/>
              </a:rPr>
              <a:t>YoungMinds</a:t>
            </a:r>
            <a:r>
              <a:rPr lang="en-GB">
                <a:latin typeface="+mj-lt"/>
              </a:rPr>
              <a:t> are the UK’s leading charity fighting for children and young people's mental health.</a:t>
            </a:r>
          </a:p>
          <a:p>
            <a:endParaRPr lang="en-GB">
              <a:latin typeface="+mj-lt"/>
            </a:endParaRPr>
          </a:p>
          <a:p>
            <a:endParaRPr lang="en-GB">
              <a:latin typeface="+mj-lt"/>
            </a:endParaRPr>
          </a:p>
          <a:p>
            <a:endParaRPr lang="en-GB">
              <a:latin typeface="+mj-lt"/>
            </a:endParaRPr>
          </a:p>
          <a:p>
            <a:endParaRPr lang="en-GB" b="1">
              <a:latin typeface="+mj-lt"/>
            </a:endParaRPr>
          </a:p>
          <a:p>
            <a:endParaRPr lang="en-GB" b="1">
              <a:latin typeface="+mj-lt"/>
            </a:endParaRPr>
          </a:p>
          <a:p>
            <a:pPr marL="342900" indent="-342900">
              <a:buFont typeface="+mj-lt"/>
              <a:buAutoNum type="arabicPeriod"/>
            </a:pPr>
            <a:r>
              <a:rPr lang="en-GB">
                <a:solidFill>
                  <a:schemeClr val="tx1"/>
                </a:solidFill>
                <a:latin typeface="+mj-lt"/>
              </a:rPr>
              <a:t>Text YM to </a:t>
            </a:r>
            <a:r>
              <a:rPr lang="en-GB">
                <a:solidFill>
                  <a:schemeClr val="tx1"/>
                </a:solidFill>
                <a:latin typeface="+mj-lt"/>
                <a:hlinkClick r:id="rId6">
                  <a:extLst>
                    <a:ext uri="{A12FA001-AC4F-418D-AE19-62706E023703}">
                      <ahyp:hlinkClr xmlns:ahyp="http://schemas.microsoft.com/office/drawing/2018/hyperlinkcolor" val="tx"/>
                    </a:ext>
                  </a:extLst>
                </a:hlinkClick>
              </a:rPr>
              <a:t>8525</a:t>
            </a:r>
            <a:endParaRPr lang="en-GB">
              <a:solidFill>
                <a:schemeClr val="tx1"/>
              </a:solidFill>
              <a:latin typeface="+mj-lt"/>
            </a:endParaRPr>
          </a:p>
          <a:p>
            <a:pPr marL="342900" indent="-342900">
              <a:buFont typeface="+mj-lt"/>
              <a:buAutoNum type="arabicPeriod"/>
            </a:pPr>
            <a:r>
              <a:rPr lang="en-GB">
                <a:solidFill>
                  <a:schemeClr val="tx1"/>
                </a:solidFill>
                <a:latin typeface="+mj-lt"/>
              </a:rPr>
              <a:t>Visit their website </a:t>
            </a:r>
            <a:r>
              <a:rPr lang="en-GB" b="1">
                <a:solidFill>
                  <a:schemeClr val="tx1"/>
                </a:solidFill>
                <a:latin typeface="+mj-lt"/>
              </a:rPr>
              <a:t>youngminds.org.uk/young-person</a:t>
            </a:r>
          </a:p>
        </p:txBody>
      </p:sp>
      <p:sp>
        <p:nvSpPr>
          <p:cNvPr id="8" name="TextBox 7">
            <a:extLst>
              <a:ext uri="{FF2B5EF4-FFF2-40B4-BE49-F238E27FC236}">
                <a16:creationId xmlns:a16="http://schemas.microsoft.com/office/drawing/2014/main" id="{0AF281CF-3DB6-766B-9E63-1650216095AD}"/>
              </a:ext>
            </a:extLst>
          </p:cNvPr>
          <p:cNvSpPr txBox="1">
            <a:spLocks noGrp="1" noRot="1" noMove="1" noResize="1" noEditPoints="1" noAdjustHandles="1" noChangeArrowheads="1" noChangeShapeType="1"/>
          </p:cNvSpPr>
          <p:nvPr/>
        </p:nvSpPr>
        <p:spPr>
          <a:xfrm>
            <a:off x="7821504" y="1289323"/>
            <a:ext cx="3814549" cy="3416320"/>
          </a:xfrm>
          <a:prstGeom prst="rect">
            <a:avLst/>
          </a:prstGeom>
          <a:noFill/>
        </p:spPr>
        <p:txBody>
          <a:bodyPr wrap="square" lIns="91440" tIns="45720" rIns="91440" bIns="45720" anchor="t">
            <a:spAutoFit/>
          </a:bodyPr>
          <a:lstStyle/>
          <a:p>
            <a:r>
              <a:rPr lang="en-GB" b="1">
                <a:latin typeface="+mj-lt"/>
              </a:rPr>
              <a:t>Samaritans</a:t>
            </a:r>
            <a:r>
              <a:rPr lang="en-GB">
                <a:latin typeface="+mj-lt"/>
              </a:rPr>
              <a:t> is not only for the moment of crisis. they also take action to prevent the crisis.</a:t>
            </a:r>
          </a:p>
          <a:p>
            <a:endParaRPr lang="en-GB">
              <a:latin typeface="+mj-lt"/>
            </a:endParaRPr>
          </a:p>
          <a:p>
            <a:endParaRPr lang="en-GB">
              <a:latin typeface="+mj-lt"/>
            </a:endParaRPr>
          </a:p>
          <a:p>
            <a:endParaRPr lang="en-GB">
              <a:latin typeface="+mj-lt"/>
            </a:endParaRPr>
          </a:p>
          <a:p>
            <a:endParaRPr lang="en-GB">
              <a:latin typeface="+mj-lt"/>
            </a:endParaRPr>
          </a:p>
          <a:p>
            <a:endParaRPr lang="en-GB" b="1">
              <a:latin typeface="+mj-lt"/>
            </a:endParaRPr>
          </a:p>
          <a:p>
            <a:endParaRPr lang="en-GB" b="1">
              <a:latin typeface="+mj-lt"/>
            </a:endParaRPr>
          </a:p>
          <a:p>
            <a:pPr marL="342900" indent="-342900">
              <a:buFont typeface="+mj-lt"/>
              <a:buAutoNum type="arabicPeriod"/>
            </a:pPr>
            <a:r>
              <a:rPr lang="en-GB">
                <a:solidFill>
                  <a:schemeClr val="bg1"/>
                </a:solidFill>
                <a:latin typeface="+mj-lt"/>
              </a:rPr>
              <a:t>Call </a:t>
            </a:r>
            <a:r>
              <a:rPr lang="en-GB" b="1">
                <a:solidFill>
                  <a:schemeClr val="bg1"/>
                </a:solidFill>
                <a:latin typeface="+mj-lt"/>
              </a:rPr>
              <a:t>116 123 </a:t>
            </a:r>
            <a:r>
              <a:rPr lang="en-GB">
                <a:solidFill>
                  <a:schemeClr val="bg1"/>
                </a:solidFill>
                <a:latin typeface="+mj-lt"/>
              </a:rPr>
              <a:t>for free, 24/7 </a:t>
            </a:r>
            <a:endParaRPr lang="en-GB">
              <a:solidFill>
                <a:schemeClr val="bg1"/>
              </a:solidFill>
              <a:latin typeface="+mj-lt"/>
              <a:cs typeface="Arial"/>
            </a:endParaRPr>
          </a:p>
          <a:p>
            <a:pPr marL="342900" indent="-342900">
              <a:buFont typeface="+mj-lt"/>
              <a:buAutoNum type="arabicPeriod"/>
            </a:pPr>
            <a:r>
              <a:rPr lang="en-GB">
                <a:solidFill>
                  <a:schemeClr val="bg1"/>
                </a:solidFill>
                <a:latin typeface="+mj-lt"/>
              </a:rPr>
              <a:t>Write an email to them: </a:t>
            </a:r>
            <a:r>
              <a:rPr lang="en-GB" b="1">
                <a:solidFill>
                  <a:schemeClr val="bg1"/>
                </a:solidFill>
                <a:latin typeface="+mj-lt"/>
                <a:hlinkClick r:id="rId7">
                  <a:extLst>
                    <a:ext uri="{A12FA001-AC4F-418D-AE19-62706E023703}">
                      <ahyp:hlinkClr xmlns:ahyp="http://schemas.microsoft.com/office/drawing/2018/hyperlinkcolor" val="tx"/>
                    </a:ext>
                  </a:extLst>
                </a:hlinkClick>
              </a:rPr>
              <a:t>jo@samaritans.org</a:t>
            </a:r>
            <a:endParaRPr lang="en-GB" b="1">
              <a:solidFill>
                <a:schemeClr val="bg1"/>
              </a:solidFill>
              <a:latin typeface="+mj-lt"/>
            </a:endParaRPr>
          </a:p>
        </p:txBody>
      </p:sp>
      <p:pic>
        <p:nvPicPr>
          <p:cNvPr id="12" name="Picture 11" descr="A black and blue sign with white text&#10;&#10;Description automatically generated">
            <a:extLst>
              <a:ext uri="{FF2B5EF4-FFF2-40B4-BE49-F238E27FC236}">
                <a16:creationId xmlns:a16="http://schemas.microsoft.com/office/drawing/2014/main" id="{4F2CA6C7-D9C9-3CB6-FDCB-36409EFA95A4}"/>
              </a:ext>
            </a:extLst>
          </p:cNvPr>
          <p:cNvPicPr>
            <a:picLocks noGrp="1" noRo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908395" y="2750409"/>
            <a:ext cx="2020765" cy="719055"/>
          </a:xfrm>
          <a:prstGeom prst="rect">
            <a:avLst/>
          </a:prstGeom>
        </p:spPr>
      </p:pic>
      <p:pic>
        <p:nvPicPr>
          <p:cNvPr id="14" name="Picture 13" descr="A green and white sign&#10;&#10;Description automatically generated">
            <a:extLst>
              <a:ext uri="{FF2B5EF4-FFF2-40B4-BE49-F238E27FC236}">
                <a16:creationId xmlns:a16="http://schemas.microsoft.com/office/drawing/2014/main" id="{57EBB53D-0A97-A13C-50F5-73AC7F7340D0}"/>
              </a:ext>
            </a:extLst>
          </p:cNvPr>
          <p:cNvPicPr>
            <a:picLocks noGrp="1" noRo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8250990" y="2622751"/>
            <a:ext cx="2336750" cy="624351"/>
          </a:xfrm>
          <a:prstGeom prst="rect">
            <a:avLst/>
          </a:prstGeom>
        </p:spPr>
      </p:pic>
      <p:sp>
        <p:nvSpPr>
          <p:cNvPr id="3" name="Rectangle 2">
            <a:hlinkClick r:id="rId10" action="ppaction://hlinksldjump"/>
            <a:extLst>
              <a:ext uri="{FF2B5EF4-FFF2-40B4-BE49-F238E27FC236}">
                <a16:creationId xmlns:a16="http://schemas.microsoft.com/office/drawing/2014/main" id="{2FC18375-68DD-6EE6-1389-FDE9A34387A8}"/>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red and grey house with a chimney&#10;&#10;Description automatically generated">
            <a:extLst>
              <a:ext uri="{FF2B5EF4-FFF2-40B4-BE49-F238E27FC236}">
                <a16:creationId xmlns:a16="http://schemas.microsoft.com/office/drawing/2014/main" id="{EFF3E25A-B2FC-9BF2-A9D9-636FFA133AB8}"/>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pic>
        <p:nvPicPr>
          <p:cNvPr id="7" name="Picture 6">
            <a:extLst>
              <a:ext uri="{FF2B5EF4-FFF2-40B4-BE49-F238E27FC236}">
                <a16:creationId xmlns:a16="http://schemas.microsoft.com/office/drawing/2014/main" id="{836DB18C-060E-C247-C70D-1E563A674547}"/>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4407239" y="2317160"/>
            <a:ext cx="2799337" cy="1585551"/>
          </a:xfrm>
          <a:prstGeom prst="rect">
            <a:avLst/>
          </a:prstGeom>
        </p:spPr>
      </p:pic>
    </p:spTree>
    <p:extLst>
      <p:ext uri="{BB962C8B-B14F-4D97-AF65-F5344CB8AC3E}">
        <p14:creationId xmlns:p14="http://schemas.microsoft.com/office/powerpoint/2010/main" val="64772885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ame board with ladders and ladders&#10;&#10;Description automatically generated">
            <a:extLst>
              <a:ext uri="{FF2B5EF4-FFF2-40B4-BE49-F238E27FC236}">
                <a16:creationId xmlns:a16="http://schemas.microsoft.com/office/drawing/2014/main" id="{693459A7-E3D9-CCF2-2177-1BF122C7DAF4}"/>
              </a:ext>
            </a:extLst>
          </p:cNvPr>
          <p:cNvPicPr>
            <a:picLocks noChangeAspect="1"/>
          </p:cNvPicPr>
          <p:nvPr/>
        </p:nvPicPr>
        <p:blipFill>
          <a:blip r:embed="rId3" cstate="email">
            <a:extLst>
              <a:ext uri="{28A0092B-C50C-407E-A947-70E740481C1C}">
                <a14:useLocalDpi xmlns:a14="http://schemas.microsoft.com/office/drawing/2010/main"/>
              </a:ext>
            </a:extLst>
          </a:blip>
          <a:srcRect l="7910" t="5672" r="9209" b="16807"/>
          <a:stretch/>
        </p:blipFill>
        <p:spPr>
          <a:xfrm>
            <a:off x="301925" y="143774"/>
            <a:ext cx="11111254" cy="5862737"/>
          </a:xfrm>
          <a:prstGeom prst="rect">
            <a:avLst/>
          </a:prstGeom>
        </p:spPr>
      </p:pic>
    </p:spTree>
    <p:extLst>
      <p:ext uri="{BB962C8B-B14F-4D97-AF65-F5344CB8AC3E}">
        <p14:creationId xmlns:p14="http://schemas.microsoft.com/office/powerpoint/2010/main" val="2863159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E37E1A-1337-A73C-1841-2A47BDD6DE31}"/>
              </a:ext>
            </a:extLst>
          </p:cNvPr>
          <p:cNvSpPr>
            <a:spLocks noGrp="1" noRot="1" noMove="1" noResize="1" noEditPoints="1" noAdjustHandles="1" noChangeArrowheads="1" noChangeShapeType="1"/>
          </p:cNvSpPr>
          <p:nvPr/>
        </p:nvSpPr>
        <p:spPr>
          <a:xfrm rot="5400000">
            <a:off x="2236561" y="-31485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3" name="TextBox 2">
            <a:extLst>
              <a:ext uri="{FF2B5EF4-FFF2-40B4-BE49-F238E27FC236}">
                <a16:creationId xmlns:a16="http://schemas.microsoft.com/office/drawing/2014/main" id="{75FBEAF0-453D-74E3-C582-E87EEFA69315}"/>
              </a:ext>
            </a:extLst>
          </p:cNvPr>
          <p:cNvSpPr txBox="1">
            <a:spLocks noGrp="1" noRot="1" noMove="1" noResize="1" noEditPoints="1" noAdjustHandles="1" noChangeArrowheads="1" noChangeShapeType="1"/>
          </p:cNvSpPr>
          <p:nvPr/>
        </p:nvSpPr>
        <p:spPr>
          <a:xfrm>
            <a:off x="1537640" y="1522300"/>
            <a:ext cx="4047644" cy="1384995"/>
          </a:xfrm>
          <a:prstGeom prst="rect">
            <a:avLst/>
          </a:prstGeom>
          <a:noFill/>
        </p:spPr>
        <p:txBody>
          <a:bodyPr wrap="square" lIns="91440" tIns="45720" rIns="91440" bIns="45720" anchor="t">
            <a:spAutoFit/>
          </a:bodyPr>
          <a:lstStyle/>
          <a:p>
            <a:pPr algn="ctr"/>
            <a:r>
              <a:rPr lang="en-GB" sz="1400">
                <a:latin typeface="+mj-lt"/>
                <a:cs typeface="Arial"/>
              </a:rPr>
              <a:t>Clara is feeling down because she doesn’t look like the girls she sees on social media. She has started skipping breakfast.</a:t>
            </a:r>
          </a:p>
          <a:p>
            <a:pPr algn="ctr"/>
            <a:endParaRPr lang="en-GB" sz="1400" b="1">
              <a:latin typeface="+mj-lt"/>
              <a:cs typeface="Arial"/>
            </a:endParaRPr>
          </a:p>
          <a:p>
            <a:pPr algn="ctr"/>
            <a:r>
              <a:rPr lang="en-GB" sz="1400" b="1">
                <a:latin typeface="+mj-lt"/>
                <a:cs typeface="Arial"/>
              </a:rPr>
              <a:t>What could Clara do to make herself feel better?</a:t>
            </a:r>
            <a:endParaRPr lang="en-GB" sz="1400" b="1">
              <a:latin typeface="+mj-lt"/>
              <a:cs typeface="Arial" panose="020B0604020202020204" pitchFamily="34" charset="0"/>
            </a:endParaRPr>
          </a:p>
        </p:txBody>
      </p:sp>
      <p:sp>
        <p:nvSpPr>
          <p:cNvPr id="4" name="TextBox 3">
            <a:extLst>
              <a:ext uri="{FF2B5EF4-FFF2-40B4-BE49-F238E27FC236}">
                <a16:creationId xmlns:a16="http://schemas.microsoft.com/office/drawing/2014/main" id="{74006F2C-B8E8-1010-4FB9-F867BD09F040}"/>
              </a:ext>
            </a:extLst>
          </p:cNvPr>
          <p:cNvSpPr txBox="1">
            <a:spLocks noGrp="1" noRot="1" noMove="1" noResize="1" noEditPoints="1" noAdjustHandles="1" noChangeArrowheads="1" noChangeShapeType="1"/>
          </p:cNvSpPr>
          <p:nvPr/>
        </p:nvSpPr>
        <p:spPr>
          <a:xfrm>
            <a:off x="1294512" y="586012"/>
            <a:ext cx="4533900" cy="830997"/>
          </a:xfrm>
          <a:prstGeom prst="rect">
            <a:avLst/>
          </a:prstGeom>
          <a:noFill/>
        </p:spPr>
        <p:txBody>
          <a:bodyPr wrap="square" lIns="91440" tIns="45720" rIns="91440" bIns="45720" rtlCol="0" anchor="t">
            <a:spAutoFit/>
          </a:bodyPr>
          <a:lstStyle/>
          <a:p>
            <a:pPr algn="ctr"/>
            <a:r>
              <a:rPr lang="en-GB" sz="2400" b="1">
                <a:latin typeface="+mj-lt"/>
              </a:rPr>
              <a:t>Challenge card 1</a:t>
            </a:r>
          </a:p>
          <a:p>
            <a:pPr algn="ctr"/>
            <a:r>
              <a:rPr lang="en-GB" sz="2400" b="1">
                <a:latin typeface="+mj-lt"/>
              </a:rPr>
              <a:t>Self-esteem</a:t>
            </a:r>
          </a:p>
        </p:txBody>
      </p:sp>
      <p:grpSp>
        <p:nvGrpSpPr>
          <p:cNvPr id="14" name="Group 13">
            <a:extLst>
              <a:ext uri="{FF2B5EF4-FFF2-40B4-BE49-F238E27FC236}">
                <a16:creationId xmlns:a16="http://schemas.microsoft.com/office/drawing/2014/main" id="{AFF5D40D-CBE4-D38B-4303-35AB3A8A6255}"/>
              </a:ext>
            </a:extLst>
          </p:cNvPr>
          <p:cNvGrpSpPr>
            <a:grpSpLocks noGrp="1" noUngrp="1" noRot="1" noMove="1" noResize="1"/>
          </p:cNvGrpSpPr>
          <p:nvPr/>
        </p:nvGrpSpPr>
        <p:grpSpPr>
          <a:xfrm>
            <a:off x="5949196" y="453648"/>
            <a:ext cx="4533900" cy="2649802"/>
            <a:chOff x="4844296" y="186948"/>
            <a:chExt cx="4533900" cy="2649802"/>
          </a:xfrm>
        </p:grpSpPr>
        <p:sp>
          <p:nvSpPr>
            <p:cNvPr id="5" name="TextBox 4">
              <a:extLst>
                <a:ext uri="{FF2B5EF4-FFF2-40B4-BE49-F238E27FC236}">
                  <a16:creationId xmlns:a16="http://schemas.microsoft.com/office/drawing/2014/main" id="{BEFE7643-D993-CA7A-9A95-C79F8C4D7F48}"/>
                </a:ext>
              </a:extLst>
            </p:cNvPr>
            <p:cNvSpPr txBox="1">
              <a:spLocks noGrp="1" noRot="1" noMove="1" noResize="1" noEditPoints="1" noAdjustHandles="1" noChangeArrowheads="1" noChangeShapeType="1"/>
            </p:cNvSpPr>
            <p:nvPr/>
          </p:nvSpPr>
          <p:spPr>
            <a:xfrm>
              <a:off x="5119434" y="1255600"/>
              <a:ext cx="4047644" cy="1169551"/>
            </a:xfrm>
            <a:prstGeom prst="rect">
              <a:avLst/>
            </a:prstGeom>
            <a:noFill/>
          </p:spPr>
          <p:txBody>
            <a:bodyPr wrap="square">
              <a:spAutoFit/>
            </a:bodyPr>
            <a:lstStyle/>
            <a:p>
              <a:pPr algn="ctr"/>
              <a:r>
                <a:rPr lang="en-GB" sz="1400">
                  <a:latin typeface="+mj-lt"/>
                  <a:cs typeface="Arial"/>
                </a:rPr>
                <a:t>AJ is being picked on because of the way he looks. He feels silly for being upset and doesn’t know who to talk to.</a:t>
              </a:r>
            </a:p>
            <a:p>
              <a:pPr algn="ctr"/>
              <a:endParaRPr lang="en-GB" sz="1400" b="1">
                <a:latin typeface="+mj-lt"/>
                <a:cs typeface="Arial"/>
              </a:endParaRPr>
            </a:p>
            <a:p>
              <a:pPr algn="ctr"/>
              <a:r>
                <a:rPr lang="en-GB" sz="1400" b="1">
                  <a:latin typeface="+mj-lt"/>
                  <a:cs typeface="Arial"/>
                </a:rPr>
                <a:t>What advice would you give AJ?</a:t>
              </a:r>
              <a:endParaRPr lang="en-GB" sz="1400" b="1">
                <a:latin typeface="+mj-lt"/>
                <a:cs typeface="Arial" panose="020B0604020202020204" pitchFamily="34" charset="0"/>
              </a:endParaRPr>
            </a:p>
          </p:txBody>
        </p:sp>
        <p:sp>
          <p:nvSpPr>
            <p:cNvPr id="6" name="TextBox 5">
              <a:extLst>
                <a:ext uri="{FF2B5EF4-FFF2-40B4-BE49-F238E27FC236}">
                  <a16:creationId xmlns:a16="http://schemas.microsoft.com/office/drawing/2014/main" id="{F6293647-349C-B7F0-1EBD-B48A95DA81B1}"/>
                </a:ext>
              </a:extLst>
            </p:cNvPr>
            <p:cNvSpPr txBox="1">
              <a:spLocks noGrp="1" noRot="1" noMove="1" noResize="1" noEditPoints="1" noAdjustHandles="1" noChangeArrowheads="1" noChangeShapeType="1"/>
            </p:cNvSpPr>
            <p:nvPr/>
          </p:nvSpPr>
          <p:spPr>
            <a:xfrm>
              <a:off x="4844296" y="319311"/>
              <a:ext cx="4533900" cy="830997"/>
            </a:xfrm>
            <a:prstGeom prst="rect">
              <a:avLst/>
            </a:prstGeom>
            <a:noFill/>
          </p:spPr>
          <p:txBody>
            <a:bodyPr wrap="square" lIns="91440" tIns="45720" rIns="91440" bIns="45720" rtlCol="0" anchor="t">
              <a:spAutoFit/>
            </a:bodyPr>
            <a:lstStyle/>
            <a:p>
              <a:pPr algn="ctr"/>
              <a:r>
                <a:rPr lang="en-GB" sz="2400" b="1">
                  <a:latin typeface="+mj-lt"/>
                </a:rPr>
                <a:t>Challenge Card 2</a:t>
              </a:r>
            </a:p>
            <a:p>
              <a:pPr algn="ctr"/>
              <a:r>
                <a:rPr lang="en-GB" sz="2400" b="1">
                  <a:latin typeface="+mj-lt"/>
                </a:rPr>
                <a:t>Self-esteem</a:t>
              </a:r>
              <a:endParaRPr lang="en-GB" sz="2400" b="1">
                <a:latin typeface="+mj-lt"/>
                <a:cs typeface="Arial"/>
              </a:endParaRPr>
            </a:p>
          </p:txBody>
        </p:sp>
        <p:sp>
          <p:nvSpPr>
            <p:cNvPr id="7" name="Rectangle: Rounded Corners 6">
              <a:extLst>
                <a:ext uri="{FF2B5EF4-FFF2-40B4-BE49-F238E27FC236}">
                  <a16:creationId xmlns:a16="http://schemas.microsoft.com/office/drawing/2014/main" id="{09CA39D5-60E8-C7DA-2319-7C7F1C38FC34}"/>
                </a:ext>
              </a:extLst>
            </p:cNvPr>
            <p:cNvSpPr>
              <a:spLocks noGrp="1" noRot="1" noMove="1" noResize="1" noEditPoints="1" noAdjustHandles="1" noChangeArrowheads="1" noChangeShapeType="1"/>
            </p:cNvSpPr>
            <p:nvPr/>
          </p:nvSpPr>
          <p:spPr>
            <a:xfrm rot="5400000">
              <a:off x="5761891" y="-60230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grpSp>
      <p:sp>
        <p:nvSpPr>
          <p:cNvPr id="8" name="TextBox 7">
            <a:extLst>
              <a:ext uri="{FF2B5EF4-FFF2-40B4-BE49-F238E27FC236}">
                <a16:creationId xmlns:a16="http://schemas.microsoft.com/office/drawing/2014/main" id="{0951A3A0-4ECF-D7AC-8891-796846B4DC51}"/>
              </a:ext>
            </a:extLst>
          </p:cNvPr>
          <p:cNvSpPr txBox="1">
            <a:spLocks noGrp="1" noRot="1" noMove="1" noResize="1" noEditPoints="1" noAdjustHandles="1" noChangeArrowheads="1" noChangeShapeType="1"/>
          </p:cNvSpPr>
          <p:nvPr/>
        </p:nvSpPr>
        <p:spPr>
          <a:xfrm>
            <a:off x="1656564" y="4246659"/>
            <a:ext cx="4047644" cy="1877437"/>
          </a:xfrm>
          <a:prstGeom prst="rect">
            <a:avLst/>
          </a:prstGeom>
          <a:noFill/>
        </p:spPr>
        <p:txBody>
          <a:bodyPr wrap="square">
            <a:spAutoFit/>
          </a:bodyPr>
          <a:lstStyle/>
          <a:p>
            <a:pPr algn="ctr"/>
            <a:r>
              <a:rPr lang="en-GB" sz="1400">
                <a:latin typeface="+mj-lt"/>
                <a:cs typeface="Arial"/>
              </a:rPr>
              <a:t>Alanah is struggling at school. She is getting lower grades than expected in her tests and she is embarrassed to ask for help. She feels worthless and doesn’t want to face another test again. </a:t>
            </a:r>
          </a:p>
          <a:p>
            <a:pPr algn="ctr"/>
            <a:br>
              <a:rPr lang="en-GB" sz="1400" b="1">
                <a:latin typeface="+mj-lt"/>
                <a:cs typeface="Arial"/>
              </a:rPr>
            </a:br>
            <a:r>
              <a:rPr lang="en-GB" sz="1400" b="1">
                <a:latin typeface="+mj-lt"/>
                <a:cs typeface="Arial"/>
              </a:rPr>
              <a:t>What could she do to get support?</a:t>
            </a:r>
            <a:endParaRPr lang="en-GB" sz="1400" b="1">
              <a:latin typeface="+mj-lt"/>
              <a:cs typeface="Arial" panose="020B0604020202020204" pitchFamily="34" charset="0"/>
            </a:endParaRPr>
          </a:p>
          <a:p>
            <a:pPr algn="ctr"/>
            <a:endParaRPr lang="en-GB" sz="1800" b="1">
              <a:latin typeface="+mj-lt"/>
              <a:cs typeface="Arial" panose="020B0604020202020204" pitchFamily="34" charset="0"/>
            </a:endParaRPr>
          </a:p>
        </p:txBody>
      </p:sp>
      <p:sp>
        <p:nvSpPr>
          <p:cNvPr id="9" name="TextBox 8">
            <a:extLst>
              <a:ext uri="{FF2B5EF4-FFF2-40B4-BE49-F238E27FC236}">
                <a16:creationId xmlns:a16="http://schemas.microsoft.com/office/drawing/2014/main" id="{FC99A764-88E5-AAAA-D3A4-E9F317FF2E6E}"/>
              </a:ext>
            </a:extLst>
          </p:cNvPr>
          <p:cNvSpPr txBox="1">
            <a:spLocks noGrp="1" noRot="1" noMove="1" noResize="1" noEditPoints="1" noAdjustHandles="1" noChangeArrowheads="1" noChangeShapeType="1"/>
          </p:cNvSpPr>
          <p:nvPr/>
        </p:nvSpPr>
        <p:spPr>
          <a:xfrm>
            <a:off x="1356972" y="3437891"/>
            <a:ext cx="4533900" cy="830997"/>
          </a:xfrm>
          <a:prstGeom prst="rect">
            <a:avLst/>
          </a:prstGeom>
          <a:noFill/>
        </p:spPr>
        <p:txBody>
          <a:bodyPr wrap="square" lIns="91440" tIns="45720" rIns="91440" bIns="45720" rtlCol="0" anchor="t">
            <a:spAutoFit/>
          </a:bodyPr>
          <a:lstStyle/>
          <a:p>
            <a:pPr algn="ctr"/>
            <a:r>
              <a:rPr lang="en-GB" sz="2400" b="1">
                <a:latin typeface="+mj-lt"/>
              </a:rPr>
              <a:t>Challenge Card 3</a:t>
            </a:r>
          </a:p>
          <a:p>
            <a:pPr algn="ctr"/>
            <a:r>
              <a:rPr lang="en-GB" sz="2400" b="1">
                <a:latin typeface="+mj-lt"/>
              </a:rPr>
              <a:t>Self confidence</a:t>
            </a:r>
            <a:endParaRPr lang="en-GB" sz="3200" b="1">
              <a:latin typeface="+mj-lt"/>
            </a:endParaRPr>
          </a:p>
        </p:txBody>
      </p:sp>
      <p:sp>
        <p:nvSpPr>
          <p:cNvPr id="10" name="Rectangle: Rounded Corners 9">
            <a:extLst>
              <a:ext uri="{FF2B5EF4-FFF2-40B4-BE49-F238E27FC236}">
                <a16:creationId xmlns:a16="http://schemas.microsoft.com/office/drawing/2014/main" id="{27E12086-1D6B-253E-8414-7638D744BC76}"/>
              </a:ext>
            </a:extLst>
          </p:cNvPr>
          <p:cNvSpPr>
            <a:spLocks noGrp="1" noRot="1" noMove="1" noResize="1" noEditPoints="1" noAdjustHandles="1" noChangeArrowheads="1" noChangeShapeType="1"/>
          </p:cNvSpPr>
          <p:nvPr/>
        </p:nvSpPr>
        <p:spPr>
          <a:xfrm rot="5400000">
            <a:off x="2299021" y="2583279"/>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1" name="TextBox 10">
            <a:extLst>
              <a:ext uri="{FF2B5EF4-FFF2-40B4-BE49-F238E27FC236}">
                <a16:creationId xmlns:a16="http://schemas.microsoft.com/office/drawing/2014/main" id="{59F07B77-F010-D476-6DE2-50E8346ACEB6}"/>
              </a:ext>
            </a:extLst>
          </p:cNvPr>
          <p:cNvSpPr txBox="1">
            <a:spLocks noGrp="1" noRot="1" noMove="1" noResize="1" noEditPoints="1" noAdjustHandles="1" noChangeArrowheads="1" noChangeShapeType="1"/>
          </p:cNvSpPr>
          <p:nvPr/>
        </p:nvSpPr>
        <p:spPr>
          <a:xfrm>
            <a:off x="6196460" y="4092770"/>
            <a:ext cx="4119518" cy="1815882"/>
          </a:xfrm>
          <a:prstGeom prst="rect">
            <a:avLst/>
          </a:prstGeom>
          <a:noFill/>
        </p:spPr>
        <p:txBody>
          <a:bodyPr wrap="square">
            <a:spAutoFit/>
          </a:bodyPr>
          <a:lstStyle/>
          <a:p>
            <a:pPr algn="ctr"/>
            <a:r>
              <a:rPr lang="en-GB" sz="1400">
                <a:latin typeface="+mj-lt"/>
                <a:cs typeface="Arial" panose="020B0604020202020204" pitchFamily="34" charset="0"/>
              </a:rPr>
              <a:t>Marie is looking for a part-time job now that she has turned 16 but she is struggling to find work. She has applied for over 30 different jobs and has only had rejections. She feels like she is not good enough and has given up trying. </a:t>
            </a:r>
          </a:p>
          <a:p>
            <a:pPr algn="ctr"/>
            <a:endParaRPr lang="en-GB" sz="1100" b="1">
              <a:latin typeface="+mj-lt"/>
              <a:cs typeface="Arial" panose="020B0604020202020204" pitchFamily="34" charset="0"/>
            </a:endParaRPr>
          </a:p>
          <a:p>
            <a:pPr algn="ctr"/>
            <a:r>
              <a:rPr lang="en-GB" sz="1400" b="1">
                <a:latin typeface="+mj-lt"/>
                <a:cs typeface="Arial" panose="020B0604020202020204" pitchFamily="34" charset="0"/>
              </a:rPr>
              <a:t>What would you suggest that Marie does to help her find work?</a:t>
            </a:r>
          </a:p>
        </p:txBody>
      </p:sp>
      <p:sp>
        <p:nvSpPr>
          <p:cNvPr id="12" name="TextBox 11">
            <a:extLst>
              <a:ext uri="{FF2B5EF4-FFF2-40B4-BE49-F238E27FC236}">
                <a16:creationId xmlns:a16="http://schemas.microsoft.com/office/drawing/2014/main" id="{61CE1C92-3744-14CD-8D5E-EB334BC83F76}"/>
              </a:ext>
            </a:extLst>
          </p:cNvPr>
          <p:cNvSpPr txBox="1">
            <a:spLocks noGrp="1" noRot="1" noMove="1" noResize="1" noEditPoints="1" noAdjustHandles="1" noChangeArrowheads="1" noChangeShapeType="1"/>
          </p:cNvSpPr>
          <p:nvPr/>
        </p:nvSpPr>
        <p:spPr>
          <a:xfrm>
            <a:off x="6053796" y="3372534"/>
            <a:ext cx="4533900" cy="830997"/>
          </a:xfrm>
          <a:prstGeom prst="rect">
            <a:avLst/>
          </a:prstGeom>
          <a:noFill/>
        </p:spPr>
        <p:txBody>
          <a:bodyPr wrap="square" lIns="91440" tIns="45720" rIns="91440" bIns="45720" rtlCol="0" anchor="t">
            <a:spAutoFit/>
          </a:bodyPr>
          <a:lstStyle/>
          <a:p>
            <a:pPr algn="ctr"/>
            <a:r>
              <a:rPr lang="en-GB" sz="2400" b="1">
                <a:latin typeface="+mj-lt"/>
              </a:rPr>
              <a:t>Challenge Card 4</a:t>
            </a:r>
          </a:p>
          <a:p>
            <a:pPr algn="ctr"/>
            <a:r>
              <a:rPr lang="en-GB" sz="2400" b="1">
                <a:latin typeface="+mj-lt"/>
              </a:rPr>
              <a:t>Self confidence</a:t>
            </a:r>
            <a:endParaRPr lang="en-GB" sz="2400" b="1">
              <a:latin typeface="+mj-lt"/>
              <a:cs typeface="Arial"/>
            </a:endParaRPr>
          </a:p>
        </p:txBody>
      </p:sp>
      <p:sp>
        <p:nvSpPr>
          <p:cNvPr id="13" name="Rectangle: Rounded Corners 12">
            <a:extLst>
              <a:ext uri="{FF2B5EF4-FFF2-40B4-BE49-F238E27FC236}">
                <a16:creationId xmlns:a16="http://schemas.microsoft.com/office/drawing/2014/main" id="{C712A3CE-13C3-0D45-6ADF-AEE192EED247}"/>
              </a:ext>
            </a:extLst>
          </p:cNvPr>
          <p:cNvSpPr>
            <a:spLocks noGrp="1" noRot="1" noMove="1" noResize="1" noEditPoints="1" noAdjustHandles="1" noChangeArrowheads="1" noChangeShapeType="1"/>
          </p:cNvSpPr>
          <p:nvPr/>
        </p:nvSpPr>
        <p:spPr>
          <a:xfrm rot="5400000">
            <a:off x="6929251" y="2551850"/>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2" name="Rectangle 21">
            <a:hlinkClick r:id="rId3" action="ppaction://hlinksldjump"/>
            <a:extLst>
              <a:ext uri="{FF2B5EF4-FFF2-40B4-BE49-F238E27FC236}">
                <a16:creationId xmlns:a16="http://schemas.microsoft.com/office/drawing/2014/main" id="{ECAF4DE7-7765-4FB3-F51B-357BF0BC55CE}"/>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Tree>
    <p:extLst>
      <p:ext uri="{BB962C8B-B14F-4D97-AF65-F5344CB8AC3E}">
        <p14:creationId xmlns:p14="http://schemas.microsoft.com/office/powerpoint/2010/main" val="2812075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CBBF078-501C-7601-0195-9350A93E5334}"/>
              </a:ext>
            </a:extLst>
          </p:cNvPr>
          <p:cNvSpPr>
            <a:spLocks noGrp="1" noRot="1" noMove="1" noResize="1" noEditPoints="1" noAdjustHandles="1" noChangeArrowheads="1" noChangeShapeType="1"/>
          </p:cNvSpPr>
          <p:nvPr/>
        </p:nvSpPr>
        <p:spPr>
          <a:xfrm>
            <a:off x="1625332" y="2122508"/>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3BB155-106C-C491-5EBF-AA3DF6BFA8BE}"/>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820800" y="2411571"/>
            <a:ext cx="1246877" cy="251148"/>
          </a:xfrm>
          <a:prstGeom prst="rect">
            <a:avLst/>
          </a:prstGeom>
          <a:ln>
            <a:solidFill>
              <a:srgbClr val="4472C4"/>
            </a:solidFill>
          </a:ln>
        </p:spPr>
      </p:pic>
      <p:pic>
        <p:nvPicPr>
          <p:cNvPr id="16" name="Picture 15">
            <a:extLst>
              <a:ext uri="{FF2B5EF4-FFF2-40B4-BE49-F238E27FC236}">
                <a16:creationId xmlns:a16="http://schemas.microsoft.com/office/drawing/2014/main" id="{358D5405-D4EF-02C8-9568-BBA0D9471153}"/>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1727365" y="2753186"/>
            <a:ext cx="1407194" cy="765412"/>
          </a:xfrm>
          <a:prstGeom prst="rect">
            <a:avLst/>
          </a:prstGeom>
        </p:spPr>
      </p:pic>
      <p:sp>
        <p:nvSpPr>
          <p:cNvPr id="19" name="Rectangle: Rounded Corners 18">
            <a:extLst>
              <a:ext uri="{FF2B5EF4-FFF2-40B4-BE49-F238E27FC236}">
                <a16:creationId xmlns:a16="http://schemas.microsoft.com/office/drawing/2014/main" id="{9D28C2C9-D375-42E2-FB8A-1BFE079FB99A}"/>
              </a:ext>
            </a:extLst>
          </p:cNvPr>
          <p:cNvSpPr>
            <a:spLocks noGrp="1" noRot="1" noMove="1" noResize="1" noEditPoints="1" noAdjustHandles="1" noChangeArrowheads="1" noChangeShapeType="1"/>
          </p:cNvSpPr>
          <p:nvPr/>
        </p:nvSpPr>
        <p:spPr>
          <a:xfrm>
            <a:off x="3348810" y="2162354"/>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BFD40AE8-A1DF-4638-F39B-0B48EE643CD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3399387" y="2758678"/>
            <a:ext cx="1457929" cy="816906"/>
          </a:xfrm>
          <a:prstGeom prst="rect">
            <a:avLst/>
          </a:prstGeom>
        </p:spPr>
      </p:pic>
      <p:pic>
        <p:nvPicPr>
          <p:cNvPr id="25" name="Picture 24">
            <a:extLst>
              <a:ext uri="{FF2B5EF4-FFF2-40B4-BE49-F238E27FC236}">
                <a16:creationId xmlns:a16="http://schemas.microsoft.com/office/drawing/2014/main" id="{D8FE0840-C141-830E-4BC3-407FAC8AF3B1}"/>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3472202" y="2203572"/>
            <a:ext cx="1324657" cy="700136"/>
          </a:xfrm>
          <a:prstGeom prst="rect">
            <a:avLst/>
          </a:prstGeom>
        </p:spPr>
      </p:pic>
      <p:sp>
        <p:nvSpPr>
          <p:cNvPr id="27" name="Rectangle: Rounded Corners 26">
            <a:extLst>
              <a:ext uri="{FF2B5EF4-FFF2-40B4-BE49-F238E27FC236}">
                <a16:creationId xmlns:a16="http://schemas.microsoft.com/office/drawing/2014/main" id="{2597771B-1ACD-334C-E765-0AAEA5498162}"/>
              </a:ext>
            </a:extLst>
          </p:cNvPr>
          <p:cNvSpPr>
            <a:spLocks noGrp="1" noRot="1" noMove="1" noResize="1" noEditPoints="1" noAdjustHandles="1" noChangeArrowheads="1" noChangeShapeType="1"/>
          </p:cNvSpPr>
          <p:nvPr/>
        </p:nvSpPr>
        <p:spPr>
          <a:xfrm>
            <a:off x="5172364" y="2131115"/>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C2837963-8B4A-2A9D-788B-A256382DDF56}"/>
              </a:ext>
            </a:extLst>
          </p:cNvPr>
          <p:cNvSpPr>
            <a:spLocks noGrp="1" noRot="1" noMove="1" noResize="1" noEditPoints="1" noAdjustHandles="1" noChangeArrowheads="1" noChangeShapeType="1"/>
          </p:cNvSpPr>
          <p:nvPr/>
        </p:nvSpPr>
        <p:spPr>
          <a:xfrm>
            <a:off x="6951941" y="2143111"/>
            <a:ext cx="1562986" cy="1988951"/>
          </a:xfrm>
          <a:prstGeom prst="roundRect">
            <a:avLst/>
          </a:prstGeom>
          <a:blipFill>
            <a:blip r:embed="rId7" cstate="email">
              <a:lum bright="70000" contrast="-70000"/>
              <a:extLst>
                <a:ext uri="{BEBA8EAE-BF5A-486C-A8C5-ECC9F3942E4B}">
                  <a14:imgProps xmlns:a14="http://schemas.microsoft.com/office/drawing/2010/main">
                    <a14:imgLayer r:embed="rId8">
                      <a14:imgEffect>
                        <a14:brightnessContrast bright="-30000" contrast="9000"/>
                      </a14:imgEffect>
                    </a14:imgLayer>
                  </a14:imgProps>
                </a:ex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pic>
        <p:nvPicPr>
          <p:cNvPr id="30" name="Picture 29">
            <a:extLst>
              <a:ext uri="{FF2B5EF4-FFF2-40B4-BE49-F238E27FC236}">
                <a16:creationId xmlns:a16="http://schemas.microsoft.com/office/drawing/2014/main" id="{0CA80FC2-9454-F4B2-25A7-E4C9C2951038}"/>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a:stretch/>
        </p:blipFill>
        <p:spPr>
          <a:xfrm>
            <a:off x="5844643" y="2753186"/>
            <a:ext cx="722637" cy="773293"/>
          </a:xfrm>
          <a:prstGeom prst="rect">
            <a:avLst/>
          </a:prstGeom>
        </p:spPr>
      </p:pic>
      <p:pic>
        <p:nvPicPr>
          <p:cNvPr id="32" name="Picture 31">
            <a:extLst>
              <a:ext uri="{FF2B5EF4-FFF2-40B4-BE49-F238E27FC236}">
                <a16:creationId xmlns:a16="http://schemas.microsoft.com/office/drawing/2014/main" id="{B87283CC-4BC2-3EE7-95F2-BF20CC133E4F}"/>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a:stretch/>
        </p:blipFill>
        <p:spPr>
          <a:xfrm>
            <a:off x="5315097" y="2690180"/>
            <a:ext cx="540267" cy="266146"/>
          </a:xfrm>
          <a:prstGeom prst="rect">
            <a:avLst/>
          </a:prstGeom>
        </p:spPr>
      </p:pic>
      <p:sp>
        <p:nvSpPr>
          <p:cNvPr id="41" name="TextBox 40">
            <a:extLst>
              <a:ext uri="{FF2B5EF4-FFF2-40B4-BE49-F238E27FC236}">
                <a16:creationId xmlns:a16="http://schemas.microsoft.com/office/drawing/2014/main" id="{B7E2B4B0-15BC-C6D7-EE6C-4FAC40FDC433}"/>
              </a:ext>
            </a:extLst>
          </p:cNvPr>
          <p:cNvSpPr txBox="1">
            <a:spLocks noGrp="1" noRot="1" noMove="1" noResize="1" noEditPoints="1" noAdjustHandles="1" noChangeArrowheads="1" noChangeShapeType="1"/>
          </p:cNvSpPr>
          <p:nvPr/>
        </p:nvSpPr>
        <p:spPr>
          <a:xfrm>
            <a:off x="7239559" y="2804119"/>
            <a:ext cx="1133645" cy="646331"/>
          </a:xfrm>
          <a:prstGeom prst="rect">
            <a:avLst/>
          </a:prstGeom>
          <a:noFill/>
        </p:spPr>
        <p:txBody>
          <a:bodyPr wrap="none" rtlCol="0">
            <a:spAutoFit/>
          </a:bodyPr>
          <a:lstStyle/>
          <a:p>
            <a:pPr algn="ctr"/>
            <a:r>
              <a:rPr lang="en-GB">
                <a:solidFill>
                  <a:srgbClr val="EE2A24"/>
                </a:solidFill>
                <a:latin typeface="Arial Black" panose="020B0A04020102020204" pitchFamily="34" charset="0"/>
              </a:rPr>
              <a:t>Case </a:t>
            </a:r>
          </a:p>
          <a:p>
            <a:pPr algn="ctr"/>
            <a:r>
              <a:rPr lang="en-GB">
                <a:solidFill>
                  <a:srgbClr val="EE2A24"/>
                </a:solidFill>
                <a:latin typeface="Arial Black" panose="020B0A04020102020204" pitchFamily="34" charset="0"/>
              </a:rPr>
              <a:t>Studies</a:t>
            </a:r>
          </a:p>
        </p:txBody>
      </p:sp>
      <p:sp>
        <p:nvSpPr>
          <p:cNvPr id="42" name="Rectangle: Rounded Corners 41">
            <a:hlinkClick r:id="rId11" action="ppaction://hlinksldjump"/>
            <a:extLst>
              <a:ext uri="{FF2B5EF4-FFF2-40B4-BE49-F238E27FC236}">
                <a16:creationId xmlns:a16="http://schemas.microsoft.com/office/drawing/2014/main" id="{5430E86D-6B30-5902-8CC2-1CFED6691BCD}"/>
              </a:ext>
            </a:extLst>
          </p:cNvPr>
          <p:cNvSpPr>
            <a:spLocks noGrp="1" noRot="1" noMove="1" noResize="1" noEditPoints="1" noAdjustHandles="1" noChangeArrowheads="1" noChangeShapeType="1"/>
          </p:cNvSpPr>
          <p:nvPr/>
        </p:nvSpPr>
        <p:spPr>
          <a:xfrm>
            <a:off x="3641998" y="3617278"/>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Select</a:t>
            </a:r>
          </a:p>
        </p:txBody>
      </p:sp>
      <p:sp>
        <p:nvSpPr>
          <p:cNvPr id="43" name="Rectangle: Rounded Corners 42">
            <a:hlinkClick r:id="rId12" action="ppaction://hlinksldjump"/>
            <a:extLst>
              <a:ext uri="{FF2B5EF4-FFF2-40B4-BE49-F238E27FC236}">
                <a16:creationId xmlns:a16="http://schemas.microsoft.com/office/drawing/2014/main" id="{6F653E72-283A-86DD-B198-4256849E2879}"/>
              </a:ext>
            </a:extLst>
          </p:cNvPr>
          <p:cNvSpPr>
            <a:spLocks noGrp="1" noRot="1" noMove="1" noResize="1" noEditPoints="1" noAdjustHandles="1" noChangeArrowheads="1" noChangeShapeType="1"/>
          </p:cNvSpPr>
          <p:nvPr/>
        </p:nvSpPr>
        <p:spPr>
          <a:xfrm>
            <a:off x="5440959" y="3620976"/>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Select</a:t>
            </a:r>
          </a:p>
        </p:txBody>
      </p:sp>
      <p:sp>
        <p:nvSpPr>
          <p:cNvPr id="44" name="Rectangle: Rounded Corners 43">
            <a:hlinkClick r:id="rId13" action="ppaction://hlinksldjump"/>
            <a:extLst>
              <a:ext uri="{FF2B5EF4-FFF2-40B4-BE49-F238E27FC236}">
                <a16:creationId xmlns:a16="http://schemas.microsoft.com/office/drawing/2014/main" id="{8A11CB23-6668-7020-E093-D20A04DB7B57}"/>
              </a:ext>
            </a:extLst>
          </p:cNvPr>
          <p:cNvSpPr>
            <a:spLocks noGrp="1" noRot="1" noMove="1" noResize="1" noEditPoints="1" noAdjustHandles="1" noChangeArrowheads="1" noChangeShapeType="1"/>
          </p:cNvSpPr>
          <p:nvPr/>
        </p:nvSpPr>
        <p:spPr>
          <a:xfrm>
            <a:off x="7297497" y="3564644"/>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Select</a:t>
            </a:r>
          </a:p>
        </p:txBody>
      </p:sp>
      <p:sp>
        <p:nvSpPr>
          <p:cNvPr id="46" name="Rectangle: Rounded Corners 45">
            <a:hlinkClick r:id="rId14" action="ppaction://hlinksldjump"/>
            <a:extLst>
              <a:ext uri="{FF2B5EF4-FFF2-40B4-BE49-F238E27FC236}">
                <a16:creationId xmlns:a16="http://schemas.microsoft.com/office/drawing/2014/main" id="{2663196A-C64F-43BB-618C-3904C69FFA84}"/>
              </a:ext>
            </a:extLst>
          </p:cNvPr>
          <p:cNvSpPr>
            <a:spLocks noGrp="1" noRot="1" noMove="1" noResize="1" noEditPoints="1" noAdjustHandles="1" noChangeArrowheads="1" noChangeShapeType="1"/>
          </p:cNvSpPr>
          <p:nvPr/>
        </p:nvSpPr>
        <p:spPr>
          <a:xfrm>
            <a:off x="1922078" y="3577774"/>
            <a:ext cx="1017767" cy="453224"/>
          </a:xfrm>
          <a:prstGeom prst="roundRect">
            <a:avLst/>
          </a:prstGeom>
          <a:solidFill>
            <a:srgbClr val="E31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Select</a:t>
            </a:r>
          </a:p>
        </p:txBody>
      </p:sp>
      <p:pic>
        <p:nvPicPr>
          <p:cNvPr id="48" name="Picture 47">
            <a:extLst>
              <a:ext uri="{FF2B5EF4-FFF2-40B4-BE49-F238E27FC236}">
                <a16:creationId xmlns:a16="http://schemas.microsoft.com/office/drawing/2014/main" id="{6F28F725-A544-3E77-5EC9-9A456F13F887}"/>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rot="11604635">
            <a:off x="2638553" y="4456219"/>
            <a:ext cx="792978" cy="293999"/>
          </a:xfrm>
          <a:prstGeom prst="rect">
            <a:avLst/>
          </a:prstGeom>
        </p:spPr>
      </p:pic>
      <p:sp>
        <p:nvSpPr>
          <p:cNvPr id="49" name="TextBox 48">
            <a:extLst>
              <a:ext uri="{FF2B5EF4-FFF2-40B4-BE49-F238E27FC236}">
                <a16:creationId xmlns:a16="http://schemas.microsoft.com/office/drawing/2014/main" id="{416E2DD8-ADF6-1646-907D-592E8C95A673}"/>
              </a:ext>
            </a:extLst>
          </p:cNvPr>
          <p:cNvSpPr txBox="1">
            <a:spLocks noGrp="1" noRot="1" noMove="1" noResize="1" noEditPoints="1" noAdjustHandles="1" noChangeArrowheads="1" noChangeShapeType="1"/>
          </p:cNvSpPr>
          <p:nvPr/>
        </p:nvSpPr>
        <p:spPr>
          <a:xfrm>
            <a:off x="3506531" y="4551967"/>
            <a:ext cx="3464988" cy="369332"/>
          </a:xfrm>
          <a:prstGeom prst="rect">
            <a:avLst/>
          </a:prstGeom>
          <a:noFill/>
        </p:spPr>
        <p:txBody>
          <a:bodyPr wrap="none" rtlCol="0">
            <a:spAutoFit/>
          </a:bodyPr>
          <a:lstStyle/>
          <a:p>
            <a:r>
              <a:rPr lang="en-GB" b="1"/>
              <a:t>Tap Select to go to those slides.</a:t>
            </a:r>
          </a:p>
        </p:txBody>
      </p:sp>
      <p:sp>
        <p:nvSpPr>
          <p:cNvPr id="17" name="Rectangle 16">
            <a:hlinkClick r:id="rId16" action="ppaction://hlinksldjump"/>
            <a:extLst>
              <a:ext uri="{FF2B5EF4-FFF2-40B4-BE49-F238E27FC236}">
                <a16:creationId xmlns:a16="http://schemas.microsoft.com/office/drawing/2014/main" id="{86E7429D-38EA-AE3D-9C6C-EA02FFF6385F}"/>
              </a:ext>
            </a:extLst>
          </p:cNvPr>
          <p:cNvSpPr>
            <a:spLocks noGrp="1" noRot="1" noMove="1" noResize="1" noEditPoints="1" noAdjustHandles="1" noChangeArrowheads="1" noChangeShapeType="1"/>
          </p:cNvSpPr>
          <p:nvPr/>
        </p:nvSpPr>
        <p:spPr>
          <a:xfrm>
            <a:off x="11375544" y="80383"/>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red and grey house with a chimney&#10;&#10;Description automatically generated">
            <a:extLst>
              <a:ext uri="{FF2B5EF4-FFF2-40B4-BE49-F238E27FC236}">
                <a16:creationId xmlns:a16="http://schemas.microsoft.com/office/drawing/2014/main" id="{ED9EEA49-1558-8522-88A2-18EB296C4ABF}"/>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tretch>
            <a:fillRect/>
          </a:stretch>
        </p:blipFill>
        <p:spPr>
          <a:xfrm>
            <a:off x="11462141" y="84172"/>
            <a:ext cx="473148" cy="446568"/>
          </a:xfrm>
          <a:prstGeom prst="rect">
            <a:avLst/>
          </a:prstGeom>
        </p:spPr>
      </p:pic>
      <p:pic>
        <p:nvPicPr>
          <p:cNvPr id="18" name="Picture 17" descr="A red curved line in black background&#10;&#10;Description automatically generated">
            <a:extLst>
              <a:ext uri="{FF2B5EF4-FFF2-40B4-BE49-F238E27FC236}">
                <a16:creationId xmlns:a16="http://schemas.microsoft.com/office/drawing/2014/main" id="{0765A0BA-87BB-6592-5FA8-0B6F9E61F04A}"/>
              </a:ext>
            </a:extLst>
          </p:cNvPr>
          <p:cNvPicPr>
            <a:picLocks noGrp="1" noRot="1" noChangeAspect="1" noMove="1" noResize="1" noEditPoints="1" noAdjustHandles="1" noChangeArrowheads="1" noChangeShapeType="1" noCrop="1"/>
          </p:cNvPicPr>
          <p:nvPr/>
        </p:nvPicPr>
        <p:blipFill>
          <a:blip r:embed="rId18" cstate="email">
            <a:extLst>
              <a:ext uri="{28A0092B-C50C-407E-A947-70E740481C1C}">
                <a14:useLocalDpi xmlns:a14="http://schemas.microsoft.com/office/drawing/2010/main"/>
              </a:ext>
            </a:extLst>
          </a:blip>
          <a:stretch>
            <a:fillRect/>
          </a:stretch>
        </p:blipFill>
        <p:spPr>
          <a:xfrm rot="-2220000">
            <a:off x="10480816" y="279653"/>
            <a:ext cx="792978" cy="374118"/>
          </a:xfrm>
          <a:prstGeom prst="rect">
            <a:avLst/>
          </a:prstGeom>
        </p:spPr>
      </p:pic>
      <p:sp>
        <p:nvSpPr>
          <p:cNvPr id="20" name="TextBox 19">
            <a:extLst>
              <a:ext uri="{FF2B5EF4-FFF2-40B4-BE49-F238E27FC236}">
                <a16:creationId xmlns:a16="http://schemas.microsoft.com/office/drawing/2014/main" id="{4F1A50BF-9907-8F3A-194F-AD20C420CC84}"/>
              </a:ext>
            </a:extLst>
          </p:cNvPr>
          <p:cNvSpPr txBox="1">
            <a:spLocks noGrp="1" noRot="1" noMove="1" noResize="1" noEditPoints="1" noAdjustHandles="1" noChangeArrowheads="1" noChangeShapeType="1"/>
          </p:cNvSpPr>
          <p:nvPr/>
        </p:nvSpPr>
        <p:spPr>
          <a:xfrm>
            <a:off x="7602012" y="410859"/>
            <a:ext cx="2886239" cy="369332"/>
          </a:xfrm>
          <a:prstGeom prst="rect">
            <a:avLst/>
          </a:prstGeom>
          <a:noFill/>
        </p:spPr>
        <p:txBody>
          <a:bodyPr wrap="none" lIns="91440" tIns="45720" rIns="91440" bIns="45720" rtlCol="0" anchor="t">
            <a:spAutoFit/>
          </a:bodyPr>
          <a:lstStyle/>
          <a:p>
            <a:r>
              <a:rPr lang="en-GB" b="1"/>
              <a:t>Tap home to return here.</a:t>
            </a:r>
          </a:p>
        </p:txBody>
      </p:sp>
      <p:sp>
        <p:nvSpPr>
          <p:cNvPr id="2" name="Rectangle: Rounded Corners 1">
            <a:extLst>
              <a:ext uri="{FF2B5EF4-FFF2-40B4-BE49-F238E27FC236}">
                <a16:creationId xmlns:a16="http://schemas.microsoft.com/office/drawing/2014/main" id="{1EF7C68A-6086-3FEC-9471-53D6AEF6F84D}"/>
              </a:ext>
            </a:extLst>
          </p:cNvPr>
          <p:cNvSpPr>
            <a:spLocks noGrp="1" noRot="1" noMove="1" noResize="1" noEditPoints="1" noAdjustHandles="1" noChangeArrowheads="1" noChangeShapeType="1"/>
          </p:cNvSpPr>
          <p:nvPr/>
        </p:nvSpPr>
        <p:spPr>
          <a:xfrm>
            <a:off x="8682997" y="2162354"/>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hlinkClick r:id="rId19" action="ppaction://hlinksldjump"/>
            <a:extLst>
              <a:ext uri="{FF2B5EF4-FFF2-40B4-BE49-F238E27FC236}">
                <a16:creationId xmlns:a16="http://schemas.microsoft.com/office/drawing/2014/main" id="{F7810779-419B-FA7D-D2D8-EFE7EF960B6A}"/>
              </a:ext>
            </a:extLst>
          </p:cNvPr>
          <p:cNvPicPr>
            <a:picLocks noGrp="1" noRot="1" noChangeAspect="1" noMove="1" noResize="1" noEditPoints="1" noAdjustHandles="1" noChangeArrowheads="1" noChangeShapeType="1" noCrop="1"/>
          </p:cNvPicPr>
          <p:nvPr/>
        </p:nvPicPr>
        <p:blipFill>
          <a:blip r:embed="rId20" cstate="email">
            <a:extLst>
              <a:ext uri="{28A0092B-C50C-407E-A947-70E740481C1C}">
                <a14:useLocalDpi xmlns:a14="http://schemas.microsoft.com/office/drawing/2010/main"/>
              </a:ext>
            </a:extLst>
          </a:blip>
          <a:stretch>
            <a:fillRect/>
          </a:stretch>
        </p:blipFill>
        <p:spPr>
          <a:xfrm>
            <a:off x="8955430" y="3548332"/>
            <a:ext cx="1018120" cy="512108"/>
          </a:xfrm>
          <a:prstGeom prst="rect">
            <a:avLst/>
          </a:prstGeom>
        </p:spPr>
      </p:pic>
      <p:pic>
        <p:nvPicPr>
          <p:cNvPr id="5" name="Picture 4">
            <a:extLst>
              <a:ext uri="{FF2B5EF4-FFF2-40B4-BE49-F238E27FC236}">
                <a16:creationId xmlns:a16="http://schemas.microsoft.com/office/drawing/2014/main" id="{4E840AC4-A3B1-3122-6F61-32D64AFC8079}"/>
              </a:ext>
            </a:extLst>
          </p:cNvPr>
          <p:cNvPicPr>
            <a:picLocks noGrp="1" noRot="1" noChangeAspect="1" noMove="1" noResize="1" noEditPoints="1" noAdjustHandles="1" noChangeArrowheads="1" noChangeShapeType="1" noCrop="1"/>
          </p:cNvPicPr>
          <p:nvPr/>
        </p:nvPicPr>
        <p:blipFill>
          <a:blip r:embed="rId21" cstate="email">
            <a:clrChange>
              <a:clrFrom>
                <a:srgbClr val="FFFFFF"/>
              </a:clrFrom>
              <a:clrTo>
                <a:srgbClr val="FFFFFF">
                  <a:alpha val="0"/>
                </a:srgbClr>
              </a:clrTo>
            </a:clrChange>
            <a:extLst>
              <a:ext uri="{28A0092B-C50C-407E-A947-70E740481C1C}">
                <a14:useLocalDpi xmlns:a14="http://schemas.microsoft.com/office/drawing/2010/main"/>
              </a:ext>
            </a:extLst>
          </a:blip>
          <a:srcRect b="-1"/>
          <a:stretch/>
        </p:blipFill>
        <p:spPr>
          <a:xfrm>
            <a:off x="8679681" y="2650220"/>
            <a:ext cx="1131302" cy="395043"/>
          </a:xfrm>
          <a:prstGeom prst="rect">
            <a:avLst/>
          </a:prstGeom>
        </p:spPr>
      </p:pic>
      <p:pic>
        <p:nvPicPr>
          <p:cNvPr id="6" name="Picture 5">
            <a:extLst>
              <a:ext uri="{FF2B5EF4-FFF2-40B4-BE49-F238E27FC236}">
                <a16:creationId xmlns:a16="http://schemas.microsoft.com/office/drawing/2014/main" id="{B396F1B6-2BE4-7D2B-7A59-5201C9DFC764}"/>
              </a:ext>
            </a:extLst>
          </p:cNvPr>
          <p:cNvPicPr>
            <a:picLocks noGrp="1" noRot="1" noChangeAspect="1" noMove="1" noResize="1" noEditPoints="1" noAdjustHandles="1" noChangeArrowheads="1" noChangeShapeType="1" noCrop="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31518" y="2928825"/>
            <a:ext cx="1462628" cy="457340"/>
          </a:xfrm>
          <a:prstGeom prst="rect">
            <a:avLst/>
          </a:prstGeom>
        </p:spPr>
      </p:pic>
      <p:pic>
        <p:nvPicPr>
          <p:cNvPr id="23" name="Picture 22">
            <a:extLst>
              <a:ext uri="{FF2B5EF4-FFF2-40B4-BE49-F238E27FC236}">
                <a16:creationId xmlns:a16="http://schemas.microsoft.com/office/drawing/2014/main" id="{D7DC51ED-1DBC-3D3A-F460-2F4A42FBE64D}"/>
              </a:ext>
            </a:extLst>
          </p:cNvPr>
          <p:cNvPicPr>
            <a:picLocks noGrp="1" noRot="1" noChangeAspect="1" noMove="1" noResize="1" noEditPoints="1" noAdjustHandles="1" noChangeArrowheads="1" noChangeShapeType="1" noCrop="1"/>
          </p:cNvPicPr>
          <p:nvPr/>
        </p:nvPicPr>
        <p:blipFill rotWithShape="1">
          <a:blip r:embed="rId23" cstate="email">
            <a:extLst>
              <a:ext uri="{28A0092B-C50C-407E-A947-70E740481C1C}">
                <a14:useLocalDpi xmlns:a14="http://schemas.microsoft.com/office/drawing/2010/main"/>
              </a:ext>
            </a:extLst>
          </a:blip>
          <a:srcRect/>
          <a:stretch/>
        </p:blipFill>
        <p:spPr>
          <a:xfrm>
            <a:off x="3731364" y="2804119"/>
            <a:ext cx="554281" cy="304415"/>
          </a:xfrm>
          <a:prstGeom prst="rect">
            <a:avLst/>
          </a:prstGeom>
        </p:spPr>
      </p:pic>
      <p:pic>
        <p:nvPicPr>
          <p:cNvPr id="22" name="Picture 21" descr="A red text on a white background&#10;&#10;Description automatically generated">
            <a:extLst>
              <a:ext uri="{FF2B5EF4-FFF2-40B4-BE49-F238E27FC236}">
                <a16:creationId xmlns:a16="http://schemas.microsoft.com/office/drawing/2014/main" id="{2C78C60F-6A71-B6D3-A726-8D11B217A400}"/>
              </a:ext>
            </a:extLst>
          </p:cNvPr>
          <p:cNvPicPr>
            <a:picLocks noGrp="1" noRot="1" noChangeAspect="1" noMove="1" noResize="1" noEditPoints="1" noAdjustHandles="1" noChangeArrowheads="1" noChangeShapeType="1" noCrop="1"/>
          </p:cNvPicPr>
          <p:nvPr/>
        </p:nvPicPr>
        <p:blipFill>
          <a:blip r:embed="rId24" cstate="email">
            <a:extLst>
              <a:ext uri="{28A0092B-C50C-407E-A947-70E740481C1C}">
                <a14:useLocalDpi xmlns:a14="http://schemas.microsoft.com/office/drawing/2010/main"/>
              </a:ext>
            </a:extLst>
          </a:blip>
          <a:srcRect r="25866"/>
          <a:stretch/>
        </p:blipFill>
        <p:spPr>
          <a:xfrm>
            <a:off x="5250376" y="2449195"/>
            <a:ext cx="1398931" cy="272488"/>
          </a:xfrm>
          <a:prstGeom prst="rect">
            <a:avLst/>
          </a:prstGeom>
        </p:spPr>
      </p:pic>
    </p:spTree>
    <p:extLst>
      <p:ext uri="{BB962C8B-B14F-4D97-AF65-F5344CB8AC3E}">
        <p14:creationId xmlns:p14="http://schemas.microsoft.com/office/powerpoint/2010/main" val="10985722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E37E1A-1337-A73C-1841-2A47BDD6DE31}"/>
              </a:ext>
            </a:extLst>
          </p:cNvPr>
          <p:cNvSpPr>
            <a:spLocks noGrp="1" noRot="1" noMove="1" noResize="1" noEditPoints="1" noAdjustHandles="1" noChangeArrowheads="1" noChangeShapeType="1"/>
          </p:cNvSpPr>
          <p:nvPr/>
        </p:nvSpPr>
        <p:spPr>
          <a:xfrm rot="5400000">
            <a:off x="2427061" y="-25135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7" name="Rectangle: Rounded Corners 6">
            <a:extLst>
              <a:ext uri="{FF2B5EF4-FFF2-40B4-BE49-F238E27FC236}">
                <a16:creationId xmlns:a16="http://schemas.microsoft.com/office/drawing/2014/main" id="{09CA39D5-60E8-C7DA-2319-7C7F1C38FC34}"/>
              </a:ext>
            </a:extLst>
          </p:cNvPr>
          <p:cNvSpPr>
            <a:spLocks noGrp="1" noRot="1" noMove="1" noResize="1" noEditPoints="1" noAdjustHandles="1" noChangeArrowheads="1" noChangeShapeType="1"/>
          </p:cNvSpPr>
          <p:nvPr/>
        </p:nvSpPr>
        <p:spPr>
          <a:xfrm rot="5400000">
            <a:off x="7057291" y="-27210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0" name="Rectangle: Rounded Corners 9">
            <a:extLst>
              <a:ext uri="{FF2B5EF4-FFF2-40B4-BE49-F238E27FC236}">
                <a16:creationId xmlns:a16="http://schemas.microsoft.com/office/drawing/2014/main" id="{27E12086-1D6B-253E-8414-7638D744BC76}"/>
              </a:ext>
            </a:extLst>
          </p:cNvPr>
          <p:cNvSpPr>
            <a:spLocks noGrp="1" noRot="1" noMove="1" noResize="1" noEditPoints="1" noAdjustHandles="1" noChangeArrowheads="1" noChangeShapeType="1"/>
          </p:cNvSpPr>
          <p:nvPr/>
        </p:nvSpPr>
        <p:spPr>
          <a:xfrm rot="5400000">
            <a:off x="2489521" y="2646779"/>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3" name="Rectangle: Rounded Corners 12">
            <a:extLst>
              <a:ext uri="{FF2B5EF4-FFF2-40B4-BE49-F238E27FC236}">
                <a16:creationId xmlns:a16="http://schemas.microsoft.com/office/drawing/2014/main" id="{C712A3CE-13C3-0D45-6ADF-AEE192EED247}"/>
              </a:ext>
            </a:extLst>
          </p:cNvPr>
          <p:cNvSpPr>
            <a:spLocks noGrp="1" noRot="1" noMove="1" noResize="1" noEditPoints="1" noAdjustHandles="1" noChangeArrowheads="1" noChangeShapeType="1"/>
          </p:cNvSpPr>
          <p:nvPr/>
        </p:nvSpPr>
        <p:spPr>
          <a:xfrm rot="5400000">
            <a:off x="7119751" y="2615350"/>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5" name="TextBox 14">
            <a:extLst>
              <a:ext uri="{FF2B5EF4-FFF2-40B4-BE49-F238E27FC236}">
                <a16:creationId xmlns:a16="http://schemas.microsoft.com/office/drawing/2014/main" id="{3C50B0F3-8C99-E190-FB73-F3D5ECF90470}"/>
              </a:ext>
            </a:extLst>
          </p:cNvPr>
          <p:cNvSpPr txBox="1">
            <a:spLocks noGrp="1" noRot="1" noMove="1" noResize="1" noEditPoints="1" noAdjustHandles="1" noChangeArrowheads="1" noChangeShapeType="1"/>
          </p:cNvSpPr>
          <p:nvPr/>
        </p:nvSpPr>
        <p:spPr>
          <a:xfrm>
            <a:off x="1873060" y="1483714"/>
            <a:ext cx="3757803" cy="1600438"/>
          </a:xfrm>
          <a:prstGeom prst="rect">
            <a:avLst/>
          </a:prstGeom>
          <a:noFill/>
        </p:spPr>
        <p:txBody>
          <a:bodyPr wrap="square">
            <a:spAutoFit/>
          </a:bodyPr>
          <a:lstStyle/>
          <a:p>
            <a:pPr algn="ctr"/>
            <a:r>
              <a:rPr lang="en-GB" sz="1400">
                <a:latin typeface="+mj-lt"/>
                <a:cs typeface="Arial"/>
              </a:rPr>
              <a:t>Amir recently lost his grandad, the person who he was closest to and the only person who understood him. </a:t>
            </a:r>
          </a:p>
          <a:p>
            <a:pPr algn="ctr"/>
            <a:r>
              <a:rPr lang="en-GB" sz="1400">
                <a:latin typeface="+mj-lt"/>
                <a:cs typeface="Arial"/>
              </a:rPr>
              <a:t>He feels alone and as though he has no one he can talk to.</a:t>
            </a:r>
          </a:p>
          <a:p>
            <a:pPr algn="ctr"/>
            <a:endParaRPr lang="en-GB" sz="1100" b="1">
              <a:latin typeface="+mj-lt"/>
              <a:cs typeface="Arial"/>
            </a:endParaRPr>
          </a:p>
          <a:p>
            <a:pPr algn="ctr"/>
            <a:r>
              <a:rPr lang="en-GB" sz="1400" b="1">
                <a:latin typeface="+mj-lt"/>
                <a:cs typeface="Arial"/>
              </a:rPr>
              <a:t>What could Amir do?</a:t>
            </a:r>
          </a:p>
        </p:txBody>
      </p:sp>
      <p:sp>
        <p:nvSpPr>
          <p:cNvPr id="17" name="TextBox 16">
            <a:extLst>
              <a:ext uri="{FF2B5EF4-FFF2-40B4-BE49-F238E27FC236}">
                <a16:creationId xmlns:a16="http://schemas.microsoft.com/office/drawing/2014/main" id="{5763E4C6-4B49-738F-140C-6DE0BF3A7F81}"/>
              </a:ext>
            </a:extLst>
          </p:cNvPr>
          <p:cNvSpPr txBox="1">
            <a:spLocks noGrp="1" noRot="1" noMove="1" noResize="1" noEditPoints="1" noAdjustHandles="1" noChangeArrowheads="1" noChangeShapeType="1"/>
          </p:cNvSpPr>
          <p:nvPr/>
        </p:nvSpPr>
        <p:spPr>
          <a:xfrm>
            <a:off x="1394678" y="647027"/>
            <a:ext cx="4533900" cy="830997"/>
          </a:xfrm>
          <a:prstGeom prst="rect">
            <a:avLst/>
          </a:prstGeom>
          <a:noFill/>
        </p:spPr>
        <p:txBody>
          <a:bodyPr wrap="square" lIns="91440" tIns="45720" rIns="91440" bIns="45720" rtlCol="0" anchor="t">
            <a:spAutoFit/>
          </a:bodyPr>
          <a:lstStyle/>
          <a:p>
            <a:pPr algn="ctr"/>
            <a:r>
              <a:rPr lang="en-GB" sz="2400" b="1">
                <a:latin typeface="+mj-lt"/>
              </a:rPr>
              <a:t>Challenge card 5</a:t>
            </a:r>
          </a:p>
          <a:p>
            <a:pPr algn="ctr"/>
            <a:r>
              <a:rPr lang="en-GB" sz="2400" b="1">
                <a:latin typeface="+mj-lt"/>
              </a:rPr>
              <a:t>Loneliness</a:t>
            </a:r>
            <a:endParaRPr lang="en-GB" sz="3200" b="1">
              <a:latin typeface="+mj-lt"/>
            </a:endParaRPr>
          </a:p>
        </p:txBody>
      </p:sp>
      <p:sp>
        <p:nvSpPr>
          <p:cNvPr id="19" name="TextBox 18">
            <a:extLst>
              <a:ext uri="{FF2B5EF4-FFF2-40B4-BE49-F238E27FC236}">
                <a16:creationId xmlns:a16="http://schemas.microsoft.com/office/drawing/2014/main" id="{041723FC-58C1-B77F-33F5-ACA485862B13}"/>
              </a:ext>
            </a:extLst>
          </p:cNvPr>
          <p:cNvSpPr txBox="1">
            <a:spLocks noGrp="1" noRot="1" noMove="1" noResize="1" noEditPoints="1" noAdjustHandles="1" noChangeArrowheads="1" noChangeShapeType="1"/>
          </p:cNvSpPr>
          <p:nvPr/>
        </p:nvSpPr>
        <p:spPr>
          <a:xfrm>
            <a:off x="6457643" y="1434956"/>
            <a:ext cx="3849098" cy="1769715"/>
          </a:xfrm>
          <a:prstGeom prst="rect">
            <a:avLst/>
          </a:prstGeom>
          <a:noFill/>
        </p:spPr>
        <p:txBody>
          <a:bodyPr wrap="square">
            <a:spAutoFit/>
          </a:bodyPr>
          <a:lstStyle/>
          <a:p>
            <a:pPr algn="ctr"/>
            <a:r>
              <a:rPr lang="en-GB" sz="1400">
                <a:latin typeface="+mj-lt"/>
                <a:cs typeface="Arial"/>
              </a:rPr>
              <a:t>Milo has had a lot of changes in his life in the past few months. He has moved country, home and school and is struggling to make friends. He hasn’t spoken to somebody his own age in three weeks. He feels desperately lonely. </a:t>
            </a:r>
          </a:p>
          <a:p>
            <a:pPr algn="ctr"/>
            <a:endParaRPr lang="en-GB" sz="1100" b="1">
              <a:latin typeface="+mj-lt"/>
              <a:cs typeface="Arial"/>
            </a:endParaRPr>
          </a:p>
          <a:p>
            <a:pPr algn="ctr"/>
            <a:r>
              <a:rPr lang="en-GB" sz="1400" b="1">
                <a:latin typeface="+mj-lt"/>
                <a:cs typeface="Arial"/>
              </a:rPr>
              <a:t>What would you do to support Milo?</a:t>
            </a:r>
          </a:p>
        </p:txBody>
      </p:sp>
      <p:sp>
        <p:nvSpPr>
          <p:cNvPr id="20" name="TextBox 19">
            <a:extLst>
              <a:ext uri="{FF2B5EF4-FFF2-40B4-BE49-F238E27FC236}">
                <a16:creationId xmlns:a16="http://schemas.microsoft.com/office/drawing/2014/main" id="{50499B7D-1EDA-39BE-C940-F735F4F100C3}"/>
              </a:ext>
            </a:extLst>
          </p:cNvPr>
          <p:cNvSpPr txBox="1">
            <a:spLocks noGrp="1" noRot="1" noMove="1" noResize="1" noEditPoints="1" noAdjustHandles="1" noChangeArrowheads="1" noChangeShapeType="1"/>
          </p:cNvSpPr>
          <p:nvPr/>
        </p:nvSpPr>
        <p:spPr>
          <a:xfrm>
            <a:off x="6152570" y="582074"/>
            <a:ext cx="4533900" cy="830997"/>
          </a:xfrm>
          <a:prstGeom prst="rect">
            <a:avLst/>
          </a:prstGeom>
          <a:noFill/>
        </p:spPr>
        <p:txBody>
          <a:bodyPr wrap="square" lIns="91440" tIns="45720" rIns="91440" bIns="45720" rtlCol="0" anchor="t">
            <a:spAutoFit/>
          </a:bodyPr>
          <a:lstStyle/>
          <a:p>
            <a:pPr algn="ctr"/>
            <a:r>
              <a:rPr lang="en-GB" sz="2400" b="1">
                <a:latin typeface="+mj-lt"/>
              </a:rPr>
              <a:t>Challenge card 6</a:t>
            </a:r>
          </a:p>
          <a:p>
            <a:pPr algn="ctr"/>
            <a:r>
              <a:rPr lang="en-GB" sz="2400" b="1">
                <a:latin typeface="+mj-lt"/>
              </a:rPr>
              <a:t>Loneliness</a:t>
            </a:r>
            <a:endParaRPr lang="en-GB" sz="3200" b="1">
              <a:latin typeface="+mj-lt"/>
            </a:endParaRPr>
          </a:p>
        </p:txBody>
      </p:sp>
      <p:sp>
        <p:nvSpPr>
          <p:cNvPr id="21" name="TextBox 20">
            <a:extLst>
              <a:ext uri="{FF2B5EF4-FFF2-40B4-BE49-F238E27FC236}">
                <a16:creationId xmlns:a16="http://schemas.microsoft.com/office/drawing/2014/main" id="{FCB78AEB-F2FC-0FA6-2F80-1DE84779F0EE}"/>
              </a:ext>
            </a:extLst>
          </p:cNvPr>
          <p:cNvSpPr txBox="1">
            <a:spLocks noGrp="1" noRot="1" noMove="1" noResize="1" noEditPoints="1" noAdjustHandles="1" noChangeArrowheads="1" noChangeShapeType="1"/>
          </p:cNvSpPr>
          <p:nvPr/>
        </p:nvSpPr>
        <p:spPr>
          <a:xfrm>
            <a:off x="2016656" y="4489570"/>
            <a:ext cx="3614207" cy="1384995"/>
          </a:xfrm>
          <a:prstGeom prst="rect">
            <a:avLst/>
          </a:prstGeom>
          <a:noFill/>
        </p:spPr>
        <p:txBody>
          <a:bodyPr wrap="square">
            <a:spAutoFit/>
          </a:bodyPr>
          <a:lstStyle/>
          <a:p>
            <a:pPr algn="ctr"/>
            <a:r>
              <a:rPr lang="en-GB" sz="1400">
                <a:latin typeface="+mj-lt"/>
                <a:cs typeface="Arial"/>
              </a:rPr>
              <a:t>Rani has been feeling sad for a while.</a:t>
            </a:r>
          </a:p>
          <a:p>
            <a:pPr algn="ctr"/>
            <a:r>
              <a:rPr lang="en-GB" sz="1400">
                <a:latin typeface="+mj-lt"/>
                <a:cs typeface="Arial"/>
              </a:rPr>
              <a:t>She doesn’t want to go out when her friends ask her to. She would rather sit alone in her room in the dark.</a:t>
            </a:r>
          </a:p>
          <a:p>
            <a:pPr algn="ctr"/>
            <a:endParaRPr lang="en-GB" sz="1100" b="1">
              <a:latin typeface="+mj-lt"/>
              <a:cs typeface="Arial"/>
            </a:endParaRPr>
          </a:p>
          <a:p>
            <a:pPr algn="ctr"/>
            <a:r>
              <a:rPr lang="en-GB" sz="1400" b="1">
                <a:latin typeface="+mj-lt"/>
                <a:cs typeface="Arial"/>
              </a:rPr>
              <a:t>How could her friends support her?</a:t>
            </a:r>
            <a:endParaRPr lang="en-GB" sz="1400" b="1">
              <a:latin typeface="+mj-lt"/>
              <a:cs typeface="Arial" panose="020B0604020202020204" pitchFamily="34" charset="0"/>
            </a:endParaRPr>
          </a:p>
        </p:txBody>
      </p:sp>
      <p:sp>
        <p:nvSpPr>
          <p:cNvPr id="22" name="TextBox 21">
            <a:extLst>
              <a:ext uri="{FF2B5EF4-FFF2-40B4-BE49-F238E27FC236}">
                <a16:creationId xmlns:a16="http://schemas.microsoft.com/office/drawing/2014/main" id="{52578C28-D2E0-1924-A091-DF8B6004BA52}"/>
              </a:ext>
            </a:extLst>
          </p:cNvPr>
          <p:cNvSpPr txBox="1">
            <a:spLocks noGrp="1" noRot="1" noMove="1" noResize="1" noEditPoints="1" noAdjustHandles="1" noChangeArrowheads="1" noChangeShapeType="1"/>
          </p:cNvSpPr>
          <p:nvPr/>
        </p:nvSpPr>
        <p:spPr>
          <a:xfrm>
            <a:off x="1547472" y="3534406"/>
            <a:ext cx="4533900" cy="830997"/>
          </a:xfrm>
          <a:prstGeom prst="rect">
            <a:avLst/>
          </a:prstGeom>
          <a:noFill/>
        </p:spPr>
        <p:txBody>
          <a:bodyPr wrap="square" lIns="91440" tIns="45720" rIns="91440" bIns="45720" rtlCol="0" anchor="t">
            <a:spAutoFit/>
          </a:bodyPr>
          <a:lstStyle/>
          <a:p>
            <a:pPr algn="ctr"/>
            <a:r>
              <a:rPr lang="en-GB" sz="2400" b="1">
                <a:latin typeface="+mj-lt"/>
              </a:rPr>
              <a:t>Challenge card 7</a:t>
            </a:r>
          </a:p>
          <a:p>
            <a:pPr algn="ctr"/>
            <a:r>
              <a:rPr lang="en-GB" sz="2400" b="1">
                <a:latin typeface="+mj-lt"/>
              </a:rPr>
              <a:t>Feeling low</a:t>
            </a:r>
            <a:endParaRPr lang="en-GB" sz="3200" b="1">
              <a:latin typeface="+mj-lt"/>
            </a:endParaRPr>
          </a:p>
        </p:txBody>
      </p:sp>
      <p:sp>
        <p:nvSpPr>
          <p:cNvPr id="23" name="TextBox 22">
            <a:extLst>
              <a:ext uri="{FF2B5EF4-FFF2-40B4-BE49-F238E27FC236}">
                <a16:creationId xmlns:a16="http://schemas.microsoft.com/office/drawing/2014/main" id="{388AB490-5A1A-917A-12F5-74C1C24AA992}"/>
              </a:ext>
            </a:extLst>
          </p:cNvPr>
          <p:cNvSpPr txBox="1">
            <a:spLocks noGrp="1" noRot="1" noMove="1" noResize="1" noEditPoints="1" noAdjustHandles="1" noChangeArrowheads="1" noChangeShapeType="1"/>
          </p:cNvSpPr>
          <p:nvPr/>
        </p:nvSpPr>
        <p:spPr>
          <a:xfrm>
            <a:off x="6338250" y="4258269"/>
            <a:ext cx="4101164" cy="1738938"/>
          </a:xfrm>
          <a:prstGeom prst="rect">
            <a:avLst/>
          </a:prstGeom>
          <a:noFill/>
        </p:spPr>
        <p:txBody>
          <a:bodyPr wrap="square">
            <a:spAutoFit/>
          </a:bodyPr>
          <a:lstStyle/>
          <a:p>
            <a:pPr algn="ctr"/>
            <a:r>
              <a:rPr lang="en-GB" sz="1400">
                <a:latin typeface="+mj-lt"/>
                <a:cs typeface="Arial" panose="020B0604020202020204" pitchFamily="34" charset="0"/>
              </a:rPr>
              <a:t>Ishmael has been feeling low for a few months now. He feels as though there is a dark cloud hanging over him and he doesn’t know why. He feels like sometimes he wants to scream and shout, and other times he locks himself in his room. </a:t>
            </a:r>
          </a:p>
          <a:p>
            <a:pPr algn="ctr"/>
            <a:endParaRPr lang="en-GB" sz="600" b="1">
              <a:latin typeface="+mj-lt"/>
              <a:cs typeface="Arial" panose="020B0604020202020204" pitchFamily="34" charset="0"/>
            </a:endParaRPr>
          </a:p>
          <a:p>
            <a:pPr algn="ctr"/>
            <a:r>
              <a:rPr lang="en-GB" sz="1400" b="1">
                <a:latin typeface="+mj-lt"/>
                <a:cs typeface="Arial" panose="020B0604020202020204" pitchFamily="34" charset="0"/>
              </a:rPr>
              <a:t>How would you support Ishmael?</a:t>
            </a:r>
          </a:p>
        </p:txBody>
      </p:sp>
      <p:sp>
        <p:nvSpPr>
          <p:cNvPr id="24" name="TextBox 23">
            <a:extLst>
              <a:ext uri="{FF2B5EF4-FFF2-40B4-BE49-F238E27FC236}">
                <a16:creationId xmlns:a16="http://schemas.microsoft.com/office/drawing/2014/main" id="{68FAA658-7018-B85A-24D4-CABAF258AD14}"/>
              </a:ext>
            </a:extLst>
          </p:cNvPr>
          <p:cNvSpPr txBox="1">
            <a:spLocks noGrp="1" noRot="1" noMove="1" noResize="1" noEditPoints="1" noAdjustHandles="1" noChangeArrowheads="1" noChangeShapeType="1"/>
          </p:cNvSpPr>
          <p:nvPr/>
        </p:nvSpPr>
        <p:spPr>
          <a:xfrm>
            <a:off x="6136107" y="3505415"/>
            <a:ext cx="4533900" cy="830997"/>
          </a:xfrm>
          <a:prstGeom prst="rect">
            <a:avLst/>
          </a:prstGeom>
          <a:noFill/>
        </p:spPr>
        <p:txBody>
          <a:bodyPr wrap="square" lIns="91440" tIns="45720" rIns="91440" bIns="45720" rtlCol="0" anchor="t">
            <a:spAutoFit/>
          </a:bodyPr>
          <a:lstStyle/>
          <a:p>
            <a:pPr algn="ctr"/>
            <a:r>
              <a:rPr lang="en-GB" sz="2400" b="1">
                <a:latin typeface="+mj-lt"/>
              </a:rPr>
              <a:t>Challenge Card 8</a:t>
            </a:r>
          </a:p>
          <a:p>
            <a:pPr algn="ctr"/>
            <a:r>
              <a:rPr lang="en-GB" sz="2400" b="1">
                <a:latin typeface="+mj-lt"/>
              </a:rPr>
              <a:t>Feeling low</a:t>
            </a:r>
            <a:endParaRPr lang="en-GB" sz="3200" b="1">
              <a:latin typeface="+mj-lt"/>
            </a:endParaRPr>
          </a:p>
        </p:txBody>
      </p:sp>
      <p:sp>
        <p:nvSpPr>
          <p:cNvPr id="6" name="Rectangle 5">
            <a:hlinkClick r:id="rId3" action="ppaction://hlinksldjump"/>
            <a:extLst>
              <a:ext uri="{FF2B5EF4-FFF2-40B4-BE49-F238E27FC236}">
                <a16:creationId xmlns:a16="http://schemas.microsoft.com/office/drawing/2014/main" id="{28CA7B8A-1412-9F59-4AC9-1A5496D89185}"/>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Tree>
    <p:extLst>
      <p:ext uri="{BB962C8B-B14F-4D97-AF65-F5344CB8AC3E}">
        <p14:creationId xmlns:p14="http://schemas.microsoft.com/office/powerpoint/2010/main" val="2427239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E37E1A-1337-A73C-1841-2A47BDD6DE31}"/>
              </a:ext>
            </a:extLst>
          </p:cNvPr>
          <p:cNvSpPr>
            <a:spLocks noGrp="1" noRot="1" noMove="1" noResize="1" noEditPoints="1" noAdjustHandles="1" noChangeArrowheads="1" noChangeShapeType="1"/>
          </p:cNvSpPr>
          <p:nvPr/>
        </p:nvSpPr>
        <p:spPr>
          <a:xfrm rot="5400000">
            <a:off x="2209963" y="-53842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7" name="Rectangle: Rounded Corners 6">
            <a:extLst>
              <a:ext uri="{FF2B5EF4-FFF2-40B4-BE49-F238E27FC236}">
                <a16:creationId xmlns:a16="http://schemas.microsoft.com/office/drawing/2014/main" id="{09CA39D5-60E8-C7DA-2319-7C7F1C38FC34}"/>
              </a:ext>
            </a:extLst>
          </p:cNvPr>
          <p:cNvSpPr>
            <a:spLocks noGrp="1" noRot="1" noMove="1" noResize="1" noEditPoints="1" noAdjustHandles="1" noChangeArrowheads="1" noChangeShapeType="1"/>
          </p:cNvSpPr>
          <p:nvPr/>
        </p:nvSpPr>
        <p:spPr>
          <a:xfrm rot="5400000">
            <a:off x="6840193" y="-55917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0" name="Rectangle: Rounded Corners 9">
            <a:extLst>
              <a:ext uri="{FF2B5EF4-FFF2-40B4-BE49-F238E27FC236}">
                <a16:creationId xmlns:a16="http://schemas.microsoft.com/office/drawing/2014/main" id="{27E12086-1D6B-253E-8414-7638D744BC76}"/>
              </a:ext>
            </a:extLst>
          </p:cNvPr>
          <p:cNvSpPr>
            <a:spLocks noGrp="1" noRot="1" noMove="1" noResize="1" noEditPoints="1" noAdjustHandles="1" noChangeArrowheads="1" noChangeShapeType="1"/>
          </p:cNvSpPr>
          <p:nvPr/>
        </p:nvSpPr>
        <p:spPr>
          <a:xfrm rot="5400000">
            <a:off x="2272423" y="2359711"/>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3" name="Rectangle: Rounded Corners 12">
            <a:extLst>
              <a:ext uri="{FF2B5EF4-FFF2-40B4-BE49-F238E27FC236}">
                <a16:creationId xmlns:a16="http://schemas.microsoft.com/office/drawing/2014/main" id="{C712A3CE-13C3-0D45-6ADF-AEE192EED247}"/>
              </a:ext>
            </a:extLst>
          </p:cNvPr>
          <p:cNvSpPr>
            <a:spLocks noGrp="1" noRot="1" noMove="1" noResize="1" noEditPoints="1" noAdjustHandles="1" noChangeArrowheads="1" noChangeShapeType="1"/>
          </p:cNvSpPr>
          <p:nvPr/>
        </p:nvSpPr>
        <p:spPr>
          <a:xfrm rot="5400000">
            <a:off x="6902653" y="2328282"/>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3" name="TextBox 2">
            <a:extLst>
              <a:ext uri="{FF2B5EF4-FFF2-40B4-BE49-F238E27FC236}">
                <a16:creationId xmlns:a16="http://schemas.microsoft.com/office/drawing/2014/main" id="{82E8BB03-A5A5-4AB6-E007-63B002AEEDFF}"/>
              </a:ext>
            </a:extLst>
          </p:cNvPr>
          <p:cNvSpPr txBox="1">
            <a:spLocks noGrp="1" noRot="1" noMove="1" noResize="1" noEditPoints="1" noAdjustHandles="1" noChangeArrowheads="1" noChangeShapeType="1"/>
          </p:cNvSpPr>
          <p:nvPr/>
        </p:nvSpPr>
        <p:spPr>
          <a:xfrm>
            <a:off x="1501600" y="1141891"/>
            <a:ext cx="4066527" cy="1600438"/>
          </a:xfrm>
          <a:prstGeom prst="rect">
            <a:avLst/>
          </a:prstGeom>
          <a:noFill/>
        </p:spPr>
        <p:txBody>
          <a:bodyPr wrap="square">
            <a:spAutoFit/>
          </a:bodyPr>
          <a:lstStyle/>
          <a:p>
            <a:pPr algn="ctr"/>
            <a:r>
              <a:rPr lang="en-GB" sz="1400">
                <a:latin typeface="+mj-lt"/>
                <a:cs typeface="Arial" panose="020B0604020202020204" pitchFamily="34" charset="0"/>
              </a:rPr>
              <a:t>Amari started at a new school three days ago and is yet to speak to anyone. Amari sat on his own during lunch time and couldn’t bring himself to make eye contact with anyone in his class. He is scared nobody will like him.</a:t>
            </a:r>
          </a:p>
          <a:p>
            <a:pPr algn="ctr"/>
            <a:br>
              <a:rPr lang="en-GB" sz="1400" b="1">
                <a:latin typeface="+mj-lt"/>
                <a:cs typeface="Arial" panose="020B0604020202020204" pitchFamily="34" charset="0"/>
              </a:rPr>
            </a:br>
            <a:r>
              <a:rPr lang="en-GB" sz="1400" b="1">
                <a:latin typeface="+mj-lt"/>
                <a:cs typeface="Arial" panose="020B0604020202020204" pitchFamily="34" charset="0"/>
              </a:rPr>
              <a:t>How would you help Amari in this situation?</a:t>
            </a:r>
          </a:p>
        </p:txBody>
      </p:sp>
      <p:sp>
        <p:nvSpPr>
          <p:cNvPr id="4" name="TextBox 3">
            <a:extLst>
              <a:ext uri="{FF2B5EF4-FFF2-40B4-BE49-F238E27FC236}">
                <a16:creationId xmlns:a16="http://schemas.microsoft.com/office/drawing/2014/main" id="{1B2ADC66-9D60-D4B7-B4D0-A586B2199B75}"/>
              </a:ext>
            </a:extLst>
          </p:cNvPr>
          <p:cNvSpPr txBox="1">
            <a:spLocks noGrp="1" noRot="1" noMove="1" noResize="1" noEditPoints="1" noAdjustHandles="1" noChangeArrowheads="1" noChangeShapeType="1"/>
          </p:cNvSpPr>
          <p:nvPr/>
        </p:nvSpPr>
        <p:spPr>
          <a:xfrm>
            <a:off x="1191713" y="281257"/>
            <a:ext cx="4533900" cy="830997"/>
          </a:xfrm>
          <a:prstGeom prst="rect">
            <a:avLst/>
          </a:prstGeom>
          <a:noFill/>
        </p:spPr>
        <p:txBody>
          <a:bodyPr wrap="square" lIns="91440" tIns="45720" rIns="91440" bIns="45720" rtlCol="0" anchor="t">
            <a:spAutoFit/>
          </a:bodyPr>
          <a:lstStyle/>
          <a:p>
            <a:pPr algn="ctr"/>
            <a:r>
              <a:rPr lang="en-GB" sz="2400" b="1">
                <a:latin typeface="+mj-lt"/>
              </a:rPr>
              <a:t>Challenge Card 9</a:t>
            </a:r>
          </a:p>
          <a:p>
            <a:pPr algn="ctr"/>
            <a:r>
              <a:rPr lang="en-GB" sz="2400" b="1">
                <a:latin typeface="+mj-lt"/>
              </a:rPr>
              <a:t>Anxiousness</a:t>
            </a:r>
          </a:p>
        </p:txBody>
      </p:sp>
      <p:sp>
        <p:nvSpPr>
          <p:cNvPr id="5" name="TextBox 4">
            <a:extLst>
              <a:ext uri="{FF2B5EF4-FFF2-40B4-BE49-F238E27FC236}">
                <a16:creationId xmlns:a16="http://schemas.microsoft.com/office/drawing/2014/main" id="{404B4673-A31D-75DF-D51C-301CE112DA8A}"/>
              </a:ext>
            </a:extLst>
          </p:cNvPr>
          <p:cNvSpPr txBox="1">
            <a:spLocks noGrp="1" noRot="1" noMove="1" noResize="1" noEditPoints="1" noAdjustHandles="1" noChangeArrowheads="1" noChangeShapeType="1"/>
          </p:cNvSpPr>
          <p:nvPr/>
        </p:nvSpPr>
        <p:spPr>
          <a:xfrm>
            <a:off x="6127531" y="1066271"/>
            <a:ext cx="4199976" cy="1600438"/>
          </a:xfrm>
          <a:prstGeom prst="rect">
            <a:avLst/>
          </a:prstGeom>
          <a:noFill/>
        </p:spPr>
        <p:txBody>
          <a:bodyPr wrap="square">
            <a:spAutoFit/>
          </a:bodyPr>
          <a:lstStyle/>
          <a:p>
            <a:pPr algn="ctr"/>
            <a:r>
              <a:rPr lang="en-GB" sz="1400">
                <a:latin typeface="+mj-lt"/>
                <a:cs typeface="Arial" panose="020B0604020202020204" pitchFamily="34" charset="0"/>
              </a:rPr>
              <a:t>Whenever Ashleigh leaves the house, she feels as though people are watching her. She is scared she will do something silly, and people will laugh at her. She is scared people will talk about her when they see her. </a:t>
            </a:r>
          </a:p>
          <a:p>
            <a:pPr algn="ctr"/>
            <a:br>
              <a:rPr lang="en-GB" sz="1400" b="1">
                <a:latin typeface="+mj-lt"/>
                <a:cs typeface="Arial" panose="020B0604020202020204" pitchFamily="34" charset="0"/>
              </a:rPr>
            </a:br>
            <a:r>
              <a:rPr lang="en-GB" sz="1400" b="1">
                <a:latin typeface="+mj-lt"/>
                <a:cs typeface="Arial" panose="020B0604020202020204" pitchFamily="34" charset="0"/>
              </a:rPr>
              <a:t>How would you help Ashleigh in this situation?</a:t>
            </a:r>
          </a:p>
        </p:txBody>
      </p:sp>
      <p:sp>
        <p:nvSpPr>
          <p:cNvPr id="6" name="TextBox 5">
            <a:extLst>
              <a:ext uri="{FF2B5EF4-FFF2-40B4-BE49-F238E27FC236}">
                <a16:creationId xmlns:a16="http://schemas.microsoft.com/office/drawing/2014/main" id="{DA79FE07-AF44-969D-7E3B-7662B76867E9}"/>
              </a:ext>
            </a:extLst>
          </p:cNvPr>
          <p:cNvSpPr txBox="1">
            <a:spLocks noGrp="1" noRot="1" noMove="1" noResize="1" noEditPoints="1" noAdjustHandles="1" noChangeArrowheads="1" noChangeShapeType="1"/>
          </p:cNvSpPr>
          <p:nvPr/>
        </p:nvSpPr>
        <p:spPr>
          <a:xfrm>
            <a:off x="6015835" y="258226"/>
            <a:ext cx="4533900" cy="830997"/>
          </a:xfrm>
          <a:prstGeom prst="rect">
            <a:avLst/>
          </a:prstGeom>
          <a:noFill/>
        </p:spPr>
        <p:txBody>
          <a:bodyPr wrap="square" lIns="91440" tIns="45720" rIns="91440" bIns="45720" rtlCol="0" anchor="t">
            <a:spAutoFit/>
          </a:bodyPr>
          <a:lstStyle/>
          <a:p>
            <a:pPr algn="ctr"/>
            <a:r>
              <a:rPr lang="en-GB" sz="2400" b="1">
                <a:latin typeface="+mj-lt"/>
              </a:rPr>
              <a:t>Challenge Card 10</a:t>
            </a:r>
          </a:p>
          <a:p>
            <a:pPr algn="ctr"/>
            <a:r>
              <a:rPr lang="en-GB" sz="2400" b="1">
                <a:latin typeface="+mj-lt"/>
              </a:rPr>
              <a:t>Anxiousness</a:t>
            </a:r>
          </a:p>
        </p:txBody>
      </p:sp>
      <p:sp>
        <p:nvSpPr>
          <p:cNvPr id="8" name="TextBox 7">
            <a:extLst>
              <a:ext uri="{FF2B5EF4-FFF2-40B4-BE49-F238E27FC236}">
                <a16:creationId xmlns:a16="http://schemas.microsoft.com/office/drawing/2014/main" id="{542BCF99-B5C3-CC9C-2F0C-64274E214C9F}"/>
              </a:ext>
            </a:extLst>
          </p:cNvPr>
          <p:cNvSpPr txBox="1">
            <a:spLocks noGrp="1" noRot="1" noMove="1" noResize="1" noEditPoints="1" noAdjustHandles="1" noChangeArrowheads="1" noChangeShapeType="1"/>
          </p:cNvSpPr>
          <p:nvPr/>
        </p:nvSpPr>
        <p:spPr>
          <a:xfrm>
            <a:off x="1516266" y="3905538"/>
            <a:ext cx="4161159" cy="1862048"/>
          </a:xfrm>
          <a:prstGeom prst="rect">
            <a:avLst/>
          </a:prstGeom>
          <a:noFill/>
        </p:spPr>
        <p:txBody>
          <a:bodyPr wrap="square">
            <a:spAutoFit/>
          </a:bodyPr>
          <a:lstStyle/>
          <a:p>
            <a:pPr algn="ctr"/>
            <a:r>
              <a:rPr lang="en-GB" sz="1400">
                <a:latin typeface="+mj-lt"/>
                <a:cs typeface="Arial" panose="020B0604020202020204" pitchFamily="34" charset="0"/>
              </a:rPr>
              <a:t>Elli had to leave home in the early hours of the morning last week because a river had burst near his home. His home is now flooded, and he and his family are currently sleeping in the local community centre. He is struggling to sleep and has exams in a few weeks. </a:t>
            </a:r>
          </a:p>
          <a:p>
            <a:pPr algn="ctr"/>
            <a:endParaRPr lang="en-GB" sz="100">
              <a:latin typeface="+mj-lt"/>
              <a:cs typeface="Arial" panose="020B0604020202020204" pitchFamily="34" charset="0"/>
            </a:endParaRPr>
          </a:p>
          <a:p>
            <a:pPr algn="ctr"/>
            <a:r>
              <a:rPr lang="en-GB" sz="1400">
                <a:latin typeface="+mj-lt"/>
                <a:cs typeface="Arial" panose="020B0604020202020204" pitchFamily="34" charset="0"/>
              </a:rPr>
              <a:t> </a:t>
            </a:r>
            <a:r>
              <a:rPr lang="en-GB" sz="1400" b="1">
                <a:latin typeface="+mj-lt"/>
                <a:cs typeface="Arial" panose="020B0604020202020204" pitchFamily="34" charset="0"/>
              </a:rPr>
              <a:t>What could Eli do to cope with the stress he is feeling?</a:t>
            </a:r>
          </a:p>
        </p:txBody>
      </p:sp>
      <p:sp>
        <p:nvSpPr>
          <p:cNvPr id="9" name="TextBox 8">
            <a:extLst>
              <a:ext uri="{FF2B5EF4-FFF2-40B4-BE49-F238E27FC236}">
                <a16:creationId xmlns:a16="http://schemas.microsoft.com/office/drawing/2014/main" id="{0D84A953-BF28-3BF6-369D-AAEFC1E969CD}"/>
              </a:ext>
            </a:extLst>
          </p:cNvPr>
          <p:cNvSpPr txBox="1">
            <a:spLocks noGrp="1" noRot="1" noMove="1" noResize="1" noEditPoints="1" noAdjustHandles="1" noChangeArrowheads="1" noChangeShapeType="1"/>
          </p:cNvSpPr>
          <p:nvPr/>
        </p:nvSpPr>
        <p:spPr>
          <a:xfrm>
            <a:off x="1267913" y="3212636"/>
            <a:ext cx="4533900" cy="830997"/>
          </a:xfrm>
          <a:prstGeom prst="rect">
            <a:avLst/>
          </a:prstGeom>
          <a:noFill/>
        </p:spPr>
        <p:txBody>
          <a:bodyPr wrap="square" rtlCol="0">
            <a:spAutoFit/>
          </a:bodyPr>
          <a:lstStyle/>
          <a:p>
            <a:pPr algn="ctr"/>
            <a:r>
              <a:rPr lang="en-GB" sz="2400" b="1">
                <a:latin typeface="+mj-lt"/>
              </a:rPr>
              <a:t>Challenge Card 11</a:t>
            </a:r>
          </a:p>
          <a:p>
            <a:pPr algn="ctr"/>
            <a:r>
              <a:rPr lang="en-GB" sz="2400" b="1">
                <a:latin typeface="+mj-lt"/>
              </a:rPr>
              <a:t>Stress</a:t>
            </a:r>
            <a:endParaRPr lang="en-GB" sz="3200" b="1">
              <a:latin typeface="+mj-lt"/>
            </a:endParaRPr>
          </a:p>
        </p:txBody>
      </p:sp>
      <p:sp>
        <p:nvSpPr>
          <p:cNvPr id="11" name="TextBox 10">
            <a:extLst>
              <a:ext uri="{FF2B5EF4-FFF2-40B4-BE49-F238E27FC236}">
                <a16:creationId xmlns:a16="http://schemas.microsoft.com/office/drawing/2014/main" id="{D2047537-6D3F-D571-D8E4-0055E66C2F42}"/>
              </a:ext>
            </a:extLst>
          </p:cNvPr>
          <p:cNvSpPr txBox="1">
            <a:spLocks noGrp="1" noRot="1" noMove="1" noResize="1" noEditPoints="1" noAdjustHandles="1" noChangeArrowheads="1" noChangeShapeType="1"/>
          </p:cNvSpPr>
          <p:nvPr/>
        </p:nvSpPr>
        <p:spPr>
          <a:xfrm>
            <a:off x="6167920" y="3905291"/>
            <a:ext cx="3994348" cy="1862048"/>
          </a:xfrm>
          <a:prstGeom prst="rect">
            <a:avLst/>
          </a:prstGeom>
          <a:noFill/>
        </p:spPr>
        <p:txBody>
          <a:bodyPr wrap="square">
            <a:spAutoFit/>
          </a:bodyPr>
          <a:lstStyle/>
          <a:p>
            <a:pPr algn="ctr"/>
            <a:r>
              <a:rPr lang="en-GB" sz="1400">
                <a:latin typeface="+mj-lt"/>
                <a:cs typeface="Arial" panose="020B0604020202020204" pitchFamily="34" charset="0"/>
              </a:rPr>
              <a:t>Javier has exams coming up. They feel like they are going to fail so are spending all their free time revising. They feel like this isn’t working and the stress is affecting their relationships at home. Javier is now not eating properly as they feel too sick to eat.</a:t>
            </a:r>
          </a:p>
          <a:p>
            <a:pPr algn="ctr"/>
            <a:endParaRPr lang="en-GB" sz="200" b="1">
              <a:latin typeface="+mj-lt"/>
              <a:cs typeface="Arial" panose="020B0604020202020204" pitchFamily="34" charset="0"/>
            </a:endParaRPr>
          </a:p>
          <a:p>
            <a:pPr algn="ctr"/>
            <a:r>
              <a:rPr lang="en-GB" sz="1400" b="1">
                <a:latin typeface="+mj-lt"/>
                <a:cs typeface="Arial" panose="020B0604020202020204" pitchFamily="34" charset="0"/>
              </a:rPr>
              <a:t>What could Javier’s family do to support them?</a:t>
            </a:r>
          </a:p>
        </p:txBody>
      </p:sp>
      <p:sp>
        <p:nvSpPr>
          <p:cNvPr id="12" name="TextBox 11">
            <a:extLst>
              <a:ext uri="{FF2B5EF4-FFF2-40B4-BE49-F238E27FC236}">
                <a16:creationId xmlns:a16="http://schemas.microsoft.com/office/drawing/2014/main" id="{6CE6FF0C-B471-87B6-0CE8-54018F45B2B2}"/>
              </a:ext>
            </a:extLst>
          </p:cNvPr>
          <p:cNvSpPr txBox="1">
            <a:spLocks noGrp="1" noRot="1" noMove="1" noResize="1" noEditPoints="1" noAdjustHandles="1" noChangeArrowheads="1" noChangeShapeType="1"/>
          </p:cNvSpPr>
          <p:nvPr/>
        </p:nvSpPr>
        <p:spPr>
          <a:xfrm>
            <a:off x="5958536" y="3148966"/>
            <a:ext cx="4533900" cy="830997"/>
          </a:xfrm>
          <a:prstGeom prst="rect">
            <a:avLst/>
          </a:prstGeom>
          <a:noFill/>
        </p:spPr>
        <p:txBody>
          <a:bodyPr wrap="square" rtlCol="0">
            <a:spAutoFit/>
          </a:bodyPr>
          <a:lstStyle/>
          <a:p>
            <a:pPr algn="ctr"/>
            <a:r>
              <a:rPr lang="en-GB" sz="2400" b="1">
                <a:latin typeface="+mj-lt"/>
              </a:rPr>
              <a:t>Challenge Card 12</a:t>
            </a:r>
          </a:p>
          <a:p>
            <a:pPr algn="ctr"/>
            <a:r>
              <a:rPr lang="en-GB" sz="2400" b="1">
                <a:latin typeface="+mj-lt"/>
              </a:rPr>
              <a:t>Stress</a:t>
            </a:r>
            <a:endParaRPr lang="en-GB" sz="3200" b="1">
              <a:latin typeface="+mj-lt"/>
            </a:endParaRPr>
          </a:p>
        </p:txBody>
      </p:sp>
      <p:sp>
        <p:nvSpPr>
          <p:cNvPr id="15" name="Rectangle 14">
            <a:hlinkClick r:id="rId3" action="ppaction://hlinksldjump"/>
            <a:extLst>
              <a:ext uri="{FF2B5EF4-FFF2-40B4-BE49-F238E27FC236}">
                <a16:creationId xmlns:a16="http://schemas.microsoft.com/office/drawing/2014/main" id="{A4F55E84-D286-26DE-730C-AC4011AD9090}"/>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Tree>
    <p:extLst>
      <p:ext uri="{BB962C8B-B14F-4D97-AF65-F5344CB8AC3E}">
        <p14:creationId xmlns:p14="http://schemas.microsoft.com/office/powerpoint/2010/main" val="695366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E37E1A-1337-A73C-1841-2A47BDD6DE31}"/>
              </a:ext>
            </a:extLst>
          </p:cNvPr>
          <p:cNvSpPr>
            <a:spLocks noGrp="1" noRot="1" noMove="1" noResize="1" noEditPoints="1" noAdjustHandles="1" noChangeArrowheads="1" noChangeShapeType="1"/>
          </p:cNvSpPr>
          <p:nvPr/>
        </p:nvSpPr>
        <p:spPr>
          <a:xfrm rot="5400000">
            <a:off x="2339359" y="-53842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7" name="Rectangle: Rounded Corners 6">
            <a:extLst>
              <a:ext uri="{FF2B5EF4-FFF2-40B4-BE49-F238E27FC236}">
                <a16:creationId xmlns:a16="http://schemas.microsoft.com/office/drawing/2014/main" id="{09CA39D5-60E8-C7DA-2319-7C7F1C38FC34}"/>
              </a:ext>
            </a:extLst>
          </p:cNvPr>
          <p:cNvSpPr>
            <a:spLocks noGrp="1" noRot="1" noMove="1" noResize="1" noEditPoints="1" noAdjustHandles="1" noChangeArrowheads="1" noChangeShapeType="1"/>
          </p:cNvSpPr>
          <p:nvPr/>
        </p:nvSpPr>
        <p:spPr>
          <a:xfrm rot="5400000">
            <a:off x="6969589" y="-559175"/>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0" name="Rectangle: Rounded Corners 9">
            <a:extLst>
              <a:ext uri="{FF2B5EF4-FFF2-40B4-BE49-F238E27FC236}">
                <a16:creationId xmlns:a16="http://schemas.microsoft.com/office/drawing/2014/main" id="{27E12086-1D6B-253E-8414-7638D744BC76}"/>
              </a:ext>
            </a:extLst>
          </p:cNvPr>
          <p:cNvSpPr>
            <a:spLocks noGrp="1" noRot="1" noMove="1" noResize="1" noEditPoints="1" noAdjustHandles="1" noChangeArrowheads="1" noChangeShapeType="1"/>
          </p:cNvSpPr>
          <p:nvPr/>
        </p:nvSpPr>
        <p:spPr>
          <a:xfrm rot="5400000">
            <a:off x="2401819" y="2359711"/>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3" name="Rectangle: Rounded Corners 12">
            <a:extLst>
              <a:ext uri="{FF2B5EF4-FFF2-40B4-BE49-F238E27FC236}">
                <a16:creationId xmlns:a16="http://schemas.microsoft.com/office/drawing/2014/main" id="{C712A3CE-13C3-0D45-6ADF-AEE192EED247}"/>
              </a:ext>
            </a:extLst>
          </p:cNvPr>
          <p:cNvSpPr>
            <a:spLocks noGrp="1" noRot="1" noMove="1" noResize="1" noEditPoints="1" noAdjustHandles="1" noChangeArrowheads="1" noChangeShapeType="1"/>
          </p:cNvSpPr>
          <p:nvPr/>
        </p:nvSpPr>
        <p:spPr>
          <a:xfrm rot="5400000">
            <a:off x="7032049" y="2328282"/>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4" name="TextBox 3">
            <a:extLst>
              <a:ext uri="{FF2B5EF4-FFF2-40B4-BE49-F238E27FC236}">
                <a16:creationId xmlns:a16="http://schemas.microsoft.com/office/drawing/2014/main" id="{3B2A16F6-CFDB-4BF4-FA1E-AD503741DB73}"/>
              </a:ext>
            </a:extLst>
          </p:cNvPr>
          <p:cNvSpPr txBox="1">
            <a:spLocks noGrp="1" noRot="1" noMove="1" noResize="1" noEditPoints="1" noAdjustHandles="1" noChangeArrowheads="1" noChangeShapeType="1"/>
          </p:cNvSpPr>
          <p:nvPr/>
        </p:nvSpPr>
        <p:spPr>
          <a:xfrm>
            <a:off x="1717970" y="1041002"/>
            <a:ext cx="4060446" cy="1815882"/>
          </a:xfrm>
          <a:prstGeom prst="rect">
            <a:avLst/>
          </a:prstGeom>
          <a:noFill/>
        </p:spPr>
        <p:txBody>
          <a:bodyPr wrap="square">
            <a:spAutoFit/>
          </a:bodyPr>
          <a:lstStyle/>
          <a:p>
            <a:pPr algn="ctr"/>
            <a:r>
              <a:rPr lang="en-GB" sz="1400">
                <a:latin typeface="+mj-lt"/>
                <a:cs typeface="Arial" panose="020B0604020202020204" pitchFamily="34" charset="0"/>
              </a:rPr>
              <a:t>Abbie hasn’t been feeling herself for a while. She is worrying about things at home getting worse. She is now struggling to fall asleep, and when she does, she keeps waking up. She averages around 3 hours of sleep a night. </a:t>
            </a:r>
            <a:br>
              <a:rPr lang="en-GB" sz="1400">
                <a:latin typeface="+mj-lt"/>
                <a:cs typeface="Arial" panose="020B0604020202020204" pitchFamily="34" charset="0"/>
              </a:rPr>
            </a:br>
            <a:r>
              <a:rPr lang="en-GB" sz="1400">
                <a:latin typeface="+mj-lt"/>
                <a:cs typeface="Arial" panose="020B0604020202020204" pitchFamily="34" charset="0"/>
              </a:rPr>
              <a:t>She is so tired at school she cannot focus.</a:t>
            </a:r>
          </a:p>
          <a:p>
            <a:pPr algn="ctr"/>
            <a:br>
              <a:rPr lang="en-GB" sz="1400" b="1">
                <a:latin typeface="+mj-lt"/>
                <a:cs typeface="Arial" panose="020B0604020202020204" pitchFamily="34" charset="0"/>
              </a:rPr>
            </a:br>
            <a:r>
              <a:rPr lang="en-GB" sz="1400" b="1">
                <a:latin typeface="+mj-lt"/>
                <a:cs typeface="Arial" panose="020B0604020202020204" pitchFamily="34" charset="0"/>
              </a:rPr>
              <a:t>Where could she go for help?</a:t>
            </a:r>
          </a:p>
        </p:txBody>
      </p:sp>
      <p:sp>
        <p:nvSpPr>
          <p:cNvPr id="5" name="TextBox 4">
            <a:extLst>
              <a:ext uri="{FF2B5EF4-FFF2-40B4-BE49-F238E27FC236}">
                <a16:creationId xmlns:a16="http://schemas.microsoft.com/office/drawing/2014/main" id="{8C6A810E-4F13-6C8A-1914-3129A2D39B22}"/>
              </a:ext>
            </a:extLst>
          </p:cNvPr>
          <p:cNvSpPr txBox="1">
            <a:spLocks noGrp="1" noRot="1" noMove="1" noResize="1" noEditPoints="1" noAdjustHandles="1" noChangeArrowheads="1" noChangeShapeType="1"/>
          </p:cNvSpPr>
          <p:nvPr/>
        </p:nvSpPr>
        <p:spPr>
          <a:xfrm>
            <a:off x="1454738" y="278535"/>
            <a:ext cx="4533900" cy="830997"/>
          </a:xfrm>
          <a:prstGeom prst="rect">
            <a:avLst/>
          </a:prstGeom>
          <a:noFill/>
        </p:spPr>
        <p:txBody>
          <a:bodyPr wrap="square" rtlCol="0">
            <a:spAutoFit/>
          </a:bodyPr>
          <a:lstStyle/>
          <a:p>
            <a:pPr algn="ctr"/>
            <a:r>
              <a:rPr lang="en-GB" sz="2400" b="1">
                <a:latin typeface="+mj-lt"/>
              </a:rPr>
              <a:t>Challenge Card 13</a:t>
            </a:r>
          </a:p>
          <a:p>
            <a:pPr algn="ctr"/>
            <a:r>
              <a:rPr lang="en-GB" sz="2400" b="1">
                <a:latin typeface="+mj-lt"/>
              </a:rPr>
              <a:t>Sleep</a:t>
            </a:r>
          </a:p>
        </p:txBody>
      </p:sp>
      <p:sp>
        <p:nvSpPr>
          <p:cNvPr id="3" name="TextBox 2">
            <a:extLst>
              <a:ext uri="{FF2B5EF4-FFF2-40B4-BE49-F238E27FC236}">
                <a16:creationId xmlns:a16="http://schemas.microsoft.com/office/drawing/2014/main" id="{460A2255-96E4-3ECE-B7DF-69C996BF6226}"/>
              </a:ext>
            </a:extLst>
          </p:cNvPr>
          <p:cNvSpPr txBox="1">
            <a:spLocks noGrp="1" noRot="1" noMove="1" noResize="1" noEditPoints="1" noAdjustHandles="1" noChangeArrowheads="1" noChangeShapeType="1"/>
          </p:cNvSpPr>
          <p:nvPr/>
        </p:nvSpPr>
        <p:spPr>
          <a:xfrm>
            <a:off x="6250448" y="1018660"/>
            <a:ext cx="4158198" cy="1738938"/>
          </a:xfrm>
          <a:prstGeom prst="rect">
            <a:avLst/>
          </a:prstGeom>
          <a:noFill/>
        </p:spPr>
        <p:txBody>
          <a:bodyPr wrap="square">
            <a:spAutoFit/>
          </a:bodyPr>
          <a:lstStyle/>
          <a:p>
            <a:pPr algn="ctr"/>
            <a:r>
              <a:rPr lang="en-GB" sz="1400">
                <a:latin typeface="+mj-lt"/>
                <a:cs typeface="Arial" panose="020B0604020202020204" pitchFamily="34" charset="0"/>
              </a:rPr>
              <a:t>Felix witnessed a traumatic event two months ago and relives the experience whenever they close their eyes. They’re frightened to be in a dark room on their own and when they finally fall asleep, they wake up sweating after having nightmares. They are too scared to speak to anyone about this. </a:t>
            </a:r>
          </a:p>
          <a:p>
            <a:pPr algn="ctr"/>
            <a:endParaRPr lang="en-GB" sz="800" b="1">
              <a:latin typeface="+mj-lt"/>
              <a:cs typeface="Arial" panose="020B0604020202020204" pitchFamily="34" charset="0"/>
            </a:endParaRPr>
          </a:p>
          <a:p>
            <a:pPr algn="ctr"/>
            <a:r>
              <a:rPr lang="en-GB" sz="1400" b="1">
                <a:latin typeface="+mj-lt"/>
                <a:cs typeface="Arial" panose="020B0604020202020204" pitchFamily="34" charset="0"/>
              </a:rPr>
              <a:t>What could Felix do to support themselves?</a:t>
            </a:r>
          </a:p>
        </p:txBody>
      </p:sp>
      <p:sp>
        <p:nvSpPr>
          <p:cNvPr id="8" name="TextBox 7">
            <a:extLst>
              <a:ext uri="{FF2B5EF4-FFF2-40B4-BE49-F238E27FC236}">
                <a16:creationId xmlns:a16="http://schemas.microsoft.com/office/drawing/2014/main" id="{F43557E2-AA11-2551-E42A-67538F63DDDA}"/>
              </a:ext>
            </a:extLst>
          </p:cNvPr>
          <p:cNvSpPr txBox="1">
            <a:spLocks noGrp="1" noRot="1" noMove="1" noResize="1" noEditPoints="1" noAdjustHandles="1" noChangeArrowheads="1" noChangeShapeType="1"/>
          </p:cNvSpPr>
          <p:nvPr/>
        </p:nvSpPr>
        <p:spPr>
          <a:xfrm>
            <a:off x="6131178" y="320166"/>
            <a:ext cx="4533900" cy="830997"/>
          </a:xfrm>
          <a:prstGeom prst="rect">
            <a:avLst/>
          </a:prstGeom>
          <a:noFill/>
        </p:spPr>
        <p:txBody>
          <a:bodyPr wrap="square" rtlCol="0">
            <a:spAutoFit/>
          </a:bodyPr>
          <a:lstStyle/>
          <a:p>
            <a:pPr algn="ctr"/>
            <a:r>
              <a:rPr lang="en-GB" sz="2400" b="1">
                <a:latin typeface="+mj-lt"/>
              </a:rPr>
              <a:t>Challenge Card 14</a:t>
            </a:r>
          </a:p>
          <a:p>
            <a:pPr algn="ctr"/>
            <a:r>
              <a:rPr lang="en-GB" sz="2400" b="1">
                <a:latin typeface="+mj-lt"/>
              </a:rPr>
              <a:t>Sleep</a:t>
            </a:r>
          </a:p>
        </p:txBody>
      </p:sp>
      <p:sp>
        <p:nvSpPr>
          <p:cNvPr id="6" name="TextBox 5">
            <a:extLst>
              <a:ext uri="{FF2B5EF4-FFF2-40B4-BE49-F238E27FC236}">
                <a16:creationId xmlns:a16="http://schemas.microsoft.com/office/drawing/2014/main" id="{BE43190F-4ABB-0EA2-EB60-F536C9AB155D}"/>
              </a:ext>
            </a:extLst>
          </p:cNvPr>
          <p:cNvSpPr txBox="1">
            <a:spLocks noGrp="1" noRot="1" noMove="1" noResize="1" noEditPoints="1" noAdjustHandles="1" noChangeArrowheads="1" noChangeShapeType="1"/>
          </p:cNvSpPr>
          <p:nvPr/>
        </p:nvSpPr>
        <p:spPr>
          <a:xfrm>
            <a:off x="1696416" y="3897473"/>
            <a:ext cx="4165852" cy="2085186"/>
          </a:xfrm>
          <a:prstGeom prst="rect">
            <a:avLst/>
          </a:prstGeom>
          <a:noFill/>
        </p:spPr>
        <p:txBody>
          <a:bodyPr wrap="square">
            <a:spAutoFit/>
          </a:bodyPr>
          <a:lstStyle/>
          <a:p>
            <a:pPr algn="ctr"/>
            <a:r>
              <a:rPr lang="en-GB" sz="1400">
                <a:latin typeface="+mj-lt"/>
                <a:cs typeface="Arial" panose="020B0604020202020204" pitchFamily="34" charset="0"/>
              </a:rPr>
              <a:t>Remi has been struggling to control their anger recently. They struggle when they’re asked too many questions, and they feel like they are lashing out at things they shouldn’t be. </a:t>
            </a:r>
          </a:p>
          <a:p>
            <a:pPr algn="ctr"/>
            <a:r>
              <a:rPr lang="en-GB" sz="1400">
                <a:latin typeface="+mj-lt"/>
                <a:cs typeface="Arial" panose="020B0604020202020204" pitchFamily="34" charset="0"/>
              </a:rPr>
              <a:t>They shouted at their little brother last week and made him cry. They are struggling to keep friends at school. </a:t>
            </a:r>
          </a:p>
          <a:p>
            <a:pPr algn="ctr"/>
            <a:endParaRPr lang="en-GB" sz="200" b="1">
              <a:latin typeface="+mj-lt"/>
              <a:cs typeface="Arial" panose="020B0604020202020204" pitchFamily="34" charset="0"/>
            </a:endParaRPr>
          </a:p>
          <a:p>
            <a:pPr algn="ctr"/>
            <a:r>
              <a:rPr lang="en-GB" sz="1400" b="1">
                <a:latin typeface="+mj-lt"/>
                <a:cs typeface="Arial" panose="020B0604020202020204" pitchFamily="34" charset="0"/>
              </a:rPr>
              <a:t>What advice would you give Remi?</a:t>
            </a:r>
          </a:p>
          <a:p>
            <a:pPr algn="ctr"/>
            <a:endParaRPr lang="en-GB" sz="1550" b="1">
              <a:latin typeface="+mj-lt"/>
              <a:cs typeface="Arial" panose="020B0604020202020204" pitchFamily="34" charset="0"/>
            </a:endParaRPr>
          </a:p>
        </p:txBody>
      </p:sp>
      <p:sp>
        <p:nvSpPr>
          <p:cNvPr id="11" name="TextBox 10">
            <a:extLst>
              <a:ext uri="{FF2B5EF4-FFF2-40B4-BE49-F238E27FC236}">
                <a16:creationId xmlns:a16="http://schemas.microsoft.com/office/drawing/2014/main" id="{3552371F-8B42-8309-F3DA-085F25853E41}"/>
              </a:ext>
            </a:extLst>
          </p:cNvPr>
          <p:cNvSpPr txBox="1">
            <a:spLocks noGrp="1" noRot="1" noMove="1" noResize="1" noEditPoints="1" noAdjustHandles="1" noChangeArrowheads="1" noChangeShapeType="1"/>
          </p:cNvSpPr>
          <p:nvPr/>
        </p:nvSpPr>
        <p:spPr>
          <a:xfrm>
            <a:off x="1434354" y="3194240"/>
            <a:ext cx="4533900" cy="830997"/>
          </a:xfrm>
          <a:prstGeom prst="rect">
            <a:avLst/>
          </a:prstGeom>
          <a:noFill/>
        </p:spPr>
        <p:txBody>
          <a:bodyPr wrap="square" rtlCol="0">
            <a:spAutoFit/>
          </a:bodyPr>
          <a:lstStyle/>
          <a:p>
            <a:pPr algn="ctr"/>
            <a:r>
              <a:rPr lang="en-GB" sz="2400" b="1">
                <a:latin typeface="+mj-lt"/>
              </a:rPr>
              <a:t>Challenge Card 15</a:t>
            </a:r>
          </a:p>
          <a:p>
            <a:pPr algn="ctr"/>
            <a:r>
              <a:rPr lang="en-GB" sz="2400" b="1">
                <a:latin typeface="+mj-lt"/>
              </a:rPr>
              <a:t>Anger</a:t>
            </a:r>
          </a:p>
        </p:txBody>
      </p:sp>
      <p:sp>
        <p:nvSpPr>
          <p:cNvPr id="9" name="TextBox 8">
            <a:extLst>
              <a:ext uri="{FF2B5EF4-FFF2-40B4-BE49-F238E27FC236}">
                <a16:creationId xmlns:a16="http://schemas.microsoft.com/office/drawing/2014/main" id="{080FD047-EA73-53F8-A11A-73DC20430A82}"/>
              </a:ext>
            </a:extLst>
          </p:cNvPr>
          <p:cNvSpPr txBox="1">
            <a:spLocks noGrp="1" noRot="1" noMove="1" noResize="1" noEditPoints="1" noAdjustHandles="1" noChangeArrowheads="1" noChangeShapeType="1"/>
          </p:cNvSpPr>
          <p:nvPr/>
        </p:nvSpPr>
        <p:spPr>
          <a:xfrm>
            <a:off x="6242794" y="3968022"/>
            <a:ext cx="4228312" cy="1600438"/>
          </a:xfrm>
          <a:prstGeom prst="rect">
            <a:avLst/>
          </a:prstGeom>
          <a:noFill/>
        </p:spPr>
        <p:txBody>
          <a:bodyPr wrap="square">
            <a:spAutoFit/>
          </a:bodyPr>
          <a:lstStyle/>
          <a:p>
            <a:pPr algn="ctr"/>
            <a:r>
              <a:rPr lang="en-GB" sz="1400">
                <a:latin typeface="+mj-lt"/>
                <a:cs typeface="Arial" panose="020B0604020202020204" pitchFamily="34" charset="0"/>
              </a:rPr>
              <a:t>Tom has found it hard to control his anger recently. He feels like he is not being listened to and feels overlooked. He has a lot of anger that he doesn’t know how to control. He hit his friend last week and is scared it will happen again. </a:t>
            </a:r>
          </a:p>
          <a:p>
            <a:pPr algn="ctr"/>
            <a:endParaRPr lang="en-GB" sz="1400" b="1">
              <a:latin typeface="+mj-lt"/>
              <a:cs typeface="Arial" panose="020B0604020202020204" pitchFamily="34" charset="0"/>
            </a:endParaRPr>
          </a:p>
          <a:p>
            <a:pPr algn="ctr"/>
            <a:r>
              <a:rPr lang="en-GB" sz="1400" b="1">
                <a:latin typeface="+mj-lt"/>
                <a:cs typeface="Arial" panose="020B0604020202020204" pitchFamily="34" charset="0"/>
              </a:rPr>
              <a:t>What could Tom do to support himself? </a:t>
            </a:r>
          </a:p>
        </p:txBody>
      </p:sp>
      <p:sp>
        <p:nvSpPr>
          <p:cNvPr id="14" name="TextBox 13">
            <a:extLst>
              <a:ext uri="{FF2B5EF4-FFF2-40B4-BE49-F238E27FC236}">
                <a16:creationId xmlns:a16="http://schemas.microsoft.com/office/drawing/2014/main" id="{8D8D66F1-7C0A-7092-0E2E-D020F8BA38AA}"/>
              </a:ext>
            </a:extLst>
          </p:cNvPr>
          <p:cNvSpPr txBox="1">
            <a:spLocks noGrp="1" noRot="1" noMove="1" noResize="1" noEditPoints="1" noAdjustHandles="1" noChangeArrowheads="1" noChangeShapeType="1"/>
          </p:cNvSpPr>
          <p:nvPr/>
        </p:nvSpPr>
        <p:spPr>
          <a:xfrm>
            <a:off x="6131178" y="3194240"/>
            <a:ext cx="4533900" cy="830997"/>
          </a:xfrm>
          <a:prstGeom prst="rect">
            <a:avLst/>
          </a:prstGeom>
          <a:noFill/>
        </p:spPr>
        <p:txBody>
          <a:bodyPr wrap="square" rtlCol="0">
            <a:spAutoFit/>
          </a:bodyPr>
          <a:lstStyle/>
          <a:p>
            <a:pPr algn="ctr"/>
            <a:r>
              <a:rPr lang="en-GB" sz="2400" b="1">
                <a:latin typeface="+mj-lt"/>
              </a:rPr>
              <a:t>Challenge Card 16</a:t>
            </a:r>
          </a:p>
          <a:p>
            <a:pPr algn="ctr"/>
            <a:r>
              <a:rPr lang="en-GB" sz="2400" b="1">
                <a:latin typeface="+mj-lt"/>
              </a:rPr>
              <a:t>Anger</a:t>
            </a:r>
          </a:p>
        </p:txBody>
      </p:sp>
      <p:sp>
        <p:nvSpPr>
          <p:cNvPr id="15" name="Rectangle 14">
            <a:hlinkClick r:id="rId3" action="ppaction://hlinksldjump"/>
            <a:extLst>
              <a:ext uri="{FF2B5EF4-FFF2-40B4-BE49-F238E27FC236}">
                <a16:creationId xmlns:a16="http://schemas.microsoft.com/office/drawing/2014/main" id="{EB4BE736-FC51-7756-288B-C91B4FB6951F}"/>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2133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E37E1A-1337-A73C-1841-2A47BDD6DE31}"/>
              </a:ext>
            </a:extLst>
          </p:cNvPr>
          <p:cNvSpPr>
            <a:spLocks noGrp="1" noRot="1" noMove="1" noResize="1" noEditPoints="1" noAdjustHandles="1" noChangeArrowheads="1" noChangeShapeType="1"/>
          </p:cNvSpPr>
          <p:nvPr/>
        </p:nvSpPr>
        <p:spPr>
          <a:xfrm rot="5400000">
            <a:off x="2192565" y="-40375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7" name="Rectangle: Rounded Corners 6">
            <a:extLst>
              <a:ext uri="{FF2B5EF4-FFF2-40B4-BE49-F238E27FC236}">
                <a16:creationId xmlns:a16="http://schemas.microsoft.com/office/drawing/2014/main" id="{09CA39D5-60E8-C7DA-2319-7C7F1C38FC34}"/>
              </a:ext>
            </a:extLst>
          </p:cNvPr>
          <p:cNvSpPr>
            <a:spLocks noGrp="1" noRot="1" noMove="1" noResize="1" noEditPoints="1" noAdjustHandles="1" noChangeArrowheads="1" noChangeShapeType="1"/>
          </p:cNvSpPr>
          <p:nvPr/>
        </p:nvSpPr>
        <p:spPr>
          <a:xfrm rot="5400000">
            <a:off x="6822795" y="-424507"/>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0" name="Rectangle: Rounded Corners 9">
            <a:extLst>
              <a:ext uri="{FF2B5EF4-FFF2-40B4-BE49-F238E27FC236}">
                <a16:creationId xmlns:a16="http://schemas.microsoft.com/office/drawing/2014/main" id="{27E12086-1D6B-253E-8414-7638D744BC76}"/>
              </a:ext>
            </a:extLst>
          </p:cNvPr>
          <p:cNvSpPr>
            <a:spLocks noGrp="1" noRot="1" noMove="1" noResize="1" noEditPoints="1" noAdjustHandles="1" noChangeArrowheads="1" noChangeShapeType="1"/>
          </p:cNvSpPr>
          <p:nvPr/>
        </p:nvSpPr>
        <p:spPr>
          <a:xfrm rot="5400000">
            <a:off x="2255025" y="2494379"/>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3" name="Rectangle: Rounded Corners 12">
            <a:extLst>
              <a:ext uri="{FF2B5EF4-FFF2-40B4-BE49-F238E27FC236}">
                <a16:creationId xmlns:a16="http://schemas.microsoft.com/office/drawing/2014/main" id="{C712A3CE-13C3-0D45-6ADF-AEE192EED247}"/>
              </a:ext>
            </a:extLst>
          </p:cNvPr>
          <p:cNvSpPr>
            <a:spLocks noGrp="1" noRot="1" noMove="1" noResize="1" noEditPoints="1" noAdjustHandles="1" noChangeArrowheads="1" noChangeShapeType="1"/>
          </p:cNvSpPr>
          <p:nvPr/>
        </p:nvSpPr>
        <p:spPr>
          <a:xfrm rot="5400000">
            <a:off x="6885255" y="2462950"/>
            <a:ext cx="2649802" cy="42283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3" name="TextBox 2">
            <a:extLst>
              <a:ext uri="{FF2B5EF4-FFF2-40B4-BE49-F238E27FC236}">
                <a16:creationId xmlns:a16="http://schemas.microsoft.com/office/drawing/2014/main" id="{0A1DE5CC-0870-16A4-CD37-8B4AAE62A2D9}"/>
              </a:ext>
            </a:extLst>
          </p:cNvPr>
          <p:cNvSpPr txBox="1">
            <a:spLocks noGrp="1" noRot="1" noMove="1" noResize="1" noEditPoints="1" noAdjustHandles="1" noChangeArrowheads="1" noChangeShapeType="1"/>
          </p:cNvSpPr>
          <p:nvPr/>
        </p:nvSpPr>
        <p:spPr>
          <a:xfrm>
            <a:off x="1486740" y="1166554"/>
            <a:ext cx="4100327" cy="2054409"/>
          </a:xfrm>
          <a:prstGeom prst="rect">
            <a:avLst/>
          </a:prstGeom>
          <a:noFill/>
        </p:spPr>
        <p:txBody>
          <a:bodyPr wrap="square">
            <a:spAutoFit/>
          </a:bodyPr>
          <a:lstStyle/>
          <a:p>
            <a:pPr algn="ctr"/>
            <a:r>
              <a:rPr lang="en-GB" sz="1400">
                <a:latin typeface="+mj-lt"/>
                <a:cs typeface="Arial" panose="020B0604020202020204" pitchFamily="34" charset="0"/>
              </a:rPr>
              <a:t>Recently, Kaira has been struggling more than usually in large, busy spaces. </a:t>
            </a:r>
          </a:p>
          <a:p>
            <a:pPr algn="ctr"/>
            <a:r>
              <a:rPr lang="en-GB" sz="1400">
                <a:latin typeface="+mj-lt"/>
                <a:cs typeface="Arial" panose="020B0604020202020204" pitchFamily="34" charset="0"/>
              </a:rPr>
              <a:t>She went shopping last week and could felt her heart rate increasing, she felt faint and started sweating. All these things made it hard for her to breathe. She doesn’t want to go out again</a:t>
            </a:r>
            <a:r>
              <a:rPr lang="en-GB" sz="1400" b="1">
                <a:latin typeface="+mj-lt"/>
                <a:cs typeface="Arial" panose="020B0604020202020204" pitchFamily="34" charset="0"/>
              </a:rPr>
              <a:t>.</a:t>
            </a:r>
          </a:p>
          <a:p>
            <a:pPr algn="ctr"/>
            <a:endParaRPr lang="en-GB" sz="1400" b="1">
              <a:latin typeface="+mj-lt"/>
              <a:cs typeface="Arial" panose="020B0604020202020204" pitchFamily="34" charset="0"/>
            </a:endParaRPr>
          </a:p>
          <a:p>
            <a:pPr algn="ctr"/>
            <a:r>
              <a:rPr lang="en-GB" sz="1400" b="1">
                <a:latin typeface="+mj-lt"/>
                <a:cs typeface="Arial" panose="020B0604020202020204" pitchFamily="34" charset="0"/>
              </a:rPr>
              <a:t>What could Kaira do to support herself?</a:t>
            </a:r>
            <a:br>
              <a:rPr lang="en-GB" sz="1550" b="1">
                <a:latin typeface="+mj-lt"/>
                <a:cs typeface="Arial" panose="020B0604020202020204" pitchFamily="34" charset="0"/>
              </a:rPr>
            </a:br>
            <a:r>
              <a:rPr lang="en-GB" sz="1550" b="1">
                <a:latin typeface="+mj-lt"/>
                <a:cs typeface="Arial" panose="020B0604020202020204" pitchFamily="34" charset="0"/>
              </a:rPr>
              <a:t> </a:t>
            </a:r>
          </a:p>
        </p:txBody>
      </p:sp>
      <p:sp>
        <p:nvSpPr>
          <p:cNvPr id="4" name="TextBox 3">
            <a:extLst>
              <a:ext uri="{FF2B5EF4-FFF2-40B4-BE49-F238E27FC236}">
                <a16:creationId xmlns:a16="http://schemas.microsoft.com/office/drawing/2014/main" id="{5F3C554C-5BD6-020E-35BA-B4267506059B}"/>
              </a:ext>
            </a:extLst>
          </p:cNvPr>
          <p:cNvSpPr txBox="1">
            <a:spLocks noGrp="1" noRot="1" noMove="1" noResize="1" noEditPoints="1" noAdjustHandles="1" noChangeArrowheads="1" noChangeShapeType="1"/>
          </p:cNvSpPr>
          <p:nvPr/>
        </p:nvSpPr>
        <p:spPr>
          <a:xfrm>
            <a:off x="1156907" y="374297"/>
            <a:ext cx="4533900" cy="830997"/>
          </a:xfrm>
          <a:prstGeom prst="rect">
            <a:avLst/>
          </a:prstGeom>
          <a:noFill/>
        </p:spPr>
        <p:txBody>
          <a:bodyPr wrap="square" lIns="91440" tIns="45720" rIns="91440" bIns="45720" rtlCol="0" anchor="t">
            <a:spAutoFit/>
          </a:bodyPr>
          <a:lstStyle/>
          <a:p>
            <a:pPr algn="ctr"/>
            <a:r>
              <a:rPr lang="en-GB" sz="2400" b="1">
                <a:latin typeface="+mj-lt"/>
              </a:rPr>
              <a:t>Challenge Card 17</a:t>
            </a:r>
          </a:p>
          <a:p>
            <a:pPr algn="ctr"/>
            <a:r>
              <a:rPr lang="en-GB" sz="2400" b="1">
                <a:latin typeface="+mj-lt"/>
              </a:rPr>
              <a:t>Panic Attacks</a:t>
            </a:r>
            <a:endParaRPr lang="en-GB" sz="2400" b="1">
              <a:latin typeface="+mj-lt"/>
              <a:cs typeface="Arial"/>
            </a:endParaRPr>
          </a:p>
        </p:txBody>
      </p:sp>
      <p:sp>
        <p:nvSpPr>
          <p:cNvPr id="5" name="TextBox 4">
            <a:extLst>
              <a:ext uri="{FF2B5EF4-FFF2-40B4-BE49-F238E27FC236}">
                <a16:creationId xmlns:a16="http://schemas.microsoft.com/office/drawing/2014/main" id="{95CCE225-2A97-45EE-2077-CC060D61E2EF}"/>
              </a:ext>
            </a:extLst>
          </p:cNvPr>
          <p:cNvSpPr txBox="1">
            <a:spLocks noGrp="1" noRot="1" noMove="1" noResize="1" noEditPoints="1" noAdjustHandles="1" noChangeArrowheads="1" noChangeShapeType="1"/>
          </p:cNvSpPr>
          <p:nvPr/>
        </p:nvSpPr>
        <p:spPr>
          <a:xfrm>
            <a:off x="6050866" y="1262008"/>
            <a:ext cx="4228312" cy="1862048"/>
          </a:xfrm>
          <a:prstGeom prst="rect">
            <a:avLst/>
          </a:prstGeom>
          <a:noFill/>
        </p:spPr>
        <p:txBody>
          <a:bodyPr wrap="square">
            <a:spAutoFit/>
          </a:bodyPr>
          <a:lstStyle/>
          <a:p>
            <a:pPr algn="ctr"/>
            <a:r>
              <a:rPr lang="en-GB" sz="1400">
                <a:latin typeface="+mj-lt"/>
                <a:cs typeface="Arial" panose="020B0604020202020204" pitchFamily="34" charset="0"/>
              </a:rPr>
              <a:t>Arnie is struggling to get to school as recently they have started having panic attacks on the bus. When on public transport, they feel they are enclosed and can’t escape. They begin to feel dizzy, and their legs start shaking.</a:t>
            </a:r>
          </a:p>
          <a:p>
            <a:pPr algn="ctr"/>
            <a:endParaRPr lang="en-GB" sz="1550" b="1">
              <a:latin typeface="+mj-lt"/>
              <a:cs typeface="Arial" panose="020B0604020202020204" pitchFamily="34" charset="0"/>
            </a:endParaRPr>
          </a:p>
          <a:p>
            <a:pPr algn="ctr"/>
            <a:r>
              <a:rPr lang="en-GB" sz="1400" b="1">
                <a:latin typeface="+mj-lt"/>
                <a:cs typeface="Arial" panose="020B0604020202020204" pitchFamily="34" charset="0"/>
              </a:rPr>
              <a:t>How could you help Arnie?</a:t>
            </a:r>
            <a:br>
              <a:rPr lang="en-GB" sz="1550" b="1">
                <a:latin typeface="+mj-lt"/>
                <a:cs typeface="Arial" panose="020B0604020202020204" pitchFamily="34" charset="0"/>
              </a:rPr>
            </a:br>
            <a:r>
              <a:rPr lang="en-GB" sz="1550" b="1">
                <a:latin typeface="+mj-lt"/>
                <a:cs typeface="Arial" panose="020B0604020202020204" pitchFamily="34" charset="0"/>
              </a:rPr>
              <a:t> </a:t>
            </a:r>
          </a:p>
        </p:txBody>
      </p:sp>
      <p:sp>
        <p:nvSpPr>
          <p:cNvPr id="6" name="TextBox 5">
            <a:extLst>
              <a:ext uri="{FF2B5EF4-FFF2-40B4-BE49-F238E27FC236}">
                <a16:creationId xmlns:a16="http://schemas.microsoft.com/office/drawing/2014/main" id="{C4AC3902-8697-974B-E68E-67919923286B}"/>
              </a:ext>
            </a:extLst>
          </p:cNvPr>
          <p:cNvSpPr txBox="1">
            <a:spLocks noGrp="1" noRot="1" noMove="1" noResize="1" noEditPoints="1" noAdjustHandles="1" noChangeArrowheads="1" noChangeShapeType="1"/>
          </p:cNvSpPr>
          <p:nvPr/>
        </p:nvSpPr>
        <p:spPr>
          <a:xfrm>
            <a:off x="5834123" y="448929"/>
            <a:ext cx="4533900" cy="830997"/>
          </a:xfrm>
          <a:prstGeom prst="rect">
            <a:avLst/>
          </a:prstGeom>
          <a:noFill/>
        </p:spPr>
        <p:txBody>
          <a:bodyPr wrap="square" lIns="91440" tIns="45720" rIns="91440" bIns="45720" rtlCol="0" anchor="t">
            <a:spAutoFit/>
          </a:bodyPr>
          <a:lstStyle/>
          <a:p>
            <a:pPr algn="ctr"/>
            <a:r>
              <a:rPr lang="en-GB" sz="2400" b="1">
                <a:latin typeface="+mj-lt"/>
              </a:rPr>
              <a:t>Challenge Cards 18</a:t>
            </a:r>
          </a:p>
          <a:p>
            <a:pPr algn="ctr"/>
            <a:r>
              <a:rPr lang="en-GB" sz="2400" b="1">
                <a:latin typeface="+mj-lt"/>
              </a:rPr>
              <a:t>Panic Attacks</a:t>
            </a:r>
            <a:endParaRPr lang="en-GB" sz="2400" b="1">
              <a:latin typeface="+mj-lt"/>
              <a:cs typeface="Arial"/>
            </a:endParaRPr>
          </a:p>
        </p:txBody>
      </p:sp>
      <p:sp>
        <p:nvSpPr>
          <p:cNvPr id="8" name="TextBox 7">
            <a:extLst>
              <a:ext uri="{FF2B5EF4-FFF2-40B4-BE49-F238E27FC236}">
                <a16:creationId xmlns:a16="http://schemas.microsoft.com/office/drawing/2014/main" id="{D25B930B-00FB-F7A8-B5AE-50A81B6E85EB}"/>
              </a:ext>
            </a:extLst>
          </p:cNvPr>
          <p:cNvSpPr txBox="1">
            <a:spLocks noGrp="1" noRot="1" noMove="1" noResize="1" noEditPoints="1" noAdjustHandles="1" noChangeArrowheads="1" noChangeShapeType="1"/>
          </p:cNvSpPr>
          <p:nvPr/>
        </p:nvSpPr>
        <p:spPr>
          <a:xfrm>
            <a:off x="1531295" y="4033321"/>
            <a:ext cx="4100327" cy="1892826"/>
          </a:xfrm>
          <a:prstGeom prst="rect">
            <a:avLst/>
          </a:prstGeom>
          <a:noFill/>
        </p:spPr>
        <p:txBody>
          <a:bodyPr wrap="square">
            <a:spAutoFit/>
          </a:bodyPr>
          <a:lstStyle/>
          <a:p>
            <a:pPr algn="ctr"/>
            <a:r>
              <a:rPr lang="en-GB" sz="1400">
                <a:latin typeface="+mj-lt"/>
                <a:cs typeface="Arial" panose="020B0604020202020204" pitchFamily="34" charset="0"/>
              </a:rPr>
              <a:t>During the winter, Ben struggles to focus and always feels tired. It is dark when he leaves for school and dark when he comes home. He struggles to wake up in the morning and feels tired throughout the day. This doesn’t happen in the summer, and it is really bringing him down.</a:t>
            </a:r>
          </a:p>
          <a:p>
            <a:pPr algn="ctr"/>
            <a:endParaRPr lang="en-GB" sz="400" b="1">
              <a:latin typeface="+mj-lt"/>
              <a:cs typeface="Arial" panose="020B0604020202020204" pitchFamily="34" charset="0"/>
            </a:endParaRPr>
          </a:p>
          <a:p>
            <a:pPr algn="ctr"/>
            <a:r>
              <a:rPr lang="en-GB" sz="1400" b="1">
                <a:latin typeface="+mj-lt"/>
                <a:cs typeface="Arial" panose="020B0604020202020204" pitchFamily="34" charset="0"/>
              </a:rPr>
              <a:t>What could Ben do to make himself feel better?</a:t>
            </a:r>
          </a:p>
        </p:txBody>
      </p:sp>
      <p:sp>
        <p:nvSpPr>
          <p:cNvPr id="9" name="TextBox 8">
            <a:extLst>
              <a:ext uri="{FF2B5EF4-FFF2-40B4-BE49-F238E27FC236}">
                <a16:creationId xmlns:a16="http://schemas.microsoft.com/office/drawing/2014/main" id="{C40F099B-5A16-9EDC-280D-D84F9F36EC9B}"/>
              </a:ext>
            </a:extLst>
          </p:cNvPr>
          <p:cNvSpPr txBox="1">
            <a:spLocks noGrp="1" noRot="1" noMove="1" noResize="1" noEditPoints="1" noAdjustHandles="1" noChangeArrowheads="1" noChangeShapeType="1"/>
          </p:cNvSpPr>
          <p:nvPr/>
        </p:nvSpPr>
        <p:spPr>
          <a:xfrm>
            <a:off x="1312976" y="3267954"/>
            <a:ext cx="4533900" cy="830997"/>
          </a:xfrm>
          <a:prstGeom prst="rect">
            <a:avLst/>
          </a:prstGeom>
          <a:noFill/>
        </p:spPr>
        <p:txBody>
          <a:bodyPr wrap="square" lIns="91440" tIns="45720" rIns="91440" bIns="45720" rtlCol="0" anchor="t">
            <a:spAutoFit/>
          </a:bodyPr>
          <a:lstStyle/>
          <a:p>
            <a:pPr algn="ctr"/>
            <a:r>
              <a:rPr lang="en-GB" sz="2400" b="1">
                <a:latin typeface="+mj-lt"/>
              </a:rPr>
              <a:t>Challenge Cards 19</a:t>
            </a:r>
          </a:p>
          <a:p>
            <a:pPr algn="ctr"/>
            <a:r>
              <a:rPr lang="en-GB" sz="2400" b="1">
                <a:latin typeface="+mj-lt"/>
              </a:rPr>
              <a:t>Seasonal Affective Disorder</a:t>
            </a:r>
            <a:endParaRPr lang="en-GB" sz="2400" b="1">
              <a:latin typeface="+mj-lt"/>
              <a:cs typeface="Arial"/>
            </a:endParaRPr>
          </a:p>
        </p:txBody>
      </p:sp>
      <p:sp>
        <p:nvSpPr>
          <p:cNvPr id="11" name="TextBox 10">
            <a:extLst>
              <a:ext uri="{FF2B5EF4-FFF2-40B4-BE49-F238E27FC236}">
                <a16:creationId xmlns:a16="http://schemas.microsoft.com/office/drawing/2014/main" id="{39E8F8D2-2AC9-5F2A-6811-65F0516FF440}"/>
              </a:ext>
            </a:extLst>
          </p:cNvPr>
          <p:cNvSpPr txBox="1">
            <a:spLocks noGrp="1" noRot="1" noMove="1" noResize="1" noEditPoints="1" noAdjustHandles="1" noChangeArrowheads="1" noChangeShapeType="1"/>
          </p:cNvSpPr>
          <p:nvPr/>
        </p:nvSpPr>
        <p:spPr>
          <a:xfrm>
            <a:off x="6248794" y="3983287"/>
            <a:ext cx="3928925" cy="1954381"/>
          </a:xfrm>
          <a:prstGeom prst="rect">
            <a:avLst/>
          </a:prstGeom>
          <a:noFill/>
        </p:spPr>
        <p:txBody>
          <a:bodyPr wrap="square">
            <a:spAutoFit/>
          </a:bodyPr>
          <a:lstStyle/>
          <a:p>
            <a:pPr algn="ctr"/>
            <a:r>
              <a:rPr lang="en-GB" sz="1400">
                <a:latin typeface="+mj-lt"/>
                <a:cs typeface="Arial" panose="020B0604020202020204" pitchFamily="34" charset="0"/>
              </a:rPr>
              <a:t>Tyler is struggling with the summer season. They are struggling to sleep as it is still light when they go to bed and the sunrise at 3:30am wakes them up. They feel too hot to eat and are now only eating one meal a day and they are starting to lose concentration during the day.</a:t>
            </a:r>
          </a:p>
          <a:p>
            <a:pPr algn="ctr"/>
            <a:endParaRPr lang="en-GB" sz="900" b="1">
              <a:latin typeface="+mj-lt"/>
              <a:cs typeface="Arial" panose="020B0604020202020204" pitchFamily="34" charset="0"/>
            </a:endParaRPr>
          </a:p>
          <a:p>
            <a:pPr algn="ctr"/>
            <a:r>
              <a:rPr lang="en-GB" sz="1400" b="1">
                <a:latin typeface="+mj-lt"/>
                <a:cs typeface="Arial" panose="020B0604020202020204" pitchFamily="34" charset="0"/>
              </a:rPr>
              <a:t> What could Tyler cope with this challenge?</a:t>
            </a:r>
          </a:p>
        </p:txBody>
      </p:sp>
      <p:sp>
        <p:nvSpPr>
          <p:cNvPr id="12" name="TextBox 11">
            <a:extLst>
              <a:ext uri="{FF2B5EF4-FFF2-40B4-BE49-F238E27FC236}">
                <a16:creationId xmlns:a16="http://schemas.microsoft.com/office/drawing/2014/main" id="{40768ECA-B6B4-0ABE-135A-1181D8EFBF8C}"/>
              </a:ext>
            </a:extLst>
          </p:cNvPr>
          <p:cNvSpPr txBox="1">
            <a:spLocks noGrp="1" noRot="1" noMove="1" noResize="1" noEditPoints="1" noAdjustHandles="1" noChangeArrowheads="1" noChangeShapeType="1"/>
          </p:cNvSpPr>
          <p:nvPr/>
        </p:nvSpPr>
        <p:spPr>
          <a:xfrm>
            <a:off x="5947340" y="3267953"/>
            <a:ext cx="4533900" cy="830997"/>
          </a:xfrm>
          <a:prstGeom prst="rect">
            <a:avLst/>
          </a:prstGeom>
          <a:noFill/>
        </p:spPr>
        <p:txBody>
          <a:bodyPr wrap="square" lIns="91440" tIns="45720" rIns="91440" bIns="45720" rtlCol="0" anchor="t">
            <a:spAutoFit/>
          </a:bodyPr>
          <a:lstStyle/>
          <a:p>
            <a:pPr algn="ctr"/>
            <a:r>
              <a:rPr lang="en-GB" sz="2400" b="1">
                <a:latin typeface="+mj-lt"/>
              </a:rPr>
              <a:t>Challenge Cards 20</a:t>
            </a:r>
          </a:p>
          <a:p>
            <a:pPr algn="ctr"/>
            <a:r>
              <a:rPr lang="en-GB" sz="2400" b="1">
                <a:latin typeface="+mj-lt"/>
              </a:rPr>
              <a:t>Seasonal Affective Disorder</a:t>
            </a:r>
            <a:endParaRPr lang="en-GB" sz="2400" b="1">
              <a:latin typeface="+mj-lt"/>
              <a:cs typeface="Arial"/>
            </a:endParaRPr>
          </a:p>
        </p:txBody>
      </p:sp>
      <p:sp>
        <p:nvSpPr>
          <p:cNvPr id="15" name="Rectangle 14">
            <a:hlinkClick r:id="rId3" action="ppaction://hlinksldjump"/>
            <a:extLst>
              <a:ext uri="{FF2B5EF4-FFF2-40B4-BE49-F238E27FC236}">
                <a16:creationId xmlns:a16="http://schemas.microsoft.com/office/drawing/2014/main" id="{672C6BF6-2019-2E71-E474-AAE4260D10A7}"/>
              </a:ext>
            </a:extLst>
          </p:cNvPr>
          <p:cNvSpPr>
            <a:spLocks noGrp="1" noRot="1" noMove="1" noResize="1" noEditPoints="1" noAdjustHandles="1" noChangeArrowheads="1" noChangeShapeType="1"/>
          </p:cNvSpPr>
          <p:nvPr/>
        </p:nvSpPr>
        <p:spPr>
          <a:xfrm>
            <a:off x="11129625" y="85579"/>
            <a:ext cx="361647" cy="816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Tree>
    <p:extLst>
      <p:ext uri="{BB962C8B-B14F-4D97-AF65-F5344CB8AC3E}">
        <p14:creationId xmlns:p14="http://schemas.microsoft.com/office/powerpoint/2010/main" val="166079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2C4B7D7-49B8-4AC0-66D4-C51C26B304D3}"/>
              </a:ext>
            </a:extLst>
          </p:cNvPr>
          <p:cNvSpPr txBox="1">
            <a:spLocks noGrp="1" noRot="1" noMove="1" noResize="1" noEditPoints="1" noAdjustHandles="1" noChangeArrowheads="1" noChangeShapeType="1"/>
          </p:cNvSpPr>
          <p:nvPr/>
        </p:nvSpPr>
        <p:spPr>
          <a:xfrm>
            <a:off x="644967" y="769102"/>
            <a:ext cx="2975927" cy="523220"/>
          </a:xfrm>
          <a:prstGeom prst="rect">
            <a:avLst/>
          </a:prstGeom>
          <a:noFill/>
        </p:spPr>
        <p:txBody>
          <a:bodyPr wrap="square">
            <a:spAutoFit/>
          </a:bodyPr>
          <a:lstStyle/>
          <a:p>
            <a:pPr algn="ctr"/>
            <a:r>
              <a:rPr lang="en-GB" sz="1400" b="1">
                <a:cs typeface="Arial" panose="020B0604020202020204" pitchFamily="34" charset="0"/>
              </a:rPr>
              <a:t>Write down or draw three things that make you feel happy.</a:t>
            </a:r>
          </a:p>
        </p:txBody>
      </p:sp>
      <p:sp>
        <p:nvSpPr>
          <p:cNvPr id="19" name="TextBox 18">
            <a:extLst>
              <a:ext uri="{FF2B5EF4-FFF2-40B4-BE49-F238E27FC236}">
                <a16:creationId xmlns:a16="http://schemas.microsoft.com/office/drawing/2014/main" id="{5C44856C-0D03-4C86-F85D-A75EF634AF27}"/>
              </a:ext>
            </a:extLst>
          </p:cNvPr>
          <p:cNvSpPr txBox="1">
            <a:spLocks noGrp="1" noRot="1" noMove="1" noResize="1" noEditPoints="1" noAdjustHandles="1" noChangeArrowheads="1" noChangeShapeType="1"/>
          </p:cNvSpPr>
          <p:nvPr/>
        </p:nvSpPr>
        <p:spPr>
          <a:xfrm>
            <a:off x="-138558" y="374634"/>
            <a:ext cx="4533900" cy="461665"/>
          </a:xfrm>
          <a:prstGeom prst="rect">
            <a:avLst/>
          </a:prstGeom>
          <a:noFill/>
        </p:spPr>
        <p:txBody>
          <a:bodyPr wrap="square" rtlCol="0">
            <a:spAutoFit/>
          </a:bodyPr>
          <a:lstStyle/>
          <a:p>
            <a:pPr algn="ctr"/>
            <a:r>
              <a:rPr lang="en-GB" sz="2400" b="1"/>
              <a:t>Positivity Card</a:t>
            </a:r>
          </a:p>
        </p:txBody>
      </p:sp>
      <p:sp>
        <p:nvSpPr>
          <p:cNvPr id="5" name="Rectangle: Rounded Corners 4">
            <a:extLst>
              <a:ext uri="{FF2B5EF4-FFF2-40B4-BE49-F238E27FC236}">
                <a16:creationId xmlns:a16="http://schemas.microsoft.com/office/drawing/2014/main" id="{406B116A-E8DA-7E4A-5F5B-F8DDC0A11F24}"/>
              </a:ext>
            </a:extLst>
          </p:cNvPr>
          <p:cNvSpPr>
            <a:spLocks noGrp="1" noRot="1" noMove="1" noResize="1" noEditPoints="1" noAdjustHandles="1" noChangeArrowheads="1" noChangeShapeType="1"/>
          </p:cNvSpPr>
          <p:nvPr/>
        </p:nvSpPr>
        <p:spPr>
          <a:xfrm rot="5400000">
            <a:off x="1531831" y="-508875"/>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D29B5976-904F-B743-0022-B085236DC7C2}"/>
              </a:ext>
            </a:extLst>
          </p:cNvPr>
          <p:cNvSpPr txBox="1">
            <a:spLocks noGrp="1" noRot="1" noMove="1" noResize="1" noEditPoints="1" noAdjustHandles="1" noChangeArrowheads="1" noChangeShapeType="1"/>
          </p:cNvSpPr>
          <p:nvPr/>
        </p:nvSpPr>
        <p:spPr>
          <a:xfrm>
            <a:off x="656717" y="2110342"/>
            <a:ext cx="2919803" cy="523220"/>
          </a:xfrm>
          <a:prstGeom prst="rect">
            <a:avLst/>
          </a:prstGeom>
          <a:noFill/>
        </p:spPr>
        <p:txBody>
          <a:bodyPr wrap="square">
            <a:spAutoFit/>
          </a:bodyPr>
          <a:lstStyle/>
          <a:p>
            <a:pPr algn="ctr"/>
            <a:r>
              <a:rPr lang="en-GB" sz="1400" b="1">
                <a:cs typeface="Arial" panose="020B0604020202020204" pitchFamily="34" charset="0"/>
              </a:rPr>
              <a:t>Write down or draw three things that make you feel safe.</a:t>
            </a:r>
          </a:p>
        </p:txBody>
      </p:sp>
      <p:sp>
        <p:nvSpPr>
          <p:cNvPr id="11" name="TextBox 10">
            <a:extLst>
              <a:ext uri="{FF2B5EF4-FFF2-40B4-BE49-F238E27FC236}">
                <a16:creationId xmlns:a16="http://schemas.microsoft.com/office/drawing/2014/main" id="{016C23CC-AB31-A51B-2AD8-6F91F7046928}"/>
              </a:ext>
            </a:extLst>
          </p:cNvPr>
          <p:cNvSpPr txBox="1">
            <a:spLocks noGrp="1" noRot="1" noMove="1" noResize="1" noEditPoints="1" noAdjustHandles="1" noChangeArrowheads="1" noChangeShapeType="1"/>
          </p:cNvSpPr>
          <p:nvPr/>
        </p:nvSpPr>
        <p:spPr>
          <a:xfrm>
            <a:off x="623763" y="3466339"/>
            <a:ext cx="2985712" cy="523220"/>
          </a:xfrm>
          <a:prstGeom prst="rect">
            <a:avLst/>
          </a:prstGeom>
          <a:noFill/>
        </p:spPr>
        <p:txBody>
          <a:bodyPr wrap="square">
            <a:spAutoFit/>
          </a:bodyPr>
          <a:lstStyle/>
          <a:p>
            <a:pPr algn="ctr"/>
            <a:r>
              <a:rPr lang="en-GB" sz="1400" b="1">
                <a:cs typeface="Arial" panose="020B0604020202020204" pitchFamily="34" charset="0"/>
              </a:rPr>
              <a:t>Write down or draw three things that make you feel calm.</a:t>
            </a:r>
          </a:p>
        </p:txBody>
      </p:sp>
      <p:sp>
        <p:nvSpPr>
          <p:cNvPr id="21" name="TextBox 20">
            <a:extLst>
              <a:ext uri="{FF2B5EF4-FFF2-40B4-BE49-F238E27FC236}">
                <a16:creationId xmlns:a16="http://schemas.microsoft.com/office/drawing/2014/main" id="{D2C810F7-7C2D-5D63-034B-FEF3E0407539}"/>
              </a:ext>
            </a:extLst>
          </p:cNvPr>
          <p:cNvSpPr txBox="1">
            <a:spLocks noGrp="1" noRot="1" noMove="1" noResize="1" noEditPoints="1" noAdjustHandles="1" noChangeArrowheads="1" noChangeShapeType="1"/>
          </p:cNvSpPr>
          <p:nvPr/>
        </p:nvSpPr>
        <p:spPr>
          <a:xfrm>
            <a:off x="4236313" y="767672"/>
            <a:ext cx="2656981" cy="523220"/>
          </a:xfrm>
          <a:prstGeom prst="rect">
            <a:avLst/>
          </a:prstGeom>
          <a:noFill/>
        </p:spPr>
        <p:txBody>
          <a:bodyPr wrap="square">
            <a:spAutoFit/>
          </a:bodyPr>
          <a:lstStyle/>
          <a:p>
            <a:pPr algn="ctr"/>
            <a:r>
              <a:rPr lang="en-GB" sz="1400" b="1">
                <a:cs typeface="Arial" panose="020B0604020202020204" pitchFamily="34" charset="0"/>
              </a:rPr>
              <a:t>Write down or draw three people who inspire you.</a:t>
            </a:r>
          </a:p>
        </p:txBody>
      </p:sp>
      <p:sp>
        <p:nvSpPr>
          <p:cNvPr id="25" name="TextBox 24">
            <a:extLst>
              <a:ext uri="{FF2B5EF4-FFF2-40B4-BE49-F238E27FC236}">
                <a16:creationId xmlns:a16="http://schemas.microsoft.com/office/drawing/2014/main" id="{44B1CD31-AF66-17B7-10E9-EA5AC94DD627}"/>
              </a:ext>
            </a:extLst>
          </p:cNvPr>
          <p:cNvSpPr txBox="1">
            <a:spLocks noGrp="1" noRot="1" noMove="1" noResize="1" noEditPoints="1" noAdjustHandles="1" noChangeArrowheads="1" noChangeShapeType="1"/>
          </p:cNvSpPr>
          <p:nvPr/>
        </p:nvSpPr>
        <p:spPr>
          <a:xfrm>
            <a:off x="4166420" y="2164402"/>
            <a:ext cx="2767381" cy="523220"/>
          </a:xfrm>
          <a:prstGeom prst="rect">
            <a:avLst/>
          </a:prstGeom>
          <a:noFill/>
        </p:spPr>
        <p:txBody>
          <a:bodyPr wrap="square">
            <a:spAutoFit/>
          </a:bodyPr>
          <a:lstStyle/>
          <a:p>
            <a:pPr algn="ctr"/>
            <a:r>
              <a:rPr lang="en-GB" sz="1400" b="1">
                <a:cs typeface="Arial" panose="020B0604020202020204" pitchFamily="34" charset="0"/>
              </a:rPr>
              <a:t>Write down or draw three people who you can talk to.</a:t>
            </a:r>
          </a:p>
        </p:txBody>
      </p:sp>
      <p:sp>
        <p:nvSpPr>
          <p:cNvPr id="28" name="TextBox 27">
            <a:extLst>
              <a:ext uri="{FF2B5EF4-FFF2-40B4-BE49-F238E27FC236}">
                <a16:creationId xmlns:a16="http://schemas.microsoft.com/office/drawing/2014/main" id="{0505C4D1-5A7E-1F1D-9826-86FD6D437CB5}"/>
              </a:ext>
            </a:extLst>
          </p:cNvPr>
          <p:cNvSpPr txBox="1">
            <a:spLocks noGrp="1" noRot="1" noMove="1" noResize="1" noEditPoints="1" noAdjustHandles="1" noChangeArrowheads="1" noChangeShapeType="1"/>
          </p:cNvSpPr>
          <p:nvPr/>
        </p:nvSpPr>
        <p:spPr>
          <a:xfrm>
            <a:off x="593468" y="4843007"/>
            <a:ext cx="2919803" cy="523220"/>
          </a:xfrm>
          <a:prstGeom prst="rect">
            <a:avLst/>
          </a:prstGeom>
          <a:noFill/>
        </p:spPr>
        <p:txBody>
          <a:bodyPr wrap="square">
            <a:spAutoFit/>
          </a:bodyPr>
          <a:lstStyle/>
          <a:p>
            <a:pPr algn="ctr"/>
            <a:r>
              <a:rPr lang="en-GB" sz="1400" b="1">
                <a:cs typeface="Arial" panose="020B0604020202020204" pitchFamily="34" charset="0"/>
              </a:rPr>
              <a:t>Write down or draw three places that make you feel at peace.</a:t>
            </a:r>
          </a:p>
        </p:txBody>
      </p:sp>
      <p:sp>
        <p:nvSpPr>
          <p:cNvPr id="31" name="Rectangle: Rounded Corners 30">
            <a:extLst>
              <a:ext uri="{FF2B5EF4-FFF2-40B4-BE49-F238E27FC236}">
                <a16:creationId xmlns:a16="http://schemas.microsoft.com/office/drawing/2014/main" id="{59F7E2E6-CD50-7915-3991-74EF6ECDD1B6}"/>
              </a:ext>
            </a:extLst>
          </p:cNvPr>
          <p:cNvSpPr>
            <a:spLocks noGrp="1" noRot="1" noMove="1" noResize="1" noEditPoints="1" noAdjustHandles="1" noChangeArrowheads="1" noChangeShapeType="1"/>
          </p:cNvSpPr>
          <p:nvPr/>
        </p:nvSpPr>
        <p:spPr>
          <a:xfrm rot="5400000">
            <a:off x="1517038" y="833920"/>
            <a:ext cx="1158322" cy="283414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Rounded Corners 31">
            <a:extLst>
              <a:ext uri="{FF2B5EF4-FFF2-40B4-BE49-F238E27FC236}">
                <a16:creationId xmlns:a16="http://schemas.microsoft.com/office/drawing/2014/main" id="{B9A3C54B-C948-0F14-1BE5-710F87F99A3E}"/>
              </a:ext>
            </a:extLst>
          </p:cNvPr>
          <p:cNvSpPr>
            <a:spLocks noGrp="1" noRot="1" noMove="1" noResize="1" noEditPoints="1" noAdjustHandles="1" noChangeArrowheads="1" noChangeShapeType="1"/>
          </p:cNvSpPr>
          <p:nvPr/>
        </p:nvSpPr>
        <p:spPr>
          <a:xfrm rot="5400000">
            <a:off x="1512498" y="2183405"/>
            <a:ext cx="1158325" cy="28432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Rounded Corners 32">
            <a:extLst>
              <a:ext uri="{FF2B5EF4-FFF2-40B4-BE49-F238E27FC236}">
                <a16:creationId xmlns:a16="http://schemas.microsoft.com/office/drawing/2014/main" id="{419DE8F4-8AEF-ABCE-2897-D890E824B722}"/>
              </a:ext>
            </a:extLst>
          </p:cNvPr>
          <p:cNvSpPr>
            <a:spLocks noGrp="1" noRot="1" noMove="1" noResize="1" noEditPoints="1" noAdjustHandles="1" noChangeArrowheads="1" noChangeShapeType="1"/>
          </p:cNvSpPr>
          <p:nvPr/>
        </p:nvSpPr>
        <p:spPr>
          <a:xfrm rot="5400000">
            <a:off x="1495095" y="3564844"/>
            <a:ext cx="1158327" cy="291980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4B8204CA-19AA-4C47-BD9B-F3B80DA0C16C}"/>
              </a:ext>
            </a:extLst>
          </p:cNvPr>
          <p:cNvSpPr txBox="1">
            <a:spLocks noGrp="1" noRot="1" noMove="1" noResize="1" noEditPoints="1" noAdjustHandles="1" noChangeArrowheads="1" noChangeShapeType="1"/>
          </p:cNvSpPr>
          <p:nvPr/>
        </p:nvSpPr>
        <p:spPr>
          <a:xfrm>
            <a:off x="3280596" y="357547"/>
            <a:ext cx="4533900" cy="461665"/>
          </a:xfrm>
          <a:prstGeom prst="rect">
            <a:avLst/>
          </a:prstGeom>
          <a:noFill/>
        </p:spPr>
        <p:txBody>
          <a:bodyPr wrap="square" rtlCol="0">
            <a:spAutoFit/>
          </a:bodyPr>
          <a:lstStyle/>
          <a:p>
            <a:pPr algn="ctr"/>
            <a:r>
              <a:rPr lang="en-GB" sz="2400" b="1"/>
              <a:t>Positivity Card</a:t>
            </a:r>
          </a:p>
        </p:txBody>
      </p:sp>
      <p:sp>
        <p:nvSpPr>
          <p:cNvPr id="9" name="TextBox 8">
            <a:extLst>
              <a:ext uri="{FF2B5EF4-FFF2-40B4-BE49-F238E27FC236}">
                <a16:creationId xmlns:a16="http://schemas.microsoft.com/office/drawing/2014/main" id="{E2D064F9-F0FB-E45F-7C7D-D76842E0B1AC}"/>
              </a:ext>
            </a:extLst>
          </p:cNvPr>
          <p:cNvSpPr txBox="1">
            <a:spLocks noGrp="1" noRot="1" noMove="1" noResize="1" noEditPoints="1" noAdjustHandles="1" noChangeArrowheads="1" noChangeShapeType="1"/>
          </p:cNvSpPr>
          <p:nvPr/>
        </p:nvSpPr>
        <p:spPr>
          <a:xfrm>
            <a:off x="-192689" y="1702313"/>
            <a:ext cx="4533900" cy="461665"/>
          </a:xfrm>
          <a:prstGeom prst="rect">
            <a:avLst/>
          </a:prstGeom>
          <a:noFill/>
        </p:spPr>
        <p:txBody>
          <a:bodyPr wrap="square" rtlCol="0">
            <a:spAutoFit/>
          </a:bodyPr>
          <a:lstStyle/>
          <a:p>
            <a:pPr algn="ctr"/>
            <a:r>
              <a:rPr lang="en-GB" sz="2400" b="1"/>
              <a:t>Positivity Card</a:t>
            </a:r>
          </a:p>
        </p:txBody>
      </p:sp>
      <p:sp>
        <p:nvSpPr>
          <p:cNvPr id="10" name="TextBox 9">
            <a:extLst>
              <a:ext uri="{FF2B5EF4-FFF2-40B4-BE49-F238E27FC236}">
                <a16:creationId xmlns:a16="http://schemas.microsoft.com/office/drawing/2014/main" id="{68E70686-34CD-1C61-08C3-EA748D93DEA5}"/>
              </a:ext>
            </a:extLst>
          </p:cNvPr>
          <p:cNvSpPr txBox="1">
            <a:spLocks noGrp="1" noRot="1" noMove="1" noResize="1" noEditPoints="1" noAdjustHandles="1" noChangeArrowheads="1" noChangeShapeType="1"/>
          </p:cNvSpPr>
          <p:nvPr/>
        </p:nvSpPr>
        <p:spPr>
          <a:xfrm>
            <a:off x="3280596" y="1726133"/>
            <a:ext cx="4533900" cy="461665"/>
          </a:xfrm>
          <a:prstGeom prst="rect">
            <a:avLst/>
          </a:prstGeom>
          <a:noFill/>
        </p:spPr>
        <p:txBody>
          <a:bodyPr wrap="square" rtlCol="0">
            <a:spAutoFit/>
          </a:bodyPr>
          <a:lstStyle/>
          <a:p>
            <a:pPr algn="ctr"/>
            <a:r>
              <a:rPr lang="en-GB" sz="2400" b="1"/>
              <a:t>Positivity Card</a:t>
            </a:r>
          </a:p>
        </p:txBody>
      </p:sp>
      <p:sp>
        <p:nvSpPr>
          <p:cNvPr id="12" name="TextBox 11">
            <a:extLst>
              <a:ext uri="{FF2B5EF4-FFF2-40B4-BE49-F238E27FC236}">
                <a16:creationId xmlns:a16="http://schemas.microsoft.com/office/drawing/2014/main" id="{ED4DB15D-F5B2-55C5-9D8C-56F03D11E048}"/>
              </a:ext>
            </a:extLst>
          </p:cNvPr>
          <p:cNvSpPr txBox="1">
            <a:spLocks noGrp="1" noRot="1" noMove="1" noResize="1" noEditPoints="1" noAdjustHandles="1" noChangeArrowheads="1" noChangeShapeType="1"/>
          </p:cNvSpPr>
          <p:nvPr/>
        </p:nvSpPr>
        <p:spPr>
          <a:xfrm>
            <a:off x="-181356" y="4448539"/>
            <a:ext cx="4533900" cy="461665"/>
          </a:xfrm>
          <a:prstGeom prst="rect">
            <a:avLst/>
          </a:prstGeom>
          <a:noFill/>
        </p:spPr>
        <p:txBody>
          <a:bodyPr wrap="square" rtlCol="0">
            <a:spAutoFit/>
          </a:bodyPr>
          <a:lstStyle/>
          <a:p>
            <a:pPr algn="ctr"/>
            <a:r>
              <a:rPr lang="en-GB" sz="2400" b="1"/>
              <a:t>Positivity Card</a:t>
            </a:r>
          </a:p>
        </p:txBody>
      </p:sp>
      <p:sp>
        <p:nvSpPr>
          <p:cNvPr id="14" name="TextBox 13">
            <a:extLst>
              <a:ext uri="{FF2B5EF4-FFF2-40B4-BE49-F238E27FC236}">
                <a16:creationId xmlns:a16="http://schemas.microsoft.com/office/drawing/2014/main" id="{3F0F2B40-AA26-B889-E24E-7F1F21A8D647}"/>
              </a:ext>
            </a:extLst>
          </p:cNvPr>
          <p:cNvSpPr txBox="1">
            <a:spLocks noGrp="1" noRot="1" noMove="1" noResize="1" noEditPoints="1" noAdjustHandles="1" noChangeArrowheads="1" noChangeShapeType="1"/>
          </p:cNvSpPr>
          <p:nvPr/>
        </p:nvSpPr>
        <p:spPr>
          <a:xfrm>
            <a:off x="-128273" y="3075426"/>
            <a:ext cx="4533900" cy="461665"/>
          </a:xfrm>
          <a:prstGeom prst="rect">
            <a:avLst/>
          </a:prstGeom>
          <a:noFill/>
        </p:spPr>
        <p:txBody>
          <a:bodyPr wrap="square" rtlCol="0">
            <a:spAutoFit/>
          </a:bodyPr>
          <a:lstStyle/>
          <a:p>
            <a:pPr algn="ctr"/>
            <a:r>
              <a:rPr lang="en-GB" sz="2400" b="1"/>
              <a:t>Positivity Card</a:t>
            </a:r>
          </a:p>
        </p:txBody>
      </p:sp>
      <p:sp>
        <p:nvSpPr>
          <p:cNvPr id="46" name="Oval 45">
            <a:extLst>
              <a:ext uri="{FF2B5EF4-FFF2-40B4-BE49-F238E27FC236}">
                <a16:creationId xmlns:a16="http://schemas.microsoft.com/office/drawing/2014/main" id="{A0CF544D-4C4D-3A21-15AB-824A324D49C9}"/>
              </a:ext>
            </a:extLst>
          </p:cNvPr>
          <p:cNvSpPr>
            <a:spLocks noGrp="1" noRot="1" noMove="1" noResize="1" noEditPoints="1" noAdjustHandles="1" noChangeArrowheads="1" noChangeShapeType="1"/>
          </p:cNvSpPr>
          <p:nvPr/>
        </p:nvSpPr>
        <p:spPr>
          <a:xfrm>
            <a:off x="7835867" y="4127395"/>
            <a:ext cx="318287" cy="3493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91DE151B-B647-65CE-2203-BDEEBB901C39}"/>
              </a:ext>
            </a:extLst>
          </p:cNvPr>
          <p:cNvSpPr txBox="1">
            <a:spLocks noGrp="1" noRot="1" noMove="1" noResize="1" noEditPoints="1" noAdjustHandles="1" noChangeArrowheads="1" noChangeShapeType="1"/>
          </p:cNvSpPr>
          <p:nvPr/>
        </p:nvSpPr>
        <p:spPr>
          <a:xfrm>
            <a:off x="4058985" y="3089907"/>
            <a:ext cx="2984738" cy="461665"/>
          </a:xfrm>
          <a:prstGeom prst="rect">
            <a:avLst/>
          </a:prstGeom>
          <a:noFill/>
        </p:spPr>
        <p:txBody>
          <a:bodyPr wrap="square" rtlCol="0">
            <a:spAutoFit/>
          </a:bodyPr>
          <a:lstStyle/>
          <a:p>
            <a:pPr algn="ctr"/>
            <a:r>
              <a:rPr lang="en-GB" sz="2400" b="1">
                <a:latin typeface="+mj-lt"/>
              </a:rPr>
              <a:t>Positivity Card</a:t>
            </a:r>
          </a:p>
        </p:txBody>
      </p:sp>
      <p:sp>
        <p:nvSpPr>
          <p:cNvPr id="13" name="TextBox 12">
            <a:extLst>
              <a:ext uri="{FF2B5EF4-FFF2-40B4-BE49-F238E27FC236}">
                <a16:creationId xmlns:a16="http://schemas.microsoft.com/office/drawing/2014/main" id="{8CCCE23A-ED5C-DBB6-D2FE-5B8BF2C17297}"/>
              </a:ext>
            </a:extLst>
          </p:cNvPr>
          <p:cNvSpPr txBox="1">
            <a:spLocks/>
          </p:cNvSpPr>
          <p:nvPr/>
        </p:nvSpPr>
        <p:spPr>
          <a:xfrm>
            <a:off x="4171074" y="3497390"/>
            <a:ext cx="2730828" cy="523220"/>
          </a:xfrm>
          <a:prstGeom prst="rect">
            <a:avLst/>
          </a:prstGeom>
          <a:noFill/>
        </p:spPr>
        <p:txBody>
          <a:bodyPr wrap="square">
            <a:spAutoFit/>
          </a:bodyPr>
          <a:lstStyle/>
          <a:p>
            <a:pPr algn="ctr"/>
            <a:r>
              <a:rPr lang="en-GB" sz="1400" b="1">
                <a:latin typeface="+mj-lt"/>
                <a:cs typeface="Arial" panose="020B0604020202020204" pitchFamily="34" charset="0"/>
              </a:rPr>
              <a:t>Write down or draw two of your favourite foods.</a:t>
            </a:r>
          </a:p>
        </p:txBody>
      </p:sp>
      <p:sp>
        <p:nvSpPr>
          <p:cNvPr id="16" name="TextBox 15">
            <a:extLst>
              <a:ext uri="{FF2B5EF4-FFF2-40B4-BE49-F238E27FC236}">
                <a16:creationId xmlns:a16="http://schemas.microsoft.com/office/drawing/2014/main" id="{B26D2775-F425-42BD-1952-C03AEDA8F662}"/>
              </a:ext>
            </a:extLst>
          </p:cNvPr>
          <p:cNvSpPr txBox="1">
            <a:spLocks/>
          </p:cNvSpPr>
          <p:nvPr/>
        </p:nvSpPr>
        <p:spPr>
          <a:xfrm>
            <a:off x="4127812" y="4901981"/>
            <a:ext cx="2872041" cy="523220"/>
          </a:xfrm>
          <a:prstGeom prst="rect">
            <a:avLst/>
          </a:prstGeom>
          <a:noFill/>
        </p:spPr>
        <p:txBody>
          <a:bodyPr wrap="square">
            <a:spAutoFit/>
          </a:bodyPr>
          <a:lstStyle/>
          <a:p>
            <a:pPr algn="ctr"/>
            <a:r>
              <a:rPr lang="en-GB" sz="1400" b="1">
                <a:latin typeface="+mj-lt"/>
                <a:cs typeface="Arial" panose="020B0604020202020204" pitchFamily="34" charset="0"/>
              </a:rPr>
              <a:t>Write down or draw two of your favourite films.</a:t>
            </a:r>
          </a:p>
        </p:txBody>
      </p:sp>
      <p:sp>
        <p:nvSpPr>
          <p:cNvPr id="17" name="TextBox 16">
            <a:extLst>
              <a:ext uri="{FF2B5EF4-FFF2-40B4-BE49-F238E27FC236}">
                <a16:creationId xmlns:a16="http://schemas.microsoft.com/office/drawing/2014/main" id="{09CC3F90-BCD3-9C34-5A88-6FF382CA4E3D}"/>
              </a:ext>
            </a:extLst>
          </p:cNvPr>
          <p:cNvSpPr txBox="1">
            <a:spLocks noGrp="1" noRot="1" noMove="1" noResize="1" noEditPoints="1" noAdjustHandles="1" noChangeArrowheads="1" noChangeShapeType="1"/>
          </p:cNvSpPr>
          <p:nvPr/>
        </p:nvSpPr>
        <p:spPr>
          <a:xfrm>
            <a:off x="4130730" y="4504557"/>
            <a:ext cx="2984738" cy="461665"/>
          </a:xfrm>
          <a:prstGeom prst="rect">
            <a:avLst/>
          </a:prstGeom>
          <a:noFill/>
        </p:spPr>
        <p:txBody>
          <a:bodyPr wrap="square" rtlCol="0">
            <a:spAutoFit/>
          </a:bodyPr>
          <a:lstStyle/>
          <a:p>
            <a:pPr algn="ctr"/>
            <a:r>
              <a:rPr lang="en-GB" sz="2400" b="1">
                <a:latin typeface="+mj-lt"/>
              </a:rPr>
              <a:t>Positivity Card</a:t>
            </a:r>
          </a:p>
        </p:txBody>
      </p:sp>
      <p:sp>
        <p:nvSpPr>
          <p:cNvPr id="45" name="Rectangle: Rounded Corners 44">
            <a:extLst>
              <a:ext uri="{FF2B5EF4-FFF2-40B4-BE49-F238E27FC236}">
                <a16:creationId xmlns:a16="http://schemas.microsoft.com/office/drawing/2014/main" id="{BDFF968A-AFB9-1970-BE8E-A11A74F93160}"/>
              </a:ext>
            </a:extLst>
          </p:cNvPr>
          <p:cNvSpPr>
            <a:spLocks noGrp="1" noRot="1" noMove="1" noResize="1" noEditPoints="1" noAdjustHandles="1" noChangeArrowheads="1" noChangeShapeType="1"/>
          </p:cNvSpPr>
          <p:nvPr/>
        </p:nvSpPr>
        <p:spPr>
          <a:xfrm rot="5400000">
            <a:off x="4985643" y="-508875"/>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Rectangle: Rounded Corners 53">
            <a:extLst>
              <a:ext uri="{FF2B5EF4-FFF2-40B4-BE49-F238E27FC236}">
                <a16:creationId xmlns:a16="http://schemas.microsoft.com/office/drawing/2014/main" id="{34E135EF-0361-246B-0BF3-A9865CD06071}"/>
              </a:ext>
            </a:extLst>
          </p:cNvPr>
          <p:cNvSpPr>
            <a:spLocks noGrp="1" noRot="1" noMove="1" noResize="1" noEditPoints="1" noAdjustHandles="1" noChangeArrowheads="1" noChangeShapeType="1"/>
          </p:cNvSpPr>
          <p:nvPr/>
        </p:nvSpPr>
        <p:spPr>
          <a:xfrm rot="5400000">
            <a:off x="4973388" y="3651533"/>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Rounded Corners 54">
            <a:extLst>
              <a:ext uri="{FF2B5EF4-FFF2-40B4-BE49-F238E27FC236}">
                <a16:creationId xmlns:a16="http://schemas.microsoft.com/office/drawing/2014/main" id="{CFA55349-E0F5-0B0F-B797-A26CB8CE206F}"/>
              </a:ext>
            </a:extLst>
          </p:cNvPr>
          <p:cNvSpPr>
            <a:spLocks noGrp="1" noRot="1" noMove="1" noResize="1" noEditPoints="1" noAdjustHandles="1" noChangeArrowheads="1" noChangeShapeType="1"/>
          </p:cNvSpPr>
          <p:nvPr/>
        </p:nvSpPr>
        <p:spPr>
          <a:xfrm rot="5400000">
            <a:off x="4986399" y="2247312"/>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Rounded Corners 55">
            <a:extLst>
              <a:ext uri="{FF2B5EF4-FFF2-40B4-BE49-F238E27FC236}">
                <a16:creationId xmlns:a16="http://schemas.microsoft.com/office/drawing/2014/main" id="{40616F7B-A277-A66E-781A-C7171A96F36A}"/>
              </a:ext>
            </a:extLst>
          </p:cNvPr>
          <p:cNvSpPr>
            <a:spLocks noGrp="1" noRot="1" noMove="1" noResize="1" noEditPoints="1" noAdjustHandles="1" noChangeArrowheads="1" noChangeShapeType="1"/>
          </p:cNvSpPr>
          <p:nvPr/>
        </p:nvSpPr>
        <p:spPr>
          <a:xfrm rot="5400000">
            <a:off x="4985644" y="878719"/>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TextBox 57">
            <a:extLst>
              <a:ext uri="{FF2B5EF4-FFF2-40B4-BE49-F238E27FC236}">
                <a16:creationId xmlns:a16="http://schemas.microsoft.com/office/drawing/2014/main" id="{65DB4368-EC27-7A3B-9C0D-6EE0E20A70B9}"/>
              </a:ext>
            </a:extLst>
          </p:cNvPr>
          <p:cNvSpPr txBox="1">
            <a:spLocks noGrp="1" noRot="1" noMove="1" noResize="1" noEditPoints="1" noAdjustHandles="1" noChangeArrowheads="1" noChangeShapeType="1"/>
          </p:cNvSpPr>
          <p:nvPr/>
        </p:nvSpPr>
        <p:spPr>
          <a:xfrm>
            <a:off x="7647962" y="767672"/>
            <a:ext cx="2656981" cy="523220"/>
          </a:xfrm>
          <a:prstGeom prst="rect">
            <a:avLst/>
          </a:prstGeom>
          <a:noFill/>
        </p:spPr>
        <p:txBody>
          <a:bodyPr wrap="square">
            <a:spAutoFit/>
          </a:bodyPr>
          <a:lstStyle/>
          <a:p>
            <a:pPr algn="ctr"/>
            <a:r>
              <a:rPr lang="en-GB" sz="1400" b="1">
                <a:cs typeface="Arial" panose="020B0604020202020204" pitchFamily="34" charset="0"/>
              </a:rPr>
              <a:t>Write down or draw two of your favourite animals.</a:t>
            </a:r>
          </a:p>
        </p:txBody>
      </p:sp>
      <p:sp>
        <p:nvSpPr>
          <p:cNvPr id="59" name="TextBox 58">
            <a:extLst>
              <a:ext uri="{FF2B5EF4-FFF2-40B4-BE49-F238E27FC236}">
                <a16:creationId xmlns:a16="http://schemas.microsoft.com/office/drawing/2014/main" id="{8B7C0462-69CB-5734-156D-3C3D92E1BB26}"/>
              </a:ext>
            </a:extLst>
          </p:cNvPr>
          <p:cNvSpPr txBox="1">
            <a:spLocks noGrp="1" noRot="1" noMove="1" noResize="1" noEditPoints="1" noAdjustHandles="1" noChangeArrowheads="1" noChangeShapeType="1"/>
          </p:cNvSpPr>
          <p:nvPr/>
        </p:nvSpPr>
        <p:spPr>
          <a:xfrm>
            <a:off x="7578069" y="2164402"/>
            <a:ext cx="2767381" cy="523220"/>
          </a:xfrm>
          <a:prstGeom prst="rect">
            <a:avLst/>
          </a:prstGeom>
          <a:noFill/>
        </p:spPr>
        <p:txBody>
          <a:bodyPr wrap="square">
            <a:spAutoFit/>
          </a:bodyPr>
          <a:lstStyle/>
          <a:p>
            <a:pPr algn="ctr"/>
            <a:r>
              <a:rPr lang="en-GB" sz="1400" b="1">
                <a:cs typeface="Arial" panose="020B0604020202020204" pitchFamily="34" charset="0"/>
              </a:rPr>
              <a:t>Write down or draw two of your favourite songs.</a:t>
            </a:r>
          </a:p>
        </p:txBody>
      </p:sp>
      <p:sp>
        <p:nvSpPr>
          <p:cNvPr id="60" name="TextBox 59">
            <a:extLst>
              <a:ext uri="{FF2B5EF4-FFF2-40B4-BE49-F238E27FC236}">
                <a16:creationId xmlns:a16="http://schemas.microsoft.com/office/drawing/2014/main" id="{1403FF02-8F5A-E788-5210-DAAF964B0FC3}"/>
              </a:ext>
            </a:extLst>
          </p:cNvPr>
          <p:cNvSpPr txBox="1">
            <a:spLocks noGrp="1" noRot="1" noMove="1" noResize="1" noEditPoints="1" noAdjustHandles="1" noChangeArrowheads="1" noChangeShapeType="1"/>
          </p:cNvSpPr>
          <p:nvPr/>
        </p:nvSpPr>
        <p:spPr>
          <a:xfrm>
            <a:off x="6692245" y="357547"/>
            <a:ext cx="4533900" cy="461665"/>
          </a:xfrm>
          <a:prstGeom prst="rect">
            <a:avLst/>
          </a:prstGeom>
          <a:noFill/>
        </p:spPr>
        <p:txBody>
          <a:bodyPr wrap="square" rtlCol="0">
            <a:spAutoFit/>
          </a:bodyPr>
          <a:lstStyle/>
          <a:p>
            <a:pPr algn="ctr"/>
            <a:r>
              <a:rPr lang="en-GB" sz="2400" b="1"/>
              <a:t>Positivity Card</a:t>
            </a:r>
          </a:p>
        </p:txBody>
      </p:sp>
      <p:sp>
        <p:nvSpPr>
          <p:cNvPr id="61" name="TextBox 60">
            <a:extLst>
              <a:ext uri="{FF2B5EF4-FFF2-40B4-BE49-F238E27FC236}">
                <a16:creationId xmlns:a16="http://schemas.microsoft.com/office/drawing/2014/main" id="{6CCBF656-1395-E310-03FC-8C68CEF84D8E}"/>
              </a:ext>
            </a:extLst>
          </p:cNvPr>
          <p:cNvSpPr txBox="1">
            <a:spLocks noGrp="1" noRot="1" noMove="1" noResize="1" noEditPoints="1" noAdjustHandles="1" noChangeArrowheads="1" noChangeShapeType="1"/>
          </p:cNvSpPr>
          <p:nvPr/>
        </p:nvSpPr>
        <p:spPr>
          <a:xfrm>
            <a:off x="6692245" y="1726133"/>
            <a:ext cx="4533900" cy="461665"/>
          </a:xfrm>
          <a:prstGeom prst="rect">
            <a:avLst/>
          </a:prstGeom>
          <a:noFill/>
        </p:spPr>
        <p:txBody>
          <a:bodyPr wrap="square" rtlCol="0">
            <a:spAutoFit/>
          </a:bodyPr>
          <a:lstStyle/>
          <a:p>
            <a:pPr algn="ctr"/>
            <a:r>
              <a:rPr lang="en-GB" sz="2400" b="1"/>
              <a:t>Positivity Card</a:t>
            </a:r>
          </a:p>
        </p:txBody>
      </p:sp>
      <p:sp>
        <p:nvSpPr>
          <p:cNvPr id="63" name="TextBox 62">
            <a:extLst>
              <a:ext uri="{FF2B5EF4-FFF2-40B4-BE49-F238E27FC236}">
                <a16:creationId xmlns:a16="http://schemas.microsoft.com/office/drawing/2014/main" id="{57C3EDB1-F0B7-A5B8-ED2D-EF5E0B497ABE}"/>
              </a:ext>
            </a:extLst>
          </p:cNvPr>
          <p:cNvSpPr txBox="1">
            <a:spLocks noGrp="1" noRot="1" noMove="1" noResize="1" noEditPoints="1" noAdjustHandles="1" noChangeArrowheads="1" noChangeShapeType="1"/>
          </p:cNvSpPr>
          <p:nvPr/>
        </p:nvSpPr>
        <p:spPr>
          <a:xfrm>
            <a:off x="7470634" y="3089907"/>
            <a:ext cx="2984738" cy="461665"/>
          </a:xfrm>
          <a:prstGeom prst="rect">
            <a:avLst/>
          </a:prstGeom>
          <a:noFill/>
        </p:spPr>
        <p:txBody>
          <a:bodyPr wrap="square" rtlCol="0">
            <a:spAutoFit/>
          </a:bodyPr>
          <a:lstStyle/>
          <a:p>
            <a:pPr algn="ctr"/>
            <a:r>
              <a:rPr lang="en-GB" sz="2400" b="1">
                <a:latin typeface="+mj-lt"/>
              </a:rPr>
              <a:t>Positivity Card</a:t>
            </a:r>
          </a:p>
        </p:txBody>
      </p:sp>
      <p:sp>
        <p:nvSpPr>
          <p:cNvPr id="64" name="TextBox 63">
            <a:extLst>
              <a:ext uri="{FF2B5EF4-FFF2-40B4-BE49-F238E27FC236}">
                <a16:creationId xmlns:a16="http://schemas.microsoft.com/office/drawing/2014/main" id="{8E44B992-8BE1-2616-4AC6-97010F9B24A1}"/>
              </a:ext>
            </a:extLst>
          </p:cNvPr>
          <p:cNvSpPr txBox="1">
            <a:spLocks noGrp="1" noRot="1" noMove="1" noResize="1" noEditPoints="1" noAdjustHandles="1" noChangeArrowheads="1" noChangeShapeType="1"/>
          </p:cNvSpPr>
          <p:nvPr/>
        </p:nvSpPr>
        <p:spPr>
          <a:xfrm>
            <a:off x="7582723" y="3497390"/>
            <a:ext cx="2730828" cy="523220"/>
          </a:xfrm>
          <a:prstGeom prst="rect">
            <a:avLst/>
          </a:prstGeom>
          <a:noFill/>
        </p:spPr>
        <p:txBody>
          <a:bodyPr wrap="square">
            <a:spAutoFit/>
          </a:bodyPr>
          <a:lstStyle/>
          <a:p>
            <a:pPr algn="ctr"/>
            <a:r>
              <a:rPr lang="en-GB" sz="1400" b="1">
                <a:latin typeface="+mj-lt"/>
                <a:cs typeface="Arial" panose="020B0604020202020204" pitchFamily="34" charset="0"/>
              </a:rPr>
              <a:t>Write down or draw two of your favourite smells.</a:t>
            </a:r>
          </a:p>
        </p:txBody>
      </p:sp>
      <p:sp>
        <p:nvSpPr>
          <p:cNvPr id="65" name="TextBox 64">
            <a:extLst>
              <a:ext uri="{FF2B5EF4-FFF2-40B4-BE49-F238E27FC236}">
                <a16:creationId xmlns:a16="http://schemas.microsoft.com/office/drawing/2014/main" id="{8DF821BD-4D5B-82C8-3C0D-A35F3CAFEBEA}"/>
              </a:ext>
            </a:extLst>
          </p:cNvPr>
          <p:cNvSpPr txBox="1">
            <a:spLocks noGrp="1" noRot="1" noMove="1" noResize="1" noEditPoints="1" noAdjustHandles="1" noChangeArrowheads="1" noChangeShapeType="1"/>
          </p:cNvSpPr>
          <p:nvPr/>
        </p:nvSpPr>
        <p:spPr>
          <a:xfrm>
            <a:off x="7539461" y="4901981"/>
            <a:ext cx="2872041" cy="523220"/>
          </a:xfrm>
          <a:prstGeom prst="rect">
            <a:avLst/>
          </a:prstGeom>
          <a:noFill/>
        </p:spPr>
        <p:txBody>
          <a:bodyPr wrap="square">
            <a:spAutoFit/>
          </a:bodyPr>
          <a:lstStyle/>
          <a:p>
            <a:pPr algn="ctr"/>
            <a:r>
              <a:rPr lang="en-GB" sz="1400" b="1">
                <a:latin typeface="+mj-lt"/>
                <a:cs typeface="Arial" panose="020B0604020202020204" pitchFamily="34" charset="0"/>
              </a:rPr>
              <a:t>Write down or draw two things you love to see.</a:t>
            </a:r>
          </a:p>
        </p:txBody>
      </p:sp>
      <p:sp>
        <p:nvSpPr>
          <p:cNvPr id="66" name="TextBox 65">
            <a:extLst>
              <a:ext uri="{FF2B5EF4-FFF2-40B4-BE49-F238E27FC236}">
                <a16:creationId xmlns:a16="http://schemas.microsoft.com/office/drawing/2014/main" id="{D6E59DEC-DCCC-F73D-7B21-AB7E6CA324D7}"/>
              </a:ext>
            </a:extLst>
          </p:cNvPr>
          <p:cNvSpPr txBox="1">
            <a:spLocks noGrp="1" noRot="1" noMove="1" noResize="1" noEditPoints="1" noAdjustHandles="1" noChangeArrowheads="1" noChangeShapeType="1"/>
          </p:cNvSpPr>
          <p:nvPr/>
        </p:nvSpPr>
        <p:spPr>
          <a:xfrm>
            <a:off x="7542379" y="4504557"/>
            <a:ext cx="2984738" cy="461665"/>
          </a:xfrm>
          <a:prstGeom prst="rect">
            <a:avLst/>
          </a:prstGeom>
          <a:noFill/>
        </p:spPr>
        <p:txBody>
          <a:bodyPr wrap="square" rtlCol="0">
            <a:spAutoFit/>
          </a:bodyPr>
          <a:lstStyle/>
          <a:p>
            <a:pPr algn="ctr"/>
            <a:r>
              <a:rPr lang="en-GB" sz="2400" b="1">
                <a:latin typeface="+mj-lt"/>
              </a:rPr>
              <a:t>Positivity Card</a:t>
            </a:r>
          </a:p>
        </p:txBody>
      </p:sp>
      <p:sp>
        <p:nvSpPr>
          <p:cNvPr id="67" name="Rectangle: Rounded Corners 66">
            <a:extLst>
              <a:ext uri="{FF2B5EF4-FFF2-40B4-BE49-F238E27FC236}">
                <a16:creationId xmlns:a16="http://schemas.microsoft.com/office/drawing/2014/main" id="{E16E95E3-C763-9F4C-53C0-146E2FDFBA20}"/>
              </a:ext>
            </a:extLst>
          </p:cNvPr>
          <p:cNvSpPr>
            <a:spLocks noGrp="1" noRot="1" noMove="1" noResize="1" noEditPoints="1" noAdjustHandles="1" noChangeArrowheads="1" noChangeShapeType="1"/>
          </p:cNvSpPr>
          <p:nvPr/>
        </p:nvSpPr>
        <p:spPr>
          <a:xfrm rot="5400000">
            <a:off x="8397292" y="-508875"/>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Rectangle: Rounded Corners 67">
            <a:extLst>
              <a:ext uri="{FF2B5EF4-FFF2-40B4-BE49-F238E27FC236}">
                <a16:creationId xmlns:a16="http://schemas.microsoft.com/office/drawing/2014/main" id="{2229B7F9-42A5-0888-255C-A96DB0E77ED0}"/>
              </a:ext>
            </a:extLst>
          </p:cNvPr>
          <p:cNvSpPr>
            <a:spLocks noGrp="1" noRot="1" noMove="1" noResize="1" noEditPoints="1" noAdjustHandles="1" noChangeArrowheads="1" noChangeShapeType="1"/>
          </p:cNvSpPr>
          <p:nvPr/>
        </p:nvSpPr>
        <p:spPr>
          <a:xfrm rot="5400000">
            <a:off x="8385037" y="3651533"/>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Rectangle: Rounded Corners 68">
            <a:extLst>
              <a:ext uri="{FF2B5EF4-FFF2-40B4-BE49-F238E27FC236}">
                <a16:creationId xmlns:a16="http://schemas.microsoft.com/office/drawing/2014/main" id="{723E2E91-C113-291C-D49F-E92BABE7AC35}"/>
              </a:ext>
            </a:extLst>
          </p:cNvPr>
          <p:cNvSpPr>
            <a:spLocks noGrp="1" noRot="1" noMove="1" noResize="1" noEditPoints="1" noAdjustHandles="1" noChangeArrowheads="1" noChangeShapeType="1"/>
          </p:cNvSpPr>
          <p:nvPr/>
        </p:nvSpPr>
        <p:spPr>
          <a:xfrm rot="5400000">
            <a:off x="8398048" y="2247312"/>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Rectangle: Rounded Corners 69">
            <a:extLst>
              <a:ext uri="{FF2B5EF4-FFF2-40B4-BE49-F238E27FC236}">
                <a16:creationId xmlns:a16="http://schemas.microsoft.com/office/drawing/2014/main" id="{872FB13A-6CDF-3FA6-617B-6EF16D541BF3}"/>
              </a:ext>
            </a:extLst>
          </p:cNvPr>
          <p:cNvSpPr>
            <a:spLocks noGrp="1" noRot="1" noMove="1" noResize="1" noEditPoints="1" noAdjustHandles="1" noChangeArrowheads="1" noChangeShapeType="1"/>
          </p:cNvSpPr>
          <p:nvPr/>
        </p:nvSpPr>
        <p:spPr>
          <a:xfrm rot="5400000">
            <a:off x="8397293" y="878719"/>
            <a:ext cx="1158325" cy="27902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54240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0774E4-ADD5-BFC0-CFB5-32071142EB4C}"/>
              </a:ext>
            </a:extLst>
          </p:cNvPr>
          <p:cNvGrpSpPr>
            <a:grpSpLocks noGrp="1" noUngrp="1" noRot="1" noMove="1" noResize="1"/>
          </p:cNvGrpSpPr>
          <p:nvPr/>
        </p:nvGrpSpPr>
        <p:grpSpPr>
          <a:xfrm>
            <a:off x="1261872" y="186475"/>
            <a:ext cx="9514141" cy="6485049"/>
            <a:chOff x="2022767" y="985421"/>
            <a:chExt cx="6934801" cy="4980372"/>
          </a:xfrm>
        </p:grpSpPr>
        <p:sp>
          <p:nvSpPr>
            <p:cNvPr id="3" name="Rectangle 2">
              <a:extLst>
                <a:ext uri="{FF2B5EF4-FFF2-40B4-BE49-F238E27FC236}">
                  <a16:creationId xmlns:a16="http://schemas.microsoft.com/office/drawing/2014/main" id="{1F62F3E7-E123-B8DA-E0DA-C044B6FBAF04}"/>
                </a:ext>
              </a:extLst>
            </p:cNvPr>
            <p:cNvSpPr>
              <a:spLocks noGrp="1" noRot="1" noMove="1" noResize="1" noEditPoints="1" noAdjustHandles="1" noChangeArrowheads="1" noChangeShapeType="1"/>
            </p:cNvSpPr>
            <p:nvPr/>
          </p:nvSpPr>
          <p:spPr>
            <a:xfrm>
              <a:off x="3693111" y="985421"/>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B95CCAC-8B0B-494C-7E0C-B1F869BD1969}"/>
                </a:ext>
              </a:extLst>
            </p:cNvPr>
            <p:cNvSpPr>
              <a:spLocks noGrp="1" noRot="1" noMove="1" noResize="1" noEditPoints="1" noAdjustHandles="1" noChangeArrowheads="1" noChangeShapeType="1"/>
            </p:cNvSpPr>
            <p:nvPr/>
          </p:nvSpPr>
          <p:spPr>
            <a:xfrm>
              <a:off x="3693111" y="4305669"/>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F04C4E6-66A7-EDC3-2AA1-0F7B1CD54C75}"/>
                </a:ext>
              </a:extLst>
            </p:cNvPr>
            <p:cNvSpPr>
              <a:spLocks noGrp="1" noRot="1" noMove="1" noResize="1" noEditPoints="1" noAdjustHandles="1" noChangeArrowheads="1" noChangeShapeType="1"/>
            </p:cNvSpPr>
            <p:nvPr/>
          </p:nvSpPr>
          <p:spPr>
            <a:xfrm>
              <a:off x="5353235" y="2645545"/>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8837B1F-27F5-BB82-94E0-F0C5B6F4056B}"/>
                </a:ext>
              </a:extLst>
            </p:cNvPr>
            <p:cNvSpPr>
              <a:spLocks noGrp="1" noRot="1" noMove="1" noResize="1" noEditPoints="1" noAdjustHandles="1" noChangeArrowheads="1" noChangeShapeType="1"/>
            </p:cNvSpPr>
            <p:nvPr/>
          </p:nvSpPr>
          <p:spPr>
            <a:xfrm>
              <a:off x="2032987" y="2645545"/>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DCF5608-5293-E6A6-1EF0-ACECFDA5044B}"/>
                </a:ext>
              </a:extLst>
            </p:cNvPr>
            <p:cNvSpPr>
              <a:spLocks noGrp="1" noRot="1" noMove="1" noResize="1" noEditPoints="1" noAdjustHandles="1" noChangeArrowheads="1" noChangeShapeType="1"/>
            </p:cNvSpPr>
            <p:nvPr/>
          </p:nvSpPr>
          <p:spPr>
            <a:xfrm>
              <a:off x="7013359" y="2645545"/>
              <a:ext cx="1660124" cy="1660124"/>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C63BCEB5-4644-4C82-D9FB-C3445C1FDE04}"/>
                </a:ext>
              </a:extLst>
            </p:cNvPr>
            <p:cNvGrpSpPr>
              <a:grpSpLocks noGrp="1" noUngrp="1" noRot="1" noMove="1" noResize="1"/>
            </p:cNvGrpSpPr>
            <p:nvPr/>
          </p:nvGrpSpPr>
          <p:grpSpPr>
            <a:xfrm>
              <a:off x="2035745" y="2352108"/>
              <a:ext cx="1660124" cy="284086"/>
              <a:chOff x="3693111" y="701335"/>
              <a:chExt cx="1660124" cy="284086"/>
            </a:xfrm>
          </p:grpSpPr>
          <p:cxnSp>
            <p:nvCxnSpPr>
              <p:cNvPr id="10" name="Straight Connector 9">
                <a:extLst>
                  <a:ext uri="{FF2B5EF4-FFF2-40B4-BE49-F238E27FC236}">
                    <a16:creationId xmlns:a16="http://schemas.microsoft.com/office/drawing/2014/main" id="{B074AD82-2BF2-12B6-3EE3-751BB547B0C6}"/>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16891A-23EC-93B8-7004-88ABFE8EC47B}"/>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A0E4F3-A7E1-7798-F909-0B90CE9D17ED}"/>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2FC671EE-262E-EB85-6281-E7A63C4F76E5}"/>
                </a:ext>
              </a:extLst>
            </p:cNvPr>
            <p:cNvGrpSpPr>
              <a:grpSpLocks noGrp="1" noUngrp="1" noRot="1" noMove="1" noResize="1"/>
            </p:cNvGrpSpPr>
            <p:nvPr/>
          </p:nvGrpSpPr>
          <p:grpSpPr>
            <a:xfrm rot="5400000" flipH="1">
              <a:off x="7985463" y="3333564"/>
              <a:ext cx="1660124" cy="284086"/>
              <a:chOff x="3693111" y="701335"/>
              <a:chExt cx="1660124" cy="284086"/>
            </a:xfrm>
          </p:grpSpPr>
          <p:cxnSp>
            <p:nvCxnSpPr>
              <p:cNvPr id="16" name="Straight Connector 15">
                <a:extLst>
                  <a:ext uri="{FF2B5EF4-FFF2-40B4-BE49-F238E27FC236}">
                    <a16:creationId xmlns:a16="http://schemas.microsoft.com/office/drawing/2014/main" id="{EACD728A-96BC-D4A5-AB08-3B7286526251}"/>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AE8C598-DE71-EB19-050F-BB2633C4B556}"/>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23922B6-821F-2876-80FC-12A8E3B26C2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26C26F53-004B-617B-9A79-1C33C5103547}"/>
                </a:ext>
              </a:extLst>
            </p:cNvPr>
            <p:cNvGrpSpPr>
              <a:grpSpLocks noGrp="1" noUngrp="1" noRot="1" noMove="1" noResize="1"/>
            </p:cNvGrpSpPr>
            <p:nvPr/>
          </p:nvGrpSpPr>
          <p:grpSpPr>
            <a:xfrm rot="10800000">
              <a:off x="5353235" y="4305669"/>
              <a:ext cx="1660124" cy="284086"/>
              <a:chOff x="3693111" y="701335"/>
              <a:chExt cx="1660124" cy="284086"/>
            </a:xfrm>
          </p:grpSpPr>
          <p:cxnSp>
            <p:nvCxnSpPr>
              <p:cNvPr id="20" name="Straight Connector 19">
                <a:extLst>
                  <a:ext uri="{FF2B5EF4-FFF2-40B4-BE49-F238E27FC236}">
                    <a16:creationId xmlns:a16="http://schemas.microsoft.com/office/drawing/2014/main" id="{6407E378-559A-C6E2-E229-F23C44100E13}"/>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4FD7371-2231-E72C-7612-12D596AF315F}"/>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C5FA69B-D74D-7BFC-1EF5-4E8054195FA9}"/>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38E1AE7B-BE7F-DCB7-2B10-BD4784F54A6F}"/>
                </a:ext>
              </a:extLst>
            </p:cNvPr>
            <p:cNvGrpSpPr>
              <a:grpSpLocks noGrp="1" noUngrp="1" noRot="1" noMove="1" noResize="1"/>
            </p:cNvGrpSpPr>
            <p:nvPr/>
          </p:nvGrpSpPr>
          <p:grpSpPr>
            <a:xfrm rot="10800000" flipV="1">
              <a:off x="5353234" y="2361458"/>
              <a:ext cx="1660124" cy="284086"/>
              <a:chOff x="3693111" y="701335"/>
              <a:chExt cx="1660124" cy="284086"/>
            </a:xfrm>
          </p:grpSpPr>
          <p:cxnSp>
            <p:nvCxnSpPr>
              <p:cNvPr id="24" name="Straight Connector 23">
                <a:extLst>
                  <a:ext uri="{FF2B5EF4-FFF2-40B4-BE49-F238E27FC236}">
                    <a16:creationId xmlns:a16="http://schemas.microsoft.com/office/drawing/2014/main" id="{F7B02558-965A-ACE0-B6D5-4D6DCD1A1F15}"/>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ED6280C-7524-3AF1-0E0F-08E1AC5EE759}"/>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D603FE8-8241-9F6D-78EF-EAB15DE68E47}"/>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393763F4-FB0C-25F9-3BB6-BBBF1A2D7748}"/>
                </a:ext>
              </a:extLst>
            </p:cNvPr>
            <p:cNvGrpSpPr>
              <a:grpSpLocks noGrp="1" noUngrp="1" noRot="1" noMove="1" noResize="1"/>
            </p:cNvGrpSpPr>
            <p:nvPr/>
          </p:nvGrpSpPr>
          <p:grpSpPr>
            <a:xfrm rot="10800000">
              <a:off x="2022767" y="4315020"/>
              <a:ext cx="1660124" cy="284086"/>
              <a:chOff x="3693111" y="701335"/>
              <a:chExt cx="1660124" cy="284086"/>
            </a:xfrm>
          </p:grpSpPr>
          <p:cxnSp>
            <p:nvCxnSpPr>
              <p:cNvPr id="32" name="Straight Connector 31">
                <a:extLst>
                  <a:ext uri="{FF2B5EF4-FFF2-40B4-BE49-F238E27FC236}">
                    <a16:creationId xmlns:a16="http://schemas.microsoft.com/office/drawing/2014/main" id="{A19CA677-CDA1-57A5-F683-D8B88A50EC86}"/>
                  </a:ext>
                </a:extLst>
              </p:cNvPr>
              <p:cNvCxnSpPr>
                <a:cxnSpLocks noGrp="1" noRot="1" noMove="1" noResize="1" noEditPoints="1" noAdjustHandles="1" noChangeArrowheads="1" noChangeShapeType="1"/>
              </p:cNvCxnSpPr>
              <p:nvPr/>
            </p:nvCxnSpPr>
            <p:spPr>
              <a:xfrm flipV="1">
                <a:off x="3693111" y="701336"/>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016DDC6-494E-34E3-5689-471ED5F360F1}"/>
                  </a:ext>
                </a:extLst>
              </p:cNvPr>
              <p:cNvCxnSpPr>
                <a:cxnSpLocks noGrp="1" noRot="1" noMove="1" noResize="1" noEditPoints="1" noAdjustHandles="1" noChangeArrowheads="1" noChangeShapeType="1"/>
              </p:cNvCxnSpPr>
              <p:nvPr/>
            </p:nvCxnSpPr>
            <p:spPr>
              <a:xfrm flipH="1" flipV="1">
                <a:off x="5122416" y="701335"/>
                <a:ext cx="230819" cy="28408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73B9863-515C-AE2E-2595-1ECF24FA1F98}"/>
                  </a:ext>
                </a:extLst>
              </p:cNvPr>
              <p:cNvCxnSpPr>
                <a:cxnSpLocks noGrp="1" noRot="1" noMove="1" noResize="1" noEditPoints="1" noAdjustHandles="1" noChangeArrowheads="1" noChangeShapeType="1"/>
              </p:cNvCxnSpPr>
              <p:nvPr/>
            </p:nvCxnSpPr>
            <p:spPr>
              <a:xfrm>
                <a:off x="3923930" y="701335"/>
                <a:ext cx="119848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sp>
        <p:nvSpPr>
          <p:cNvPr id="2" name="Rectangle 1">
            <a:extLst>
              <a:ext uri="{FF2B5EF4-FFF2-40B4-BE49-F238E27FC236}">
                <a16:creationId xmlns:a16="http://schemas.microsoft.com/office/drawing/2014/main" id="{B116CC84-5A41-2D20-F37C-0A57FE0F5EC6}"/>
              </a:ext>
            </a:extLst>
          </p:cNvPr>
          <p:cNvSpPr>
            <a:spLocks noGrp="1" noRot="1" noMove="1" noResize="1" noEditPoints="1" noAdjustHandles="1" noChangeArrowheads="1" noChangeShapeType="1"/>
          </p:cNvSpPr>
          <p:nvPr/>
        </p:nvSpPr>
        <p:spPr>
          <a:xfrm>
            <a:off x="3537505" y="2348155"/>
            <a:ext cx="2293572" cy="2161683"/>
          </a:xfrm>
          <a:prstGeom prst="rect">
            <a:avLst/>
          </a:prstGeom>
          <a:noFill/>
          <a:ln w="38100" cmpd="sng">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A1A6750B-755D-66A7-E078-2612C21ACD7A}"/>
              </a:ext>
            </a:extLst>
          </p:cNvPr>
          <p:cNvCxnSpPr>
            <a:cxnSpLocks noGrp="1" noRot="1" noMove="1" noResize="1" noEditPoints="1" noAdjustHandles="1" noChangeArrowheads="1" noChangeShapeType="1"/>
          </p:cNvCxnSpPr>
          <p:nvPr/>
        </p:nvCxnSpPr>
        <p:spPr>
          <a:xfrm>
            <a:off x="5831077" y="2348155"/>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FA49348-409E-DBE6-EA7C-2521BE232565}"/>
              </a:ext>
            </a:extLst>
          </p:cNvPr>
          <p:cNvCxnSpPr>
            <a:cxnSpLocks noGrp="1" noRot="1" noMove="1" noResize="1" noEditPoints="1" noAdjustHandles="1" noChangeArrowheads="1" noChangeShapeType="1"/>
          </p:cNvCxnSpPr>
          <p:nvPr/>
        </p:nvCxnSpPr>
        <p:spPr>
          <a:xfrm>
            <a:off x="5831077" y="4509838"/>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FBC0C00-A7A0-785C-1EE5-889004D0AB39}"/>
              </a:ext>
            </a:extLst>
          </p:cNvPr>
          <p:cNvCxnSpPr>
            <a:cxnSpLocks noGrp="1" noRot="1" noMove="1" noResize="1" noEditPoints="1" noAdjustHandles="1" noChangeArrowheads="1" noChangeShapeType="1"/>
          </p:cNvCxnSpPr>
          <p:nvPr/>
        </p:nvCxnSpPr>
        <p:spPr>
          <a:xfrm>
            <a:off x="1275893" y="2333967"/>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7902327-93C0-5E96-41C7-25032893C47C}"/>
              </a:ext>
            </a:extLst>
          </p:cNvPr>
          <p:cNvCxnSpPr>
            <a:cxnSpLocks noGrp="1" noRot="1" noMove="1" noResize="1" noEditPoints="1" noAdjustHandles="1" noChangeArrowheads="1" noChangeShapeType="1"/>
          </p:cNvCxnSpPr>
          <p:nvPr/>
        </p:nvCxnSpPr>
        <p:spPr>
          <a:xfrm>
            <a:off x="1275893" y="4509838"/>
            <a:ext cx="2277594"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8B21AC4-18AE-400B-3230-DD94EADAC091}"/>
              </a:ext>
            </a:extLst>
          </p:cNvPr>
          <p:cNvCxnSpPr>
            <a:cxnSpLocks noGrp="1" noRot="1" noMove="1" noResize="1" noEditPoints="1" noAdjustHandles="1" noChangeArrowheads="1" noChangeShapeType="1"/>
          </p:cNvCxnSpPr>
          <p:nvPr/>
        </p:nvCxnSpPr>
        <p:spPr>
          <a:xfrm>
            <a:off x="10386264" y="2348155"/>
            <a:ext cx="0" cy="21738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F623089-BF97-A7BE-9B74-D6F2EC18938D}"/>
              </a:ext>
            </a:extLst>
          </p:cNvPr>
          <p:cNvCxnSpPr>
            <a:cxnSpLocks noGrp="1" noRot="1" noMove="1" noResize="1" noEditPoints="1" noAdjustHandles="1" noChangeArrowheads="1" noChangeShapeType="1"/>
          </p:cNvCxnSpPr>
          <p:nvPr/>
        </p:nvCxnSpPr>
        <p:spPr>
          <a:xfrm>
            <a:off x="8108671" y="675755"/>
            <a:ext cx="578129"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6EA2A4F-759C-D5C5-B0F9-77DDC63DF88D}"/>
              </a:ext>
            </a:extLst>
          </p:cNvPr>
          <p:cNvCxnSpPr>
            <a:cxnSpLocks noGrp="1" noRot="1" noMove="1" noResize="1" noEditPoints="1" noAdjustHandles="1" noChangeArrowheads="1" noChangeShapeType="1"/>
          </p:cNvCxnSpPr>
          <p:nvPr/>
        </p:nvCxnSpPr>
        <p:spPr>
          <a:xfrm>
            <a:off x="8108671" y="1020660"/>
            <a:ext cx="578129" cy="0"/>
          </a:xfrm>
          <a:prstGeom prst="line">
            <a:avLst/>
          </a:prstGeom>
          <a:ln w="317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09FA36D8-CAF2-4829-35EC-FC662BC1028A}"/>
              </a:ext>
            </a:extLst>
          </p:cNvPr>
          <p:cNvSpPr txBox="1">
            <a:spLocks noGrp="1" noRot="1" noMove="1" noResize="1" noEditPoints="1" noAdjustHandles="1" noChangeArrowheads="1" noChangeShapeType="1"/>
          </p:cNvSpPr>
          <p:nvPr/>
        </p:nvSpPr>
        <p:spPr>
          <a:xfrm>
            <a:off x="8748358" y="491089"/>
            <a:ext cx="633507"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Fold</a:t>
            </a:r>
          </a:p>
        </p:txBody>
      </p:sp>
      <p:sp>
        <p:nvSpPr>
          <p:cNvPr id="43" name="TextBox 42">
            <a:extLst>
              <a:ext uri="{FF2B5EF4-FFF2-40B4-BE49-F238E27FC236}">
                <a16:creationId xmlns:a16="http://schemas.microsoft.com/office/drawing/2014/main" id="{12F801AD-8DDE-10B3-8F65-D42ED99EDB1D}"/>
              </a:ext>
            </a:extLst>
          </p:cNvPr>
          <p:cNvSpPr txBox="1">
            <a:spLocks noGrp="1" noRot="1" noMove="1" noResize="1" noEditPoints="1" noAdjustHandles="1" noChangeArrowheads="1" noChangeShapeType="1"/>
          </p:cNvSpPr>
          <p:nvPr/>
        </p:nvSpPr>
        <p:spPr>
          <a:xfrm>
            <a:off x="8819147" y="860421"/>
            <a:ext cx="548548"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Cut</a:t>
            </a:r>
          </a:p>
        </p:txBody>
      </p:sp>
    </p:spTree>
    <p:extLst>
      <p:ext uri="{BB962C8B-B14F-4D97-AF65-F5344CB8AC3E}">
        <p14:creationId xmlns:p14="http://schemas.microsoft.com/office/powerpoint/2010/main" val="4262496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E37A8C-87A1-10F6-6C90-0DAC8A3D1F02}"/>
              </a:ext>
            </a:extLst>
          </p:cNvPr>
          <p:cNvGraphicFramePr>
            <a:graphicFrameLocks noGrp="1" noDrilldown="1" noMove="1" noResize="1"/>
          </p:cNvGraphicFramePr>
          <p:nvPr>
            <p:extLst>
              <p:ext uri="{D42A27DB-BD31-4B8C-83A1-F6EECF244321}">
                <p14:modId xmlns:p14="http://schemas.microsoft.com/office/powerpoint/2010/main" val="2282280355"/>
              </p:ext>
            </p:extLst>
          </p:nvPr>
        </p:nvGraphicFramePr>
        <p:xfrm>
          <a:off x="1288840" y="333409"/>
          <a:ext cx="9614320" cy="5709735"/>
        </p:xfrm>
        <a:graphic>
          <a:graphicData uri="http://schemas.openxmlformats.org/drawingml/2006/table">
            <a:tbl>
              <a:tblPr firstRow="1" bandRow="1">
                <a:tableStyleId>{5940675A-B579-460E-94D1-54222C63F5DA}</a:tableStyleId>
              </a:tblPr>
              <a:tblGrid>
                <a:gridCol w="2403580">
                  <a:extLst>
                    <a:ext uri="{9D8B030D-6E8A-4147-A177-3AD203B41FA5}">
                      <a16:colId xmlns:a16="http://schemas.microsoft.com/office/drawing/2014/main" val="1349199572"/>
                    </a:ext>
                  </a:extLst>
                </a:gridCol>
                <a:gridCol w="2403580">
                  <a:extLst>
                    <a:ext uri="{9D8B030D-6E8A-4147-A177-3AD203B41FA5}">
                      <a16:colId xmlns:a16="http://schemas.microsoft.com/office/drawing/2014/main" val="2401098291"/>
                    </a:ext>
                  </a:extLst>
                </a:gridCol>
                <a:gridCol w="2403580">
                  <a:extLst>
                    <a:ext uri="{9D8B030D-6E8A-4147-A177-3AD203B41FA5}">
                      <a16:colId xmlns:a16="http://schemas.microsoft.com/office/drawing/2014/main" val="258925696"/>
                    </a:ext>
                  </a:extLst>
                </a:gridCol>
                <a:gridCol w="2403580">
                  <a:extLst>
                    <a:ext uri="{9D8B030D-6E8A-4147-A177-3AD203B41FA5}">
                      <a16:colId xmlns:a16="http://schemas.microsoft.com/office/drawing/2014/main" val="3148721071"/>
                    </a:ext>
                  </a:extLst>
                </a:gridCol>
              </a:tblGrid>
              <a:tr h="590370">
                <a:tc gridSpan="4">
                  <a:txBody>
                    <a:bodyPr/>
                    <a:lstStyle/>
                    <a:p>
                      <a:pPr algn="ctr"/>
                      <a:endParaRPr lang="en-GB" sz="2800">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9274991"/>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1744197"/>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74854524"/>
                  </a:ext>
                </a:extLst>
              </a:tr>
              <a:tr h="17064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45614253"/>
                  </a:ext>
                </a:extLst>
              </a:tr>
            </a:tbl>
          </a:graphicData>
        </a:graphic>
      </p:graphicFrame>
      <p:pic>
        <p:nvPicPr>
          <p:cNvPr id="12" name="Picture 11" descr="A red and grey people with speech bubbles&#10;&#10;Description automatically generated">
            <a:extLst>
              <a:ext uri="{FF2B5EF4-FFF2-40B4-BE49-F238E27FC236}">
                <a16:creationId xmlns:a16="http://schemas.microsoft.com/office/drawing/2014/main" id="{DDC4E0D4-3AE9-910C-AA41-43BC686DD141}"/>
              </a:ext>
            </a:extLst>
          </p:cNvPr>
          <p:cNvPicPr>
            <a:picLocks noGrp="1" noRot="1" noChangeAspect="1" noMove="1" noResize="1" noEditPoints="1" noAdjustHandles="1" noChangeArrowheads="1" noChangeShapeType="1" noCrop="1"/>
          </p:cNvPicPr>
          <p:nvPr/>
        </p:nvPicPr>
        <p:blipFill>
          <a:blip r:embed="rId3" cstate="email">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tretch>
            <a:fillRect/>
          </a:stretch>
        </p:blipFill>
        <p:spPr>
          <a:xfrm>
            <a:off x="6723204" y="4341844"/>
            <a:ext cx="1155120" cy="1155120"/>
          </a:xfrm>
          <a:prstGeom prst="rect">
            <a:avLst/>
          </a:prstGeom>
        </p:spPr>
      </p:pic>
      <p:pic>
        <p:nvPicPr>
          <p:cNvPr id="18" name="Picture 17" descr="A red pencil with a black background&#10;&#10;Description automatically generated">
            <a:extLst>
              <a:ext uri="{FF2B5EF4-FFF2-40B4-BE49-F238E27FC236}">
                <a16:creationId xmlns:a16="http://schemas.microsoft.com/office/drawing/2014/main" id="{E36EFBD6-065C-2799-87D2-3B4B2604E411}"/>
              </a:ext>
            </a:extLst>
          </p:cNvPr>
          <p:cNvPicPr>
            <a:picLocks noGrp="1" noRot="1" noChangeAspect="1" noMove="1" noResize="1" noEditPoints="1" noAdjustHandles="1" noChangeArrowheads="1" noChangeShapeType="1" noCrop="1"/>
          </p:cNvPicPr>
          <p:nvPr/>
        </p:nvPicPr>
        <p:blipFill>
          <a:blip r:embed="rId5" cstate="email">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a:ext>
            </a:extLst>
          </a:blip>
          <a:stretch>
            <a:fillRect/>
          </a:stretch>
        </p:blipFill>
        <p:spPr>
          <a:xfrm>
            <a:off x="4159193" y="4341844"/>
            <a:ext cx="1155120" cy="1155120"/>
          </a:xfrm>
          <a:prstGeom prst="rect">
            <a:avLst/>
          </a:prstGeom>
        </p:spPr>
      </p:pic>
      <p:pic>
        <p:nvPicPr>
          <p:cNvPr id="24" name="Picture 23" descr="A logo of a sun&#10;&#10;Description automatically generated">
            <a:extLst>
              <a:ext uri="{FF2B5EF4-FFF2-40B4-BE49-F238E27FC236}">
                <a16:creationId xmlns:a16="http://schemas.microsoft.com/office/drawing/2014/main" id="{5ABEA8C8-D5FB-E850-27E2-3D5E102A6FC5}"/>
              </a:ext>
            </a:extLst>
          </p:cNvPr>
          <p:cNvPicPr>
            <a:picLocks noGrp="1" noRot="1" noChangeAspect="1" noMove="1" noResize="1" noEditPoints="1" noAdjustHandles="1" noChangeArrowheads="1" noChangeShapeType="1" noCrop="1"/>
          </p:cNvPicPr>
          <p:nvPr/>
        </p:nvPicPr>
        <p:blipFill>
          <a:blip r:embed="rId7" cstate="email">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a:ext>
            </a:extLst>
          </a:blip>
          <a:stretch>
            <a:fillRect/>
          </a:stretch>
        </p:blipFill>
        <p:spPr>
          <a:xfrm>
            <a:off x="4313903" y="2652716"/>
            <a:ext cx="1155121" cy="1155121"/>
          </a:xfrm>
          <a:prstGeom prst="rect">
            <a:avLst/>
          </a:prstGeom>
        </p:spPr>
      </p:pic>
      <p:pic>
        <p:nvPicPr>
          <p:cNvPr id="26" name="Picture 25" descr="A head with a heart in the middle&#10;&#10;Description automatically generated">
            <a:extLst>
              <a:ext uri="{FF2B5EF4-FFF2-40B4-BE49-F238E27FC236}">
                <a16:creationId xmlns:a16="http://schemas.microsoft.com/office/drawing/2014/main" id="{A3E990E4-3B5A-E631-FA70-2CF1C647F51D}"/>
              </a:ext>
            </a:extLst>
          </p:cNvPr>
          <p:cNvPicPr>
            <a:picLocks noGrp="1" noRot="1" noChangeAspect="1" noMove="1" noResize="1" noEditPoints="1" noAdjustHandles="1" noChangeArrowheads="1" noChangeShapeType="1" noCrop="1"/>
          </p:cNvPicPr>
          <p:nvPr/>
        </p:nvPicPr>
        <p:blipFill>
          <a:blip r:embed="rId9" cstate="email">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a:ext>
            </a:extLst>
          </a:blip>
          <a:stretch>
            <a:fillRect/>
          </a:stretch>
        </p:blipFill>
        <p:spPr>
          <a:xfrm>
            <a:off x="1904376" y="2639146"/>
            <a:ext cx="1155121" cy="1155121"/>
          </a:xfrm>
          <a:prstGeom prst="rect">
            <a:avLst/>
          </a:prstGeom>
        </p:spPr>
      </p:pic>
      <p:pic>
        <p:nvPicPr>
          <p:cNvPr id="28" name="Picture 27" descr="A bowl of soup with a spoon&#10;&#10;Description automatically generated">
            <a:extLst>
              <a:ext uri="{FF2B5EF4-FFF2-40B4-BE49-F238E27FC236}">
                <a16:creationId xmlns:a16="http://schemas.microsoft.com/office/drawing/2014/main" id="{315F993E-560F-7E53-1698-B0587DABD5F8}"/>
              </a:ext>
            </a:extLst>
          </p:cNvPr>
          <p:cNvPicPr>
            <a:picLocks noGrp="1" noRot="1" noChangeAspect="1" noMove="1" noResize="1" noEditPoints="1" noAdjustHandles="1" noChangeArrowheads="1" noChangeShapeType="1" noCrop="1"/>
          </p:cNvPicPr>
          <p:nvPr/>
        </p:nvPicPr>
        <p:blipFill>
          <a:blip r:embed="rId11" cstate="email">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a:ext>
            </a:extLst>
          </a:blip>
          <a:stretch>
            <a:fillRect/>
          </a:stretch>
        </p:blipFill>
        <p:spPr>
          <a:xfrm>
            <a:off x="9132503" y="2652716"/>
            <a:ext cx="1155121" cy="1155121"/>
          </a:xfrm>
          <a:prstGeom prst="rect">
            <a:avLst/>
          </a:prstGeom>
        </p:spPr>
      </p:pic>
      <p:pic>
        <p:nvPicPr>
          <p:cNvPr id="30" name="Picture 29" descr="A person pointing at a black board&#10;&#10;Description automatically generated">
            <a:extLst>
              <a:ext uri="{FF2B5EF4-FFF2-40B4-BE49-F238E27FC236}">
                <a16:creationId xmlns:a16="http://schemas.microsoft.com/office/drawing/2014/main" id="{B2331911-4410-89CF-485D-380D45ED6070}"/>
              </a:ext>
            </a:extLst>
          </p:cNvPr>
          <p:cNvPicPr>
            <a:picLocks noGrp="1" noRot="1" noChangeAspect="1" noMove="1" noResize="1" noEditPoints="1" noAdjustHandles="1" noChangeArrowheads="1" noChangeShapeType="1" noCrop="1"/>
          </p:cNvPicPr>
          <p:nvPr/>
        </p:nvPicPr>
        <p:blipFill>
          <a:blip r:embed="rId13" cstate="email">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a:ext>
            </a:extLst>
          </a:blip>
          <a:stretch>
            <a:fillRect/>
          </a:stretch>
        </p:blipFill>
        <p:spPr>
          <a:xfrm>
            <a:off x="9093894" y="970599"/>
            <a:ext cx="1078973" cy="1078973"/>
          </a:xfrm>
          <a:prstGeom prst="rect">
            <a:avLst/>
          </a:prstGeom>
        </p:spPr>
      </p:pic>
      <p:pic>
        <p:nvPicPr>
          <p:cNvPr id="32" name="Picture 31" descr="A red and black book with black background&#10;&#10;Description automatically generated">
            <a:extLst>
              <a:ext uri="{FF2B5EF4-FFF2-40B4-BE49-F238E27FC236}">
                <a16:creationId xmlns:a16="http://schemas.microsoft.com/office/drawing/2014/main" id="{119D673E-7DFC-7004-9DC3-DFAC93154BE1}"/>
              </a:ext>
            </a:extLst>
          </p:cNvPr>
          <p:cNvPicPr>
            <a:picLocks noGrp="1" noRot="1" noChangeAspect="1" noMove="1" noResize="1" noEditPoints="1" noAdjustHandles="1" noChangeArrowheads="1" noChangeShapeType="1" noCrop="1"/>
          </p:cNvPicPr>
          <p:nvPr/>
        </p:nvPicPr>
        <p:blipFill>
          <a:blip r:embed="rId15" cstate="email">
            <a:extLst>
              <a:ext uri="{BEBA8EAE-BF5A-486C-A8C5-ECC9F3942E4B}">
                <a14:imgProps xmlns:a14="http://schemas.microsoft.com/office/drawing/2010/main">
                  <a14:imgLayer r:embed="rId16">
                    <a14:imgEffect>
                      <a14:artisticGlowDiffused/>
                    </a14:imgEffect>
                  </a14:imgLayer>
                </a14:imgProps>
              </a:ext>
              <a:ext uri="{28A0092B-C50C-407E-A947-70E740481C1C}">
                <a14:useLocalDpi xmlns:a14="http://schemas.microsoft.com/office/drawing/2010/main"/>
              </a:ext>
            </a:extLst>
          </a:blip>
          <a:stretch>
            <a:fillRect/>
          </a:stretch>
        </p:blipFill>
        <p:spPr>
          <a:xfrm>
            <a:off x="6698240" y="875076"/>
            <a:ext cx="1270020" cy="1270020"/>
          </a:xfrm>
          <a:prstGeom prst="rect">
            <a:avLst/>
          </a:prstGeom>
        </p:spPr>
      </p:pic>
      <p:pic>
        <p:nvPicPr>
          <p:cNvPr id="34" name="Picture 33" descr="A red telephone receiver on a black background&#10;&#10;Description automatically generated">
            <a:extLst>
              <a:ext uri="{FF2B5EF4-FFF2-40B4-BE49-F238E27FC236}">
                <a16:creationId xmlns:a16="http://schemas.microsoft.com/office/drawing/2014/main" id="{FB13DD69-3AD8-0438-04EC-218CAE938EBF}"/>
              </a:ext>
            </a:extLst>
          </p:cNvPr>
          <p:cNvPicPr>
            <a:picLocks noGrp="1" noRot="1" noChangeAspect="1" noMove="1" noResize="1" noEditPoints="1" noAdjustHandles="1" noChangeArrowheads="1" noChangeShapeType="1" noCrop="1"/>
          </p:cNvPicPr>
          <p:nvPr/>
        </p:nvPicPr>
        <p:blipFill>
          <a:blip r:embed="rId17" cstate="email">
            <a:extLst>
              <a:ext uri="{BEBA8EAE-BF5A-486C-A8C5-ECC9F3942E4B}">
                <a14:imgProps xmlns:a14="http://schemas.microsoft.com/office/drawing/2010/main">
                  <a14:imgLayer r:embed="rId18">
                    <a14:imgEffect>
                      <a14:artisticGlowDiffused/>
                    </a14:imgEffect>
                  </a14:imgLayer>
                </a14:imgProps>
              </a:ext>
              <a:ext uri="{28A0092B-C50C-407E-A947-70E740481C1C}">
                <a14:useLocalDpi xmlns:a14="http://schemas.microsoft.com/office/drawing/2010/main"/>
              </a:ext>
            </a:extLst>
          </a:blip>
          <a:stretch>
            <a:fillRect/>
          </a:stretch>
        </p:blipFill>
        <p:spPr>
          <a:xfrm>
            <a:off x="6723203" y="2686763"/>
            <a:ext cx="1155121" cy="1155121"/>
          </a:xfrm>
          <a:prstGeom prst="rect">
            <a:avLst/>
          </a:prstGeom>
        </p:spPr>
      </p:pic>
      <p:pic>
        <p:nvPicPr>
          <p:cNvPr id="36" name="Picture 35" descr="A red person walking a dog&#10;&#10;Description automatically generated">
            <a:extLst>
              <a:ext uri="{FF2B5EF4-FFF2-40B4-BE49-F238E27FC236}">
                <a16:creationId xmlns:a16="http://schemas.microsoft.com/office/drawing/2014/main" id="{2CE828C0-0E83-3026-B366-EFC487E218DE}"/>
              </a:ext>
            </a:extLst>
          </p:cNvPr>
          <p:cNvPicPr>
            <a:picLocks noGrp="1" noRot="1" noChangeAspect="1" noMove="1" noResize="1" noEditPoints="1" noAdjustHandles="1" noChangeArrowheads="1" noChangeShapeType="1" noCrop="1"/>
          </p:cNvPicPr>
          <p:nvPr/>
        </p:nvPicPr>
        <p:blipFill>
          <a:blip r:embed="rId19" cstate="email">
            <a:extLst>
              <a:ext uri="{BEBA8EAE-BF5A-486C-A8C5-ECC9F3942E4B}">
                <a14:imgProps xmlns:a14="http://schemas.microsoft.com/office/drawing/2010/main">
                  <a14:imgLayer r:embed="rId20">
                    <a14:imgEffect>
                      <a14:artisticGlowDiffused/>
                    </a14:imgEffect>
                  </a14:imgLayer>
                </a14:imgProps>
              </a:ext>
              <a:ext uri="{28A0092B-C50C-407E-A947-70E740481C1C}">
                <a14:useLocalDpi xmlns:a14="http://schemas.microsoft.com/office/drawing/2010/main"/>
              </a:ext>
            </a:extLst>
          </a:blip>
          <a:stretch>
            <a:fillRect/>
          </a:stretch>
        </p:blipFill>
        <p:spPr>
          <a:xfrm>
            <a:off x="4471767" y="894451"/>
            <a:ext cx="1155121" cy="1155121"/>
          </a:xfrm>
          <a:prstGeom prst="rect">
            <a:avLst/>
          </a:prstGeom>
        </p:spPr>
      </p:pic>
      <p:pic>
        <p:nvPicPr>
          <p:cNvPr id="38" name="Picture 37" descr="A video player with a play button&#10;&#10;Description automatically generated">
            <a:extLst>
              <a:ext uri="{FF2B5EF4-FFF2-40B4-BE49-F238E27FC236}">
                <a16:creationId xmlns:a16="http://schemas.microsoft.com/office/drawing/2014/main" id="{A51691AE-597A-E11F-B26E-43D7D46B57D5}"/>
              </a:ext>
            </a:extLst>
          </p:cNvPr>
          <p:cNvPicPr>
            <a:picLocks noGrp="1" noRot="1" noChangeAspect="1" noMove="1" noResize="1" noEditPoints="1" noAdjustHandles="1" noChangeArrowheads="1" noChangeShapeType="1" noCrop="1"/>
          </p:cNvPicPr>
          <p:nvPr/>
        </p:nvPicPr>
        <p:blipFill>
          <a:blip r:embed="rId21" cstate="email">
            <a:extLst>
              <a:ext uri="{28A0092B-C50C-407E-A947-70E740481C1C}">
                <a14:useLocalDpi xmlns:a14="http://schemas.microsoft.com/office/drawing/2010/main"/>
              </a:ext>
            </a:extLst>
          </a:blip>
          <a:stretch>
            <a:fillRect/>
          </a:stretch>
        </p:blipFill>
        <p:spPr>
          <a:xfrm>
            <a:off x="1876821" y="1009470"/>
            <a:ext cx="1155121" cy="1155121"/>
          </a:xfrm>
          <a:prstGeom prst="rect">
            <a:avLst/>
          </a:prstGeom>
        </p:spPr>
      </p:pic>
      <p:pic>
        <p:nvPicPr>
          <p:cNvPr id="7" name="Picture 6" descr="A red person sitting at a desk with a computer&#10;&#10;Description automatically generated">
            <a:extLst>
              <a:ext uri="{FF2B5EF4-FFF2-40B4-BE49-F238E27FC236}">
                <a16:creationId xmlns:a16="http://schemas.microsoft.com/office/drawing/2014/main" id="{5812FC13-869E-0E39-B9CD-C49B96252246}"/>
              </a:ext>
            </a:extLst>
          </p:cNvPr>
          <p:cNvPicPr>
            <a:picLocks noGrp="1" noRot="1" noChangeAspect="1" noMove="1" noResize="1" noEditPoints="1" noAdjustHandles="1" noChangeArrowheads="1" noChangeShapeType="1" noCrop="1"/>
          </p:cNvPicPr>
          <p:nvPr/>
        </p:nvPicPr>
        <p:blipFill>
          <a:blip r:embed="rId22" cstate="email">
            <a:extLst>
              <a:ext uri="{BEBA8EAE-BF5A-486C-A8C5-ECC9F3942E4B}">
                <a14:imgProps xmlns:a14="http://schemas.microsoft.com/office/drawing/2010/main">
                  <a14:imgLayer r:embed="rId23">
                    <a14:imgEffect>
                      <a14:artisticGlowDiffused/>
                    </a14:imgEffect>
                  </a14:imgLayer>
                </a14:imgProps>
              </a:ext>
              <a:ext uri="{28A0092B-C50C-407E-A947-70E740481C1C}">
                <a14:useLocalDpi xmlns:a14="http://schemas.microsoft.com/office/drawing/2010/main"/>
              </a:ext>
            </a:extLst>
          </a:blip>
          <a:stretch>
            <a:fillRect/>
          </a:stretch>
        </p:blipFill>
        <p:spPr>
          <a:xfrm>
            <a:off x="9132503" y="4341844"/>
            <a:ext cx="1155120" cy="1155120"/>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C2EA4D0C-EE12-A869-E499-B2F5E459E52D}"/>
              </a:ext>
            </a:extLst>
          </p:cNvPr>
          <p:cNvPicPr>
            <a:picLocks noGrp="1" noRot="1" noChangeAspect="1" noMove="1" noResize="1" noEditPoints="1" noAdjustHandles="1" noChangeArrowheads="1" noChangeShapeType="1" noCrop="1"/>
          </p:cNvPicPr>
          <p:nvPr/>
        </p:nvPicPr>
        <p:blipFill>
          <a:blip r:embed="rId24" cstate="email">
            <a:extLst>
              <a:ext uri="{BEBA8EAE-BF5A-486C-A8C5-ECC9F3942E4B}">
                <a14:imgProps xmlns:a14="http://schemas.microsoft.com/office/drawing/2010/main">
                  <a14:imgLayer r:embed="rId25">
                    <a14:imgEffect>
                      <a14:artisticGlowDiffused/>
                    </a14:imgEffect>
                  </a14:imgLayer>
                </a14:imgProps>
              </a:ext>
              <a:ext uri="{28A0092B-C50C-407E-A947-70E740481C1C}">
                <a14:useLocalDpi xmlns:a14="http://schemas.microsoft.com/office/drawing/2010/main"/>
              </a:ext>
            </a:extLst>
          </a:blip>
          <a:stretch>
            <a:fillRect/>
          </a:stretch>
        </p:blipFill>
        <p:spPr>
          <a:xfrm>
            <a:off x="1846924" y="4240791"/>
            <a:ext cx="1270020" cy="1270020"/>
          </a:xfrm>
          <a:prstGeom prst="rect">
            <a:avLst/>
          </a:prstGeom>
        </p:spPr>
      </p:pic>
      <p:sp>
        <p:nvSpPr>
          <p:cNvPr id="10" name="TextBox 9">
            <a:extLst>
              <a:ext uri="{FF2B5EF4-FFF2-40B4-BE49-F238E27FC236}">
                <a16:creationId xmlns:a16="http://schemas.microsoft.com/office/drawing/2014/main" id="{45B6B72B-7296-7E59-C85D-83669E5F3080}"/>
              </a:ext>
            </a:extLst>
          </p:cNvPr>
          <p:cNvSpPr txBox="1">
            <a:spLocks noGrp="1" noRot="1" noMove="1" noResize="1" noEditPoints="1" noAdjustHandles="1" noChangeArrowheads="1" noChangeShapeType="1"/>
          </p:cNvSpPr>
          <p:nvPr/>
        </p:nvSpPr>
        <p:spPr>
          <a:xfrm>
            <a:off x="1213289" y="2025490"/>
            <a:ext cx="2482183" cy="523220"/>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Spend time relaxing, watching a favourite film</a:t>
            </a:r>
          </a:p>
        </p:txBody>
      </p:sp>
      <p:sp>
        <p:nvSpPr>
          <p:cNvPr id="11" name="TextBox 10">
            <a:extLst>
              <a:ext uri="{FF2B5EF4-FFF2-40B4-BE49-F238E27FC236}">
                <a16:creationId xmlns:a16="http://schemas.microsoft.com/office/drawing/2014/main" id="{14AABDB0-44A0-EA28-BBAC-E585C4D2C8FE}"/>
              </a:ext>
            </a:extLst>
          </p:cNvPr>
          <p:cNvSpPr txBox="1">
            <a:spLocks noGrp="1" noRot="1" noMove="1" noResize="1" noEditPoints="1" noAdjustHandles="1" noChangeArrowheads="1" noChangeShapeType="1"/>
          </p:cNvSpPr>
          <p:nvPr/>
        </p:nvSpPr>
        <p:spPr>
          <a:xfrm>
            <a:off x="3650371" y="2025027"/>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Going for a dog walk</a:t>
            </a:r>
          </a:p>
        </p:txBody>
      </p:sp>
      <p:sp>
        <p:nvSpPr>
          <p:cNvPr id="13" name="TextBox 12">
            <a:extLst>
              <a:ext uri="{FF2B5EF4-FFF2-40B4-BE49-F238E27FC236}">
                <a16:creationId xmlns:a16="http://schemas.microsoft.com/office/drawing/2014/main" id="{2C4D2A71-F587-FD1A-01E4-87DEB5D4AD80}"/>
              </a:ext>
            </a:extLst>
          </p:cNvPr>
          <p:cNvSpPr txBox="1">
            <a:spLocks noGrp="1" noRot="1" noMove="1" noResize="1" noEditPoints="1" noAdjustHandles="1" noChangeArrowheads="1" noChangeShapeType="1"/>
          </p:cNvSpPr>
          <p:nvPr/>
        </p:nvSpPr>
        <p:spPr>
          <a:xfrm>
            <a:off x="6059671" y="202353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Reading a book</a:t>
            </a:r>
          </a:p>
        </p:txBody>
      </p:sp>
      <p:sp>
        <p:nvSpPr>
          <p:cNvPr id="14" name="TextBox 13">
            <a:extLst>
              <a:ext uri="{FF2B5EF4-FFF2-40B4-BE49-F238E27FC236}">
                <a16:creationId xmlns:a16="http://schemas.microsoft.com/office/drawing/2014/main" id="{35D8CD5A-31B6-0FBB-E2C9-9CE11F8C02EC}"/>
              </a:ext>
            </a:extLst>
          </p:cNvPr>
          <p:cNvSpPr txBox="1">
            <a:spLocks noGrp="1" noRot="1" noMove="1" noResize="1" noEditPoints="1" noAdjustHandles="1" noChangeArrowheads="1" noChangeShapeType="1"/>
          </p:cNvSpPr>
          <p:nvPr/>
        </p:nvSpPr>
        <p:spPr>
          <a:xfrm>
            <a:off x="8468971" y="2011591"/>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Extra lessons</a:t>
            </a:r>
          </a:p>
        </p:txBody>
      </p:sp>
      <p:sp>
        <p:nvSpPr>
          <p:cNvPr id="15" name="TextBox 14">
            <a:extLst>
              <a:ext uri="{FF2B5EF4-FFF2-40B4-BE49-F238E27FC236}">
                <a16:creationId xmlns:a16="http://schemas.microsoft.com/office/drawing/2014/main" id="{C0963A2D-8C47-0B8E-8DDE-E5DEAB9C3C63}"/>
              </a:ext>
            </a:extLst>
          </p:cNvPr>
          <p:cNvSpPr txBox="1">
            <a:spLocks noGrp="1" noRot="1" noMove="1" noResize="1" noEditPoints="1" noAdjustHandles="1" noChangeArrowheads="1" noChangeShapeType="1"/>
          </p:cNvSpPr>
          <p:nvPr/>
        </p:nvSpPr>
        <p:spPr>
          <a:xfrm>
            <a:off x="1240844" y="3807837"/>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Mindfulness activities</a:t>
            </a:r>
          </a:p>
        </p:txBody>
      </p:sp>
      <p:sp>
        <p:nvSpPr>
          <p:cNvPr id="16" name="TextBox 15">
            <a:extLst>
              <a:ext uri="{FF2B5EF4-FFF2-40B4-BE49-F238E27FC236}">
                <a16:creationId xmlns:a16="http://schemas.microsoft.com/office/drawing/2014/main" id="{206BF867-871D-05A0-1BB0-79D0F9982374}"/>
              </a:ext>
            </a:extLst>
          </p:cNvPr>
          <p:cNvSpPr txBox="1">
            <a:spLocks noGrp="1" noRot="1" noMove="1" noResize="1" noEditPoints="1" noAdjustHandles="1" noChangeArrowheads="1" noChangeShapeType="1"/>
          </p:cNvSpPr>
          <p:nvPr/>
        </p:nvSpPr>
        <p:spPr>
          <a:xfrm>
            <a:off x="3613930" y="380634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Spending time outside</a:t>
            </a:r>
          </a:p>
        </p:txBody>
      </p:sp>
      <p:sp>
        <p:nvSpPr>
          <p:cNvPr id="17" name="TextBox 16">
            <a:extLst>
              <a:ext uri="{FF2B5EF4-FFF2-40B4-BE49-F238E27FC236}">
                <a16:creationId xmlns:a16="http://schemas.microsoft.com/office/drawing/2014/main" id="{B1ED13CD-3D4E-8D39-2C46-3428D3285D4B}"/>
              </a:ext>
            </a:extLst>
          </p:cNvPr>
          <p:cNvSpPr txBox="1">
            <a:spLocks noGrp="1" noRot="1" noMove="1" noResize="1" noEditPoints="1" noAdjustHandles="1" noChangeArrowheads="1" noChangeShapeType="1"/>
          </p:cNvSpPr>
          <p:nvPr/>
        </p:nvSpPr>
        <p:spPr>
          <a:xfrm>
            <a:off x="6145414" y="3806343"/>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Support lines</a:t>
            </a:r>
          </a:p>
        </p:txBody>
      </p:sp>
      <p:sp>
        <p:nvSpPr>
          <p:cNvPr id="19" name="TextBox 18">
            <a:extLst>
              <a:ext uri="{FF2B5EF4-FFF2-40B4-BE49-F238E27FC236}">
                <a16:creationId xmlns:a16="http://schemas.microsoft.com/office/drawing/2014/main" id="{D5F9C887-A9F4-11F4-F4FC-A65E06C29C17}"/>
              </a:ext>
            </a:extLst>
          </p:cNvPr>
          <p:cNvSpPr txBox="1">
            <a:spLocks noGrp="1" noRot="1" noMove="1" noResize="1" noEditPoints="1" noAdjustHandles="1" noChangeArrowheads="1" noChangeShapeType="1"/>
          </p:cNvSpPr>
          <p:nvPr/>
        </p:nvSpPr>
        <p:spPr>
          <a:xfrm>
            <a:off x="8421203" y="3794267"/>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Eating health meals</a:t>
            </a:r>
          </a:p>
        </p:txBody>
      </p:sp>
      <p:sp>
        <p:nvSpPr>
          <p:cNvPr id="21" name="TextBox 20">
            <a:extLst>
              <a:ext uri="{FF2B5EF4-FFF2-40B4-BE49-F238E27FC236}">
                <a16:creationId xmlns:a16="http://schemas.microsoft.com/office/drawing/2014/main" id="{84D82811-6B79-34C6-2EFF-404C38F63C3E}"/>
              </a:ext>
            </a:extLst>
          </p:cNvPr>
          <p:cNvSpPr txBox="1">
            <a:spLocks noGrp="1" noRot="1" noMove="1" noResize="1" noEditPoints="1" noAdjustHandles="1" noChangeArrowheads="1" noChangeShapeType="1"/>
          </p:cNvSpPr>
          <p:nvPr/>
        </p:nvSpPr>
        <p:spPr>
          <a:xfrm>
            <a:off x="1213288" y="543197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Talking to a professional</a:t>
            </a:r>
          </a:p>
        </p:txBody>
      </p:sp>
      <p:sp>
        <p:nvSpPr>
          <p:cNvPr id="23" name="TextBox 22">
            <a:extLst>
              <a:ext uri="{FF2B5EF4-FFF2-40B4-BE49-F238E27FC236}">
                <a16:creationId xmlns:a16="http://schemas.microsoft.com/office/drawing/2014/main" id="{0F18124D-7B5F-D2EA-916C-B82262F7C729}"/>
              </a:ext>
            </a:extLst>
          </p:cNvPr>
          <p:cNvSpPr txBox="1">
            <a:spLocks noGrp="1" noRot="1" noMove="1" noResize="1" noEditPoints="1" noAdjustHandles="1" noChangeArrowheads="1" noChangeShapeType="1"/>
          </p:cNvSpPr>
          <p:nvPr/>
        </p:nvSpPr>
        <p:spPr>
          <a:xfrm>
            <a:off x="3571694" y="543197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Writing down ideas</a:t>
            </a:r>
          </a:p>
        </p:txBody>
      </p:sp>
      <p:sp>
        <p:nvSpPr>
          <p:cNvPr id="25" name="TextBox 24">
            <a:extLst>
              <a:ext uri="{FF2B5EF4-FFF2-40B4-BE49-F238E27FC236}">
                <a16:creationId xmlns:a16="http://schemas.microsoft.com/office/drawing/2014/main" id="{872D87DC-6753-DDE9-D5D5-080B586AF338}"/>
              </a:ext>
            </a:extLst>
          </p:cNvPr>
          <p:cNvSpPr txBox="1">
            <a:spLocks noGrp="1" noRot="1" noMove="1" noResize="1" noEditPoints="1" noAdjustHandles="1" noChangeArrowheads="1" noChangeShapeType="1"/>
          </p:cNvSpPr>
          <p:nvPr/>
        </p:nvSpPr>
        <p:spPr>
          <a:xfrm>
            <a:off x="6054103" y="5462276"/>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Talking to friends or family</a:t>
            </a:r>
          </a:p>
        </p:txBody>
      </p:sp>
      <p:sp>
        <p:nvSpPr>
          <p:cNvPr id="27" name="TextBox 26">
            <a:extLst>
              <a:ext uri="{FF2B5EF4-FFF2-40B4-BE49-F238E27FC236}">
                <a16:creationId xmlns:a16="http://schemas.microsoft.com/office/drawing/2014/main" id="{8D6C9060-86EF-9180-EAB2-07F1B9D1A7C8}"/>
              </a:ext>
            </a:extLst>
          </p:cNvPr>
          <p:cNvSpPr txBox="1">
            <a:spLocks noGrp="1" noRot="1" noMove="1" noResize="1" noEditPoints="1" noAdjustHandles="1" noChangeArrowheads="1" noChangeShapeType="1"/>
          </p:cNvSpPr>
          <p:nvPr/>
        </p:nvSpPr>
        <p:spPr>
          <a:xfrm>
            <a:off x="8444974" y="5431974"/>
            <a:ext cx="2482183"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Personal research</a:t>
            </a:r>
          </a:p>
        </p:txBody>
      </p:sp>
      <p:pic>
        <p:nvPicPr>
          <p:cNvPr id="4" name="Picture 3">
            <a:extLst>
              <a:ext uri="{FF2B5EF4-FFF2-40B4-BE49-F238E27FC236}">
                <a16:creationId xmlns:a16="http://schemas.microsoft.com/office/drawing/2014/main" id="{1BAB974A-EB41-2CB7-CF49-FDC673DB2DC1}"/>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tretch>
            <a:fillRect/>
          </a:stretch>
        </p:blipFill>
        <p:spPr>
          <a:xfrm>
            <a:off x="3156141" y="410235"/>
            <a:ext cx="5805201" cy="455405"/>
          </a:xfrm>
          <a:prstGeom prst="rect">
            <a:avLst/>
          </a:prstGeom>
        </p:spPr>
      </p:pic>
    </p:spTree>
    <p:extLst>
      <p:ext uri="{BB962C8B-B14F-4D97-AF65-F5344CB8AC3E}">
        <p14:creationId xmlns:p14="http://schemas.microsoft.com/office/powerpoint/2010/main" val="412490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ith different expressions&#10;&#10;Description automatically generated with medium confidence">
            <a:extLst>
              <a:ext uri="{FF2B5EF4-FFF2-40B4-BE49-F238E27FC236}">
                <a16:creationId xmlns:a16="http://schemas.microsoft.com/office/drawing/2014/main" id="{A7B5491A-07EF-2410-FCF8-1C54FF2F54BF}"/>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CBF834C-C0F9-6A86-093D-6731B75B4075}"/>
              </a:ext>
            </a:extLst>
          </p:cNvPr>
          <p:cNvSpPr txBox="1">
            <a:spLocks noGrp="1" noRot="1" noMove="1" noResize="1" noEditPoints="1" noAdjustHandles="1" noChangeArrowheads="1" noChangeShapeType="1"/>
          </p:cNvSpPr>
          <p:nvPr/>
        </p:nvSpPr>
        <p:spPr>
          <a:xfrm>
            <a:off x="1068495" y="443568"/>
            <a:ext cx="1717338" cy="338554"/>
          </a:xfrm>
          <a:prstGeom prst="rect">
            <a:avLst/>
          </a:prstGeom>
          <a:noFill/>
        </p:spPr>
        <p:txBody>
          <a:bodyPr wrap="square" rtlCol="0">
            <a:spAutoFit/>
          </a:bodyPr>
          <a:lstStyle/>
          <a:p>
            <a:r>
              <a:rPr lang="en-GB" sz="900" b="1">
                <a:solidFill>
                  <a:srgbClr val="D0011B"/>
                </a:solidFill>
                <a:latin typeface="Arial" panose="020B0604020202020204" pitchFamily="34" charset="0"/>
                <a:cs typeface="Arial" panose="020B0604020202020204" pitchFamily="34" charset="0"/>
              </a:rPr>
              <a:t> </a:t>
            </a:r>
            <a:r>
              <a:rPr lang="en-GB" sz="1600">
                <a:latin typeface="Arial" panose="020B0604020202020204" pitchFamily="34" charset="0"/>
                <a:cs typeface="Arial" panose="020B0604020202020204" pitchFamily="34" charset="0"/>
              </a:rPr>
              <a:t>few weeks ago,</a:t>
            </a:r>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3332FD5-6C07-3CB5-5858-E692E042983B}"/>
              </a:ext>
            </a:extLst>
          </p:cNvPr>
          <p:cNvSpPr txBox="1">
            <a:spLocks noGrp="1" noRot="1" noMove="1" noResize="1" noEditPoints="1" noAdjustHandles="1" noChangeArrowheads="1" noChangeShapeType="1"/>
          </p:cNvSpPr>
          <p:nvPr/>
        </p:nvSpPr>
        <p:spPr>
          <a:xfrm>
            <a:off x="1797047" y="4080965"/>
            <a:ext cx="2305626"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Amy was tagged in a post online publicly embarrassing her. </a:t>
            </a:r>
          </a:p>
          <a:p>
            <a:r>
              <a:rPr lang="en-GB" sz="1600">
                <a:latin typeface="Arial" panose="020B0604020202020204" pitchFamily="34" charset="0"/>
                <a:cs typeface="Arial" panose="020B0604020202020204" pitchFamily="34" charset="0"/>
              </a:rPr>
              <a:t>It was shared around college, even by people she thought were her ‘friends’. </a:t>
            </a:r>
          </a:p>
          <a:p>
            <a:r>
              <a:rPr lang="en-GB" sz="1600">
                <a:latin typeface="Arial" panose="020B0604020202020204" pitchFamily="34" charset="0"/>
                <a:cs typeface="Arial" panose="020B0604020202020204" pitchFamily="34" charset="0"/>
              </a:rPr>
              <a:t>She felt isolated and anxious.</a:t>
            </a:r>
          </a:p>
        </p:txBody>
      </p:sp>
      <p:sp>
        <p:nvSpPr>
          <p:cNvPr id="6" name="TextBox 5">
            <a:extLst>
              <a:ext uri="{FF2B5EF4-FFF2-40B4-BE49-F238E27FC236}">
                <a16:creationId xmlns:a16="http://schemas.microsoft.com/office/drawing/2014/main" id="{AD98015A-991B-4BEC-9C8D-C49080FF0F77}"/>
              </a:ext>
            </a:extLst>
          </p:cNvPr>
          <p:cNvSpPr txBox="1">
            <a:spLocks noGrp="1" noRot="1" noMove="1" noResize="1" noEditPoints="1" noAdjustHandles="1" noChangeArrowheads="1" noChangeShapeType="1"/>
          </p:cNvSpPr>
          <p:nvPr/>
        </p:nvSpPr>
        <p:spPr>
          <a:xfrm>
            <a:off x="4732416" y="417484"/>
            <a:ext cx="3294240" cy="1846659"/>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The next day, when walking home from college, a group of people in her year started shouting abuse at Amy.</a:t>
            </a:r>
          </a:p>
          <a:p>
            <a:r>
              <a:rPr lang="en-GB" sz="1600">
                <a:latin typeface="Arial" panose="020B0604020202020204" pitchFamily="34" charset="0"/>
                <a:cs typeface="Arial" panose="020B0604020202020204" pitchFamily="34" charset="0"/>
              </a:rPr>
              <a:t>She then started to receive hateful messages on social media.</a:t>
            </a:r>
          </a:p>
          <a:p>
            <a:pPr algn="ctr"/>
            <a:endParaRPr lang="en-GB">
              <a:latin typeface="HelveticaNeueLT Pro 45 Lt" panose="020B0403020202020204" pitchFamily="34" charset="0"/>
            </a:endParaRPr>
          </a:p>
        </p:txBody>
      </p:sp>
      <p:sp>
        <p:nvSpPr>
          <p:cNvPr id="7" name="TextBox 6">
            <a:extLst>
              <a:ext uri="{FF2B5EF4-FFF2-40B4-BE49-F238E27FC236}">
                <a16:creationId xmlns:a16="http://schemas.microsoft.com/office/drawing/2014/main" id="{653CEE6F-3218-7658-3251-D010E7FA78AB}"/>
              </a:ext>
            </a:extLst>
          </p:cNvPr>
          <p:cNvSpPr txBox="1">
            <a:spLocks/>
          </p:cNvSpPr>
          <p:nvPr/>
        </p:nvSpPr>
        <p:spPr>
          <a:xfrm>
            <a:off x="4656965" y="4213237"/>
            <a:ext cx="1878994" cy="1077218"/>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When Amy got home, she went  straight to her room. </a:t>
            </a:r>
          </a:p>
        </p:txBody>
      </p:sp>
      <p:sp>
        <p:nvSpPr>
          <p:cNvPr id="8" name="TextBox 7">
            <a:extLst>
              <a:ext uri="{FF2B5EF4-FFF2-40B4-BE49-F238E27FC236}">
                <a16:creationId xmlns:a16="http://schemas.microsoft.com/office/drawing/2014/main" id="{0D4A79E8-EF54-2AED-0274-438BEE881293}"/>
              </a:ext>
            </a:extLst>
          </p:cNvPr>
          <p:cNvSpPr txBox="1">
            <a:spLocks noGrp="1" noRot="1" noMove="1" noResize="1" noEditPoints="1" noAdjustHandles="1" noChangeArrowheads="1" noChangeShapeType="1"/>
          </p:cNvSpPr>
          <p:nvPr/>
        </p:nvSpPr>
        <p:spPr>
          <a:xfrm>
            <a:off x="4608941" y="5290456"/>
            <a:ext cx="2843886" cy="1631216"/>
          </a:xfrm>
          <a:prstGeom prst="rect">
            <a:avLst/>
          </a:prstGeom>
          <a:noFill/>
        </p:spPr>
        <p:txBody>
          <a:bodyPr wrap="square" rtlCol="0">
            <a:spAutoFit/>
          </a:bodyPr>
          <a:lstStyle/>
          <a:p>
            <a:pPr algn="ctr"/>
            <a:endParaRPr lang="en-GB">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She told a teacher about it a while ago and was told that “everything would be OK”, but right now, nothing is.</a:t>
            </a:r>
          </a:p>
          <a:p>
            <a:pPr algn="ctr"/>
            <a:endParaRPr lang="en-GB">
              <a:latin typeface="HelveticaNeueLT Pro 45 Lt" panose="020B0403020202020204" pitchFamily="34" charset="0"/>
            </a:endParaRPr>
          </a:p>
        </p:txBody>
      </p:sp>
      <p:sp>
        <p:nvSpPr>
          <p:cNvPr id="9" name="TextBox 8">
            <a:extLst>
              <a:ext uri="{FF2B5EF4-FFF2-40B4-BE49-F238E27FC236}">
                <a16:creationId xmlns:a16="http://schemas.microsoft.com/office/drawing/2014/main" id="{2071AB78-1646-15F5-4F4D-6A405B6D6E11}"/>
              </a:ext>
            </a:extLst>
          </p:cNvPr>
          <p:cNvSpPr txBox="1">
            <a:spLocks noGrp="1" noRot="1" noMove="1" noResize="1" noEditPoints="1" noAdjustHandles="1" noChangeArrowheads="1" noChangeShapeType="1"/>
          </p:cNvSpPr>
          <p:nvPr/>
        </p:nvSpPr>
        <p:spPr>
          <a:xfrm>
            <a:off x="888760" y="392522"/>
            <a:ext cx="254369" cy="400110"/>
          </a:xfrm>
          <a:prstGeom prst="rect">
            <a:avLst/>
          </a:prstGeom>
          <a:noFill/>
        </p:spPr>
        <p:txBody>
          <a:bodyPr wrap="square" rtlCol="0">
            <a:spAutoFit/>
          </a:bodyPr>
          <a:lstStyle/>
          <a:p>
            <a:r>
              <a:rPr lang="en-GB" sz="2000" b="1">
                <a:latin typeface="Sketchetik Bold" pitchFamily="50" charset="0"/>
              </a:rPr>
              <a:t>A</a:t>
            </a:r>
            <a:endParaRPr lang="en-GB" sz="1100" b="1"/>
          </a:p>
        </p:txBody>
      </p:sp>
    </p:spTree>
    <p:extLst>
      <p:ext uri="{BB962C8B-B14F-4D97-AF65-F5344CB8AC3E}">
        <p14:creationId xmlns:p14="http://schemas.microsoft.com/office/powerpoint/2010/main" val="41806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6500"/>
                            </p:stCondLst>
                            <p:childTnLst>
                              <p:par>
                                <p:cTn id="17" presetID="10" presetClass="entr" presetSubtype="0" fill="hold" grpId="0" nodeType="after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8500"/>
                            </p:stCondLst>
                            <p:childTnLst>
                              <p:par>
                                <p:cTn id="21" presetID="10" presetClass="entr" presetSubtype="0" fill="hold" grpId="0" nodeType="afterEffect">
                                  <p:stCondLst>
                                    <p:cond delay="3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artoon&#10;&#10;Description automatically generated">
            <a:extLst>
              <a:ext uri="{FF2B5EF4-FFF2-40B4-BE49-F238E27FC236}">
                <a16:creationId xmlns:a16="http://schemas.microsoft.com/office/drawing/2014/main" id="{17A911DC-1732-C7C9-2381-25746A6A9E1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87C886-5D6D-DE7F-DC31-9E12548F9CE4}"/>
              </a:ext>
            </a:extLst>
          </p:cNvPr>
          <p:cNvSpPr txBox="1">
            <a:spLocks noGrp="1" noRot="1" noMove="1" noResize="1" noEditPoints="1" noAdjustHandles="1" noChangeArrowheads="1" noChangeShapeType="1"/>
          </p:cNvSpPr>
          <p:nvPr/>
        </p:nvSpPr>
        <p:spPr>
          <a:xfrm>
            <a:off x="3371781" y="572704"/>
            <a:ext cx="1728071" cy="33855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hree weeks ago,</a:t>
            </a:r>
            <a:endParaRPr lang="en-GB" sz="3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EAEEE3-02E6-BC64-06F5-084631D73268}"/>
              </a:ext>
            </a:extLst>
          </p:cNvPr>
          <p:cNvSpPr txBox="1">
            <a:spLocks noGrp="1" noRot="1" noMove="1" noResize="1" noEditPoints="1" noAdjustHandles="1" noChangeArrowheads="1" noChangeShapeType="1"/>
          </p:cNvSpPr>
          <p:nvPr/>
        </p:nvSpPr>
        <p:spPr>
          <a:xfrm>
            <a:off x="3444407" y="3780444"/>
            <a:ext cx="1608154" cy="2800767"/>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Asha’s friends asked them to the cinema. They said no because they couldn’t face leaving the house as they wanted to be alone. </a:t>
            </a:r>
            <a:br>
              <a:rPr lang="en-GB" sz="1600">
                <a:latin typeface="HelveticaNeueLT Pro 45 Lt" panose="020B0403020202020204" pitchFamily="34" charset="0"/>
              </a:rPr>
            </a:br>
            <a:endParaRPr lang="en-GB" sz="1600">
              <a:latin typeface="HelveticaNeueLT Pro 45 Lt" panose="020B0403020202020204" pitchFamily="34" charset="0"/>
            </a:endParaRPr>
          </a:p>
        </p:txBody>
      </p:sp>
      <p:sp>
        <p:nvSpPr>
          <p:cNvPr id="6" name="TextBox 5">
            <a:extLst>
              <a:ext uri="{FF2B5EF4-FFF2-40B4-BE49-F238E27FC236}">
                <a16:creationId xmlns:a16="http://schemas.microsoft.com/office/drawing/2014/main" id="{BDF180BA-8802-2CC5-DF3B-1098DDFC8545}"/>
              </a:ext>
            </a:extLst>
          </p:cNvPr>
          <p:cNvSpPr txBox="1">
            <a:spLocks noGrp="1" noRot="1" noMove="1" noResize="1" noEditPoints="1" noAdjustHandles="1" noChangeArrowheads="1" noChangeShapeType="1"/>
          </p:cNvSpPr>
          <p:nvPr/>
        </p:nvSpPr>
        <p:spPr>
          <a:xfrm>
            <a:off x="5726072" y="312800"/>
            <a:ext cx="2819634" cy="2092881"/>
          </a:xfrm>
          <a:prstGeom prst="rect">
            <a:avLst/>
          </a:prstGeom>
          <a:noFill/>
        </p:spPr>
        <p:txBody>
          <a:bodyPr wrap="square" lIns="91440" tIns="45720" rIns="91440" bIns="45720" rtlCol="0" anchor="t">
            <a:spAutoFit/>
          </a:bodyPr>
          <a:lstStyle/>
          <a:p>
            <a:r>
              <a:rPr lang="en-GB" sz="1600">
                <a:latin typeface="Arial"/>
                <a:cs typeface="Arial"/>
              </a:rPr>
              <a:t>Asha has rarely attended school since the summer holidays ended. They sit in their room all day in silence. They don’t know what to do to make their days feel bright again. </a:t>
            </a:r>
            <a:br>
              <a:rPr lang="en-GB">
                <a:latin typeface="HelveticaNeueLT Pro 45 Lt" panose="020B0403020202020204" pitchFamily="34" charset="0"/>
              </a:rPr>
            </a:br>
            <a:endParaRPr lang="en-GB">
              <a:latin typeface="HelveticaNeueLT Pro 45 Lt" panose="020B0403020202020204" pitchFamily="34" charset="0"/>
            </a:endParaRPr>
          </a:p>
        </p:txBody>
      </p:sp>
      <p:sp>
        <p:nvSpPr>
          <p:cNvPr id="7" name="TextBox 6">
            <a:extLst>
              <a:ext uri="{FF2B5EF4-FFF2-40B4-BE49-F238E27FC236}">
                <a16:creationId xmlns:a16="http://schemas.microsoft.com/office/drawing/2014/main" id="{2378A771-E8C7-7C3E-9AA5-930319ED4157}"/>
              </a:ext>
            </a:extLst>
          </p:cNvPr>
          <p:cNvSpPr txBox="1">
            <a:spLocks noGrp="1" noRot="1" noMove="1" noResize="1" noEditPoints="1" noAdjustHandles="1" noChangeArrowheads="1" noChangeShapeType="1"/>
          </p:cNvSpPr>
          <p:nvPr/>
        </p:nvSpPr>
        <p:spPr>
          <a:xfrm>
            <a:off x="667134" y="4232745"/>
            <a:ext cx="2485263"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Asha has been feeling low. They have noticed that they have been crying more than usual and have felt some rapid changes in their emotions. They are starting to find it hard to sleep.</a:t>
            </a:r>
          </a:p>
        </p:txBody>
      </p:sp>
      <p:sp>
        <p:nvSpPr>
          <p:cNvPr id="8" name="TextBox 7">
            <a:extLst>
              <a:ext uri="{FF2B5EF4-FFF2-40B4-BE49-F238E27FC236}">
                <a16:creationId xmlns:a16="http://schemas.microsoft.com/office/drawing/2014/main" id="{00A7154D-68D4-1F23-9AC8-8DEA908469C6}"/>
              </a:ext>
            </a:extLst>
          </p:cNvPr>
          <p:cNvSpPr txBox="1">
            <a:spLocks noGrp="1" noRot="1" noMove="1" noResize="1" noEditPoints="1" noAdjustHandles="1" noChangeArrowheads="1" noChangeShapeType="1"/>
          </p:cNvSpPr>
          <p:nvPr/>
        </p:nvSpPr>
        <p:spPr>
          <a:xfrm>
            <a:off x="591812" y="382997"/>
            <a:ext cx="254369" cy="400110"/>
          </a:xfrm>
          <a:prstGeom prst="rect">
            <a:avLst/>
          </a:prstGeom>
          <a:noFill/>
        </p:spPr>
        <p:txBody>
          <a:bodyPr wrap="square" rtlCol="0">
            <a:spAutoFit/>
          </a:bodyPr>
          <a:lstStyle/>
          <a:p>
            <a:r>
              <a:rPr lang="en-GB" sz="2000" b="1">
                <a:latin typeface="Sketchetik Bold" pitchFamily="50" charset="0"/>
              </a:rPr>
              <a:t>F</a:t>
            </a:r>
            <a:endParaRPr lang="en-GB" sz="1100" b="1"/>
          </a:p>
        </p:txBody>
      </p:sp>
      <p:sp>
        <p:nvSpPr>
          <p:cNvPr id="9" name="TextBox 8">
            <a:extLst>
              <a:ext uri="{FF2B5EF4-FFF2-40B4-BE49-F238E27FC236}">
                <a16:creationId xmlns:a16="http://schemas.microsoft.com/office/drawing/2014/main" id="{787D153E-4DAF-BE86-76C4-130B3F97E3C5}"/>
              </a:ext>
            </a:extLst>
          </p:cNvPr>
          <p:cNvSpPr txBox="1">
            <a:spLocks noGrp="1" noRot="1" noMove="1" noResize="1" noEditPoints="1" noAdjustHandles="1" noChangeArrowheads="1" noChangeShapeType="1"/>
          </p:cNvSpPr>
          <p:nvPr/>
        </p:nvSpPr>
        <p:spPr>
          <a:xfrm>
            <a:off x="750508" y="434539"/>
            <a:ext cx="2413709" cy="348568"/>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or the past two months</a:t>
            </a:r>
            <a:endParaRPr lang="en-GB" sz="3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6108B23-F4D8-5897-DB7F-FC140F7C3A40}"/>
              </a:ext>
            </a:extLst>
          </p:cNvPr>
          <p:cNvSpPr txBox="1">
            <a:spLocks noGrp="1" noRot="1" noMove="1" noResize="1" noEditPoints="1" noAdjustHandles="1" noChangeArrowheads="1" noChangeShapeType="1"/>
          </p:cNvSpPr>
          <p:nvPr/>
        </p:nvSpPr>
        <p:spPr>
          <a:xfrm>
            <a:off x="3227277" y="551684"/>
            <a:ext cx="563160" cy="369332"/>
          </a:xfrm>
          <a:prstGeom prst="rect">
            <a:avLst/>
          </a:prstGeom>
          <a:noFill/>
        </p:spPr>
        <p:txBody>
          <a:bodyPr wrap="square">
            <a:spAutoFit/>
          </a:bodyPr>
          <a:lstStyle/>
          <a:p>
            <a:r>
              <a:rPr lang="en-GB" b="1">
                <a:latin typeface="Sketchetik Bold" pitchFamily="50" charset="0"/>
              </a:rPr>
              <a:t>T</a:t>
            </a:r>
            <a:endParaRPr lang="en-GB" sz="1050" b="1"/>
          </a:p>
        </p:txBody>
      </p:sp>
    </p:spTree>
    <p:extLst>
      <p:ext uri="{BB962C8B-B14F-4D97-AF65-F5344CB8AC3E}">
        <p14:creationId xmlns:p14="http://schemas.microsoft.com/office/powerpoint/2010/main" val="29847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3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6000"/>
                            </p:stCondLst>
                            <p:childTnLst>
                              <p:par>
                                <p:cTn id="13" presetID="10" presetClass="entr" presetSubtype="0" fill="hold" grpId="0" nodeType="after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8000"/>
                            </p:stCondLst>
                            <p:childTnLst>
                              <p:par>
                                <p:cTn id="17" presetID="10" presetClass="entr" presetSubtype="0" fill="hold" grpId="0"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phone&#10;&#10;Description automatically generated">
            <a:extLst>
              <a:ext uri="{FF2B5EF4-FFF2-40B4-BE49-F238E27FC236}">
                <a16:creationId xmlns:a16="http://schemas.microsoft.com/office/drawing/2014/main" id="{C5DF8D45-E3F1-BF5B-A1D7-A6B8DE105945}"/>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702440A-EFD2-A096-086E-B371E44766FD}"/>
              </a:ext>
            </a:extLst>
          </p:cNvPr>
          <p:cNvSpPr txBox="1">
            <a:spLocks noGrp="1" noRot="1" noMove="1" noResize="1" noEditPoints="1" noAdjustHandles="1" noChangeArrowheads="1" noChangeShapeType="1"/>
          </p:cNvSpPr>
          <p:nvPr/>
        </p:nvSpPr>
        <p:spPr>
          <a:xfrm>
            <a:off x="614907" y="428744"/>
            <a:ext cx="2442533" cy="615553"/>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    </a:t>
            </a:r>
            <a:r>
              <a:rPr lang="en-GB" sz="1600" err="1">
                <a:latin typeface="Arial" panose="020B0604020202020204" pitchFamily="34" charset="0"/>
                <a:cs typeface="Arial" panose="020B0604020202020204" pitchFamily="34" charset="0"/>
              </a:rPr>
              <a:t>ax</a:t>
            </a:r>
            <a:r>
              <a:rPr lang="en-GB" sz="1600">
                <a:latin typeface="Arial" panose="020B0604020202020204" pitchFamily="34" charset="0"/>
                <a:cs typeface="Arial" panose="020B0604020202020204" pitchFamily="34" charset="0"/>
              </a:rPr>
              <a:t> is finding it hard </a:t>
            </a:r>
          </a:p>
          <a:p>
            <a:r>
              <a:rPr lang="en-GB" sz="1600">
                <a:latin typeface="Arial" panose="020B0604020202020204" pitchFamily="34" charset="0"/>
                <a:cs typeface="Arial" panose="020B0604020202020204" pitchFamily="34" charset="0"/>
              </a:rPr>
              <a:t>to study for his exams</a:t>
            </a:r>
            <a:r>
              <a:rPr lang="en-GB">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3B2AA098-C4A1-3FF3-9F7D-1C61ACBB130D}"/>
              </a:ext>
            </a:extLst>
          </p:cNvPr>
          <p:cNvSpPr txBox="1">
            <a:spLocks noGrp="1" noRot="1" noMove="1" noResize="1" noEditPoints="1" noAdjustHandles="1" noChangeArrowheads="1" noChangeShapeType="1"/>
          </p:cNvSpPr>
          <p:nvPr/>
        </p:nvSpPr>
        <p:spPr>
          <a:xfrm>
            <a:off x="657552" y="4343617"/>
            <a:ext cx="2176614" cy="2062103"/>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He has workbooks and notes from class, but he keeps putting off his revision. His friends said they haven’t revised yet, so he doesn’t see the need to start just now.</a:t>
            </a:r>
          </a:p>
        </p:txBody>
      </p:sp>
      <p:sp>
        <p:nvSpPr>
          <p:cNvPr id="6" name="TextBox 5">
            <a:extLst>
              <a:ext uri="{FF2B5EF4-FFF2-40B4-BE49-F238E27FC236}">
                <a16:creationId xmlns:a16="http://schemas.microsoft.com/office/drawing/2014/main" id="{B4C4917E-87BE-1B94-5C6A-5407ADAC97F2}"/>
              </a:ext>
            </a:extLst>
          </p:cNvPr>
          <p:cNvSpPr txBox="1">
            <a:spLocks noGrp="1" noRot="1" noMove="1" noResize="1" noEditPoints="1" noAdjustHandles="1" noChangeArrowheads="1" noChangeShapeType="1"/>
          </p:cNvSpPr>
          <p:nvPr/>
        </p:nvSpPr>
        <p:spPr>
          <a:xfrm>
            <a:off x="3616435" y="509813"/>
            <a:ext cx="2387588" cy="230832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As the weeks draw closer to Max’s exams, he becomes stressed and is starting to regret not revising sooner. It turns out, his friends had started to revise weeks back but just didn’t admit it.</a:t>
            </a:r>
          </a:p>
        </p:txBody>
      </p:sp>
      <p:sp>
        <p:nvSpPr>
          <p:cNvPr id="7" name="TextBox 6">
            <a:extLst>
              <a:ext uri="{FF2B5EF4-FFF2-40B4-BE49-F238E27FC236}">
                <a16:creationId xmlns:a16="http://schemas.microsoft.com/office/drawing/2014/main" id="{C34CDA17-89DF-5963-010D-C1296BC6ACEA}"/>
              </a:ext>
            </a:extLst>
          </p:cNvPr>
          <p:cNvSpPr txBox="1">
            <a:spLocks noGrp="1" noRot="1" noMove="1" noResize="1" noEditPoints="1" noAdjustHandles="1" noChangeArrowheads="1" noChangeShapeType="1"/>
          </p:cNvSpPr>
          <p:nvPr/>
        </p:nvSpPr>
        <p:spPr>
          <a:xfrm>
            <a:off x="6662922" y="374288"/>
            <a:ext cx="2738997" cy="830997"/>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Max feels like there isn’t enough time to squeeze all of his revision in. </a:t>
            </a:r>
          </a:p>
        </p:txBody>
      </p:sp>
      <p:sp>
        <p:nvSpPr>
          <p:cNvPr id="8" name="TextBox 7">
            <a:extLst>
              <a:ext uri="{FF2B5EF4-FFF2-40B4-BE49-F238E27FC236}">
                <a16:creationId xmlns:a16="http://schemas.microsoft.com/office/drawing/2014/main" id="{01B5E3F2-4105-BF74-7F92-9B0445998C08}"/>
              </a:ext>
            </a:extLst>
          </p:cNvPr>
          <p:cNvSpPr txBox="1">
            <a:spLocks noGrp="1" noRot="1" noMove="1" noResize="1" noEditPoints="1" noAdjustHandles="1" noChangeArrowheads="1" noChangeShapeType="1"/>
          </p:cNvSpPr>
          <p:nvPr/>
        </p:nvSpPr>
        <p:spPr>
          <a:xfrm>
            <a:off x="6262371" y="4255735"/>
            <a:ext cx="2295042" cy="2062103"/>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He feels weighed down and like there is too much to do. This leads to more procrastination and no revision. His first exam is in 8 days, and he does not feel prepared.</a:t>
            </a:r>
          </a:p>
        </p:txBody>
      </p:sp>
      <p:sp>
        <p:nvSpPr>
          <p:cNvPr id="9" name="TextBox 8">
            <a:extLst>
              <a:ext uri="{FF2B5EF4-FFF2-40B4-BE49-F238E27FC236}">
                <a16:creationId xmlns:a16="http://schemas.microsoft.com/office/drawing/2014/main" id="{25C2455F-A19E-F79B-67FB-ED966B148EAB}"/>
              </a:ext>
            </a:extLst>
          </p:cNvPr>
          <p:cNvSpPr txBox="1">
            <a:spLocks noGrp="1" noRot="1" noMove="1" noResize="1" noEditPoints="1" noAdjustHandles="1" noChangeArrowheads="1" noChangeShapeType="1"/>
          </p:cNvSpPr>
          <p:nvPr/>
        </p:nvSpPr>
        <p:spPr>
          <a:xfrm>
            <a:off x="591812" y="382997"/>
            <a:ext cx="254369" cy="400110"/>
          </a:xfrm>
          <a:prstGeom prst="rect">
            <a:avLst/>
          </a:prstGeom>
          <a:noFill/>
        </p:spPr>
        <p:txBody>
          <a:bodyPr wrap="square" rtlCol="0">
            <a:spAutoFit/>
          </a:bodyPr>
          <a:lstStyle/>
          <a:p>
            <a:r>
              <a:rPr lang="en-GB" sz="2000" b="1">
                <a:latin typeface="Sketchetik Bold" pitchFamily="50" charset="0"/>
              </a:rPr>
              <a:t>M</a:t>
            </a:r>
            <a:endParaRPr lang="en-GB" sz="1100" b="1"/>
          </a:p>
        </p:txBody>
      </p:sp>
    </p:spTree>
    <p:extLst>
      <p:ext uri="{BB962C8B-B14F-4D97-AF65-F5344CB8AC3E}">
        <p14:creationId xmlns:p14="http://schemas.microsoft.com/office/powerpoint/2010/main" val="7781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6500"/>
                            </p:stCondLst>
                            <p:childTnLst>
                              <p:par>
                                <p:cTn id="17" presetID="10" presetClass="entr" presetSubtype="0" fill="hold" grpId="0" nodeType="after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1000"/>
                            </p:stCondLst>
                            <p:childTnLst>
                              <p:par>
                                <p:cTn id="21" presetID="10" presetClass="entr" presetSubtype="0" fill="hold" grpId="0" nodeType="afterEffect">
                                  <p:stCondLst>
                                    <p:cond delay="2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A3AE62-F00C-EBC6-22DF-176B8CED0CCF}"/>
              </a:ext>
            </a:extLst>
          </p:cNvPr>
          <p:cNvSpPr>
            <a:spLocks noGrp="1" noRot="1" noMove="1" noResize="1" noEditPoints="1" noAdjustHandles="1" noChangeArrowheads="1" noChangeShapeType="1"/>
          </p:cNvSpPr>
          <p:nvPr/>
        </p:nvSpPr>
        <p:spPr>
          <a:xfrm>
            <a:off x="3794055" y="2252547"/>
            <a:ext cx="2700000" cy="2700000"/>
          </a:xfrm>
          <a:prstGeom prst="rect">
            <a:avLst/>
          </a:prstGeom>
          <a:solidFill>
            <a:srgbClr val="BADDEA"/>
          </a:solidFill>
          <a:ln w="76200">
            <a:noFill/>
            <a:extLst>
              <a:ext uri="{C807C97D-BFC1-408E-A445-0C87EB9F89A2}">
                <ask:lineSketchStyleProps xmlns:ask="http://schemas.microsoft.com/office/drawing/2018/sketchyshapes" sd="4260005278">
                  <a:custGeom>
                    <a:avLst/>
                    <a:gdLst>
                      <a:gd name="connsiteX0" fmla="*/ 0 w 2688770"/>
                      <a:gd name="connsiteY0" fmla="*/ 0 h 2367969"/>
                      <a:gd name="connsiteX1" fmla="*/ 591529 w 2688770"/>
                      <a:gd name="connsiteY1" fmla="*/ 0 h 2367969"/>
                      <a:gd name="connsiteX2" fmla="*/ 1129283 w 2688770"/>
                      <a:gd name="connsiteY2" fmla="*/ 0 h 2367969"/>
                      <a:gd name="connsiteX3" fmla="*/ 1640150 w 2688770"/>
                      <a:gd name="connsiteY3" fmla="*/ 0 h 2367969"/>
                      <a:gd name="connsiteX4" fmla="*/ 2124128 w 2688770"/>
                      <a:gd name="connsiteY4" fmla="*/ 0 h 2367969"/>
                      <a:gd name="connsiteX5" fmla="*/ 2688770 w 2688770"/>
                      <a:gd name="connsiteY5" fmla="*/ 0 h 2367969"/>
                      <a:gd name="connsiteX6" fmla="*/ 2688770 w 2688770"/>
                      <a:gd name="connsiteY6" fmla="*/ 639352 h 2367969"/>
                      <a:gd name="connsiteX7" fmla="*/ 2688770 w 2688770"/>
                      <a:gd name="connsiteY7" fmla="*/ 1207664 h 2367969"/>
                      <a:gd name="connsiteX8" fmla="*/ 2688770 w 2688770"/>
                      <a:gd name="connsiteY8" fmla="*/ 1847016 h 2367969"/>
                      <a:gd name="connsiteX9" fmla="*/ 2688770 w 2688770"/>
                      <a:gd name="connsiteY9" fmla="*/ 2367969 h 2367969"/>
                      <a:gd name="connsiteX10" fmla="*/ 2231679 w 2688770"/>
                      <a:gd name="connsiteY10" fmla="*/ 2367969 h 2367969"/>
                      <a:gd name="connsiteX11" fmla="*/ 1774588 w 2688770"/>
                      <a:gd name="connsiteY11" fmla="*/ 2367969 h 2367969"/>
                      <a:gd name="connsiteX12" fmla="*/ 1183059 w 2688770"/>
                      <a:gd name="connsiteY12" fmla="*/ 2367969 h 2367969"/>
                      <a:gd name="connsiteX13" fmla="*/ 672193 w 2688770"/>
                      <a:gd name="connsiteY13" fmla="*/ 2367969 h 2367969"/>
                      <a:gd name="connsiteX14" fmla="*/ 0 w 2688770"/>
                      <a:gd name="connsiteY14" fmla="*/ 2367969 h 2367969"/>
                      <a:gd name="connsiteX15" fmla="*/ 0 w 2688770"/>
                      <a:gd name="connsiteY15" fmla="*/ 1823336 h 2367969"/>
                      <a:gd name="connsiteX16" fmla="*/ 0 w 2688770"/>
                      <a:gd name="connsiteY16" fmla="*/ 1207664 h 2367969"/>
                      <a:gd name="connsiteX17" fmla="*/ 0 w 2688770"/>
                      <a:gd name="connsiteY17" fmla="*/ 663031 h 2367969"/>
                      <a:gd name="connsiteX18" fmla="*/ 0 w 2688770"/>
                      <a:gd name="connsiteY18" fmla="*/ 0 h 23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8770" h="2367969" fill="none" extrusionOk="0">
                        <a:moveTo>
                          <a:pt x="0" y="0"/>
                        </a:moveTo>
                        <a:cubicBezTo>
                          <a:pt x="133305" y="-62864"/>
                          <a:pt x="419542" y="48387"/>
                          <a:pt x="591529" y="0"/>
                        </a:cubicBezTo>
                        <a:cubicBezTo>
                          <a:pt x="763516" y="-48387"/>
                          <a:pt x="995354" y="30488"/>
                          <a:pt x="1129283" y="0"/>
                        </a:cubicBezTo>
                        <a:cubicBezTo>
                          <a:pt x="1263212" y="-30488"/>
                          <a:pt x="1457314" y="25910"/>
                          <a:pt x="1640150" y="0"/>
                        </a:cubicBezTo>
                        <a:cubicBezTo>
                          <a:pt x="1822986" y="-25910"/>
                          <a:pt x="1924440" y="36298"/>
                          <a:pt x="2124128" y="0"/>
                        </a:cubicBezTo>
                        <a:cubicBezTo>
                          <a:pt x="2323816" y="-36298"/>
                          <a:pt x="2472189" y="2641"/>
                          <a:pt x="2688770" y="0"/>
                        </a:cubicBezTo>
                        <a:cubicBezTo>
                          <a:pt x="2737624" y="168771"/>
                          <a:pt x="2677604" y="409674"/>
                          <a:pt x="2688770" y="639352"/>
                        </a:cubicBezTo>
                        <a:cubicBezTo>
                          <a:pt x="2699936" y="869030"/>
                          <a:pt x="2671902" y="1031389"/>
                          <a:pt x="2688770" y="1207664"/>
                        </a:cubicBezTo>
                        <a:cubicBezTo>
                          <a:pt x="2705638" y="1383939"/>
                          <a:pt x="2628584" y="1630285"/>
                          <a:pt x="2688770" y="1847016"/>
                        </a:cubicBezTo>
                        <a:cubicBezTo>
                          <a:pt x="2748956" y="2063747"/>
                          <a:pt x="2686446" y="2165262"/>
                          <a:pt x="2688770" y="2367969"/>
                        </a:cubicBezTo>
                        <a:cubicBezTo>
                          <a:pt x="2502603" y="2388357"/>
                          <a:pt x="2444169" y="2326344"/>
                          <a:pt x="2231679" y="2367969"/>
                        </a:cubicBezTo>
                        <a:cubicBezTo>
                          <a:pt x="2019189" y="2409594"/>
                          <a:pt x="1926427" y="2344821"/>
                          <a:pt x="1774588" y="2367969"/>
                        </a:cubicBezTo>
                        <a:cubicBezTo>
                          <a:pt x="1622749" y="2391117"/>
                          <a:pt x="1406176" y="2341569"/>
                          <a:pt x="1183059" y="2367969"/>
                        </a:cubicBezTo>
                        <a:cubicBezTo>
                          <a:pt x="959942" y="2394369"/>
                          <a:pt x="790095" y="2310145"/>
                          <a:pt x="672193" y="2367969"/>
                        </a:cubicBezTo>
                        <a:cubicBezTo>
                          <a:pt x="554291" y="2425793"/>
                          <a:pt x="303708" y="2361296"/>
                          <a:pt x="0" y="2367969"/>
                        </a:cubicBezTo>
                        <a:cubicBezTo>
                          <a:pt x="-30520" y="2163393"/>
                          <a:pt x="13397" y="2052914"/>
                          <a:pt x="0" y="1823336"/>
                        </a:cubicBezTo>
                        <a:cubicBezTo>
                          <a:pt x="-13397" y="1593758"/>
                          <a:pt x="56476" y="1471131"/>
                          <a:pt x="0" y="1207664"/>
                        </a:cubicBezTo>
                        <a:cubicBezTo>
                          <a:pt x="-56476" y="944197"/>
                          <a:pt x="8475" y="919924"/>
                          <a:pt x="0" y="663031"/>
                        </a:cubicBezTo>
                        <a:cubicBezTo>
                          <a:pt x="-8475" y="406138"/>
                          <a:pt x="26713" y="252007"/>
                          <a:pt x="0" y="0"/>
                        </a:cubicBezTo>
                        <a:close/>
                      </a:path>
                      <a:path w="2688770" h="2367969" stroke="0" extrusionOk="0">
                        <a:moveTo>
                          <a:pt x="0" y="0"/>
                        </a:moveTo>
                        <a:cubicBezTo>
                          <a:pt x="224080" y="-26754"/>
                          <a:pt x="357482" y="43181"/>
                          <a:pt x="510866" y="0"/>
                        </a:cubicBezTo>
                        <a:cubicBezTo>
                          <a:pt x="664250" y="-43181"/>
                          <a:pt x="889945" y="54923"/>
                          <a:pt x="1102396" y="0"/>
                        </a:cubicBezTo>
                        <a:cubicBezTo>
                          <a:pt x="1314847" y="-54923"/>
                          <a:pt x="1524087" y="30717"/>
                          <a:pt x="1693925" y="0"/>
                        </a:cubicBezTo>
                        <a:cubicBezTo>
                          <a:pt x="1863763" y="-30717"/>
                          <a:pt x="2094060" y="50880"/>
                          <a:pt x="2204791" y="0"/>
                        </a:cubicBezTo>
                        <a:cubicBezTo>
                          <a:pt x="2315522" y="-50880"/>
                          <a:pt x="2518162" y="25469"/>
                          <a:pt x="2688770" y="0"/>
                        </a:cubicBezTo>
                        <a:cubicBezTo>
                          <a:pt x="2717950" y="107128"/>
                          <a:pt x="2633478" y="308962"/>
                          <a:pt x="2688770" y="520953"/>
                        </a:cubicBezTo>
                        <a:cubicBezTo>
                          <a:pt x="2744062" y="732944"/>
                          <a:pt x="2630890" y="859413"/>
                          <a:pt x="2688770" y="1136625"/>
                        </a:cubicBezTo>
                        <a:cubicBezTo>
                          <a:pt x="2746650" y="1413837"/>
                          <a:pt x="2683097" y="1619486"/>
                          <a:pt x="2688770" y="1752297"/>
                        </a:cubicBezTo>
                        <a:cubicBezTo>
                          <a:pt x="2694443" y="1885108"/>
                          <a:pt x="2681902" y="2232486"/>
                          <a:pt x="2688770" y="2367969"/>
                        </a:cubicBezTo>
                        <a:cubicBezTo>
                          <a:pt x="2571119" y="2379407"/>
                          <a:pt x="2394373" y="2322158"/>
                          <a:pt x="2151016" y="2367969"/>
                        </a:cubicBezTo>
                        <a:cubicBezTo>
                          <a:pt x="1907659" y="2413780"/>
                          <a:pt x="1839407" y="2336472"/>
                          <a:pt x="1693925" y="2367969"/>
                        </a:cubicBezTo>
                        <a:cubicBezTo>
                          <a:pt x="1548443" y="2399466"/>
                          <a:pt x="1317414" y="2306996"/>
                          <a:pt x="1183059" y="2367969"/>
                        </a:cubicBezTo>
                        <a:cubicBezTo>
                          <a:pt x="1048704" y="2428942"/>
                          <a:pt x="896134" y="2309988"/>
                          <a:pt x="699080" y="2367969"/>
                        </a:cubicBezTo>
                        <a:cubicBezTo>
                          <a:pt x="502026" y="2425950"/>
                          <a:pt x="336705" y="2357313"/>
                          <a:pt x="0" y="2367969"/>
                        </a:cubicBezTo>
                        <a:cubicBezTo>
                          <a:pt x="-51697" y="2156167"/>
                          <a:pt x="33788" y="2007767"/>
                          <a:pt x="0" y="1823336"/>
                        </a:cubicBezTo>
                        <a:cubicBezTo>
                          <a:pt x="-33788" y="1638905"/>
                          <a:pt x="20535" y="1433558"/>
                          <a:pt x="0" y="1255024"/>
                        </a:cubicBezTo>
                        <a:cubicBezTo>
                          <a:pt x="-20535" y="1076490"/>
                          <a:pt x="35969" y="926797"/>
                          <a:pt x="0" y="686711"/>
                        </a:cubicBezTo>
                        <a:cubicBezTo>
                          <a:pt x="-35969" y="446625"/>
                          <a:pt x="31681" y="32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mj-lt"/>
              </a:rPr>
              <a:t>Resilience is the ability to adapt and grow after facing a challenge.</a:t>
            </a:r>
          </a:p>
        </p:txBody>
      </p:sp>
      <p:sp>
        <p:nvSpPr>
          <p:cNvPr id="15" name="Rectangle 14">
            <a:extLst>
              <a:ext uri="{FF2B5EF4-FFF2-40B4-BE49-F238E27FC236}">
                <a16:creationId xmlns:a16="http://schemas.microsoft.com/office/drawing/2014/main" id="{9BA94F4D-18A9-1892-36B4-EBEA56BCE5B1}"/>
              </a:ext>
            </a:extLst>
          </p:cNvPr>
          <p:cNvSpPr>
            <a:spLocks noGrp="1" noRot="1" noMove="1" noResize="1" noEditPoints="1" noAdjustHandles="1" noChangeArrowheads="1" noChangeShapeType="1"/>
          </p:cNvSpPr>
          <p:nvPr/>
        </p:nvSpPr>
        <p:spPr>
          <a:xfrm>
            <a:off x="836855" y="2258599"/>
            <a:ext cx="2700000" cy="2700000"/>
          </a:xfrm>
          <a:custGeom>
            <a:avLst/>
            <a:gdLst>
              <a:gd name="connsiteX0" fmla="*/ 0 w 2700000"/>
              <a:gd name="connsiteY0" fmla="*/ 0 h 2700000"/>
              <a:gd name="connsiteX1" fmla="*/ 594000 w 2700000"/>
              <a:gd name="connsiteY1" fmla="*/ 0 h 2700000"/>
              <a:gd name="connsiteX2" fmla="*/ 1080000 w 2700000"/>
              <a:gd name="connsiteY2" fmla="*/ 0 h 2700000"/>
              <a:gd name="connsiteX3" fmla="*/ 1539000 w 2700000"/>
              <a:gd name="connsiteY3" fmla="*/ 0 h 2700000"/>
              <a:gd name="connsiteX4" fmla="*/ 2133000 w 2700000"/>
              <a:gd name="connsiteY4" fmla="*/ 0 h 2700000"/>
              <a:gd name="connsiteX5" fmla="*/ 2700000 w 2700000"/>
              <a:gd name="connsiteY5" fmla="*/ 0 h 2700000"/>
              <a:gd name="connsiteX6" fmla="*/ 2700000 w 2700000"/>
              <a:gd name="connsiteY6" fmla="*/ 540000 h 2700000"/>
              <a:gd name="connsiteX7" fmla="*/ 2700000 w 2700000"/>
              <a:gd name="connsiteY7" fmla="*/ 999000 h 2700000"/>
              <a:gd name="connsiteX8" fmla="*/ 2700000 w 2700000"/>
              <a:gd name="connsiteY8" fmla="*/ 1458000 h 2700000"/>
              <a:gd name="connsiteX9" fmla="*/ 2700000 w 2700000"/>
              <a:gd name="connsiteY9" fmla="*/ 1971000 h 2700000"/>
              <a:gd name="connsiteX10" fmla="*/ 2700000 w 2700000"/>
              <a:gd name="connsiteY10" fmla="*/ 2700000 h 2700000"/>
              <a:gd name="connsiteX11" fmla="*/ 2133000 w 2700000"/>
              <a:gd name="connsiteY11" fmla="*/ 2700000 h 2700000"/>
              <a:gd name="connsiteX12" fmla="*/ 1674000 w 2700000"/>
              <a:gd name="connsiteY12" fmla="*/ 2700000 h 2700000"/>
              <a:gd name="connsiteX13" fmla="*/ 1188000 w 2700000"/>
              <a:gd name="connsiteY13" fmla="*/ 2700000 h 2700000"/>
              <a:gd name="connsiteX14" fmla="*/ 648000 w 2700000"/>
              <a:gd name="connsiteY14" fmla="*/ 2700000 h 2700000"/>
              <a:gd name="connsiteX15" fmla="*/ 0 w 2700000"/>
              <a:gd name="connsiteY15" fmla="*/ 2700000 h 2700000"/>
              <a:gd name="connsiteX16" fmla="*/ 0 w 2700000"/>
              <a:gd name="connsiteY16" fmla="*/ 2214000 h 2700000"/>
              <a:gd name="connsiteX17" fmla="*/ 0 w 2700000"/>
              <a:gd name="connsiteY17" fmla="*/ 1620000 h 2700000"/>
              <a:gd name="connsiteX18" fmla="*/ 0 w 2700000"/>
              <a:gd name="connsiteY18" fmla="*/ 1053000 h 2700000"/>
              <a:gd name="connsiteX19" fmla="*/ 0 w 2700000"/>
              <a:gd name="connsiteY19" fmla="*/ 567000 h 2700000"/>
              <a:gd name="connsiteX20" fmla="*/ 0 w 2700000"/>
              <a:gd name="connsiteY20" fmla="*/ 0 h 27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000" h="2700000" fill="none" extrusionOk="0">
                <a:moveTo>
                  <a:pt x="0" y="0"/>
                </a:moveTo>
                <a:cubicBezTo>
                  <a:pt x="275817" y="-35716"/>
                  <a:pt x="406544" y="16096"/>
                  <a:pt x="594000" y="0"/>
                </a:cubicBezTo>
                <a:cubicBezTo>
                  <a:pt x="781456" y="-16096"/>
                  <a:pt x="881634" y="10386"/>
                  <a:pt x="1080000" y="0"/>
                </a:cubicBezTo>
                <a:cubicBezTo>
                  <a:pt x="1278366" y="-10386"/>
                  <a:pt x="1370586" y="12782"/>
                  <a:pt x="1539000" y="0"/>
                </a:cubicBezTo>
                <a:cubicBezTo>
                  <a:pt x="1707414" y="-12782"/>
                  <a:pt x="1925281" y="19165"/>
                  <a:pt x="2133000" y="0"/>
                </a:cubicBezTo>
                <a:cubicBezTo>
                  <a:pt x="2340719" y="-19165"/>
                  <a:pt x="2518066" y="16772"/>
                  <a:pt x="2700000" y="0"/>
                </a:cubicBezTo>
                <a:cubicBezTo>
                  <a:pt x="2704789" y="126046"/>
                  <a:pt x="2676331" y="288295"/>
                  <a:pt x="2700000" y="540000"/>
                </a:cubicBezTo>
                <a:cubicBezTo>
                  <a:pt x="2723669" y="791705"/>
                  <a:pt x="2697643" y="905112"/>
                  <a:pt x="2700000" y="999000"/>
                </a:cubicBezTo>
                <a:cubicBezTo>
                  <a:pt x="2702357" y="1092888"/>
                  <a:pt x="2671997" y="1231230"/>
                  <a:pt x="2700000" y="1458000"/>
                </a:cubicBezTo>
                <a:cubicBezTo>
                  <a:pt x="2728003" y="1684770"/>
                  <a:pt x="2689116" y="1864230"/>
                  <a:pt x="2700000" y="1971000"/>
                </a:cubicBezTo>
                <a:cubicBezTo>
                  <a:pt x="2710884" y="2077770"/>
                  <a:pt x="2690797" y="2399483"/>
                  <a:pt x="2700000" y="2700000"/>
                </a:cubicBezTo>
                <a:cubicBezTo>
                  <a:pt x="2470835" y="2711866"/>
                  <a:pt x="2390125" y="2662601"/>
                  <a:pt x="2133000" y="2700000"/>
                </a:cubicBezTo>
                <a:cubicBezTo>
                  <a:pt x="1875875" y="2737399"/>
                  <a:pt x="1858107" y="2695260"/>
                  <a:pt x="1674000" y="2700000"/>
                </a:cubicBezTo>
                <a:cubicBezTo>
                  <a:pt x="1489893" y="2704740"/>
                  <a:pt x="1397462" y="2694955"/>
                  <a:pt x="1188000" y="2700000"/>
                </a:cubicBezTo>
                <a:cubicBezTo>
                  <a:pt x="978538" y="2705045"/>
                  <a:pt x="819874" y="2688578"/>
                  <a:pt x="648000" y="2700000"/>
                </a:cubicBezTo>
                <a:cubicBezTo>
                  <a:pt x="476126" y="2711422"/>
                  <a:pt x="227321" y="2645291"/>
                  <a:pt x="0" y="2700000"/>
                </a:cubicBezTo>
                <a:cubicBezTo>
                  <a:pt x="-16197" y="2600239"/>
                  <a:pt x="20651" y="2332160"/>
                  <a:pt x="0" y="2214000"/>
                </a:cubicBezTo>
                <a:cubicBezTo>
                  <a:pt x="-20651" y="2095840"/>
                  <a:pt x="70819" y="1794268"/>
                  <a:pt x="0" y="1620000"/>
                </a:cubicBezTo>
                <a:cubicBezTo>
                  <a:pt x="-70819" y="1445732"/>
                  <a:pt x="16525" y="1279046"/>
                  <a:pt x="0" y="1053000"/>
                </a:cubicBezTo>
                <a:cubicBezTo>
                  <a:pt x="-16525" y="826954"/>
                  <a:pt x="52329" y="736150"/>
                  <a:pt x="0" y="567000"/>
                </a:cubicBezTo>
                <a:cubicBezTo>
                  <a:pt x="-52329" y="397850"/>
                  <a:pt x="3139" y="133175"/>
                  <a:pt x="0" y="0"/>
                </a:cubicBezTo>
                <a:close/>
              </a:path>
              <a:path w="2700000" h="2700000" stroke="0" extrusionOk="0">
                <a:moveTo>
                  <a:pt x="0" y="0"/>
                </a:moveTo>
                <a:cubicBezTo>
                  <a:pt x="162817" y="-4423"/>
                  <a:pt x="298025" y="42972"/>
                  <a:pt x="513000" y="0"/>
                </a:cubicBezTo>
                <a:cubicBezTo>
                  <a:pt x="727975" y="-42972"/>
                  <a:pt x="960175" y="64476"/>
                  <a:pt x="1107000" y="0"/>
                </a:cubicBezTo>
                <a:cubicBezTo>
                  <a:pt x="1253825" y="-64476"/>
                  <a:pt x="1405088" y="33625"/>
                  <a:pt x="1701000" y="0"/>
                </a:cubicBezTo>
                <a:cubicBezTo>
                  <a:pt x="1996912" y="-33625"/>
                  <a:pt x="2057322" y="31775"/>
                  <a:pt x="2214000" y="0"/>
                </a:cubicBezTo>
                <a:cubicBezTo>
                  <a:pt x="2370678" y="-31775"/>
                  <a:pt x="2537086" y="32775"/>
                  <a:pt x="2700000" y="0"/>
                </a:cubicBezTo>
                <a:cubicBezTo>
                  <a:pt x="2700036" y="140226"/>
                  <a:pt x="2656279" y="331174"/>
                  <a:pt x="2700000" y="459000"/>
                </a:cubicBezTo>
                <a:cubicBezTo>
                  <a:pt x="2743721" y="586826"/>
                  <a:pt x="2653896" y="815456"/>
                  <a:pt x="2700000" y="1026000"/>
                </a:cubicBezTo>
                <a:cubicBezTo>
                  <a:pt x="2746104" y="1236544"/>
                  <a:pt x="2651438" y="1440896"/>
                  <a:pt x="2700000" y="1593000"/>
                </a:cubicBezTo>
                <a:cubicBezTo>
                  <a:pt x="2748562" y="1745104"/>
                  <a:pt x="2674651" y="2020938"/>
                  <a:pt x="2700000" y="2160000"/>
                </a:cubicBezTo>
                <a:cubicBezTo>
                  <a:pt x="2725349" y="2299062"/>
                  <a:pt x="2649028" y="2518959"/>
                  <a:pt x="2700000" y="2700000"/>
                </a:cubicBezTo>
                <a:cubicBezTo>
                  <a:pt x="2573391" y="2729040"/>
                  <a:pt x="2413279" y="2683865"/>
                  <a:pt x="2133000" y="2700000"/>
                </a:cubicBezTo>
                <a:cubicBezTo>
                  <a:pt x="1852721" y="2716135"/>
                  <a:pt x="1820421" y="2675087"/>
                  <a:pt x="1620000" y="2700000"/>
                </a:cubicBezTo>
                <a:cubicBezTo>
                  <a:pt x="1419579" y="2724913"/>
                  <a:pt x="1368556" y="2673431"/>
                  <a:pt x="1134000" y="2700000"/>
                </a:cubicBezTo>
                <a:cubicBezTo>
                  <a:pt x="899444" y="2726569"/>
                  <a:pt x="849046" y="2642458"/>
                  <a:pt x="567000" y="2700000"/>
                </a:cubicBezTo>
                <a:cubicBezTo>
                  <a:pt x="284954" y="2757542"/>
                  <a:pt x="141066" y="2681104"/>
                  <a:pt x="0" y="2700000"/>
                </a:cubicBezTo>
                <a:cubicBezTo>
                  <a:pt x="-49702" y="2568499"/>
                  <a:pt x="50970" y="2364173"/>
                  <a:pt x="0" y="2241000"/>
                </a:cubicBezTo>
                <a:cubicBezTo>
                  <a:pt x="-50970" y="2117827"/>
                  <a:pt x="14100" y="1898523"/>
                  <a:pt x="0" y="1728000"/>
                </a:cubicBezTo>
                <a:cubicBezTo>
                  <a:pt x="-14100" y="1557477"/>
                  <a:pt x="15336" y="1343270"/>
                  <a:pt x="0" y="1161000"/>
                </a:cubicBezTo>
                <a:cubicBezTo>
                  <a:pt x="-15336" y="978730"/>
                  <a:pt x="55909" y="789583"/>
                  <a:pt x="0" y="567000"/>
                </a:cubicBezTo>
                <a:cubicBezTo>
                  <a:pt x="-55909" y="344417"/>
                  <a:pt x="65031" y="126915"/>
                  <a:pt x="0" y="0"/>
                </a:cubicBezTo>
                <a:close/>
              </a:path>
            </a:pathLst>
          </a:custGeom>
          <a:solidFill>
            <a:srgbClr val="D8DAD9"/>
          </a:solidFill>
          <a:ln w="76200">
            <a:noFill/>
            <a:extLst>
              <a:ext uri="{C807C97D-BFC1-408E-A445-0C87EB9F89A2}">
                <ask:lineSketchStyleProps xmlns:ask="http://schemas.microsoft.com/office/drawing/2018/sketchyshapes" sd="426000527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mj-lt"/>
              </a:rPr>
              <a:t>What does the word </a:t>
            </a:r>
            <a:r>
              <a:rPr lang="en-GB" sz="2800" b="1">
                <a:solidFill>
                  <a:schemeClr val="tx1"/>
                </a:solidFill>
                <a:latin typeface="+mj-lt"/>
              </a:rPr>
              <a:t>challenge</a:t>
            </a:r>
            <a:r>
              <a:rPr lang="en-GB" sz="2800">
                <a:solidFill>
                  <a:schemeClr val="tx1"/>
                </a:solidFill>
                <a:latin typeface="+mj-lt"/>
              </a:rPr>
              <a:t> mean to you?</a:t>
            </a:r>
          </a:p>
        </p:txBody>
      </p:sp>
      <p:sp>
        <p:nvSpPr>
          <p:cNvPr id="17" name="Rectangle 16">
            <a:extLst>
              <a:ext uri="{FF2B5EF4-FFF2-40B4-BE49-F238E27FC236}">
                <a16:creationId xmlns:a16="http://schemas.microsoft.com/office/drawing/2014/main" id="{530D9FF1-B278-8151-075E-FF2A6CBAD6FA}"/>
              </a:ext>
            </a:extLst>
          </p:cNvPr>
          <p:cNvSpPr>
            <a:spLocks noGrp="1" noRot="1" noMove="1" noResize="1" noEditPoints="1" noAdjustHandles="1" noChangeArrowheads="1" noChangeShapeType="1"/>
          </p:cNvSpPr>
          <p:nvPr/>
        </p:nvSpPr>
        <p:spPr>
          <a:xfrm>
            <a:off x="3794055" y="2258599"/>
            <a:ext cx="2700000" cy="2700000"/>
          </a:xfrm>
          <a:prstGeom prst="rect">
            <a:avLst/>
          </a:prstGeom>
          <a:solidFill>
            <a:srgbClr val="F1B13B"/>
          </a:solidFill>
          <a:ln w="76200">
            <a:noFill/>
            <a:extLst>
              <a:ext uri="{C807C97D-BFC1-408E-A445-0C87EB9F89A2}">
                <ask:lineSketchStyleProps xmlns:ask="http://schemas.microsoft.com/office/drawing/2018/sketchyshapes" sd="4260005278">
                  <a:custGeom>
                    <a:avLst/>
                    <a:gdLst>
                      <a:gd name="connsiteX0" fmla="*/ 0 w 2688770"/>
                      <a:gd name="connsiteY0" fmla="*/ 0 h 2367969"/>
                      <a:gd name="connsiteX1" fmla="*/ 591529 w 2688770"/>
                      <a:gd name="connsiteY1" fmla="*/ 0 h 2367969"/>
                      <a:gd name="connsiteX2" fmla="*/ 1129283 w 2688770"/>
                      <a:gd name="connsiteY2" fmla="*/ 0 h 2367969"/>
                      <a:gd name="connsiteX3" fmla="*/ 1640150 w 2688770"/>
                      <a:gd name="connsiteY3" fmla="*/ 0 h 2367969"/>
                      <a:gd name="connsiteX4" fmla="*/ 2124128 w 2688770"/>
                      <a:gd name="connsiteY4" fmla="*/ 0 h 2367969"/>
                      <a:gd name="connsiteX5" fmla="*/ 2688770 w 2688770"/>
                      <a:gd name="connsiteY5" fmla="*/ 0 h 2367969"/>
                      <a:gd name="connsiteX6" fmla="*/ 2688770 w 2688770"/>
                      <a:gd name="connsiteY6" fmla="*/ 639352 h 2367969"/>
                      <a:gd name="connsiteX7" fmla="*/ 2688770 w 2688770"/>
                      <a:gd name="connsiteY7" fmla="*/ 1207664 h 2367969"/>
                      <a:gd name="connsiteX8" fmla="*/ 2688770 w 2688770"/>
                      <a:gd name="connsiteY8" fmla="*/ 1847016 h 2367969"/>
                      <a:gd name="connsiteX9" fmla="*/ 2688770 w 2688770"/>
                      <a:gd name="connsiteY9" fmla="*/ 2367969 h 2367969"/>
                      <a:gd name="connsiteX10" fmla="*/ 2231679 w 2688770"/>
                      <a:gd name="connsiteY10" fmla="*/ 2367969 h 2367969"/>
                      <a:gd name="connsiteX11" fmla="*/ 1774588 w 2688770"/>
                      <a:gd name="connsiteY11" fmla="*/ 2367969 h 2367969"/>
                      <a:gd name="connsiteX12" fmla="*/ 1183059 w 2688770"/>
                      <a:gd name="connsiteY12" fmla="*/ 2367969 h 2367969"/>
                      <a:gd name="connsiteX13" fmla="*/ 672193 w 2688770"/>
                      <a:gd name="connsiteY13" fmla="*/ 2367969 h 2367969"/>
                      <a:gd name="connsiteX14" fmla="*/ 0 w 2688770"/>
                      <a:gd name="connsiteY14" fmla="*/ 2367969 h 2367969"/>
                      <a:gd name="connsiteX15" fmla="*/ 0 w 2688770"/>
                      <a:gd name="connsiteY15" fmla="*/ 1823336 h 2367969"/>
                      <a:gd name="connsiteX16" fmla="*/ 0 w 2688770"/>
                      <a:gd name="connsiteY16" fmla="*/ 1207664 h 2367969"/>
                      <a:gd name="connsiteX17" fmla="*/ 0 w 2688770"/>
                      <a:gd name="connsiteY17" fmla="*/ 663031 h 2367969"/>
                      <a:gd name="connsiteX18" fmla="*/ 0 w 2688770"/>
                      <a:gd name="connsiteY18" fmla="*/ 0 h 23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8770" h="2367969" fill="none" extrusionOk="0">
                        <a:moveTo>
                          <a:pt x="0" y="0"/>
                        </a:moveTo>
                        <a:cubicBezTo>
                          <a:pt x="133305" y="-62864"/>
                          <a:pt x="419542" y="48387"/>
                          <a:pt x="591529" y="0"/>
                        </a:cubicBezTo>
                        <a:cubicBezTo>
                          <a:pt x="763516" y="-48387"/>
                          <a:pt x="995354" y="30488"/>
                          <a:pt x="1129283" y="0"/>
                        </a:cubicBezTo>
                        <a:cubicBezTo>
                          <a:pt x="1263212" y="-30488"/>
                          <a:pt x="1457314" y="25910"/>
                          <a:pt x="1640150" y="0"/>
                        </a:cubicBezTo>
                        <a:cubicBezTo>
                          <a:pt x="1822986" y="-25910"/>
                          <a:pt x="1924440" y="36298"/>
                          <a:pt x="2124128" y="0"/>
                        </a:cubicBezTo>
                        <a:cubicBezTo>
                          <a:pt x="2323816" y="-36298"/>
                          <a:pt x="2472189" y="2641"/>
                          <a:pt x="2688770" y="0"/>
                        </a:cubicBezTo>
                        <a:cubicBezTo>
                          <a:pt x="2737624" y="168771"/>
                          <a:pt x="2677604" y="409674"/>
                          <a:pt x="2688770" y="639352"/>
                        </a:cubicBezTo>
                        <a:cubicBezTo>
                          <a:pt x="2699936" y="869030"/>
                          <a:pt x="2671902" y="1031389"/>
                          <a:pt x="2688770" y="1207664"/>
                        </a:cubicBezTo>
                        <a:cubicBezTo>
                          <a:pt x="2705638" y="1383939"/>
                          <a:pt x="2628584" y="1630285"/>
                          <a:pt x="2688770" y="1847016"/>
                        </a:cubicBezTo>
                        <a:cubicBezTo>
                          <a:pt x="2748956" y="2063747"/>
                          <a:pt x="2686446" y="2165262"/>
                          <a:pt x="2688770" y="2367969"/>
                        </a:cubicBezTo>
                        <a:cubicBezTo>
                          <a:pt x="2502603" y="2388357"/>
                          <a:pt x="2444169" y="2326344"/>
                          <a:pt x="2231679" y="2367969"/>
                        </a:cubicBezTo>
                        <a:cubicBezTo>
                          <a:pt x="2019189" y="2409594"/>
                          <a:pt x="1926427" y="2344821"/>
                          <a:pt x="1774588" y="2367969"/>
                        </a:cubicBezTo>
                        <a:cubicBezTo>
                          <a:pt x="1622749" y="2391117"/>
                          <a:pt x="1406176" y="2341569"/>
                          <a:pt x="1183059" y="2367969"/>
                        </a:cubicBezTo>
                        <a:cubicBezTo>
                          <a:pt x="959942" y="2394369"/>
                          <a:pt x="790095" y="2310145"/>
                          <a:pt x="672193" y="2367969"/>
                        </a:cubicBezTo>
                        <a:cubicBezTo>
                          <a:pt x="554291" y="2425793"/>
                          <a:pt x="303708" y="2361296"/>
                          <a:pt x="0" y="2367969"/>
                        </a:cubicBezTo>
                        <a:cubicBezTo>
                          <a:pt x="-30520" y="2163393"/>
                          <a:pt x="13397" y="2052914"/>
                          <a:pt x="0" y="1823336"/>
                        </a:cubicBezTo>
                        <a:cubicBezTo>
                          <a:pt x="-13397" y="1593758"/>
                          <a:pt x="56476" y="1471131"/>
                          <a:pt x="0" y="1207664"/>
                        </a:cubicBezTo>
                        <a:cubicBezTo>
                          <a:pt x="-56476" y="944197"/>
                          <a:pt x="8475" y="919924"/>
                          <a:pt x="0" y="663031"/>
                        </a:cubicBezTo>
                        <a:cubicBezTo>
                          <a:pt x="-8475" y="406138"/>
                          <a:pt x="26713" y="252007"/>
                          <a:pt x="0" y="0"/>
                        </a:cubicBezTo>
                        <a:close/>
                      </a:path>
                      <a:path w="2688770" h="2367969" stroke="0" extrusionOk="0">
                        <a:moveTo>
                          <a:pt x="0" y="0"/>
                        </a:moveTo>
                        <a:cubicBezTo>
                          <a:pt x="224080" y="-26754"/>
                          <a:pt x="357482" y="43181"/>
                          <a:pt x="510866" y="0"/>
                        </a:cubicBezTo>
                        <a:cubicBezTo>
                          <a:pt x="664250" y="-43181"/>
                          <a:pt x="889945" y="54923"/>
                          <a:pt x="1102396" y="0"/>
                        </a:cubicBezTo>
                        <a:cubicBezTo>
                          <a:pt x="1314847" y="-54923"/>
                          <a:pt x="1524087" y="30717"/>
                          <a:pt x="1693925" y="0"/>
                        </a:cubicBezTo>
                        <a:cubicBezTo>
                          <a:pt x="1863763" y="-30717"/>
                          <a:pt x="2094060" y="50880"/>
                          <a:pt x="2204791" y="0"/>
                        </a:cubicBezTo>
                        <a:cubicBezTo>
                          <a:pt x="2315522" y="-50880"/>
                          <a:pt x="2518162" y="25469"/>
                          <a:pt x="2688770" y="0"/>
                        </a:cubicBezTo>
                        <a:cubicBezTo>
                          <a:pt x="2717950" y="107128"/>
                          <a:pt x="2633478" y="308962"/>
                          <a:pt x="2688770" y="520953"/>
                        </a:cubicBezTo>
                        <a:cubicBezTo>
                          <a:pt x="2744062" y="732944"/>
                          <a:pt x="2630890" y="859413"/>
                          <a:pt x="2688770" y="1136625"/>
                        </a:cubicBezTo>
                        <a:cubicBezTo>
                          <a:pt x="2746650" y="1413837"/>
                          <a:pt x="2683097" y="1619486"/>
                          <a:pt x="2688770" y="1752297"/>
                        </a:cubicBezTo>
                        <a:cubicBezTo>
                          <a:pt x="2694443" y="1885108"/>
                          <a:pt x="2681902" y="2232486"/>
                          <a:pt x="2688770" y="2367969"/>
                        </a:cubicBezTo>
                        <a:cubicBezTo>
                          <a:pt x="2571119" y="2379407"/>
                          <a:pt x="2394373" y="2322158"/>
                          <a:pt x="2151016" y="2367969"/>
                        </a:cubicBezTo>
                        <a:cubicBezTo>
                          <a:pt x="1907659" y="2413780"/>
                          <a:pt x="1839407" y="2336472"/>
                          <a:pt x="1693925" y="2367969"/>
                        </a:cubicBezTo>
                        <a:cubicBezTo>
                          <a:pt x="1548443" y="2399466"/>
                          <a:pt x="1317414" y="2306996"/>
                          <a:pt x="1183059" y="2367969"/>
                        </a:cubicBezTo>
                        <a:cubicBezTo>
                          <a:pt x="1048704" y="2428942"/>
                          <a:pt x="896134" y="2309988"/>
                          <a:pt x="699080" y="2367969"/>
                        </a:cubicBezTo>
                        <a:cubicBezTo>
                          <a:pt x="502026" y="2425950"/>
                          <a:pt x="336705" y="2357313"/>
                          <a:pt x="0" y="2367969"/>
                        </a:cubicBezTo>
                        <a:cubicBezTo>
                          <a:pt x="-51697" y="2156167"/>
                          <a:pt x="33788" y="2007767"/>
                          <a:pt x="0" y="1823336"/>
                        </a:cubicBezTo>
                        <a:cubicBezTo>
                          <a:pt x="-33788" y="1638905"/>
                          <a:pt x="20535" y="1433558"/>
                          <a:pt x="0" y="1255024"/>
                        </a:cubicBezTo>
                        <a:cubicBezTo>
                          <a:pt x="-20535" y="1076490"/>
                          <a:pt x="35969" y="926797"/>
                          <a:pt x="0" y="686711"/>
                        </a:cubicBezTo>
                        <a:cubicBezTo>
                          <a:pt x="-35969" y="446625"/>
                          <a:pt x="31681" y="32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mj-lt"/>
              </a:rPr>
              <a:t>What is </a:t>
            </a:r>
            <a:r>
              <a:rPr lang="en-GB" sz="2800" b="1">
                <a:solidFill>
                  <a:schemeClr val="tx1"/>
                </a:solidFill>
                <a:latin typeface="+mj-lt"/>
              </a:rPr>
              <a:t>resilience</a:t>
            </a:r>
            <a:r>
              <a:rPr lang="en-GB" sz="2800">
                <a:solidFill>
                  <a:schemeClr val="tx1"/>
                </a:solidFill>
                <a:latin typeface="+mj-lt"/>
              </a:rPr>
              <a:t>?</a:t>
            </a:r>
          </a:p>
        </p:txBody>
      </p:sp>
      <p:sp>
        <p:nvSpPr>
          <p:cNvPr id="7" name="Rectangle 6">
            <a:hlinkClick r:id="rId3" action="ppaction://hlinksldjump"/>
            <a:extLst>
              <a:ext uri="{FF2B5EF4-FFF2-40B4-BE49-F238E27FC236}">
                <a16:creationId xmlns:a16="http://schemas.microsoft.com/office/drawing/2014/main" id="{3AB6D549-13AA-734D-B23A-810E5CC203B9}"/>
              </a:ext>
            </a:extLst>
          </p:cNvPr>
          <p:cNvSpPr>
            <a:spLocks noGrp="1" noRot="1" noMove="1" noResize="1" noEditPoints="1" noAdjustHandles="1" noChangeArrowheads="1" noChangeShapeType="1"/>
          </p:cNvSpPr>
          <p:nvPr/>
        </p:nvSpPr>
        <p:spPr>
          <a:xfrm>
            <a:off x="11473095" y="200457"/>
            <a:ext cx="346185" cy="3900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3" action="ppaction://hlinksldjump"/>
            <a:extLst>
              <a:ext uri="{FF2B5EF4-FFF2-40B4-BE49-F238E27FC236}">
                <a16:creationId xmlns:a16="http://schemas.microsoft.com/office/drawing/2014/main" id="{E5E425B8-BDBE-AE81-533D-A23ED7C65CB0}"/>
              </a:ext>
            </a:extLst>
          </p:cNvPr>
          <p:cNvSpPr>
            <a:spLocks noGrp="1" noRot="1" noMove="1" noResize="1" noEditPoints="1" noAdjustHandles="1" noChangeArrowheads="1" noChangeShapeType="1"/>
          </p:cNvSpPr>
          <p:nvPr/>
        </p:nvSpPr>
        <p:spPr>
          <a:xfrm>
            <a:off x="11353353" y="107930"/>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3" action="ppaction://hlinksldjump"/>
            <a:extLst>
              <a:ext uri="{FF2B5EF4-FFF2-40B4-BE49-F238E27FC236}">
                <a16:creationId xmlns:a16="http://schemas.microsoft.com/office/drawing/2014/main" id="{73E3F919-9D8E-90F4-12E5-BCD56DE75CBF}"/>
              </a:ext>
            </a:extLst>
          </p:cNvPr>
          <p:cNvSpPr>
            <a:spLocks noGrp="1" noRot="1" noMove="1" noResize="1" noEditPoints="1" noAdjustHandles="1" noChangeArrowheads="1" noChangeShapeType="1"/>
          </p:cNvSpPr>
          <p:nvPr/>
        </p:nvSpPr>
        <p:spPr>
          <a:xfrm>
            <a:off x="11326818" y="240418"/>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red and grey house with a chimney&#10;&#10;Description automatically generated">
            <a:extLst>
              <a:ext uri="{FF2B5EF4-FFF2-40B4-BE49-F238E27FC236}">
                <a16:creationId xmlns:a16="http://schemas.microsoft.com/office/drawing/2014/main" id="{3053B604-32E2-359A-3EB8-851B4736631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473095" y="280733"/>
            <a:ext cx="473148" cy="446568"/>
          </a:xfrm>
          <a:prstGeom prst="rect">
            <a:avLst/>
          </a:prstGeom>
        </p:spPr>
      </p:pic>
      <p:sp>
        <p:nvSpPr>
          <p:cNvPr id="5" name="TextBox 4">
            <a:extLst>
              <a:ext uri="{FF2B5EF4-FFF2-40B4-BE49-F238E27FC236}">
                <a16:creationId xmlns:a16="http://schemas.microsoft.com/office/drawing/2014/main" id="{4926798E-F2D2-E2E1-F87F-988A279DF7E9}"/>
              </a:ext>
            </a:extLst>
          </p:cNvPr>
          <p:cNvSpPr txBox="1">
            <a:spLocks noGrp="1" noRot="1" noMove="1" noResize="1" noEditPoints="1" noAdjustHandles="1" noChangeArrowheads="1" noChangeShapeType="1"/>
          </p:cNvSpPr>
          <p:nvPr/>
        </p:nvSpPr>
        <p:spPr>
          <a:xfrm>
            <a:off x="836855" y="951486"/>
            <a:ext cx="5171609" cy="769441"/>
          </a:xfrm>
          <a:prstGeom prst="rect">
            <a:avLst/>
          </a:prstGeom>
          <a:noFill/>
        </p:spPr>
        <p:txBody>
          <a:bodyPr wrap="none" rtlCol="0">
            <a:spAutoFit/>
          </a:bodyPr>
          <a:lstStyle/>
          <a:p>
            <a:r>
              <a:rPr lang="en-GB" sz="4400" b="1"/>
              <a:t>The Big Questions</a:t>
            </a:r>
          </a:p>
        </p:txBody>
      </p:sp>
      <p:pic>
        <p:nvPicPr>
          <p:cNvPr id="9" name="Picture 8">
            <a:extLst>
              <a:ext uri="{FF2B5EF4-FFF2-40B4-BE49-F238E27FC236}">
                <a16:creationId xmlns:a16="http://schemas.microsoft.com/office/drawing/2014/main" id="{19523B96-8DBA-6AF2-325B-0E8FA89647C8}"/>
              </a:ext>
            </a:extLst>
          </p:cNvPr>
          <p:cNvPicPr>
            <a:picLocks noGrp="1" noRot="1" noChangeAspect="1" noMove="1" noResize="1" noEditPoints="1" noAdjustHandles="1" noChangeArrowheads="1" noChangeShapeType="1" noCrop="1"/>
          </p:cNvPicPr>
          <p:nvPr/>
        </p:nvPicPr>
        <p:blipFill>
          <a:blip r:embed="rId5"/>
          <a:stretch>
            <a:fillRect/>
          </a:stretch>
        </p:blipFill>
        <p:spPr>
          <a:xfrm>
            <a:off x="7753161" y="951486"/>
            <a:ext cx="2804772" cy="4207157"/>
          </a:xfrm>
          <a:prstGeom prst="rect">
            <a:avLst/>
          </a:prstGeom>
        </p:spPr>
      </p:pic>
    </p:spTree>
    <p:extLst>
      <p:ext uri="{BB962C8B-B14F-4D97-AF65-F5344CB8AC3E}">
        <p14:creationId xmlns:p14="http://schemas.microsoft.com/office/powerpoint/2010/main" val="135215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DCF2AE6-0D15-905B-4C1C-6E859B590A31}"/>
              </a:ext>
            </a:extLst>
          </p:cNvPr>
          <p:cNvGrpSpPr>
            <a:grpSpLocks noGrp="1" noUngrp="1" noRot="1" noMove="1" noResize="1"/>
          </p:cNvGrpSpPr>
          <p:nvPr/>
        </p:nvGrpSpPr>
        <p:grpSpPr>
          <a:xfrm>
            <a:off x="733700" y="551522"/>
            <a:ext cx="1562986" cy="2009554"/>
            <a:chOff x="1625332" y="2122508"/>
            <a:chExt cx="1562986" cy="2009554"/>
          </a:xfrm>
        </p:grpSpPr>
        <p:sp>
          <p:nvSpPr>
            <p:cNvPr id="9" name="Rectangle: Rounded Corners 8">
              <a:extLst>
                <a:ext uri="{FF2B5EF4-FFF2-40B4-BE49-F238E27FC236}">
                  <a16:creationId xmlns:a16="http://schemas.microsoft.com/office/drawing/2014/main" id="{EC860FBF-6F7A-B27F-81C8-48F94DC30E7F}"/>
                </a:ext>
              </a:extLst>
            </p:cNvPr>
            <p:cNvSpPr>
              <a:spLocks noGrp="1" noRot="1" noMove="1" noResize="1" noEditPoints="1" noAdjustHandles="1" noChangeArrowheads="1" noChangeShapeType="1"/>
            </p:cNvSpPr>
            <p:nvPr/>
          </p:nvSpPr>
          <p:spPr>
            <a:xfrm>
              <a:off x="1625332" y="2122508"/>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324A928-1B89-C943-4790-C491527E7BC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820800" y="2411571"/>
              <a:ext cx="1246877" cy="251148"/>
            </a:xfrm>
            <a:prstGeom prst="rect">
              <a:avLst/>
            </a:prstGeom>
          </p:spPr>
        </p:pic>
        <p:pic>
          <p:nvPicPr>
            <p:cNvPr id="20" name="Picture 19">
              <a:extLst>
                <a:ext uri="{FF2B5EF4-FFF2-40B4-BE49-F238E27FC236}">
                  <a16:creationId xmlns:a16="http://schemas.microsoft.com/office/drawing/2014/main" id="{D84525F1-67F3-499B-ADE2-4E680DCD590D}"/>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1727365" y="2753186"/>
              <a:ext cx="1407194" cy="765412"/>
            </a:xfrm>
            <a:prstGeom prst="rect">
              <a:avLst/>
            </a:prstGeom>
          </p:spPr>
        </p:pic>
      </p:grpSp>
      <p:sp>
        <p:nvSpPr>
          <p:cNvPr id="32" name="Rectangle 31">
            <a:hlinkClick r:id="rId5" action="ppaction://hlinksldjump"/>
            <a:extLst>
              <a:ext uri="{FF2B5EF4-FFF2-40B4-BE49-F238E27FC236}">
                <a16:creationId xmlns:a16="http://schemas.microsoft.com/office/drawing/2014/main" id="{971D8415-E932-7218-A4F0-653B29285B7B}"/>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6CFED35-DAFE-D97D-B273-679B514F68AC}"/>
              </a:ext>
            </a:extLst>
          </p:cNvPr>
          <p:cNvSpPr>
            <a:spLocks noGrp="1" noRot="1" noMove="1" noResize="1" noEditPoints="1" noAdjustHandles="1" noChangeArrowheads="1" noChangeShapeType="1"/>
          </p:cNvSpPr>
          <p:nvPr/>
        </p:nvSpPr>
        <p:spPr>
          <a:xfrm>
            <a:off x="1383735" y="3021630"/>
            <a:ext cx="2700000" cy="2700000"/>
          </a:xfrm>
          <a:prstGeom prst="rect">
            <a:avLst/>
          </a:prstGeom>
          <a:solidFill>
            <a:srgbClr val="E41B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a:t>Think about challenges young people face today.</a:t>
            </a:r>
          </a:p>
        </p:txBody>
      </p:sp>
      <p:sp>
        <p:nvSpPr>
          <p:cNvPr id="38" name="Rectangle 37">
            <a:extLst>
              <a:ext uri="{FF2B5EF4-FFF2-40B4-BE49-F238E27FC236}">
                <a16:creationId xmlns:a16="http://schemas.microsoft.com/office/drawing/2014/main" id="{8F870488-AA01-762B-91B0-52AB0C343A2A}"/>
              </a:ext>
            </a:extLst>
          </p:cNvPr>
          <p:cNvSpPr>
            <a:spLocks noGrp="1" noRot="1" noMove="1" noResize="1" noEditPoints="1" noAdjustHandles="1" noChangeArrowheads="1" noChangeShapeType="1"/>
          </p:cNvSpPr>
          <p:nvPr/>
        </p:nvSpPr>
        <p:spPr>
          <a:xfrm>
            <a:off x="4656000" y="3021630"/>
            <a:ext cx="2700000" cy="2700000"/>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a:solidFill>
                  <a:schemeClr val="tx1"/>
                </a:solidFill>
              </a:rPr>
              <a:t>Discuss your ideas with a partner.</a:t>
            </a:r>
          </a:p>
        </p:txBody>
      </p:sp>
      <p:sp>
        <p:nvSpPr>
          <p:cNvPr id="40" name="Rectangle 39">
            <a:extLst>
              <a:ext uri="{FF2B5EF4-FFF2-40B4-BE49-F238E27FC236}">
                <a16:creationId xmlns:a16="http://schemas.microsoft.com/office/drawing/2014/main" id="{433819E4-E742-DC2C-5A4B-556E8116515D}"/>
              </a:ext>
            </a:extLst>
          </p:cNvPr>
          <p:cNvSpPr>
            <a:spLocks noGrp="1" noRot="1" noMove="1" noResize="1" noEditPoints="1" noAdjustHandles="1" noChangeArrowheads="1" noChangeShapeType="1"/>
          </p:cNvSpPr>
          <p:nvPr/>
        </p:nvSpPr>
        <p:spPr>
          <a:xfrm>
            <a:off x="7928265" y="3021630"/>
            <a:ext cx="2700000" cy="2700000"/>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800">
                <a:solidFill>
                  <a:schemeClr val="bg1"/>
                </a:solidFill>
              </a:rPr>
              <a:t>Look at the next slide and see whether any of your ideas fit into the categories. </a:t>
            </a:r>
          </a:p>
        </p:txBody>
      </p:sp>
      <p:pic>
        <p:nvPicPr>
          <p:cNvPr id="2" name="Picture 1" descr="A red and grey house with a chimney&#10;&#10;Description automatically generated">
            <a:extLst>
              <a:ext uri="{FF2B5EF4-FFF2-40B4-BE49-F238E27FC236}">
                <a16:creationId xmlns:a16="http://schemas.microsoft.com/office/drawing/2014/main" id="{7DDB1A4D-5CB2-A610-6CA3-EC5A63635E0C}"/>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1583974" y="203315"/>
            <a:ext cx="473148" cy="446568"/>
          </a:xfrm>
          <a:prstGeom prst="rect">
            <a:avLst/>
          </a:prstGeom>
        </p:spPr>
      </p:pic>
    </p:spTree>
    <p:extLst>
      <p:ext uri="{BB962C8B-B14F-4D97-AF65-F5344CB8AC3E}">
        <p14:creationId xmlns:p14="http://schemas.microsoft.com/office/powerpoint/2010/main" val="479511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F1E39-F8F6-7D5B-DA6B-A475276F0A8B}"/>
              </a:ext>
            </a:extLst>
          </p:cNvPr>
          <p:cNvSpPr>
            <a:spLocks noGrp="1" noRot="1" noMove="1" noResize="1" noEditPoints="1" noAdjustHandles="1" noChangeArrowheads="1" noChangeShapeType="1"/>
          </p:cNvSpPr>
          <p:nvPr/>
        </p:nvSpPr>
        <p:spPr>
          <a:xfrm>
            <a:off x="664069" y="6083880"/>
            <a:ext cx="10641874" cy="944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0C6CAED-FDEE-BD4C-0154-B4850EDF9A08}"/>
              </a:ext>
            </a:extLst>
          </p:cNvPr>
          <p:cNvSpPr>
            <a:spLocks noGrp="1" noRot="1" noMove="1" noResize="1" noEditPoints="1" noAdjustHandles="1" noChangeArrowheads="1" noChangeShapeType="1"/>
          </p:cNvSpPr>
          <p:nvPr/>
        </p:nvSpPr>
        <p:spPr>
          <a:xfrm>
            <a:off x="6447143" y="1782788"/>
            <a:ext cx="4592016" cy="4592016"/>
          </a:xfrm>
          <a:prstGeom prst="ellipse">
            <a:avLst/>
          </a:prstGeom>
          <a:solidFill>
            <a:srgbClr val="EE2A24"/>
          </a:solidFill>
          <a:ln w="76200">
            <a:solidFill>
              <a:srgbClr val="EE2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6C78E0C-5E28-D1AA-A29A-4CAE5A6356C8}"/>
              </a:ext>
            </a:extLst>
          </p:cNvPr>
          <p:cNvSpPr>
            <a:spLocks noGrp="1" noRot="1" noMove="1" noResize="1" noEditPoints="1" noAdjustHandles="1" noChangeArrowheads="1" noChangeShapeType="1"/>
          </p:cNvSpPr>
          <p:nvPr/>
        </p:nvSpPr>
        <p:spPr>
          <a:xfrm>
            <a:off x="5235329" y="3522691"/>
            <a:ext cx="2890103" cy="2890103"/>
          </a:xfrm>
          <a:prstGeom prst="ellipse">
            <a:avLst/>
          </a:prstGeom>
          <a:solidFill>
            <a:srgbClr val="B9DDEA"/>
          </a:solidFill>
          <a:ln w="57150">
            <a:solidFill>
              <a:srgbClr val="B9DD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36D3122-AD7B-04EF-5E8E-E0076D5DEA63}"/>
              </a:ext>
            </a:extLst>
          </p:cNvPr>
          <p:cNvSpPr>
            <a:spLocks noGrp="1" noRot="1" noMove="1" noResize="1" noEditPoints="1" noAdjustHandles="1" noChangeArrowheads="1" noChangeShapeType="1"/>
          </p:cNvSpPr>
          <p:nvPr/>
        </p:nvSpPr>
        <p:spPr>
          <a:xfrm>
            <a:off x="3891506" y="4544171"/>
            <a:ext cx="1857576" cy="1857576"/>
          </a:xfrm>
          <a:prstGeom prst="ellipse">
            <a:avLst/>
          </a:prstGeom>
          <a:solidFill>
            <a:srgbClr val="F1B13B"/>
          </a:solidFill>
          <a:ln w="76200">
            <a:solidFill>
              <a:srgbClr val="F1B1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E302AE5-59ED-E6BC-B3D6-A48B2768DB36}"/>
              </a:ext>
            </a:extLst>
          </p:cNvPr>
          <p:cNvSpPr>
            <a:spLocks noGrp="1" noRot="1" noMove="1" noResize="1" noEditPoints="1" noAdjustHandles="1" noChangeArrowheads="1" noChangeShapeType="1"/>
          </p:cNvSpPr>
          <p:nvPr/>
        </p:nvSpPr>
        <p:spPr>
          <a:xfrm>
            <a:off x="2784810" y="5037992"/>
            <a:ext cx="1336812" cy="1336812"/>
          </a:xfrm>
          <a:custGeom>
            <a:avLst/>
            <a:gdLst>
              <a:gd name="connsiteX0" fmla="*/ 0 w 1336812"/>
              <a:gd name="connsiteY0" fmla="*/ 668406 h 1336812"/>
              <a:gd name="connsiteX1" fmla="*/ 668406 w 1336812"/>
              <a:gd name="connsiteY1" fmla="*/ 0 h 1336812"/>
              <a:gd name="connsiteX2" fmla="*/ 1336812 w 1336812"/>
              <a:gd name="connsiteY2" fmla="*/ 668406 h 1336812"/>
              <a:gd name="connsiteX3" fmla="*/ 668406 w 1336812"/>
              <a:gd name="connsiteY3" fmla="*/ 1336812 h 1336812"/>
              <a:gd name="connsiteX4" fmla="*/ 0 w 1336812"/>
              <a:gd name="connsiteY4" fmla="*/ 668406 h 133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12" h="1336812" fill="none" extrusionOk="0">
                <a:moveTo>
                  <a:pt x="0" y="668406"/>
                </a:moveTo>
                <a:cubicBezTo>
                  <a:pt x="-2024" y="350644"/>
                  <a:pt x="286879" y="-22213"/>
                  <a:pt x="668406" y="0"/>
                </a:cubicBezTo>
                <a:cubicBezTo>
                  <a:pt x="1034535" y="12207"/>
                  <a:pt x="1372484" y="302984"/>
                  <a:pt x="1336812" y="668406"/>
                </a:cubicBezTo>
                <a:cubicBezTo>
                  <a:pt x="1340969" y="1050310"/>
                  <a:pt x="986387" y="1334589"/>
                  <a:pt x="668406" y="1336812"/>
                </a:cubicBezTo>
                <a:cubicBezTo>
                  <a:pt x="244488" y="1356058"/>
                  <a:pt x="3220" y="1048538"/>
                  <a:pt x="0" y="668406"/>
                </a:cubicBezTo>
                <a:close/>
              </a:path>
              <a:path w="1336812" h="1336812" stroke="0" extrusionOk="0">
                <a:moveTo>
                  <a:pt x="0" y="668406"/>
                </a:moveTo>
                <a:cubicBezTo>
                  <a:pt x="-6701" y="344742"/>
                  <a:pt x="290084" y="62357"/>
                  <a:pt x="668406" y="0"/>
                </a:cubicBezTo>
                <a:cubicBezTo>
                  <a:pt x="1016281" y="22498"/>
                  <a:pt x="1333298" y="360206"/>
                  <a:pt x="1336812" y="668406"/>
                </a:cubicBezTo>
                <a:cubicBezTo>
                  <a:pt x="1336013" y="1057007"/>
                  <a:pt x="998849" y="1323404"/>
                  <a:pt x="668406" y="1336812"/>
                </a:cubicBezTo>
                <a:cubicBezTo>
                  <a:pt x="304317" y="1371731"/>
                  <a:pt x="-58668" y="1061578"/>
                  <a:pt x="0" y="668406"/>
                </a:cubicBezTo>
                <a:close/>
              </a:path>
            </a:pathLst>
          </a:custGeom>
          <a:solidFill>
            <a:srgbClr val="40A329"/>
          </a:solidFill>
          <a:ln w="76200">
            <a:noFill/>
            <a:extLst>
              <a:ext uri="{C807C97D-BFC1-408E-A445-0C87EB9F89A2}">
                <ask:lineSketchStyleProps xmlns:ask="http://schemas.microsoft.com/office/drawing/2018/sketchyshapes" sd="104950071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0A329"/>
              </a:solidFill>
            </a:endParaRPr>
          </a:p>
        </p:txBody>
      </p:sp>
      <p:sp>
        <p:nvSpPr>
          <p:cNvPr id="13" name="Rectangle 1">
            <a:extLst>
              <a:ext uri="{FF2B5EF4-FFF2-40B4-BE49-F238E27FC236}">
                <a16:creationId xmlns:a16="http://schemas.microsoft.com/office/drawing/2014/main" id="{7DA7CB92-8BC1-88D9-3F13-0B6FDE985758}"/>
              </a:ext>
            </a:extLst>
          </p:cNvPr>
          <p:cNvSpPr>
            <a:spLocks noGrp="1" noRot="1" noMove="1" noResize="1" noEditPoints="1" noAdjustHandles="1" noChangeArrowheads="1" noChangeShapeType="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94794DCC-F7A2-8C31-75EE-0AFBD7BA3436}"/>
              </a:ext>
            </a:extLst>
          </p:cNvPr>
          <p:cNvSpPr txBox="1">
            <a:spLocks noGrp="1" noRot="1" noMove="1" noResize="1" noEditPoints="1" noAdjustHandles="1" noChangeArrowheads="1" noChangeShapeType="1"/>
          </p:cNvSpPr>
          <p:nvPr/>
        </p:nvSpPr>
        <p:spPr>
          <a:xfrm>
            <a:off x="2735246" y="5480372"/>
            <a:ext cx="1461872" cy="430887"/>
          </a:xfrm>
          <a:prstGeom prst="rect">
            <a:avLst/>
          </a:prstGeom>
          <a:noFill/>
        </p:spPr>
        <p:txBody>
          <a:bodyPr wrap="square" rtlCol="0">
            <a:spAutoFit/>
          </a:bodyPr>
          <a:lstStyle/>
          <a:p>
            <a:r>
              <a:rPr lang="en-GB" sz="2200" b="1">
                <a:solidFill>
                  <a:schemeClr val="bg1"/>
                </a:solidFill>
              </a:rPr>
              <a:t>Personal</a:t>
            </a:r>
          </a:p>
        </p:txBody>
      </p:sp>
      <p:sp>
        <p:nvSpPr>
          <p:cNvPr id="17" name="TextBox 16">
            <a:extLst>
              <a:ext uri="{FF2B5EF4-FFF2-40B4-BE49-F238E27FC236}">
                <a16:creationId xmlns:a16="http://schemas.microsoft.com/office/drawing/2014/main" id="{545D199D-1290-4AA5-5750-799E952C7B35}"/>
              </a:ext>
            </a:extLst>
          </p:cNvPr>
          <p:cNvSpPr txBox="1">
            <a:spLocks noGrp="1" noRot="1" noMove="1" noResize="1" noEditPoints="1" noAdjustHandles="1" noChangeArrowheads="1" noChangeShapeType="1"/>
          </p:cNvSpPr>
          <p:nvPr/>
        </p:nvSpPr>
        <p:spPr>
          <a:xfrm>
            <a:off x="4251551" y="5201225"/>
            <a:ext cx="1294186" cy="523220"/>
          </a:xfrm>
          <a:prstGeom prst="rect">
            <a:avLst/>
          </a:prstGeom>
          <a:noFill/>
        </p:spPr>
        <p:txBody>
          <a:bodyPr wrap="square" rtlCol="0">
            <a:spAutoFit/>
          </a:bodyPr>
          <a:lstStyle/>
          <a:p>
            <a:r>
              <a:rPr lang="en-GB" sz="2800" b="1"/>
              <a:t>Local</a:t>
            </a:r>
            <a:endParaRPr lang="en-GB" b="1"/>
          </a:p>
        </p:txBody>
      </p:sp>
      <p:sp>
        <p:nvSpPr>
          <p:cNvPr id="19" name="TextBox 18">
            <a:extLst>
              <a:ext uri="{FF2B5EF4-FFF2-40B4-BE49-F238E27FC236}">
                <a16:creationId xmlns:a16="http://schemas.microsoft.com/office/drawing/2014/main" id="{B4547F87-B417-EAAA-33C7-E8E40411B267}"/>
              </a:ext>
            </a:extLst>
          </p:cNvPr>
          <p:cNvSpPr txBox="1">
            <a:spLocks noGrp="1" noRot="1" noMove="1" noResize="1" noEditPoints="1" noAdjustHandles="1" noChangeArrowheads="1" noChangeShapeType="1"/>
          </p:cNvSpPr>
          <p:nvPr/>
        </p:nvSpPr>
        <p:spPr>
          <a:xfrm>
            <a:off x="5813825" y="4703888"/>
            <a:ext cx="1857576" cy="584775"/>
          </a:xfrm>
          <a:prstGeom prst="rect">
            <a:avLst/>
          </a:prstGeom>
          <a:noFill/>
        </p:spPr>
        <p:txBody>
          <a:bodyPr wrap="square" rtlCol="0">
            <a:spAutoFit/>
          </a:bodyPr>
          <a:lstStyle/>
          <a:p>
            <a:r>
              <a:rPr lang="en-GB" sz="3200" b="1"/>
              <a:t>National</a:t>
            </a:r>
            <a:endParaRPr lang="en-GB" sz="2800" b="1"/>
          </a:p>
        </p:txBody>
      </p:sp>
      <p:sp>
        <p:nvSpPr>
          <p:cNvPr id="21" name="TextBox 20">
            <a:extLst>
              <a:ext uri="{FF2B5EF4-FFF2-40B4-BE49-F238E27FC236}">
                <a16:creationId xmlns:a16="http://schemas.microsoft.com/office/drawing/2014/main" id="{3C6A7AC9-C31F-9363-A5DE-8B3699E3344B}"/>
              </a:ext>
            </a:extLst>
          </p:cNvPr>
          <p:cNvSpPr txBox="1">
            <a:spLocks noGrp="1" noRot="1" noMove="1" noResize="1" noEditPoints="1" noAdjustHandles="1" noChangeArrowheads="1" noChangeShapeType="1"/>
          </p:cNvSpPr>
          <p:nvPr/>
        </p:nvSpPr>
        <p:spPr>
          <a:xfrm>
            <a:off x="7890281" y="3648376"/>
            <a:ext cx="2084327" cy="769441"/>
          </a:xfrm>
          <a:prstGeom prst="rect">
            <a:avLst/>
          </a:prstGeom>
          <a:noFill/>
        </p:spPr>
        <p:txBody>
          <a:bodyPr wrap="square" rtlCol="0">
            <a:spAutoFit/>
          </a:bodyPr>
          <a:lstStyle/>
          <a:p>
            <a:r>
              <a:rPr lang="en-GB" sz="4400" b="1">
                <a:solidFill>
                  <a:schemeClr val="bg1"/>
                </a:solidFill>
              </a:rPr>
              <a:t>Global</a:t>
            </a:r>
            <a:endParaRPr lang="en-GB" sz="4000" b="1">
              <a:solidFill>
                <a:schemeClr val="bg1"/>
              </a:solidFill>
            </a:endParaRPr>
          </a:p>
        </p:txBody>
      </p:sp>
      <p:grpSp>
        <p:nvGrpSpPr>
          <p:cNvPr id="25" name="Group 24">
            <a:extLst>
              <a:ext uri="{FF2B5EF4-FFF2-40B4-BE49-F238E27FC236}">
                <a16:creationId xmlns:a16="http://schemas.microsoft.com/office/drawing/2014/main" id="{4AAF02BE-A2EE-C714-6B71-578DE5B056BF}"/>
              </a:ext>
            </a:extLst>
          </p:cNvPr>
          <p:cNvGrpSpPr>
            <a:grpSpLocks noGrp="1" noUngrp="1" noRot="1" noMove="1" noResize="1"/>
          </p:cNvGrpSpPr>
          <p:nvPr/>
        </p:nvGrpSpPr>
        <p:grpSpPr>
          <a:xfrm>
            <a:off x="742385" y="4620071"/>
            <a:ext cx="1992861" cy="1104374"/>
            <a:chOff x="827506" y="4124597"/>
            <a:chExt cx="2969939" cy="1104374"/>
          </a:xfrm>
        </p:grpSpPr>
        <p:cxnSp>
          <p:nvCxnSpPr>
            <p:cNvPr id="23" name="Connector: Elbow 22">
              <a:extLst>
                <a:ext uri="{FF2B5EF4-FFF2-40B4-BE49-F238E27FC236}">
                  <a16:creationId xmlns:a16="http://schemas.microsoft.com/office/drawing/2014/main" id="{2DC0E102-2AC4-FCCB-72F4-BFA381D11CA4}"/>
                </a:ext>
              </a:extLst>
            </p:cNvPr>
            <p:cNvCxnSpPr>
              <a:cxnSpLocks noGrp="1" noRot="1" noMove="1" noResize="1" noEditPoints="1" noAdjustHandles="1" noChangeArrowheads="1" noChangeShapeType="1"/>
            </p:cNvCxnSpPr>
            <p:nvPr/>
          </p:nvCxnSpPr>
          <p:spPr>
            <a:xfrm>
              <a:off x="2591922" y="5037220"/>
              <a:ext cx="1205523" cy="191751"/>
            </a:xfrm>
            <a:prstGeom prst="bentConnector3">
              <a:avLst>
                <a:gd name="adj1" fmla="val 2900"/>
              </a:avLst>
            </a:prstGeom>
            <a:ln w="28575">
              <a:solidFill>
                <a:srgbClr val="40A329"/>
              </a:solidFill>
              <a:prstDash val="dash"/>
            </a:ln>
          </p:spPr>
          <p:style>
            <a:lnRef idx="1">
              <a:schemeClr val="accent1"/>
            </a:lnRef>
            <a:fillRef idx="0">
              <a:schemeClr val="accent1"/>
            </a:fillRef>
            <a:effectRef idx="0">
              <a:schemeClr val="accent1"/>
            </a:effectRef>
            <a:fontRef idx="minor">
              <a:schemeClr val="tx1"/>
            </a:fontRef>
          </p:style>
        </p:cxnSp>
        <p:sp>
          <p:nvSpPr>
            <p:cNvPr id="24" name="TextBox 8">
              <a:extLst>
                <a:ext uri="{FF2B5EF4-FFF2-40B4-BE49-F238E27FC236}">
                  <a16:creationId xmlns:a16="http://schemas.microsoft.com/office/drawing/2014/main" id="{3357A9C0-C67F-44D7-05FD-4A558B8A328D}"/>
                </a:ext>
              </a:extLst>
            </p:cNvPr>
            <p:cNvSpPr txBox="1">
              <a:spLocks noGrp="1" noRot="1" noMove="1" noResize="1" noEditPoints="1" noAdjustHandles="1" noChangeArrowheads="1" noChangeShapeType="1"/>
            </p:cNvSpPr>
            <p:nvPr/>
          </p:nvSpPr>
          <p:spPr>
            <a:xfrm>
              <a:off x="827506" y="4124597"/>
              <a:ext cx="2880002" cy="908864"/>
            </a:xfrm>
            <a:custGeom>
              <a:avLst/>
              <a:gdLst>
                <a:gd name="connsiteX0" fmla="*/ 0 w 2880002"/>
                <a:gd name="connsiteY0" fmla="*/ 454432 h 908864"/>
                <a:gd name="connsiteX1" fmla="*/ 1440001 w 2880002"/>
                <a:gd name="connsiteY1" fmla="*/ 0 h 908864"/>
                <a:gd name="connsiteX2" fmla="*/ 2880002 w 2880002"/>
                <a:gd name="connsiteY2" fmla="*/ 454432 h 908864"/>
                <a:gd name="connsiteX3" fmla="*/ 1440001 w 2880002"/>
                <a:gd name="connsiteY3" fmla="*/ 908864 h 908864"/>
                <a:gd name="connsiteX4" fmla="*/ 0 w 2880002"/>
                <a:gd name="connsiteY4" fmla="*/ 454432 h 90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2" h="908864" extrusionOk="0">
                  <a:moveTo>
                    <a:pt x="0" y="454432"/>
                  </a:moveTo>
                  <a:cubicBezTo>
                    <a:pt x="39857" y="113471"/>
                    <a:pt x="752898" y="15792"/>
                    <a:pt x="1440001" y="0"/>
                  </a:cubicBezTo>
                  <a:cubicBezTo>
                    <a:pt x="2222616" y="-51415"/>
                    <a:pt x="2886164" y="195401"/>
                    <a:pt x="2880002" y="454432"/>
                  </a:cubicBezTo>
                  <a:cubicBezTo>
                    <a:pt x="2850134" y="711460"/>
                    <a:pt x="2361709" y="968189"/>
                    <a:pt x="1440001" y="908864"/>
                  </a:cubicBezTo>
                  <a:cubicBezTo>
                    <a:pt x="647423" y="901142"/>
                    <a:pt x="35249" y="721631"/>
                    <a:pt x="0" y="454432"/>
                  </a:cubicBezTo>
                  <a:close/>
                </a:path>
              </a:pathLst>
            </a:custGeom>
            <a:noFill/>
            <a:ln w="28575">
              <a:solidFill>
                <a:srgbClr val="40A329"/>
              </a:solidFill>
              <a:extLst>
                <a:ext uri="{C807C97D-BFC1-408E-A445-0C87EB9F89A2}">
                  <ask:lineSketchStyleProps xmlns:ask="http://schemas.microsoft.com/office/drawing/2018/sketchyshapes" sd="1809193289">
                    <a:prstGeom prst="ellipse">
                      <a:avLst/>
                    </a:prstGeom>
                    <ask:type>
                      <ask:lineSketchScribble/>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algn="ctr"/>
              <a:r>
                <a:rPr lang="en-GB" b="1">
                  <a:solidFill>
                    <a:schemeClr val="tx1"/>
                  </a:solidFill>
                  <a:latin typeface="Arial" panose="020B0604020202020204" pitchFamily="34" charset="0"/>
                  <a:cs typeface="Arial" panose="020B0604020202020204" pitchFamily="34" charset="0"/>
                </a:rPr>
                <a:t>Revising for a test</a:t>
              </a:r>
            </a:p>
          </p:txBody>
        </p:sp>
      </p:grpSp>
      <p:grpSp>
        <p:nvGrpSpPr>
          <p:cNvPr id="29" name="Group 28">
            <a:extLst>
              <a:ext uri="{FF2B5EF4-FFF2-40B4-BE49-F238E27FC236}">
                <a16:creationId xmlns:a16="http://schemas.microsoft.com/office/drawing/2014/main" id="{CC3C9D4D-7759-F5A3-EE54-204E3F098C3E}"/>
              </a:ext>
            </a:extLst>
          </p:cNvPr>
          <p:cNvGrpSpPr>
            <a:grpSpLocks noGrp="1" noUngrp="1" noRot="1" noMove="1" noResize="1"/>
          </p:cNvGrpSpPr>
          <p:nvPr/>
        </p:nvGrpSpPr>
        <p:grpSpPr>
          <a:xfrm>
            <a:off x="1744894" y="3505121"/>
            <a:ext cx="3021636" cy="1293782"/>
            <a:chOff x="1878244" y="3159051"/>
            <a:chExt cx="3021636" cy="1293782"/>
          </a:xfrm>
        </p:grpSpPr>
        <p:sp>
          <p:nvSpPr>
            <p:cNvPr id="27" name="TextBox 9">
              <a:extLst>
                <a:ext uri="{FF2B5EF4-FFF2-40B4-BE49-F238E27FC236}">
                  <a16:creationId xmlns:a16="http://schemas.microsoft.com/office/drawing/2014/main" id="{E1A88726-C4D5-A0BC-60AD-CE6AC48E44EF}"/>
                </a:ext>
              </a:extLst>
            </p:cNvPr>
            <p:cNvSpPr txBox="1">
              <a:spLocks noGrp="1" noRot="1" noMove="1" noResize="1" noEditPoints="1" noAdjustHandles="1" noChangeArrowheads="1" noChangeShapeType="1"/>
            </p:cNvSpPr>
            <p:nvPr/>
          </p:nvSpPr>
          <p:spPr>
            <a:xfrm>
              <a:off x="1878244" y="3159051"/>
              <a:ext cx="2879999" cy="908864"/>
            </a:xfrm>
            <a:custGeom>
              <a:avLst/>
              <a:gdLst>
                <a:gd name="connsiteX0" fmla="*/ 0 w 2879999"/>
                <a:gd name="connsiteY0" fmla="*/ 454432 h 908864"/>
                <a:gd name="connsiteX1" fmla="*/ 1440000 w 2879999"/>
                <a:gd name="connsiteY1" fmla="*/ 0 h 908864"/>
                <a:gd name="connsiteX2" fmla="*/ 2880000 w 2879999"/>
                <a:gd name="connsiteY2" fmla="*/ 454432 h 908864"/>
                <a:gd name="connsiteX3" fmla="*/ 1440000 w 2879999"/>
                <a:gd name="connsiteY3" fmla="*/ 908864 h 908864"/>
                <a:gd name="connsiteX4" fmla="*/ 0 w 2879999"/>
                <a:gd name="connsiteY4" fmla="*/ 454432 h 90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999" h="908864" extrusionOk="0">
                  <a:moveTo>
                    <a:pt x="0" y="454432"/>
                  </a:moveTo>
                  <a:cubicBezTo>
                    <a:pt x="98517" y="155027"/>
                    <a:pt x="625322" y="-87497"/>
                    <a:pt x="1440000" y="0"/>
                  </a:cubicBezTo>
                  <a:cubicBezTo>
                    <a:pt x="2280687" y="-29662"/>
                    <a:pt x="2877874" y="153919"/>
                    <a:pt x="2880000" y="454432"/>
                  </a:cubicBezTo>
                  <a:cubicBezTo>
                    <a:pt x="2875419" y="748257"/>
                    <a:pt x="2239473" y="885164"/>
                    <a:pt x="1440000" y="908864"/>
                  </a:cubicBezTo>
                  <a:cubicBezTo>
                    <a:pt x="638274" y="910729"/>
                    <a:pt x="31482" y="700903"/>
                    <a:pt x="0" y="454432"/>
                  </a:cubicBezTo>
                  <a:close/>
                </a:path>
              </a:pathLst>
            </a:custGeom>
            <a:noFill/>
            <a:ln w="28575">
              <a:solidFill>
                <a:srgbClr val="F1B13B"/>
              </a:solidFill>
              <a:extLst>
                <a:ext uri="{C807C97D-BFC1-408E-A445-0C87EB9F89A2}">
                  <ask:lineSketchStyleProps xmlns:ask="http://schemas.microsoft.com/office/drawing/2018/sketchyshapes" sd="1119060663">
                    <a:prstGeom prst="ellipse">
                      <a:avLst/>
                    </a:pr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algn="ctr"/>
              <a:r>
                <a:rPr lang="en-GB" b="1">
                  <a:solidFill>
                    <a:schemeClr val="tx1"/>
                  </a:solidFill>
                  <a:latin typeface="Arial" panose="020B0604020202020204" pitchFamily="34" charset="0"/>
                  <a:cs typeface="Arial" panose="020B0604020202020204" pitchFamily="34" charset="0"/>
                </a:rPr>
                <a:t>Littering around school</a:t>
              </a:r>
            </a:p>
          </p:txBody>
        </p:sp>
        <p:cxnSp>
          <p:nvCxnSpPr>
            <p:cNvPr id="28" name="Connector: Elbow 27">
              <a:extLst>
                <a:ext uri="{FF2B5EF4-FFF2-40B4-BE49-F238E27FC236}">
                  <a16:creationId xmlns:a16="http://schemas.microsoft.com/office/drawing/2014/main" id="{68A2A355-22CB-75F3-6DB7-4398D35F255E}"/>
                </a:ext>
              </a:extLst>
            </p:cNvPr>
            <p:cNvCxnSpPr>
              <a:cxnSpLocks noGrp="1" noRot="1" noMove="1" noResize="1" noEditPoints="1" noAdjustHandles="1" noChangeArrowheads="1" noChangeShapeType="1"/>
              <a:stCxn id="16" idx="4"/>
            </p:cNvCxnSpPr>
            <p:nvPr/>
          </p:nvCxnSpPr>
          <p:spPr>
            <a:xfrm rot="16200000" flipH="1">
              <a:off x="3916603" y="3469556"/>
              <a:ext cx="384918" cy="1581636"/>
            </a:xfrm>
            <a:prstGeom prst="bentConnector2">
              <a:avLst/>
            </a:prstGeom>
            <a:ln w="28575">
              <a:solidFill>
                <a:srgbClr val="F1B13B"/>
              </a:solidFill>
              <a:prstDash val="dash"/>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C28CF5E-06E8-6C62-F225-CAA8A48A9892}"/>
              </a:ext>
            </a:extLst>
          </p:cNvPr>
          <p:cNvGrpSpPr>
            <a:grpSpLocks noGrp="1" noUngrp="1" noRot="1" noMove="1" noResize="1"/>
          </p:cNvGrpSpPr>
          <p:nvPr/>
        </p:nvGrpSpPr>
        <p:grpSpPr>
          <a:xfrm>
            <a:off x="3407590" y="2438988"/>
            <a:ext cx="2979202" cy="1554105"/>
            <a:chOff x="2956391" y="2184244"/>
            <a:chExt cx="3425663" cy="1554105"/>
          </a:xfrm>
        </p:grpSpPr>
        <p:sp>
          <p:nvSpPr>
            <p:cNvPr id="31" name="TextBox 10">
              <a:extLst>
                <a:ext uri="{FF2B5EF4-FFF2-40B4-BE49-F238E27FC236}">
                  <a16:creationId xmlns:a16="http://schemas.microsoft.com/office/drawing/2014/main" id="{8DF1E280-0EF6-2970-AF89-99AC1F630482}"/>
                </a:ext>
              </a:extLst>
            </p:cNvPr>
            <p:cNvSpPr txBox="1">
              <a:spLocks noGrp="1" noRot="1" noMove="1" noResize="1" noEditPoints="1" noAdjustHandles="1" noChangeArrowheads="1" noChangeShapeType="1"/>
            </p:cNvSpPr>
            <p:nvPr/>
          </p:nvSpPr>
          <p:spPr>
            <a:xfrm>
              <a:off x="2956391" y="2184244"/>
              <a:ext cx="2567106" cy="908864"/>
            </a:xfrm>
            <a:custGeom>
              <a:avLst/>
              <a:gdLst>
                <a:gd name="connsiteX0" fmla="*/ 0 w 2567106"/>
                <a:gd name="connsiteY0" fmla="*/ 454432 h 908864"/>
                <a:gd name="connsiteX1" fmla="*/ 1283553 w 2567106"/>
                <a:gd name="connsiteY1" fmla="*/ 0 h 908864"/>
                <a:gd name="connsiteX2" fmla="*/ 2567106 w 2567106"/>
                <a:gd name="connsiteY2" fmla="*/ 454432 h 908864"/>
                <a:gd name="connsiteX3" fmla="*/ 1283553 w 2567106"/>
                <a:gd name="connsiteY3" fmla="*/ 908864 h 908864"/>
                <a:gd name="connsiteX4" fmla="*/ 0 w 2567106"/>
                <a:gd name="connsiteY4" fmla="*/ 454432 h 90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7106" h="908864" extrusionOk="0">
                  <a:moveTo>
                    <a:pt x="0" y="454432"/>
                  </a:moveTo>
                  <a:cubicBezTo>
                    <a:pt x="-70640" y="223295"/>
                    <a:pt x="501550" y="121498"/>
                    <a:pt x="1283553" y="0"/>
                  </a:cubicBezTo>
                  <a:cubicBezTo>
                    <a:pt x="1987798" y="-41075"/>
                    <a:pt x="2580467" y="167685"/>
                    <a:pt x="2567106" y="454432"/>
                  </a:cubicBezTo>
                  <a:cubicBezTo>
                    <a:pt x="2535418" y="651846"/>
                    <a:pt x="2068830" y="987614"/>
                    <a:pt x="1283553" y="908864"/>
                  </a:cubicBezTo>
                  <a:cubicBezTo>
                    <a:pt x="580176" y="869846"/>
                    <a:pt x="17064" y="655213"/>
                    <a:pt x="0" y="454432"/>
                  </a:cubicBezTo>
                  <a:close/>
                </a:path>
              </a:pathLst>
            </a:custGeom>
            <a:noFill/>
            <a:ln w="28575">
              <a:solidFill>
                <a:srgbClr val="B9DDEA"/>
              </a:solidFill>
              <a:extLst>
                <a:ext uri="{C807C97D-BFC1-408E-A445-0C87EB9F89A2}">
                  <ask:lineSketchStyleProps xmlns:ask="http://schemas.microsoft.com/office/drawing/2018/sketchyshapes" sd="1147940069">
                    <a:prstGeom prst="ellipse">
                      <a:avLst/>
                    </a:pr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algn="ctr"/>
              <a:r>
                <a:rPr lang="en-GB" b="1">
                  <a:solidFill>
                    <a:schemeClr val="tx1"/>
                  </a:solidFill>
                  <a:latin typeface="Arial" panose="020B0604020202020204" pitchFamily="34" charset="0"/>
                  <a:cs typeface="Arial" panose="020B0604020202020204" pitchFamily="34" charset="0"/>
                </a:rPr>
                <a:t>Rising cost of bills</a:t>
              </a:r>
              <a:endParaRPr lang="en-GB" b="1">
                <a:solidFill>
                  <a:schemeClr val="bg1"/>
                </a:solidFill>
                <a:latin typeface="Arial" panose="020B0604020202020204" pitchFamily="34" charset="0"/>
                <a:cs typeface="Arial" panose="020B0604020202020204" pitchFamily="34" charset="0"/>
              </a:endParaRPr>
            </a:p>
          </p:txBody>
        </p:sp>
        <p:cxnSp>
          <p:nvCxnSpPr>
            <p:cNvPr id="32" name="Connector: Elbow 31">
              <a:extLst>
                <a:ext uri="{FF2B5EF4-FFF2-40B4-BE49-F238E27FC236}">
                  <a16:creationId xmlns:a16="http://schemas.microsoft.com/office/drawing/2014/main" id="{78B30F65-4CCC-44AF-5295-9343ACFB1AD5}"/>
                </a:ext>
              </a:extLst>
            </p:cNvPr>
            <p:cNvCxnSpPr>
              <a:cxnSpLocks noGrp="1" noRot="1" noMove="1" noResize="1" noEditPoints="1" noAdjustHandles="1" noChangeArrowheads="1" noChangeShapeType="1"/>
              <a:stCxn id="17" idx="5"/>
            </p:cNvCxnSpPr>
            <p:nvPr/>
          </p:nvCxnSpPr>
          <p:spPr>
            <a:xfrm rot="16200000" flipH="1">
              <a:off x="5375634" y="2731928"/>
              <a:ext cx="778340" cy="1234501"/>
            </a:xfrm>
            <a:prstGeom prst="bentConnector2">
              <a:avLst/>
            </a:prstGeom>
            <a:ln w="28575">
              <a:solidFill>
                <a:srgbClr val="B9DDEA"/>
              </a:solidFill>
              <a:prstDash val="dash"/>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ADA0D08-1CE6-400F-9070-BC33A144E882}"/>
              </a:ext>
            </a:extLst>
          </p:cNvPr>
          <p:cNvGrpSpPr>
            <a:grpSpLocks noGrp="1" noUngrp="1" noRot="1" noMove="1" noResize="1"/>
          </p:cNvGrpSpPr>
          <p:nvPr/>
        </p:nvGrpSpPr>
        <p:grpSpPr>
          <a:xfrm>
            <a:off x="5375331" y="1477286"/>
            <a:ext cx="2715703" cy="1443816"/>
            <a:chOff x="5254393" y="1715550"/>
            <a:chExt cx="3222539" cy="1443816"/>
          </a:xfrm>
        </p:grpSpPr>
        <p:sp>
          <p:nvSpPr>
            <p:cNvPr id="35" name="TextBox 11">
              <a:extLst>
                <a:ext uri="{FF2B5EF4-FFF2-40B4-BE49-F238E27FC236}">
                  <a16:creationId xmlns:a16="http://schemas.microsoft.com/office/drawing/2014/main" id="{AC070AAF-9151-A944-0DEA-E905C2FD1D31}"/>
                </a:ext>
              </a:extLst>
            </p:cNvPr>
            <p:cNvSpPr txBox="1">
              <a:spLocks noGrp="1" noRot="1" noMove="1" noResize="1" noEditPoints="1" noAdjustHandles="1" noChangeArrowheads="1" noChangeShapeType="1"/>
            </p:cNvSpPr>
            <p:nvPr/>
          </p:nvSpPr>
          <p:spPr>
            <a:xfrm>
              <a:off x="5254393" y="1715550"/>
              <a:ext cx="1763262" cy="908864"/>
            </a:xfrm>
            <a:custGeom>
              <a:avLst/>
              <a:gdLst>
                <a:gd name="connsiteX0" fmla="*/ 0 w 1763262"/>
                <a:gd name="connsiteY0" fmla="*/ 454432 h 908864"/>
                <a:gd name="connsiteX1" fmla="*/ 881631 w 1763262"/>
                <a:gd name="connsiteY1" fmla="*/ 0 h 908864"/>
                <a:gd name="connsiteX2" fmla="*/ 1763262 w 1763262"/>
                <a:gd name="connsiteY2" fmla="*/ 454432 h 908864"/>
                <a:gd name="connsiteX3" fmla="*/ 881631 w 1763262"/>
                <a:gd name="connsiteY3" fmla="*/ 908864 h 908864"/>
                <a:gd name="connsiteX4" fmla="*/ 0 w 1763262"/>
                <a:gd name="connsiteY4" fmla="*/ 454432 h 90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262" h="908864" extrusionOk="0">
                  <a:moveTo>
                    <a:pt x="0" y="454432"/>
                  </a:moveTo>
                  <a:cubicBezTo>
                    <a:pt x="1788" y="187522"/>
                    <a:pt x="420801" y="41705"/>
                    <a:pt x="881631" y="0"/>
                  </a:cubicBezTo>
                  <a:cubicBezTo>
                    <a:pt x="1359750" y="57002"/>
                    <a:pt x="1789790" y="243471"/>
                    <a:pt x="1763262" y="454432"/>
                  </a:cubicBezTo>
                  <a:cubicBezTo>
                    <a:pt x="1852532" y="700669"/>
                    <a:pt x="1365401" y="1000084"/>
                    <a:pt x="881631" y="908864"/>
                  </a:cubicBezTo>
                  <a:cubicBezTo>
                    <a:pt x="403752" y="912983"/>
                    <a:pt x="-17690" y="694107"/>
                    <a:pt x="0" y="454432"/>
                  </a:cubicBezTo>
                  <a:close/>
                </a:path>
              </a:pathLst>
            </a:custGeom>
            <a:noFill/>
            <a:ln w="28575">
              <a:solidFill>
                <a:srgbClr val="EE2A24"/>
              </a:solidFill>
              <a:extLst>
                <a:ext uri="{C807C97D-BFC1-408E-A445-0C87EB9F89A2}">
                  <ask:lineSketchStyleProps xmlns:ask="http://schemas.microsoft.com/office/drawing/2018/sketchyshapes" sd="569116156">
                    <a:prstGeom prst="ellipse">
                      <a:avLst/>
                    </a:prstGeom>
                    <ask:type>
                      <ask:lineSketchFreehand/>
                    </ask:type>
                  </ask:lineSketchStyleProps>
                </a:ext>
              </a:extLst>
            </a:ln>
          </p:spPr>
          <p:txBody>
            <a:bodyPr wrap="square" rtlCol="0">
              <a:spAutoFit/>
            </a:bodyPr>
            <a:lstStyle>
              <a:defPPr>
                <a:defRPr lang="en-US"/>
              </a:defPPr>
              <a:lvl1pPr marL="0" algn="l" defTabSz="914400" rtl="0" eaLnBrk="1" latinLnBrk="0" hangingPunct="1">
                <a:defRPr sz="1800" kern="1200">
                  <a:solidFill>
                    <a:srgbClr val="000000"/>
                  </a:solidFill>
                  <a:latin typeface="Calibri"/>
                </a:defRPr>
              </a:lvl1pPr>
              <a:lvl2pPr marL="457200" algn="l" defTabSz="914400" rtl="0" eaLnBrk="1" latinLnBrk="0" hangingPunct="1">
                <a:defRPr sz="1800" kern="1200">
                  <a:solidFill>
                    <a:srgbClr val="000000"/>
                  </a:solidFill>
                  <a:latin typeface="Calibri"/>
                </a:defRPr>
              </a:lvl2pPr>
              <a:lvl3pPr marL="914400" algn="l" defTabSz="914400" rtl="0" eaLnBrk="1" latinLnBrk="0" hangingPunct="1">
                <a:defRPr sz="1800" kern="1200">
                  <a:solidFill>
                    <a:srgbClr val="000000"/>
                  </a:solidFill>
                  <a:latin typeface="Calibri"/>
                </a:defRPr>
              </a:lvl3pPr>
              <a:lvl4pPr marL="1371600" algn="l" defTabSz="914400" rtl="0" eaLnBrk="1" latinLnBrk="0" hangingPunct="1">
                <a:defRPr sz="1800" kern="1200">
                  <a:solidFill>
                    <a:srgbClr val="000000"/>
                  </a:solidFill>
                  <a:latin typeface="Calibri"/>
                </a:defRPr>
              </a:lvl4pPr>
              <a:lvl5pPr marL="1828800" algn="l" defTabSz="914400" rtl="0" eaLnBrk="1" latinLnBrk="0" hangingPunct="1">
                <a:defRPr sz="1800" kern="1200">
                  <a:solidFill>
                    <a:srgbClr val="000000"/>
                  </a:solidFill>
                  <a:latin typeface="Calibri"/>
                </a:defRPr>
              </a:lvl5pPr>
              <a:lvl6pPr marL="2286000" algn="l" defTabSz="914400" rtl="0" eaLnBrk="1" latinLnBrk="0" hangingPunct="1">
                <a:defRPr sz="1800" kern="1200">
                  <a:solidFill>
                    <a:srgbClr val="000000"/>
                  </a:solidFill>
                  <a:latin typeface="Calibri"/>
                </a:defRPr>
              </a:lvl6pPr>
              <a:lvl7pPr marL="2743200" algn="l" defTabSz="914400" rtl="0" eaLnBrk="1" latinLnBrk="0" hangingPunct="1">
                <a:defRPr sz="1800" kern="1200">
                  <a:solidFill>
                    <a:srgbClr val="000000"/>
                  </a:solidFill>
                  <a:latin typeface="Calibri"/>
                </a:defRPr>
              </a:lvl7pPr>
              <a:lvl8pPr marL="3200400" algn="l" defTabSz="914400" rtl="0" eaLnBrk="1" latinLnBrk="0" hangingPunct="1">
                <a:defRPr sz="1800" kern="1200">
                  <a:solidFill>
                    <a:srgbClr val="000000"/>
                  </a:solidFill>
                  <a:latin typeface="Calibri"/>
                </a:defRPr>
              </a:lvl8pPr>
              <a:lvl9pPr marL="3657600" algn="l" defTabSz="914400" rtl="0" eaLnBrk="1" latinLnBrk="0" hangingPunct="1">
                <a:defRPr sz="1800" kern="1200">
                  <a:solidFill>
                    <a:srgbClr val="000000"/>
                  </a:solidFill>
                  <a:latin typeface="Calibri"/>
                </a:defRPr>
              </a:lvl9pPr>
            </a:lstStyle>
            <a:p>
              <a:pPr algn="ctr"/>
              <a:r>
                <a:rPr lang="en-GB" b="1">
                  <a:solidFill>
                    <a:schemeClr val="tx1"/>
                  </a:solidFill>
                  <a:latin typeface="Arial" panose="020B0604020202020204" pitchFamily="34" charset="0"/>
                  <a:cs typeface="Arial" panose="020B0604020202020204" pitchFamily="34" charset="0"/>
                </a:rPr>
                <a:t>Climate change</a:t>
              </a:r>
            </a:p>
          </p:txBody>
        </p:sp>
        <p:cxnSp>
          <p:nvCxnSpPr>
            <p:cNvPr id="36" name="Connector: Elbow 35">
              <a:extLst>
                <a:ext uri="{FF2B5EF4-FFF2-40B4-BE49-F238E27FC236}">
                  <a16:creationId xmlns:a16="http://schemas.microsoft.com/office/drawing/2014/main" id="{991D0D73-BA73-A029-B44D-889E7472FAAE}"/>
                </a:ext>
              </a:extLst>
            </p:cNvPr>
            <p:cNvCxnSpPr>
              <a:cxnSpLocks noGrp="1" noRot="1" noMove="1" noResize="1" noEditPoints="1" noAdjustHandles="1" noChangeArrowheads="1" noChangeShapeType="1"/>
              <a:stCxn id="18" idx="4"/>
            </p:cNvCxnSpPr>
            <p:nvPr/>
          </p:nvCxnSpPr>
          <p:spPr>
            <a:xfrm rot="16200000" flipH="1">
              <a:off x="7039002" y="1721435"/>
              <a:ext cx="534952" cy="2340909"/>
            </a:xfrm>
            <a:prstGeom prst="bentConnector2">
              <a:avLst/>
            </a:prstGeom>
            <a:ln w="28575">
              <a:solidFill>
                <a:srgbClr val="EE2A24"/>
              </a:solidFill>
              <a:prstDash val="dash"/>
            </a:ln>
          </p:spPr>
          <p:style>
            <a:lnRef idx="1">
              <a:schemeClr val="accent1"/>
            </a:lnRef>
            <a:fillRef idx="0">
              <a:schemeClr val="accent1"/>
            </a:fillRef>
            <a:effectRef idx="0">
              <a:schemeClr val="accent1"/>
            </a:effectRef>
            <a:fontRef idx="minor">
              <a:schemeClr val="tx1"/>
            </a:fontRef>
          </p:style>
        </p:cxnSp>
      </p:grpSp>
      <p:sp>
        <p:nvSpPr>
          <p:cNvPr id="39" name="Rectangle 38">
            <a:hlinkClick r:id="rId3" action="ppaction://hlinksldjump"/>
            <a:extLst>
              <a:ext uri="{FF2B5EF4-FFF2-40B4-BE49-F238E27FC236}">
                <a16:creationId xmlns:a16="http://schemas.microsoft.com/office/drawing/2014/main" id="{0048EA43-0275-0592-97F7-233D9660C6D2}"/>
              </a:ext>
            </a:extLst>
          </p:cNvPr>
          <p:cNvSpPr>
            <a:spLocks noGrp="1" noRot="1" noMove="1" noResize="1" noEditPoints="1" noAdjustHandles="1" noChangeArrowheads="1" noChangeShapeType="1"/>
          </p:cNvSpPr>
          <p:nvPr/>
        </p:nvSpPr>
        <p:spPr>
          <a:xfrm>
            <a:off x="11313521" y="1063894"/>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hlinkClick r:id="rId3" action="ppaction://hlinksldjump"/>
            <a:extLst>
              <a:ext uri="{FF2B5EF4-FFF2-40B4-BE49-F238E27FC236}">
                <a16:creationId xmlns:a16="http://schemas.microsoft.com/office/drawing/2014/main" id="{F7AEAB49-A68D-8EAA-0758-33454811984F}"/>
              </a:ext>
            </a:extLst>
          </p:cNvPr>
          <p:cNvSpPr>
            <a:spLocks noGrp="1" noRot="1" noMove="1" noResize="1" noEditPoints="1" noAdjustHandles="1" noChangeArrowheads="1" noChangeShapeType="1"/>
          </p:cNvSpPr>
          <p:nvPr/>
        </p:nvSpPr>
        <p:spPr>
          <a:xfrm>
            <a:off x="11297612" y="1110815"/>
            <a:ext cx="638737" cy="573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descr="A red and grey house with a chimney&#10;&#10;Description automatically generated">
            <a:extLst>
              <a:ext uri="{FF2B5EF4-FFF2-40B4-BE49-F238E27FC236}">
                <a16:creationId xmlns:a16="http://schemas.microsoft.com/office/drawing/2014/main" id="{18784F8A-2382-30B2-D8D5-F0B0AAEF7A4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384209" y="1114604"/>
            <a:ext cx="473148" cy="446568"/>
          </a:xfrm>
          <a:prstGeom prst="rect">
            <a:avLst/>
          </a:prstGeom>
        </p:spPr>
      </p:pic>
      <p:pic>
        <p:nvPicPr>
          <p:cNvPr id="45" name="Picture 44">
            <a:extLst>
              <a:ext uri="{FF2B5EF4-FFF2-40B4-BE49-F238E27FC236}">
                <a16:creationId xmlns:a16="http://schemas.microsoft.com/office/drawing/2014/main" id="{4CCB1304-0330-70DE-7D2F-C5C27A083C8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6742613" y="228770"/>
            <a:ext cx="5449387" cy="733527"/>
          </a:xfrm>
          <a:prstGeom prst="rect">
            <a:avLst/>
          </a:prstGeom>
        </p:spPr>
      </p:pic>
    </p:spTree>
    <p:extLst>
      <p:ext uri="{BB962C8B-B14F-4D97-AF65-F5344CB8AC3E}">
        <p14:creationId xmlns:p14="http://schemas.microsoft.com/office/powerpoint/2010/main" val="701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right)">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526CB1B-5EFE-66E2-7523-E253DACB7A0B}"/>
              </a:ext>
            </a:extLst>
          </p:cNvPr>
          <p:cNvGrpSpPr>
            <a:grpSpLocks noGrp="1" noUngrp="1" noRot="1" noMove="1" noResize="1"/>
          </p:cNvGrpSpPr>
          <p:nvPr/>
        </p:nvGrpSpPr>
        <p:grpSpPr>
          <a:xfrm>
            <a:off x="839526" y="822652"/>
            <a:ext cx="1562986" cy="2009554"/>
            <a:chOff x="3348810" y="2162354"/>
            <a:chExt cx="1562986" cy="2009554"/>
          </a:xfrm>
        </p:grpSpPr>
        <p:sp>
          <p:nvSpPr>
            <p:cNvPr id="7" name="Rectangle: Rounded Corners 6">
              <a:extLst>
                <a:ext uri="{FF2B5EF4-FFF2-40B4-BE49-F238E27FC236}">
                  <a16:creationId xmlns:a16="http://schemas.microsoft.com/office/drawing/2014/main" id="{20CB7D07-7521-6B75-1257-3B7977B67512}"/>
                </a:ext>
              </a:extLst>
            </p:cNvPr>
            <p:cNvSpPr>
              <a:spLocks noGrp="1" noRot="1" noMove="1" noResize="1" noEditPoints="1" noAdjustHandles="1" noChangeArrowheads="1" noChangeShapeType="1"/>
            </p:cNvSpPr>
            <p:nvPr/>
          </p:nvSpPr>
          <p:spPr>
            <a:xfrm>
              <a:off x="3348810" y="2162354"/>
              <a:ext cx="1562986" cy="2009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A37DA18-4ED8-9910-B6CE-B31D536C276A}"/>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3399387" y="2758678"/>
              <a:ext cx="1457929" cy="816906"/>
            </a:xfrm>
            <a:prstGeom prst="rect">
              <a:avLst/>
            </a:prstGeom>
          </p:spPr>
        </p:pic>
        <p:pic>
          <p:nvPicPr>
            <p:cNvPr id="5" name="Picture 4">
              <a:extLst>
                <a:ext uri="{FF2B5EF4-FFF2-40B4-BE49-F238E27FC236}">
                  <a16:creationId xmlns:a16="http://schemas.microsoft.com/office/drawing/2014/main" id="{1655614B-CF49-DC31-545E-97944C518E4E}"/>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3472202" y="2203572"/>
              <a:ext cx="1324657" cy="700136"/>
            </a:xfrm>
            <a:prstGeom prst="rect">
              <a:avLst/>
            </a:prstGeom>
          </p:spPr>
        </p:pic>
        <p:pic>
          <p:nvPicPr>
            <p:cNvPr id="6" name="Picture 5">
              <a:extLst>
                <a:ext uri="{FF2B5EF4-FFF2-40B4-BE49-F238E27FC236}">
                  <a16:creationId xmlns:a16="http://schemas.microsoft.com/office/drawing/2014/main" id="{0FAEC145-03B7-67C3-6F38-941C9C99BA48}"/>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3731364" y="2804119"/>
              <a:ext cx="554281" cy="304415"/>
            </a:xfrm>
            <a:prstGeom prst="rect">
              <a:avLst/>
            </a:prstGeom>
          </p:spPr>
        </p:pic>
      </p:grpSp>
      <p:sp>
        <p:nvSpPr>
          <p:cNvPr id="11" name="Rectangle 10">
            <a:hlinkClick r:id="rId5" action="ppaction://hlinksldjump"/>
            <a:extLst>
              <a:ext uri="{FF2B5EF4-FFF2-40B4-BE49-F238E27FC236}">
                <a16:creationId xmlns:a16="http://schemas.microsoft.com/office/drawing/2014/main" id="{C61CA329-20BB-0442-C6E6-2F2DF44DFB3B}"/>
              </a:ext>
            </a:extLst>
          </p:cNvPr>
          <p:cNvSpPr>
            <a:spLocks noGrp="1" noRot="1" noMove="1" noResize="1" noEditPoints="1" noAdjustHandles="1" noChangeArrowheads="1" noChangeShapeType="1"/>
          </p:cNvSpPr>
          <p:nvPr/>
        </p:nvSpPr>
        <p:spPr>
          <a:xfrm>
            <a:off x="11242203" y="55340"/>
            <a:ext cx="683543" cy="742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red and grey house with a chimney&#10;&#10;Description automatically generated">
            <a:extLst>
              <a:ext uri="{FF2B5EF4-FFF2-40B4-BE49-F238E27FC236}">
                <a16:creationId xmlns:a16="http://schemas.microsoft.com/office/drawing/2014/main" id="{0DE914EB-E98B-5EA2-6F00-BB53D2CC22D2}"/>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1391723" y="110788"/>
            <a:ext cx="473148" cy="446568"/>
          </a:xfrm>
          <a:prstGeom prst="rect">
            <a:avLst/>
          </a:prstGeom>
          <a:solidFill>
            <a:schemeClr val="bg1"/>
          </a:solidFill>
        </p:spPr>
      </p:pic>
      <p:sp>
        <p:nvSpPr>
          <p:cNvPr id="3" name="Rectangle 2">
            <a:extLst>
              <a:ext uri="{FF2B5EF4-FFF2-40B4-BE49-F238E27FC236}">
                <a16:creationId xmlns:a16="http://schemas.microsoft.com/office/drawing/2014/main" id="{FB163835-BB24-A1CA-F3A8-F33313EBB698}"/>
              </a:ext>
            </a:extLst>
          </p:cNvPr>
          <p:cNvSpPr>
            <a:spLocks noGrp="1" noRot="1" noMove="1" noResize="1" noEditPoints="1" noAdjustHandles="1" noChangeArrowheads="1" noChangeShapeType="1"/>
          </p:cNvSpPr>
          <p:nvPr/>
        </p:nvSpPr>
        <p:spPr>
          <a:xfrm>
            <a:off x="4872496" y="3114130"/>
            <a:ext cx="2700000" cy="2700000"/>
          </a:xfrm>
          <a:prstGeom prst="rect">
            <a:avLst/>
          </a:prstGeom>
          <a:solidFill>
            <a:srgbClr val="E41B1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cs typeface="Arial"/>
              </a:rPr>
              <a:t>Complete the challenge and positivity cards.</a:t>
            </a:r>
          </a:p>
        </p:txBody>
      </p:sp>
      <p:sp>
        <p:nvSpPr>
          <p:cNvPr id="2" name="Rectangle 1">
            <a:extLst>
              <a:ext uri="{FF2B5EF4-FFF2-40B4-BE49-F238E27FC236}">
                <a16:creationId xmlns:a16="http://schemas.microsoft.com/office/drawing/2014/main" id="{CF96F6D9-4655-F2A9-B4A4-974D46830BB1}"/>
              </a:ext>
            </a:extLst>
          </p:cNvPr>
          <p:cNvSpPr>
            <a:spLocks noGrp="1" noRot="1" noMove="1" noResize="1" noEditPoints="1" noAdjustHandles="1" noChangeArrowheads="1" noChangeShapeType="1"/>
          </p:cNvSpPr>
          <p:nvPr/>
        </p:nvSpPr>
        <p:spPr>
          <a:xfrm>
            <a:off x="1728064" y="3114130"/>
            <a:ext cx="2700000" cy="2700000"/>
          </a:xfrm>
          <a:prstGeom prst="rect">
            <a:avLst/>
          </a:prstGeom>
          <a:solidFill>
            <a:srgbClr val="40A22A"/>
          </a:solidFill>
          <a:ln>
            <a:solidFill>
              <a:srgbClr val="BADD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cs typeface="Arial"/>
              </a:rPr>
              <a:t>Read through the game rules for the game Snakes and Ladders.</a:t>
            </a:r>
            <a:endParaRPr lang="en-US" sz="2800">
              <a:solidFill>
                <a:schemeClr val="bg1"/>
              </a:solidFill>
            </a:endParaRPr>
          </a:p>
        </p:txBody>
      </p:sp>
      <p:sp>
        <p:nvSpPr>
          <p:cNvPr id="10" name="Rectangle 9">
            <a:extLst>
              <a:ext uri="{FF2B5EF4-FFF2-40B4-BE49-F238E27FC236}">
                <a16:creationId xmlns:a16="http://schemas.microsoft.com/office/drawing/2014/main" id="{43007D24-08A5-12E8-ED68-980613795AE0}"/>
              </a:ext>
            </a:extLst>
          </p:cNvPr>
          <p:cNvSpPr>
            <a:spLocks noGrp="1" noRot="1" noMove="1" noResize="1" noEditPoints="1" noAdjustHandles="1" noChangeArrowheads="1" noChangeShapeType="1"/>
          </p:cNvSpPr>
          <p:nvPr/>
        </p:nvSpPr>
        <p:spPr>
          <a:xfrm>
            <a:off x="8016928" y="3114130"/>
            <a:ext cx="2700000" cy="2700000"/>
          </a:xfrm>
          <a:prstGeom prst="rect">
            <a:avLst/>
          </a:prstGeom>
          <a:solidFill>
            <a:srgbClr val="F1B13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cs typeface="Arial"/>
              </a:rPr>
              <a:t>Show resilience by completing the game!</a:t>
            </a:r>
          </a:p>
        </p:txBody>
      </p:sp>
    </p:spTree>
    <p:extLst>
      <p:ext uri="{BB962C8B-B14F-4D97-AF65-F5344CB8AC3E}">
        <p14:creationId xmlns:p14="http://schemas.microsoft.com/office/powerpoint/2010/main" val="31797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842B7A-633A-4E62-F3A1-6331FFD470C0}"/>
                  </a:ext>
                </a:extLst>
              </p14:cNvPr>
              <p14:cNvContentPartPr>
                <a14:cpLocks xmlns:a14="http://schemas.microsoft.com/office/drawing/2010/main" noGrp="1" noRot="1" noMove="1" noResize="1" noEditPoints="1" noAdjustHandles="1" noChangeArrowheads="1" noChangeShapeType="1"/>
              </p14:cNvContentPartPr>
              <p14:nvPr/>
            </p14:nvContentPartPr>
            <p14:xfrm>
              <a:off x="-2495550" y="2819400"/>
              <a:ext cx="19050" cy="19050"/>
            </p14:xfrm>
          </p:contentPart>
        </mc:Choice>
        <mc:Fallback xmlns="">
          <p:pic>
            <p:nvPicPr>
              <p:cNvPr id="7" name="Ink 6">
                <a:extLst>
                  <a:ext uri="{FF2B5EF4-FFF2-40B4-BE49-F238E27FC236}">
                    <a16:creationId xmlns:a16="http://schemas.microsoft.com/office/drawing/2014/main" id="{78842B7A-633A-4E62-F3A1-6331FFD470C0}"/>
                  </a:ext>
                </a:extLst>
              </p:cNvPr>
              <p:cNvPicPr>
                <a:picLocks noGrp="1" noRot="1" noMove="1" noResize="1" noEditPoints="1" noAdjustHandles="1" noChangeArrowheads="1" noChangeShapeType="1"/>
              </p:cNvPicPr>
              <p:nvPr/>
            </p:nvPicPr>
            <p:blipFill>
              <a:blip r:embed="rId4"/>
              <a:stretch>
                <a:fillRect/>
              </a:stretch>
            </p:blipFill>
            <p:spPr>
              <a:xfrm>
                <a:off x="-3448050" y="1866900"/>
                <a:ext cx="1905000" cy="1905000"/>
              </a:xfrm>
              <a:prstGeom prst="rect">
                <a:avLst/>
              </a:prstGeom>
            </p:spPr>
          </p:pic>
        </mc:Fallback>
      </mc:AlternateContent>
      <p:pic>
        <p:nvPicPr>
          <p:cNvPr id="8" name="Picture 7">
            <a:extLst>
              <a:ext uri="{FF2B5EF4-FFF2-40B4-BE49-F238E27FC236}">
                <a16:creationId xmlns:a16="http://schemas.microsoft.com/office/drawing/2014/main" id="{6F34FE12-5CCA-A951-AE04-06B7C9920E0D}"/>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5754175" y="2310086"/>
            <a:ext cx="5542028" cy="3035249"/>
          </a:xfrm>
          <a:prstGeom prst="rect">
            <a:avLst/>
          </a:prstGeom>
        </p:spPr>
      </p:pic>
      <p:pic>
        <p:nvPicPr>
          <p:cNvPr id="3" name="Picture 2">
            <a:extLst>
              <a:ext uri="{FF2B5EF4-FFF2-40B4-BE49-F238E27FC236}">
                <a16:creationId xmlns:a16="http://schemas.microsoft.com/office/drawing/2014/main" id="{9A3F78AD-8AA6-CDFA-40EE-B77A03F89446}"/>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670351" y="213602"/>
            <a:ext cx="6750728" cy="1529584"/>
          </a:xfrm>
          <a:prstGeom prst="rect">
            <a:avLst/>
          </a:prstGeom>
        </p:spPr>
      </p:pic>
      <p:sp>
        <p:nvSpPr>
          <p:cNvPr id="5" name="TextBox 4">
            <a:extLst>
              <a:ext uri="{FF2B5EF4-FFF2-40B4-BE49-F238E27FC236}">
                <a16:creationId xmlns:a16="http://schemas.microsoft.com/office/drawing/2014/main" id="{7FF92DA8-FFB1-25E2-5CED-FF500F8AEBDD}"/>
              </a:ext>
            </a:extLst>
          </p:cNvPr>
          <p:cNvSpPr txBox="1">
            <a:spLocks noGrp="1" noRot="1" noMove="1" noResize="1" noEditPoints="1" noAdjustHandles="1" noChangeArrowheads="1" noChangeShapeType="1"/>
          </p:cNvSpPr>
          <p:nvPr/>
        </p:nvSpPr>
        <p:spPr>
          <a:xfrm>
            <a:off x="590559" y="2055354"/>
            <a:ext cx="5159012" cy="3539430"/>
          </a:xfrm>
          <a:prstGeom prst="rect">
            <a:avLst/>
          </a:prstGeom>
          <a:noFill/>
        </p:spPr>
        <p:txBody>
          <a:bodyPr wrap="square" lIns="91440" tIns="45720" rIns="91440" bIns="45720" rtlCol="0" anchor="t">
            <a:spAutoFit/>
          </a:bodyPr>
          <a:lstStyle/>
          <a:p>
            <a:r>
              <a:rPr lang="en-GB" sz="2400">
                <a:solidFill>
                  <a:srgbClr val="EE2A24"/>
                </a:solidFill>
                <a:latin typeface="Arial"/>
                <a:cs typeface="Arial"/>
              </a:rPr>
              <a:t>Rules</a:t>
            </a:r>
            <a:endParaRPr lang="en-GB" sz="2400">
              <a:latin typeface="Arial"/>
              <a:cs typeface="Arial"/>
            </a:endParaRPr>
          </a:p>
          <a:p>
            <a:pPr marL="342900" indent="-342900">
              <a:buClr>
                <a:srgbClr val="EE2A24"/>
              </a:buClr>
              <a:buFont typeface="+mj-lt"/>
              <a:buAutoNum type="arabicPeriod"/>
            </a:pPr>
            <a:r>
              <a:rPr lang="en-GB" sz="2000">
                <a:latin typeface="+mj-lt"/>
              </a:rPr>
              <a:t>Each team starts on square 1. In teams, take it in turns to roll a dice. Whichever number the dice lands on is the amount of square they need to move forward. </a:t>
            </a:r>
            <a:endParaRPr lang="en-GB" sz="2000">
              <a:latin typeface="+mj-lt"/>
              <a:cs typeface="Arial"/>
            </a:endParaRPr>
          </a:p>
          <a:p>
            <a:pPr marL="342900" indent="-342900">
              <a:buClr>
                <a:srgbClr val="EE2A24"/>
              </a:buClr>
              <a:buFont typeface="+mj-lt"/>
              <a:buAutoNum type="arabicPeriod"/>
            </a:pPr>
            <a:r>
              <a:rPr lang="en-GB" sz="2000">
                <a:latin typeface="+mj-lt"/>
              </a:rPr>
              <a:t>If you land at the bottom of a ladder, complete a task on a positivity card before moving up to the next square.</a:t>
            </a:r>
            <a:endParaRPr lang="en-GB" sz="2000">
              <a:latin typeface="+mj-lt"/>
              <a:cs typeface="Arial"/>
            </a:endParaRPr>
          </a:p>
          <a:p>
            <a:pPr marL="342900" indent="-342900">
              <a:buClr>
                <a:srgbClr val="EE2A24"/>
              </a:buClr>
              <a:buFont typeface="+mj-lt"/>
              <a:buAutoNum type="arabicPeriod"/>
            </a:pPr>
            <a:r>
              <a:rPr lang="en-GB" sz="2000">
                <a:latin typeface="+mj-lt"/>
              </a:rPr>
              <a:t>If you land on a snake’s tail, travel to the snake’s head and complete a challenge card before moving on.</a:t>
            </a:r>
            <a:endParaRPr lang="en-GB" sz="2000">
              <a:latin typeface="+mj-lt"/>
              <a:cs typeface="Arial"/>
            </a:endParaRPr>
          </a:p>
        </p:txBody>
      </p:sp>
      <p:sp>
        <p:nvSpPr>
          <p:cNvPr id="10" name="Rectangle 9">
            <a:hlinkClick r:id="rId7" action="ppaction://hlinksldjump"/>
            <a:extLst>
              <a:ext uri="{FF2B5EF4-FFF2-40B4-BE49-F238E27FC236}">
                <a16:creationId xmlns:a16="http://schemas.microsoft.com/office/drawing/2014/main" id="{9C83C33C-E5A5-B6F2-7142-15B013C30425}"/>
              </a:ext>
            </a:extLst>
          </p:cNvPr>
          <p:cNvSpPr>
            <a:spLocks noGrp="1" noRot="1" noMove="1" noResize="1" noEditPoints="1" noAdjustHandles="1" noChangeArrowheads="1" noChangeShapeType="1"/>
          </p:cNvSpPr>
          <p:nvPr/>
        </p:nvSpPr>
        <p:spPr>
          <a:xfrm>
            <a:off x="11296203" y="50780"/>
            <a:ext cx="563898" cy="458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7" action="ppaction://hlinksldjump"/>
            <a:extLst>
              <a:ext uri="{FF2B5EF4-FFF2-40B4-BE49-F238E27FC236}">
                <a16:creationId xmlns:a16="http://schemas.microsoft.com/office/drawing/2014/main" id="{D4AB3914-AA74-38E5-A68F-E202F548E2D0}"/>
              </a:ext>
            </a:extLst>
          </p:cNvPr>
          <p:cNvSpPr>
            <a:spLocks noGrp="1" noRot="1" noMove="1" noResize="1" noEditPoints="1" noAdjustHandles="1" noChangeArrowheads="1" noChangeShapeType="1"/>
          </p:cNvSpPr>
          <p:nvPr/>
        </p:nvSpPr>
        <p:spPr>
          <a:xfrm>
            <a:off x="11375544" y="80383"/>
            <a:ext cx="638737" cy="5737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red and grey house with a chimney&#10;&#10;Description automatically generated">
            <a:extLst>
              <a:ext uri="{FF2B5EF4-FFF2-40B4-BE49-F238E27FC236}">
                <a16:creationId xmlns:a16="http://schemas.microsoft.com/office/drawing/2014/main" id="{336A075E-ED77-CC44-5F71-3EDBDD48D42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11466294" y="279843"/>
            <a:ext cx="473148" cy="446568"/>
          </a:xfrm>
          <a:prstGeom prst="rect">
            <a:avLst/>
          </a:prstGeom>
        </p:spPr>
      </p:pic>
    </p:spTree>
    <p:extLst>
      <p:ext uri="{BB962C8B-B14F-4D97-AF65-F5344CB8AC3E}">
        <p14:creationId xmlns:p14="http://schemas.microsoft.com/office/powerpoint/2010/main" val="3352204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DDEA"/>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842B7A-633A-4E62-F3A1-6331FFD470C0}"/>
                  </a:ext>
                </a:extLst>
              </p14:cNvPr>
              <p14:cNvContentPartPr>
                <a14:cpLocks xmlns:a14="http://schemas.microsoft.com/office/drawing/2010/main" noGrp="1" noRot="1" noMove="1" noResize="1" noEditPoints="1" noAdjustHandles="1" noChangeArrowheads="1" noChangeShapeType="1"/>
              </p14:cNvContentPartPr>
              <p14:nvPr/>
            </p14:nvContentPartPr>
            <p14:xfrm>
              <a:off x="-2495550" y="2819400"/>
              <a:ext cx="19050" cy="19050"/>
            </p14:xfrm>
          </p:contentPart>
        </mc:Choice>
        <mc:Fallback xmlns="">
          <p:pic>
            <p:nvPicPr>
              <p:cNvPr id="7" name="Ink 6">
                <a:extLst>
                  <a:ext uri="{FF2B5EF4-FFF2-40B4-BE49-F238E27FC236}">
                    <a16:creationId xmlns:a16="http://schemas.microsoft.com/office/drawing/2014/main" id="{78842B7A-633A-4E62-F3A1-6331FFD470C0}"/>
                  </a:ext>
                </a:extLst>
              </p:cNvPr>
              <p:cNvPicPr>
                <a:picLocks noGrp="1" noRot="1" noMove="1" noResize="1" noEditPoints="1" noAdjustHandles="1" noChangeArrowheads="1" noChangeShapeType="1"/>
              </p:cNvPicPr>
              <p:nvPr/>
            </p:nvPicPr>
            <p:blipFill>
              <a:blip r:embed="rId4"/>
              <a:stretch>
                <a:fillRect/>
              </a:stretch>
            </p:blipFill>
            <p:spPr>
              <a:xfrm>
                <a:off x="-3448050" y="1866900"/>
                <a:ext cx="1905000" cy="1905000"/>
              </a:xfrm>
              <a:prstGeom prst="rect">
                <a:avLst/>
              </a:prstGeom>
            </p:spPr>
          </p:pic>
        </mc:Fallback>
      </mc:AlternateContent>
      <p:pic>
        <p:nvPicPr>
          <p:cNvPr id="12" name="Picture 11" descr="A red and black snake&#10;&#10;Description automatically generated">
            <a:extLst>
              <a:ext uri="{FF2B5EF4-FFF2-40B4-BE49-F238E27FC236}">
                <a16:creationId xmlns:a16="http://schemas.microsoft.com/office/drawing/2014/main" id="{AC4FA4E3-D006-7034-1E9B-B58458ECA14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1950203" y="4885727"/>
            <a:ext cx="4439025" cy="2592212"/>
          </a:xfrm>
          <a:prstGeom prst="rect">
            <a:avLst/>
          </a:prstGeom>
        </p:spPr>
      </p:pic>
      <p:sp>
        <p:nvSpPr>
          <p:cNvPr id="9" name="Rectangle: Rounded Corners 8">
            <a:hlinkClick r:id="rId6" action="ppaction://hlinksldjump"/>
            <a:extLst>
              <a:ext uri="{FF2B5EF4-FFF2-40B4-BE49-F238E27FC236}">
                <a16:creationId xmlns:a16="http://schemas.microsoft.com/office/drawing/2014/main" id="{08429480-8E85-AEB0-D049-E4ED2A394837}"/>
              </a:ext>
            </a:extLst>
          </p:cNvPr>
          <p:cNvSpPr>
            <a:spLocks noGrp="1" noRot="1" noMove="1" noResize="1" noEditPoints="1" noAdjustHandles="1" noChangeArrowheads="1" noChangeShapeType="1"/>
          </p:cNvSpPr>
          <p:nvPr/>
        </p:nvSpPr>
        <p:spPr>
          <a:xfrm>
            <a:off x="6085057" y="6043560"/>
            <a:ext cx="2546279" cy="539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ysClr val="windowText" lastClr="000000"/>
                </a:solidFill>
                <a:latin typeface="Arial" panose="020B0604020202020204" pitchFamily="34" charset="0"/>
                <a:cs typeface="Arial" panose="020B0604020202020204" pitchFamily="34" charset="0"/>
              </a:rPr>
              <a:t>Challenge cards &gt;</a:t>
            </a:r>
          </a:p>
        </p:txBody>
      </p:sp>
      <p:sp>
        <p:nvSpPr>
          <p:cNvPr id="13" name="Rectangle: Rounded Corners 12">
            <a:hlinkClick r:id="rId7" action="ppaction://hlinksldjump"/>
            <a:extLst>
              <a:ext uri="{FF2B5EF4-FFF2-40B4-BE49-F238E27FC236}">
                <a16:creationId xmlns:a16="http://schemas.microsoft.com/office/drawing/2014/main" id="{FE5786F6-F51E-4035-766B-5B2DFE73C6CC}"/>
              </a:ext>
            </a:extLst>
          </p:cNvPr>
          <p:cNvSpPr>
            <a:spLocks noGrp="1" noRot="1" noMove="1" noResize="1" noEditPoints="1" noAdjustHandles="1" noChangeArrowheads="1" noChangeShapeType="1"/>
          </p:cNvSpPr>
          <p:nvPr/>
        </p:nvSpPr>
        <p:spPr>
          <a:xfrm>
            <a:off x="8876247" y="6047734"/>
            <a:ext cx="2546278" cy="5393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ysClr val="windowText" lastClr="000000"/>
                </a:solidFill>
                <a:latin typeface="Arial" panose="020B0604020202020204" pitchFamily="34" charset="0"/>
                <a:cs typeface="Arial" panose="020B0604020202020204" pitchFamily="34" charset="0"/>
              </a:rPr>
              <a:t>Positivity cards  &gt;</a:t>
            </a:r>
          </a:p>
        </p:txBody>
      </p:sp>
      <p:pic>
        <p:nvPicPr>
          <p:cNvPr id="127" name="Picture 126">
            <a:extLst>
              <a:ext uri="{FF2B5EF4-FFF2-40B4-BE49-F238E27FC236}">
                <a16:creationId xmlns:a16="http://schemas.microsoft.com/office/drawing/2014/main" id="{F64BB373-48E6-DA1C-91F8-34006959DF6E}"/>
              </a:ext>
            </a:extLst>
          </p:cNvPr>
          <p:cNvPicPr>
            <a:picLocks noGrp="1" noRot="1" noChangeAspect="1" noMove="1" noResize="1" noEditPoints="1" noAdjustHandles="1" noChangeArrowheads="1" noChangeShapeType="1" noCrop="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9557" y="136319"/>
            <a:ext cx="1193439" cy="1182349"/>
          </a:xfrm>
          <a:prstGeom prst="rect">
            <a:avLst/>
          </a:prstGeom>
        </p:spPr>
      </p:pic>
      <p:pic>
        <p:nvPicPr>
          <p:cNvPr id="129" name="Picture 128">
            <a:extLst>
              <a:ext uri="{FF2B5EF4-FFF2-40B4-BE49-F238E27FC236}">
                <a16:creationId xmlns:a16="http://schemas.microsoft.com/office/drawing/2014/main" id="{C23A2BA7-E3BD-F56C-8733-ECAAD7F58467}"/>
              </a:ext>
            </a:extLst>
          </p:cNvPr>
          <p:cNvPicPr>
            <a:picLocks noGrp="1" noRot="1" noChangeAspect="1" noMove="1" noResize="1" noEditPoints="1" noAdjustHandles="1" noChangeArrowheads="1" noChangeShapeType="1" noCrop="1"/>
          </p:cNvPicPr>
          <p:nvPr/>
        </p:nvPicPr>
        <p:blipFill rotWithShape="1">
          <a:blip r:embed="rId10" cstate="email">
            <a:extLst>
              <a:ext uri="{BEBA8EAE-BF5A-486C-A8C5-ECC9F3942E4B}">
                <a14:imgProps xmlns:a14="http://schemas.microsoft.com/office/drawing/2010/main">
                  <a14:imgLayer r:embed="rId11">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a:stretch/>
        </p:blipFill>
        <p:spPr>
          <a:xfrm>
            <a:off x="29302" y="146399"/>
            <a:ext cx="1190445" cy="1172270"/>
          </a:xfrm>
          <a:prstGeom prst="rect">
            <a:avLst/>
          </a:prstGeom>
        </p:spPr>
      </p:pic>
      <p:pic>
        <p:nvPicPr>
          <p:cNvPr id="130" name="Picture 129">
            <a:extLst>
              <a:ext uri="{FF2B5EF4-FFF2-40B4-BE49-F238E27FC236}">
                <a16:creationId xmlns:a16="http://schemas.microsoft.com/office/drawing/2014/main" id="{8E2B25E1-DB67-5A20-838A-99E757092ACB}"/>
              </a:ext>
            </a:extLst>
          </p:cNvPr>
          <p:cNvPicPr>
            <a:picLocks noGrp="1" noRot="1" noChangeAspect="1" noMove="1" noResize="1" noEditPoints="1" noAdjustHandles="1" noChangeArrowheads="1" noChangeShapeType="1" noCrop="1"/>
          </p:cNvPicPr>
          <p:nvPr/>
        </p:nvPicPr>
        <p:blipFill rotWithShape="1">
          <a:blip r:embed="rId12" cstate="email">
            <a:extLst>
              <a:ext uri="{BEBA8EAE-BF5A-486C-A8C5-ECC9F3942E4B}">
                <a14:imgProps xmlns:a14="http://schemas.microsoft.com/office/drawing/2010/main">
                  <a14:imgLayer r:embed="rId13">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a:stretch/>
        </p:blipFill>
        <p:spPr>
          <a:xfrm>
            <a:off x="91015" y="160667"/>
            <a:ext cx="1182849" cy="1182850"/>
          </a:xfrm>
          <a:prstGeom prst="rect">
            <a:avLst/>
          </a:prstGeom>
        </p:spPr>
      </p:pic>
      <p:pic>
        <p:nvPicPr>
          <p:cNvPr id="131" name="Picture 130">
            <a:extLst>
              <a:ext uri="{FF2B5EF4-FFF2-40B4-BE49-F238E27FC236}">
                <a16:creationId xmlns:a16="http://schemas.microsoft.com/office/drawing/2014/main" id="{4C08D1D9-C1B7-A8DB-0FD6-BA87D0289F9E}"/>
              </a:ext>
            </a:extLst>
          </p:cNvPr>
          <p:cNvPicPr>
            <a:picLocks noGrp="1" noRot="1" noChangeAspect="1" noMove="1" noResize="1" noEditPoints="1" noAdjustHandles="1" noChangeArrowheads="1" noChangeShapeType="1" noCrop="1"/>
          </p:cNvPicPr>
          <p:nvPr/>
        </p:nvPicPr>
        <p:blipFill rotWithShape="1">
          <a:blip r:embed="rId14" cstate="email">
            <a:extLst>
              <a:ext uri="{BEBA8EAE-BF5A-486C-A8C5-ECC9F3942E4B}">
                <a14:imgProps xmlns:a14="http://schemas.microsoft.com/office/drawing/2010/main">
                  <a14:imgLayer r:embed="rId15">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a:stretch/>
        </p:blipFill>
        <p:spPr>
          <a:xfrm>
            <a:off x="20828" y="161167"/>
            <a:ext cx="1243451" cy="1182349"/>
          </a:xfrm>
          <a:prstGeom prst="rect">
            <a:avLst/>
          </a:prstGeom>
        </p:spPr>
      </p:pic>
      <p:pic>
        <p:nvPicPr>
          <p:cNvPr id="132" name="Picture 131">
            <a:extLst>
              <a:ext uri="{FF2B5EF4-FFF2-40B4-BE49-F238E27FC236}">
                <a16:creationId xmlns:a16="http://schemas.microsoft.com/office/drawing/2014/main" id="{DFF37204-0F74-4286-B80F-C16EC0FF1A2F}"/>
              </a:ext>
            </a:extLst>
          </p:cNvPr>
          <p:cNvPicPr>
            <a:picLocks noGrp="1" noRot="1" noChangeAspect="1" noMove="1" noResize="1" noEditPoints="1" noAdjustHandles="1" noChangeArrowheads="1" noChangeShapeType="1" noCrop="1"/>
          </p:cNvPicPr>
          <p:nvPr/>
        </p:nvPicPr>
        <p:blipFill rotWithShape="1">
          <a:blip r:embed="rId16" cstate="email">
            <a:extLst>
              <a:ext uri="{BEBA8EAE-BF5A-486C-A8C5-ECC9F3942E4B}">
                <a14:imgProps xmlns:a14="http://schemas.microsoft.com/office/drawing/2010/main">
                  <a14:imgLayer r:embed="rId17">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a:stretch/>
        </p:blipFill>
        <p:spPr>
          <a:xfrm>
            <a:off x="157096" y="169809"/>
            <a:ext cx="1059801" cy="1148860"/>
          </a:xfrm>
          <a:prstGeom prst="rect">
            <a:avLst/>
          </a:prstGeom>
        </p:spPr>
      </p:pic>
      <p:pic>
        <p:nvPicPr>
          <p:cNvPr id="133" name="Picture 132">
            <a:extLst>
              <a:ext uri="{FF2B5EF4-FFF2-40B4-BE49-F238E27FC236}">
                <a16:creationId xmlns:a16="http://schemas.microsoft.com/office/drawing/2014/main" id="{EA7AE18B-4CE4-FB50-F5E7-9674167DFD94}"/>
              </a:ext>
            </a:extLst>
          </p:cNvPr>
          <p:cNvPicPr>
            <a:picLocks noGrp="1" noRot="1" noChangeAspect="1" noMove="1" noResize="1" noEditPoints="1" noAdjustHandles="1" noChangeArrowheads="1" noChangeShapeType="1" noCrop="1"/>
          </p:cNvPicPr>
          <p:nvPr/>
        </p:nvPicPr>
        <p:blipFill rotWithShape="1">
          <a:blip r:embed="rId18" cstate="email">
            <a:extLst>
              <a:ext uri="{BEBA8EAE-BF5A-486C-A8C5-ECC9F3942E4B}">
                <a14:imgProps xmlns:a14="http://schemas.microsoft.com/office/drawing/2010/main">
                  <a14:imgLayer r:embed="rId19">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a:stretch/>
        </p:blipFill>
        <p:spPr>
          <a:xfrm>
            <a:off x="91015" y="169810"/>
            <a:ext cx="1148859" cy="1148860"/>
          </a:xfrm>
          <a:prstGeom prst="rect">
            <a:avLst/>
          </a:prstGeom>
        </p:spPr>
      </p:pic>
      <p:pic>
        <p:nvPicPr>
          <p:cNvPr id="134" name="Picture 133">
            <a:extLst>
              <a:ext uri="{FF2B5EF4-FFF2-40B4-BE49-F238E27FC236}">
                <a16:creationId xmlns:a16="http://schemas.microsoft.com/office/drawing/2014/main" id="{47B88561-8BE0-2DB7-6C6D-D83B00508DD7}"/>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06010" y="2889111"/>
            <a:ext cx="1099527" cy="1089310"/>
          </a:xfrm>
          <a:prstGeom prst="rect">
            <a:avLst/>
          </a:prstGeom>
        </p:spPr>
      </p:pic>
      <p:pic>
        <p:nvPicPr>
          <p:cNvPr id="135" name="Picture 134">
            <a:extLst>
              <a:ext uri="{FF2B5EF4-FFF2-40B4-BE49-F238E27FC236}">
                <a16:creationId xmlns:a16="http://schemas.microsoft.com/office/drawing/2014/main" id="{BE76BC61-2B41-6E29-C261-B14D37E8617A}"/>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60520" y="2894941"/>
            <a:ext cx="1099527" cy="1089310"/>
          </a:xfrm>
          <a:prstGeom prst="rect">
            <a:avLst/>
          </a:prstGeom>
        </p:spPr>
      </p:pic>
      <p:pic>
        <p:nvPicPr>
          <p:cNvPr id="136" name="Picture 135">
            <a:extLst>
              <a:ext uri="{FF2B5EF4-FFF2-40B4-BE49-F238E27FC236}">
                <a16:creationId xmlns:a16="http://schemas.microsoft.com/office/drawing/2014/main" id="{47AC875C-277E-BA83-D235-50111F81D567}"/>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33484" y="2903397"/>
            <a:ext cx="1099527" cy="1089310"/>
          </a:xfrm>
          <a:prstGeom prst="rect">
            <a:avLst/>
          </a:prstGeom>
        </p:spPr>
      </p:pic>
      <p:pic>
        <p:nvPicPr>
          <p:cNvPr id="137" name="Picture 136">
            <a:extLst>
              <a:ext uri="{FF2B5EF4-FFF2-40B4-BE49-F238E27FC236}">
                <a16:creationId xmlns:a16="http://schemas.microsoft.com/office/drawing/2014/main" id="{8A3FA2A7-91E2-CAD4-8390-D0A40E1451AF}"/>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42706" y="2909769"/>
            <a:ext cx="1099527" cy="1089310"/>
          </a:xfrm>
          <a:prstGeom prst="rect">
            <a:avLst/>
          </a:prstGeom>
        </p:spPr>
      </p:pic>
      <p:pic>
        <p:nvPicPr>
          <p:cNvPr id="138" name="Picture 137">
            <a:extLst>
              <a:ext uri="{FF2B5EF4-FFF2-40B4-BE49-F238E27FC236}">
                <a16:creationId xmlns:a16="http://schemas.microsoft.com/office/drawing/2014/main" id="{B606CB44-A3D5-CE41-2A46-B32B24B7EC6E}"/>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25708" y="2900771"/>
            <a:ext cx="1099527" cy="1089310"/>
          </a:xfrm>
          <a:prstGeom prst="rect">
            <a:avLst/>
          </a:prstGeom>
        </p:spPr>
      </p:pic>
      <p:pic>
        <p:nvPicPr>
          <p:cNvPr id="139" name="Picture 138">
            <a:extLst>
              <a:ext uri="{FF2B5EF4-FFF2-40B4-BE49-F238E27FC236}">
                <a16:creationId xmlns:a16="http://schemas.microsoft.com/office/drawing/2014/main" id="{BDC12DA9-8BED-A3BD-D3C7-93A16695C086}"/>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08342" y="2892558"/>
            <a:ext cx="1099527" cy="1089310"/>
          </a:xfrm>
          <a:prstGeom prst="rect">
            <a:avLst/>
          </a:prstGeom>
        </p:spPr>
      </p:pic>
      <p:pic>
        <p:nvPicPr>
          <p:cNvPr id="140" name="Picture 139">
            <a:extLst>
              <a:ext uri="{FF2B5EF4-FFF2-40B4-BE49-F238E27FC236}">
                <a16:creationId xmlns:a16="http://schemas.microsoft.com/office/drawing/2014/main" id="{89024A34-C48C-53F3-1063-1C3B5F04E380}"/>
              </a:ext>
            </a:extLst>
          </p:cNvPr>
          <p:cNvPicPr>
            <a:picLocks noGrp="1" noRot="1" noChangeAspect="1" noMove="1" noResize="1" noEditPoints="1" noAdjustHandles="1" noChangeArrowheads="1" noChangeShapeType="1" noCrop="1"/>
          </p:cNvPicPr>
          <p:nvPr/>
        </p:nvPicPr>
        <p:blipFill rotWithShape="1">
          <a:blip r:embed="rId20" cstate="email">
            <a:extLst>
              <a:ext uri="{BEBA8EAE-BF5A-486C-A8C5-ECC9F3942E4B}">
                <a14:imgProps xmlns:a14="http://schemas.microsoft.com/office/drawing/2010/main">
                  <a14:imgLayer r:embed="rId2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149388" y="2916140"/>
            <a:ext cx="1099527" cy="1089310"/>
          </a:xfrm>
          <a:prstGeom prst="rect">
            <a:avLst/>
          </a:prstGeom>
        </p:spPr>
      </p:pic>
      <p:pic>
        <p:nvPicPr>
          <p:cNvPr id="141" name="Picture 140">
            <a:extLst>
              <a:ext uri="{FF2B5EF4-FFF2-40B4-BE49-F238E27FC236}">
                <a16:creationId xmlns:a16="http://schemas.microsoft.com/office/drawing/2014/main" id="{FF0F3B58-52E7-CBFF-EDCA-2128C6AFEFDC}"/>
              </a:ext>
            </a:extLst>
          </p:cNvPr>
          <p:cNvPicPr>
            <a:picLocks noGrp="1" noRot="1" noChangeAspect="1" noMove="1" noResize="1" noEditPoints="1" noAdjustHandles="1" noChangeArrowheads="1" noChangeShapeType="1" noCrop="1"/>
          </p:cNvPicPr>
          <p:nvPr/>
        </p:nvPicPr>
        <p:blipFill rotWithShape="1">
          <a:blip r:embed="rId22" cstate="email">
            <a:extLst>
              <a:ext uri="{BEBA8EAE-BF5A-486C-A8C5-ECC9F3942E4B}">
                <a14:imgProps xmlns:a14="http://schemas.microsoft.com/office/drawing/2010/main">
                  <a14:imgLayer r:embed="rId23">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a:stretch/>
        </p:blipFill>
        <p:spPr>
          <a:xfrm>
            <a:off x="-91899" y="2554483"/>
            <a:ext cx="1679548" cy="1663942"/>
          </a:xfrm>
          <a:prstGeom prst="rect">
            <a:avLst/>
          </a:prstGeom>
          <a:ln>
            <a:noFill/>
          </a:ln>
        </p:spPr>
      </p:pic>
      <p:grpSp>
        <p:nvGrpSpPr>
          <p:cNvPr id="142" name="Group 141">
            <a:extLst>
              <a:ext uri="{FF2B5EF4-FFF2-40B4-BE49-F238E27FC236}">
                <a16:creationId xmlns:a16="http://schemas.microsoft.com/office/drawing/2014/main" id="{F7EBEDDD-8708-9CD5-8F4D-3E74811B7029}"/>
              </a:ext>
            </a:extLst>
          </p:cNvPr>
          <p:cNvGrpSpPr>
            <a:grpSpLocks noGrp="1" noUngrp="1" noRot="1" noMove="1" noResize="1"/>
          </p:cNvGrpSpPr>
          <p:nvPr/>
        </p:nvGrpSpPr>
        <p:grpSpPr>
          <a:xfrm>
            <a:off x="-36966" y="3232714"/>
            <a:ext cx="670501" cy="543642"/>
            <a:chOff x="4912918" y="2963818"/>
            <a:chExt cx="1080000" cy="1080000"/>
          </a:xfrm>
          <a:solidFill>
            <a:srgbClr val="FBE5D6">
              <a:alpha val="1176"/>
            </a:srgbClr>
          </a:solidFill>
        </p:grpSpPr>
        <p:sp>
          <p:nvSpPr>
            <p:cNvPr id="143" name="Freeform: Shape 365">
              <a:extLst>
                <a:ext uri="{FF2B5EF4-FFF2-40B4-BE49-F238E27FC236}">
                  <a16:creationId xmlns:a16="http://schemas.microsoft.com/office/drawing/2014/main" id="{70F26121-1037-CD7A-86DE-93712EB7DD72}"/>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BE6BABC5-1997-7055-A081-916A009B3309}"/>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540E754-B6A5-1AF6-9143-493FDC8B12BD}"/>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A02609A4-BE6F-E706-CED8-86B86C6B7369}"/>
              </a:ext>
            </a:extLst>
          </p:cNvPr>
          <p:cNvGrpSpPr>
            <a:grpSpLocks noGrp="1" noUngrp="1" noRot="1" noMove="1" noResize="1"/>
          </p:cNvGrpSpPr>
          <p:nvPr/>
        </p:nvGrpSpPr>
        <p:grpSpPr>
          <a:xfrm rot="18000000">
            <a:off x="445119" y="2429881"/>
            <a:ext cx="665778" cy="718558"/>
            <a:chOff x="4912918" y="2963818"/>
            <a:chExt cx="1080000" cy="1080000"/>
          </a:xfrm>
          <a:solidFill>
            <a:srgbClr val="FBE5D6">
              <a:alpha val="1176"/>
            </a:srgbClr>
          </a:solidFill>
        </p:grpSpPr>
        <p:sp>
          <p:nvSpPr>
            <p:cNvPr id="147" name="Freeform: Shape 369">
              <a:extLst>
                <a:ext uri="{FF2B5EF4-FFF2-40B4-BE49-F238E27FC236}">
                  <a16:creationId xmlns:a16="http://schemas.microsoft.com/office/drawing/2014/main" id="{1DB0F713-FB35-0F8A-5AF0-0F4C71203C33}"/>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F64F6F3C-EC1C-28A9-296C-34D00D9EFF53}"/>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C906F5E-0D5D-0F25-2E10-0B1F4910FF9E}"/>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F5A16352-F9C4-B2A3-72CB-557F2FBE4D44}"/>
              </a:ext>
            </a:extLst>
          </p:cNvPr>
          <p:cNvGrpSpPr>
            <a:grpSpLocks noGrp="1" noUngrp="1" noRot="1" noMove="1" noResize="1"/>
          </p:cNvGrpSpPr>
          <p:nvPr/>
        </p:nvGrpSpPr>
        <p:grpSpPr>
          <a:xfrm rot="14400000">
            <a:off x="915084" y="3381546"/>
            <a:ext cx="626985" cy="657031"/>
            <a:chOff x="4912918" y="2963818"/>
            <a:chExt cx="1080000" cy="1080000"/>
          </a:xfrm>
          <a:solidFill>
            <a:srgbClr val="FBE5D6">
              <a:alpha val="1176"/>
            </a:srgbClr>
          </a:solidFill>
        </p:grpSpPr>
        <p:sp>
          <p:nvSpPr>
            <p:cNvPr id="151" name="Freeform: Shape 373">
              <a:extLst>
                <a:ext uri="{FF2B5EF4-FFF2-40B4-BE49-F238E27FC236}">
                  <a16:creationId xmlns:a16="http://schemas.microsoft.com/office/drawing/2014/main" id="{415CA1EE-542B-62A9-E6E7-A5D31A0E5E00}"/>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B5DC6725-963B-1030-BBB1-3B005C91641F}"/>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11FD6EA-647B-C5CE-5551-BFA6FF9ED70E}"/>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4199CB7C-8C8F-9241-49D2-49D00A8FB5FA}"/>
              </a:ext>
            </a:extLst>
          </p:cNvPr>
          <p:cNvGrpSpPr>
            <a:grpSpLocks noGrp="1" noUngrp="1" noRot="1" noMove="1" noResize="1"/>
          </p:cNvGrpSpPr>
          <p:nvPr/>
        </p:nvGrpSpPr>
        <p:grpSpPr>
          <a:xfrm rot="10800000">
            <a:off x="373922" y="3546308"/>
            <a:ext cx="672721" cy="565093"/>
            <a:chOff x="4912918" y="2963818"/>
            <a:chExt cx="1080000" cy="1080000"/>
          </a:xfrm>
          <a:solidFill>
            <a:srgbClr val="FBE5D6">
              <a:alpha val="1176"/>
            </a:srgbClr>
          </a:solidFill>
        </p:grpSpPr>
        <p:sp>
          <p:nvSpPr>
            <p:cNvPr id="155" name="Freeform: Shape 377">
              <a:extLst>
                <a:ext uri="{FF2B5EF4-FFF2-40B4-BE49-F238E27FC236}">
                  <a16:creationId xmlns:a16="http://schemas.microsoft.com/office/drawing/2014/main" id="{648D872B-E312-BBA8-DA32-AF4DAF4F0866}"/>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152624AF-46FE-72BB-0BBA-5DC68A3E2A96}"/>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D3728E6-A25C-8729-0888-F24129D37B50}"/>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18A367F-F270-FB52-D053-F2881CD05260}"/>
              </a:ext>
            </a:extLst>
          </p:cNvPr>
          <p:cNvGrpSpPr>
            <a:grpSpLocks noGrp="1" noUngrp="1" noRot="1" noMove="1" noResize="1"/>
          </p:cNvGrpSpPr>
          <p:nvPr/>
        </p:nvGrpSpPr>
        <p:grpSpPr>
          <a:xfrm rot="7200000">
            <a:off x="958015" y="2853970"/>
            <a:ext cx="662460" cy="599590"/>
            <a:chOff x="4912918" y="2963818"/>
            <a:chExt cx="1080000" cy="1080000"/>
          </a:xfrm>
          <a:solidFill>
            <a:srgbClr val="FBE5D6">
              <a:alpha val="1176"/>
            </a:srgbClr>
          </a:solidFill>
        </p:grpSpPr>
        <p:sp>
          <p:nvSpPr>
            <p:cNvPr id="159" name="Freeform: Shape 381">
              <a:extLst>
                <a:ext uri="{FF2B5EF4-FFF2-40B4-BE49-F238E27FC236}">
                  <a16:creationId xmlns:a16="http://schemas.microsoft.com/office/drawing/2014/main" id="{BFD06816-0099-BDEB-E134-179807F0C84D}"/>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a:extLst>
                <a:ext uri="{FF2B5EF4-FFF2-40B4-BE49-F238E27FC236}">
                  <a16:creationId xmlns:a16="http://schemas.microsoft.com/office/drawing/2014/main" id="{409E6EF8-9FDD-5690-EFB0-A1433042F7C0}"/>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9C69D90-1DF5-F773-9F78-EFA0D3972247}"/>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77BFD094-878C-1F46-0440-7788F73EDA17}"/>
              </a:ext>
            </a:extLst>
          </p:cNvPr>
          <p:cNvGrpSpPr>
            <a:grpSpLocks noGrp="1" noUngrp="1" noRot="1" noMove="1" noResize="1"/>
          </p:cNvGrpSpPr>
          <p:nvPr/>
        </p:nvGrpSpPr>
        <p:grpSpPr>
          <a:xfrm rot="3600000">
            <a:off x="-31059" y="2663723"/>
            <a:ext cx="651537" cy="688287"/>
            <a:chOff x="4912918" y="2963818"/>
            <a:chExt cx="1080000" cy="1080000"/>
          </a:xfrm>
          <a:solidFill>
            <a:srgbClr val="FBE5D6">
              <a:alpha val="1176"/>
            </a:srgbClr>
          </a:solidFill>
        </p:grpSpPr>
        <p:sp>
          <p:nvSpPr>
            <p:cNvPr id="163" name="Freeform: Shape 385">
              <a:extLst>
                <a:ext uri="{FF2B5EF4-FFF2-40B4-BE49-F238E27FC236}">
                  <a16:creationId xmlns:a16="http://schemas.microsoft.com/office/drawing/2014/main" id="{C1F1221C-46D5-5F58-7D6B-F054A0F0A93F}"/>
                </a:ext>
              </a:extLst>
            </p:cNvPr>
            <p:cNvSpPr>
              <a:spLocks noGrp="1" noRot="1" noMove="1" noResize="1" noEditPoints="1" noAdjustHandles="1" noChangeArrowheads="1" noChangeShapeType="1"/>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1B1D2538-8161-6215-72DD-B4828C87979D}"/>
                </a:ext>
              </a:extLst>
            </p:cNvPr>
            <p:cNvCxnSpPr>
              <a:cxnSpLocks noGrp="1" noRot="1" noMove="1" noResize="1" noEditPoints="1" noAdjustHandles="1" noChangeArrowheads="1" noChangeShapeType="1"/>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CD439B4-6E44-3FED-D676-71DD7014F138}"/>
                </a:ext>
              </a:extLst>
            </p:cNvPr>
            <p:cNvCxnSpPr>
              <a:cxnSpLocks noGrp="1" noRot="1" noMove="1" noResize="1" noEditPoints="1" noAdjustHandles="1" noChangeArrowheads="1" noChangeShapeType="1"/>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166" name="Rectangle: Rounded Corners 363">
            <a:extLst>
              <a:ext uri="{FF2B5EF4-FFF2-40B4-BE49-F238E27FC236}">
                <a16:creationId xmlns:a16="http://schemas.microsoft.com/office/drawing/2014/main" id="{6B72F374-B9AB-00D3-8E6E-08616EC4F275}"/>
              </a:ext>
            </a:extLst>
          </p:cNvPr>
          <p:cNvSpPr>
            <a:spLocks noGrp="1" noRot="1" noMove="1" noResize="1" noEditPoints="1" noAdjustHandles="1" noChangeArrowheads="1" noChangeShapeType="1"/>
          </p:cNvSpPr>
          <p:nvPr/>
        </p:nvSpPr>
        <p:spPr>
          <a:xfrm>
            <a:off x="63926" y="1765361"/>
            <a:ext cx="949917" cy="494685"/>
          </a:xfrm>
          <a:prstGeom prst="roundRect">
            <a:avLst/>
          </a:prstGeom>
          <a:solidFill>
            <a:srgbClr val="EE2A24"/>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Tap to clear</a:t>
            </a:r>
            <a:endParaRPr lang="en-US" sz="1400" b="1">
              <a:solidFill>
                <a:schemeClr val="bg1"/>
              </a:solidFill>
            </a:endParaRPr>
          </a:p>
        </p:txBody>
      </p:sp>
      <p:pic>
        <p:nvPicPr>
          <p:cNvPr id="2" name="Picture 1" descr="A red and white checkered board game with ladders and ladders&#10;&#10;Description automatically generated">
            <a:extLst>
              <a:ext uri="{FF2B5EF4-FFF2-40B4-BE49-F238E27FC236}">
                <a16:creationId xmlns:a16="http://schemas.microsoft.com/office/drawing/2014/main" id="{73861234-7EBE-9998-CD1C-B6BF0D4A925B}"/>
              </a:ext>
            </a:extLst>
          </p:cNvPr>
          <p:cNvPicPr>
            <a:picLocks noGrp="1" noRot="1" noChangeAspect="1" noMove="1" noResize="1" noEditPoints="1" noAdjustHandles="1" noChangeArrowheads="1" noChangeShapeType="1" noCrop="1"/>
          </p:cNvPicPr>
          <p:nvPr/>
        </p:nvPicPr>
        <p:blipFill>
          <a:blip r:embed="rId24" cstate="email">
            <a:extLst>
              <a:ext uri="{28A0092B-C50C-407E-A947-70E740481C1C}">
                <a14:useLocalDpi xmlns:a14="http://schemas.microsoft.com/office/drawing/2010/main"/>
              </a:ext>
            </a:extLst>
          </a:blip>
          <a:srcRect/>
          <a:stretch/>
        </p:blipFill>
        <p:spPr>
          <a:xfrm>
            <a:off x="1615386" y="373812"/>
            <a:ext cx="9942992" cy="5157917"/>
          </a:xfrm>
          <a:prstGeom prst="rect">
            <a:avLst/>
          </a:prstGeom>
        </p:spPr>
      </p:pic>
    </p:spTree>
    <p:extLst>
      <p:ext uri="{BB962C8B-B14F-4D97-AF65-F5344CB8AC3E}">
        <p14:creationId xmlns:p14="http://schemas.microsoft.com/office/powerpoint/2010/main" val="379812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7000" fill="hold"/>
                                        <p:tgtEl>
                                          <p:spTgt spid="14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7000" fill="hold"/>
                                        <p:tgtEl>
                                          <p:spTgt spid="14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7000" fill="hold"/>
                                        <p:tgtEl>
                                          <p:spTgt spid="150"/>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7000" fill="hold"/>
                                        <p:tgtEl>
                                          <p:spTgt spid="15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7000" fill="hold"/>
                                        <p:tgtEl>
                                          <p:spTgt spid="158"/>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7000" fill="hold"/>
                                        <p:tgtEl>
                                          <p:spTgt spid="162"/>
                                        </p:tgtEl>
                                        <p:attrNameLst>
                                          <p:attrName>r</p:attrName>
                                        </p:attrNameLst>
                                      </p:cBhvr>
                                    </p:animRot>
                                  </p:childTnLst>
                                </p:cTn>
                              </p:par>
                              <p:par>
                                <p:cTn id="17" presetID="1" presetClass="exit" presetSubtype="0" fill="hold" nodeType="withEffect">
                                  <p:stCondLst>
                                    <p:cond delay="0"/>
                                  </p:stCondLst>
                                  <p:childTnLst>
                                    <p:set>
                                      <p:cBhvr>
                                        <p:cTn id="18" dur="1" fill="hold">
                                          <p:stCondLst>
                                            <p:cond delay="0"/>
                                          </p:stCondLst>
                                        </p:cTn>
                                        <p:tgtEl>
                                          <p:spTgt spid="12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2"/>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4.79167E-6 -3.7037E-6 L -4.79167E-6 0.00047 C -0.00039 -0.00416 -0.00104 -0.0081 -0.0013 -0.01273 C -0.00195 -0.01805 -0.00156 -0.01713 -0.00195 -0.02314 C -0.00208 -0.02662 -0.00221 -0.03055 -0.00247 -0.03379 C -0.0026 -0.03564 -0.0026 -0.03726 -0.00273 -0.03912 C -0.00299 -0.04282 -0.00312 -0.04814 -0.00325 -0.05162 C -0.00325 -0.05463 -0.00338 -0.0574 -0.00351 -0.06064 C -0.00364 -0.0625 -0.00364 -0.06412 -0.00364 -0.06597 C -0.00403 -0.07893 -0.00416 -0.08495 -0.00364 -0.09976 C -0.00364 -0.10254 -0.00338 -0.10416 -0.00325 -0.10671 C -0.00273 -0.1118 -0.00273 -0.11389 -0.0026 -0.11898 C -0.0026 -0.12916 -0.00247 -0.13912 -0.00247 -0.14953 C -0.00234 -0.16018 -0.00221 -0.16296 -0.00208 -0.17245 C -0.00208 -0.22731 -0.00195 -0.28264 -0.00195 -0.3375 C -0.00195 -0.37152 -0.00169 -0.40509 -0.00169 -0.43912 C -0.00169 -0.44444 -0.00156 -0.44953 -0.00143 -0.45486 C -0.00143 -0.46157 -0.0013 -0.46782 -0.0013 -0.47453 C -0.0013 -0.48217 -0.00117 -0.48958 -0.00117 -0.49745 C -0.00117 -0.5 -0.00104 -0.50231 -0.00104 -0.50463 C -0.00078 -0.5081 -0.00065 -0.51203 -0.00065 -0.51527 C -0.00065 -0.52245 -0.00065 -0.52986 -0.00052 -0.53657 C -0.00039 -0.55301 -0.00039 -0.54143 -0.00026 -0.55625 C -0.00013 -0.56389 -4.79167E-6 -0.58703 0.0004 -0.59351 L 0.00079 -0.60231 C 0.00079 -0.60532 0.00092 -0.60833 0.00092 -0.61134 C 0.00105 -0.62129 0.00105 -0.62592 0.00157 -0.63611 L 0.00183 -0.64676 C 0.00196 -0.65023 0.00222 -0.65578 0.00222 -0.65949 C 0.00222 -0.66226 0.00222 -0.66527 0.00222 -0.66782 L 0.00222 -0.66759 " pathEditMode="relative" rAng="0" ptsTypes="AAAAAAAAAAAAAAAAAAAAAAAAAAAAAAA">
                                      <p:cBhvr>
                                        <p:cTn id="33" dur="2000" fill="hold"/>
                                        <p:tgtEl>
                                          <p:spTgt spid="134"/>
                                        </p:tgtEl>
                                        <p:attrNameLst>
                                          <p:attrName>ppt_x</p:attrName>
                                          <p:attrName>ppt_y</p:attrName>
                                        </p:attrNameLst>
                                      </p:cBhvr>
                                      <p:rCtr x="-91" y="-33380"/>
                                    </p:animMotion>
                                  </p:childTnLst>
                                </p:cTn>
                              </p:par>
                              <p:par>
                                <p:cTn id="34" presetID="8" presetClass="emph" presetSubtype="0" fill="hold" nodeType="withEffect">
                                  <p:stCondLst>
                                    <p:cond delay="500"/>
                                  </p:stCondLst>
                                  <p:childTnLst>
                                    <p:animRot by="21600000">
                                      <p:cBhvr>
                                        <p:cTn id="35" dur="1500" fill="hold"/>
                                        <p:tgtEl>
                                          <p:spTgt spid="134"/>
                                        </p:tgtEl>
                                        <p:attrNameLst>
                                          <p:attrName>r</p:attrName>
                                        </p:attrNameLst>
                                      </p:cBhvr>
                                    </p:animRot>
                                  </p:childTnLst>
                                </p:cTn>
                              </p:par>
                            </p:childTnLst>
                          </p:cTn>
                        </p:par>
                        <p:par>
                          <p:cTn id="36" fill="hold">
                            <p:stCondLst>
                              <p:cond delay="2000"/>
                            </p:stCondLst>
                            <p:childTnLst>
                              <p:par>
                                <p:cTn id="37" presetID="1" presetClass="exit" presetSubtype="0" fill="hold" nodeType="after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27"/>
                                        </p:tgtEl>
                                        <p:attrNameLst>
                                          <p:attrName>style.visibility</p:attrName>
                                        </p:attrNameLst>
                                      </p:cBhvr>
                                      <p:to>
                                        <p:strVal val="visible"/>
                                      </p:to>
                                    </p:set>
                                  </p:child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6"/>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1.875E-6 3.7037E-7 L -1.875E-6 0.00046 C -0.00039 -0.00417 -0.00104 -0.0081 -0.0013 -0.01273 C -0.00195 -0.01806 -0.00156 -0.01713 -0.00195 -0.02315 C -0.00208 -0.02662 -0.00221 -0.03056 -0.00247 -0.0338 C -0.0026 -0.03565 -0.0026 -0.03727 -0.00273 -0.03912 C -0.00299 -0.04282 -0.00312 -0.04815 -0.00325 -0.05162 C -0.00325 -0.05463 -0.00338 -0.05741 -0.00351 -0.06065 C -0.00364 -0.0625 -0.00364 -0.06412 -0.00364 -0.06597 C -0.00403 -0.07894 -0.00416 -0.08495 -0.00364 -0.09977 C -0.00364 -0.10255 -0.00338 -0.10417 -0.00325 -0.10671 C -0.00273 -0.11181 -0.00273 -0.11389 -0.0026 -0.11898 C -0.0026 -0.12917 -0.00247 -0.13912 -0.00247 -0.14954 C -0.00234 -0.16019 -0.00221 -0.16296 -0.00208 -0.17245 C -0.00208 -0.22732 -0.00195 -0.28264 -0.00195 -0.3375 C -0.00195 -0.37153 -0.00169 -0.40509 -0.00169 -0.43912 C -0.00169 -0.44444 -0.00156 -0.44954 -0.00143 -0.45486 C -0.00143 -0.46157 -0.0013 -0.46782 -0.0013 -0.47454 C -0.0013 -0.48218 -0.00117 -0.48958 -0.00117 -0.49745 C -0.00117 -0.5 -0.00104 -0.50232 -0.00104 -0.50463 C -0.00078 -0.5081 -0.00065 -0.51204 -0.00065 -0.51528 C -0.00065 -0.52245 -0.00065 -0.52986 -0.00052 -0.53657 C -0.00039 -0.55301 -0.00039 -0.54144 -0.00026 -0.55625 C -0.00013 -0.56389 -1.875E-6 -0.58704 0.00039 -0.59352 L 0.00078 -0.60232 C 0.00078 -0.60532 0.00091 -0.60833 0.00091 -0.61134 C 0.00104 -0.6213 0.00104 -0.62593 0.00156 -0.63611 L 0.00182 -0.64676 C 0.00196 -0.65023 0.00222 -0.65579 0.00222 -0.65949 C 0.00222 -0.66227 0.00222 -0.66528 0.00222 -0.66782 L 0.00222 -0.66759 " pathEditMode="relative" rAng="0" ptsTypes="AAAAAAAAAAAAAAAAAAAAAAAAAAAAAAA">
                                      <p:cBhvr>
                                        <p:cTn id="45" dur="2000" fill="hold"/>
                                        <p:tgtEl>
                                          <p:spTgt spid="135"/>
                                        </p:tgtEl>
                                        <p:attrNameLst>
                                          <p:attrName>ppt_x</p:attrName>
                                          <p:attrName>ppt_y</p:attrName>
                                        </p:attrNameLst>
                                      </p:cBhvr>
                                      <p:rCtr x="-91" y="-33380"/>
                                    </p:animMotion>
                                  </p:childTnLst>
                                </p:cTn>
                              </p:par>
                              <p:par>
                                <p:cTn id="46" presetID="8" presetClass="emph" presetSubtype="0" fill="hold" nodeType="withEffect">
                                  <p:stCondLst>
                                    <p:cond delay="500"/>
                                  </p:stCondLst>
                                  <p:childTnLst>
                                    <p:animRot by="21600000">
                                      <p:cBhvr>
                                        <p:cTn id="47" dur="1500" fill="hold"/>
                                        <p:tgtEl>
                                          <p:spTgt spid="135"/>
                                        </p:tgtEl>
                                        <p:attrNameLst>
                                          <p:attrName>r</p:attrName>
                                        </p:attrNameLst>
                                      </p:cBhvr>
                                    </p:animRot>
                                  </p:childTnLst>
                                </p:cTn>
                              </p:par>
                            </p:childTnLst>
                          </p:cTn>
                        </p:par>
                        <p:par>
                          <p:cTn id="48" fill="hold">
                            <p:stCondLst>
                              <p:cond delay="2000"/>
                            </p:stCondLst>
                            <p:childTnLst>
                              <p:par>
                                <p:cTn id="49" presetID="1" presetClass="exit" presetSubtype="0" fill="hold" nodeType="afterEffect">
                                  <p:stCondLst>
                                    <p:cond delay="0"/>
                                  </p:stCondLst>
                                  <p:childTnLst>
                                    <p:set>
                                      <p:cBhvr>
                                        <p:cTn id="50" dur="1" fill="hold">
                                          <p:stCondLst>
                                            <p:cond delay="0"/>
                                          </p:stCondLst>
                                        </p:cTn>
                                        <p:tgtEl>
                                          <p:spTgt spid="13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46"/>
                  </p:tgtEl>
                </p:cond>
              </p:nextCondLst>
            </p:seq>
            <p:seq concurrent="1" nextAc="seek">
              <p:cTn id="53" restart="whenNotActive" fill="hold" evtFilter="cancelBubble" nodeType="interactiveSeq">
                <p:stCondLst>
                  <p:cond evt="onClick" delay="0">
                    <p:tgtEl>
                      <p:spTgt spid="150"/>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1.66667E-6 2.96296E-6 L 1.66667E-6 0.00046 C -0.00039 -0.00417 -0.00104 -0.0081 -0.0013 -0.01273 C -0.00195 -0.01806 -0.00156 -0.01713 -0.00195 -0.02315 C -0.00208 -0.02662 -0.00222 -0.03056 -0.00248 -0.0338 C -0.00261 -0.03565 -0.00261 -0.03727 -0.00274 -0.03912 C -0.003 -0.04283 -0.00313 -0.04815 -0.00326 -0.05162 C -0.00326 -0.05463 -0.00339 -0.05741 -0.00352 -0.06065 C -0.00365 -0.0625 -0.00365 -0.06412 -0.00365 -0.06598 C -0.00404 -0.07894 -0.00417 -0.08496 -0.00365 -0.09977 C -0.00365 -0.10255 -0.00339 -0.10417 -0.00326 -0.10672 C -0.00274 -0.11181 -0.00274 -0.11389 -0.00261 -0.11898 C -0.00261 -0.12917 -0.00248 -0.13912 -0.00248 -0.14954 C -0.00235 -0.16019 -0.00222 -0.16297 -0.00208 -0.17246 C -0.00208 -0.22732 -0.00195 -0.28264 -0.00195 -0.3375 C -0.00195 -0.37153 -0.00169 -0.4051 -0.00169 -0.43912 C -0.00169 -0.44445 -0.00156 -0.44954 -0.00143 -0.45486 C -0.00143 -0.46158 -0.0013 -0.46783 -0.0013 -0.47454 C -0.0013 -0.48218 -0.00117 -0.48959 -0.00117 -0.49746 C -0.00117 -0.5 -0.00104 -0.50232 -0.00104 -0.50463 C -0.00078 -0.5081 -0.00065 -0.51204 -0.00065 -0.51528 C -0.00065 -0.52246 -0.00065 -0.52986 -0.00052 -0.53658 C -0.00039 -0.55301 -0.00039 -0.54144 -0.00026 -0.55625 C -0.00013 -0.56389 1.66667E-6 -0.58704 0.00039 -0.59352 L 0.00078 -0.60232 C 0.00078 -0.60533 0.00091 -0.60834 0.00091 -0.61135 C 0.00104 -0.6213 0.00104 -0.62593 0.00156 -0.63611 L 0.00182 -0.64676 C 0.00195 -0.65023 0.00221 -0.65579 0.00221 -0.65949 C 0.00221 -0.66227 0.00221 -0.66528 0.00221 -0.66783 L 0.00221 -0.6676 " pathEditMode="relative" rAng="0" ptsTypes="AAAAAAAAAAAAAAAAAAAAAAAAAAAAAAA">
                                      <p:cBhvr>
                                        <p:cTn id="57" dur="2000" fill="hold"/>
                                        <p:tgtEl>
                                          <p:spTgt spid="136"/>
                                        </p:tgtEl>
                                        <p:attrNameLst>
                                          <p:attrName>ppt_x</p:attrName>
                                          <p:attrName>ppt_y</p:attrName>
                                        </p:attrNameLst>
                                      </p:cBhvr>
                                      <p:rCtr x="-91" y="-33380"/>
                                    </p:animMotion>
                                  </p:childTnLst>
                                </p:cTn>
                              </p:par>
                              <p:par>
                                <p:cTn id="58" presetID="8" presetClass="emph" presetSubtype="0" fill="hold" nodeType="withEffect">
                                  <p:stCondLst>
                                    <p:cond delay="500"/>
                                  </p:stCondLst>
                                  <p:childTnLst>
                                    <p:animRot by="21600000">
                                      <p:cBhvr>
                                        <p:cTn id="59" dur="1500" fill="hold"/>
                                        <p:tgtEl>
                                          <p:spTgt spid="136"/>
                                        </p:tgtEl>
                                        <p:attrNameLst>
                                          <p:attrName>r</p:attrName>
                                        </p:attrNameLst>
                                      </p:cBhvr>
                                    </p:animRot>
                                  </p:childTnLst>
                                </p:cTn>
                              </p:par>
                            </p:childTnLst>
                          </p:cTn>
                        </p:par>
                        <p:par>
                          <p:cTn id="60" fill="hold">
                            <p:stCondLst>
                              <p:cond delay="2000"/>
                            </p:stCondLst>
                            <p:childTnLst>
                              <p:par>
                                <p:cTn id="61" presetID="1" presetClass="exit" presetSubtype="0" fill="hold" nodeType="afterEffect">
                                  <p:stCondLst>
                                    <p:cond delay="0"/>
                                  </p:stCondLst>
                                  <p:childTnLst>
                                    <p:set>
                                      <p:cBhvr>
                                        <p:cTn id="62" dur="1" fill="hold">
                                          <p:stCondLst>
                                            <p:cond delay="0"/>
                                          </p:stCondLst>
                                        </p:cTn>
                                        <p:tgtEl>
                                          <p:spTgt spid="13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65" restart="whenNotActive" fill="hold" evtFilter="cancelBubble" nodeType="interactiveSeq">
                <p:stCondLst>
                  <p:cond evt="onClick" delay="0">
                    <p:tgtEl>
                      <p:spTgt spid="154"/>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3.95833E-6 1.85185E-6 L -3.95833E-6 0.00046 C -0.00039 -0.00417 -0.00104 -0.0081 -0.0013 -0.01273 C -0.00195 -0.01806 -0.00156 -0.01713 -0.00195 -0.02315 C -0.00208 -0.02662 -0.00221 -0.03056 -0.00247 -0.0338 C -0.0026 -0.03565 -0.0026 -0.03727 -0.00273 -0.03912 C -0.00299 -0.04283 -0.00312 -0.04815 -0.00325 -0.05162 C -0.00325 -0.05463 -0.00338 -0.05741 -0.00351 -0.06065 C -0.00364 -0.0625 -0.00364 -0.06412 -0.00364 -0.06597 C -0.00403 -0.07894 -0.00416 -0.08496 -0.00364 -0.09977 C -0.00364 -0.10255 -0.00338 -0.10417 -0.00325 -0.10671 C -0.00273 -0.11181 -0.00273 -0.11389 -0.0026 -0.11898 C -0.0026 -0.12917 -0.00247 -0.13912 -0.00247 -0.14954 C -0.00234 -0.16019 -0.00221 -0.16296 -0.00208 -0.17246 C -0.00208 -0.22732 -0.00195 -0.28264 -0.00195 -0.3375 C -0.00195 -0.37153 -0.00169 -0.40509 -0.00169 -0.43912 C -0.00169 -0.44445 -0.00156 -0.44954 -0.00143 -0.45486 C -0.00143 -0.46158 -0.0013 -0.46783 -0.0013 -0.47454 C -0.0013 -0.48218 -0.00117 -0.48959 -0.00117 -0.49746 C -0.00117 -0.5 -0.00104 -0.50232 -0.00104 -0.50463 C -0.00078 -0.5081 -0.00065 -0.51204 -0.00065 -0.51528 C -0.00065 -0.52246 -0.00065 -0.52986 -0.00052 -0.53658 C -0.00039 -0.55301 -0.00039 -0.54144 -0.00026 -0.55625 C -0.00013 -0.56389 -3.95833E-6 -0.58704 0.00039 -0.59352 L 0.00079 -0.60232 C 0.00079 -0.60533 0.00092 -0.60834 0.00092 -0.61134 C 0.00105 -0.6213 0.00105 -0.62593 0.00157 -0.63611 L 0.00183 -0.64676 C 0.00196 -0.65023 0.00222 -0.65579 0.00222 -0.65949 C 0.00222 -0.66227 0.00222 -0.66528 0.00222 -0.66783 L 0.00222 -0.66759 " pathEditMode="relative" rAng="0" ptsTypes="AAAAAAAAAAAAAAAAAAAAAAAAAAAAAAA">
                                      <p:cBhvr>
                                        <p:cTn id="69" dur="2000" fill="hold"/>
                                        <p:tgtEl>
                                          <p:spTgt spid="137"/>
                                        </p:tgtEl>
                                        <p:attrNameLst>
                                          <p:attrName>ppt_x</p:attrName>
                                          <p:attrName>ppt_y</p:attrName>
                                        </p:attrNameLst>
                                      </p:cBhvr>
                                      <p:rCtr x="-91" y="-33380"/>
                                    </p:animMotion>
                                  </p:childTnLst>
                                </p:cTn>
                              </p:par>
                              <p:par>
                                <p:cTn id="70" presetID="8" presetClass="emph" presetSubtype="0" fill="hold" nodeType="withEffect">
                                  <p:stCondLst>
                                    <p:cond delay="500"/>
                                  </p:stCondLst>
                                  <p:childTnLst>
                                    <p:animRot by="21600000">
                                      <p:cBhvr>
                                        <p:cTn id="71" dur="1500" fill="hold"/>
                                        <p:tgtEl>
                                          <p:spTgt spid="137"/>
                                        </p:tgtEl>
                                        <p:attrNameLst>
                                          <p:attrName>r</p:attrName>
                                        </p:attrNameLst>
                                      </p:cBhvr>
                                    </p:animRot>
                                  </p:childTnLst>
                                </p:cTn>
                              </p:par>
                            </p:childTnLst>
                          </p:cTn>
                        </p:par>
                        <p:par>
                          <p:cTn id="72" fill="hold">
                            <p:stCondLst>
                              <p:cond delay="2000"/>
                            </p:stCondLst>
                            <p:childTnLst>
                              <p:par>
                                <p:cTn id="73" presetID="1" presetClass="exit" presetSubtype="0" fill="hold" nodeType="afterEffect">
                                  <p:stCondLst>
                                    <p:cond delay="0"/>
                                  </p:stCondLst>
                                  <p:childTnLst>
                                    <p:set>
                                      <p:cBhvr>
                                        <p:cTn id="74" dur="1" fill="hold">
                                          <p:stCondLst>
                                            <p:cond delay="0"/>
                                          </p:stCondLst>
                                        </p:cTn>
                                        <p:tgtEl>
                                          <p:spTgt spid="13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32"/>
                                        </p:tgtEl>
                                        <p:attrNameLst>
                                          <p:attrName>style.visibility</p:attrName>
                                        </p:attrNameLst>
                                      </p:cBhvr>
                                      <p:to>
                                        <p:strVal val="visible"/>
                                      </p:to>
                                    </p:set>
                                  </p:childTnLst>
                                </p:cTn>
                              </p:par>
                            </p:childTnLst>
                          </p:cTn>
                        </p:par>
                      </p:childTnLst>
                    </p:cTn>
                  </p:par>
                </p:childTnLst>
              </p:cTn>
              <p:nextCondLst>
                <p:cond evt="onClick" delay="0">
                  <p:tgtEl>
                    <p:spTgt spid="154"/>
                  </p:tgtEl>
                </p:cond>
              </p:nextCondLst>
            </p:seq>
            <p:seq concurrent="1" nextAc="seek">
              <p:cTn id="77" restart="whenNotActive" fill="hold" evtFilter="cancelBubble" nodeType="interactiveSeq">
                <p:stCondLst>
                  <p:cond evt="onClick" delay="0">
                    <p:tgtEl>
                      <p:spTgt spid="15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2.70833E-6 4.44444E-6 L 2.70833E-6 0.00046 C -0.00039 -0.00417 -0.00104 -0.00811 -0.0013 -0.01274 C -0.00196 -0.01806 -0.00157 -0.01713 -0.00196 -0.02315 C -0.00209 -0.02662 -0.00222 -0.03056 -0.00248 -0.0338 C -0.00261 -0.03565 -0.00261 -0.03727 -0.00274 -0.03912 C -0.003 -0.04283 -0.00313 -0.04815 -0.00326 -0.05162 C -0.00326 -0.05463 -0.00339 -0.05741 -0.00352 -0.06065 C -0.00365 -0.0625 -0.00365 -0.06412 -0.00365 -0.06598 C -0.00404 -0.07894 -0.00417 -0.08496 -0.00365 -0.09977 C -0.00365 -0.10255 -0.00339 -0.10417 -0.00326 -0.10672 C -0.00274 -0.11181 -0.00274 -0.11389 -0.00261 -0.11899 C -0.00261 -0.12917 -0.00248 -0.13912 -0.00248 -0.14954 C -0.00235 -0.16019 -0.00222 -0.16297 -0.00209 -0.17246 C -0.00209 -0.22732 -0.00196 -0.28264 -0.00196 -0.3375 C -0.00196 -0.37153 -0.0017 -0.4051 -0.0017 -0.43912 C -0.0017 -0.44445 -0.00157 -0.44954 -0.00143 -0.45487 C -0.00143 -0.46158 -0.0013 -0.46783 -0.0013 -0.47454 C -0.0013 -0.48218 -0.00117 -0.48959 -0.00117 -0.49746 C -0.00117 -0.5 -0.00104 -0.50232 -0.00104 -0.50463 C -0.00078 -0.50811 -0.00065 -0.51204 -0.00065 -0.51528 C -0.00065 -0.52246 -0.00065 -0.52987 -0.00052 -0.53658 C -0.00039 -0.55301 -0.00039 -0.54144 -0.00026 -0.55625 C -0.00013 -0.56389 2.70833E-6 -0.58704 0.00039 -0.59352 L 0.00078 -0.60232 C 0.00078 -0.60533 0.00091 -0.60834 0.00091 -0.61135 C 0.00104 -0.6213 0.00104 -0.62593 0.00156 -0.63612 L 0.00182 -0.64676 C 0.00195 -0.65024 0.00221 -0.65579 0.00221 -0.6595 C 0.00221 -0.66227 0.00221 -0.66528 0.00221 -0.66783 L 0.00221 -0.6676 " pathEditMode="relative" rAng="0" ptsTypes="AAAAAAAAAAAAAAAAAAAAAAAAAAAAAAA">
                                      <p:cBhvr>
                                        <p:cTn id="81" dur="2000" fill="hold"/>
                                        <p:tgtEl>
                                          <p:spTgt spid="138"/>
                                        </p:tgtEl>
                                        <p:attrNameLst>
                                          <p:attrName>ppt_x</p:attrName>
                                          <p:attrName>ppt_y</p:attrName>
                                        </p:attrNameLst>
                                      </p:cBhvr>
                                      <p:rCtr x="-91" y="-33380"/>
                                    </p:animMotion>
                                  </p:childTnLst>
                                </p:cTn>
                              </p:par>
                              <p:par>
                                <p:cTn id="82" presetID="8" presetClass="emph" presetSubtype="0" fill="hold" nodeType="withEffect">
                                  <p:stCondLst>
                                    <p:cond delay="500"/>
                                  </p:stCondLst>
                                  <p:childTnLst>
                                    <p:animRot by="21600000">
                                      <p:cBhvr>
                                        <p:cTn id="83" dur="1500" fill="hold"/>
                                        <p:tgtEl>
                                          <p:spTgt spid="138"/>
                                        </p:tgtEl>
                                        <p:attrNameLst>
                                          <p:attrName>r</p:attrName>
                                        </p:attrNameLst>
                                      </p:cBhvr>
                                    </p:animRot>
                                  </p:childTnLst>
                                </p:cTn>
                              </p:par>
                            </p:childTnLst>
                          </p:cTn>
                        </p:par>
                        <p:par>
                          <p:cTn id="84" fill="hold">
                            <p:stCondLst>
                              <p:cond delay="2000"/>
                            </p:stCondLst>
                            <p:childTnLst>
                              <p:par>
                                <p:cTn id="85" presetID="1" presetClass="exit" presetSubtype="0" fill="hold" nodeType="afterEffect">
                                  <p:stCondLst>
                                    <p:cond delay="0"/>
                                  </p:stCondLst>
                                  <p:childTnLst>
                                    <p:set>
                                      <p:cBhvr>
                                        <p:cTn id="86" dur="1" fill="hold">
                                          <p:stCondLst>
                                            <p:cond delay="0"/>
                                          </p:stCondLst>
                                        </p:cTn>
                                        <p:tgtEl>
                                          <p:spTgt spid="138"/>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58"/>
                  </p:tgtEl>
                </p:cond>
              </p:nextCondLst>
            </p:seq>
            <p:seq concurrent="1" nextAc="seek">
              <p:cTn id="89" restart="whenNotActive" fill="hold" evtFilter="cancelBubble" nodeType="interactiveSeq">
                <p:stCondLst>
                  <p:cond evt="onClick" delay="0">
                    <p:tgtEl>
                      <p:spTgt spid="162"/>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5E-6 1.85185E-6 L 5E-6 0.00046 C -0.00039 -0.00417 -0.00104 -0.0081 -0.0013 -0.01273 C -0.00195 -0.01806 -0.00156 -0.01713 -0.00195 -0.02315 C -0.00208 -0.02662 -0.00221 -0.03056 -0.00247 -0.0338 C -0.0026 -0.03565 -0.0026 -0.03727 -0.00273 -0.03912 C -0.00299 -0.04283 -0.00312 -0.04815 -0.00325 -0.05162 C -0.00325 -0.05463 -0.00338 -0.05741 -0.00351 -0.06065 C -0.00364 -0.0625 -0.00364 -0.06412 -0.00364 -0.06597 C -0.00403 -0.07894 -0.00416 -0.08496 -0.00364 -0.09977 C -0.00364 -0.10255 -0.00338 -0.10417 -0.00325 -0.10671 C -0.00273 -0.11181 -0.00273 -0.11389 -0.0026 -0.11898 C -0.0026 -0.12917 -0.00247 -0.13912 -0.00247 -0.14954 C -0.00234 -0.16019 -0.00221 -0.16296 -0.00208 -0.17246 C -0.00208 -0.22732 -0.00195 -0.28264 -0.00195 -0.3375 C -0.00195 -0.37153 -0.00169 -0.40509 -0.00169 -0.43912 C -0.00169 -0.44445 -0.00156 -0.44954 -0.00143 -0.45486 C -0.00143 -0.46158 -0.0013 -0.46783 -0.0013 -0.47454 C -0.0013 -0.48218 -0.00117 -0.48959 -0.00117 -0.49746 C -0.00117 -0.5 -0.00104 -0.50232 -0.00104 -0.50463 C -0.00078 -0.5081 -0.00065 -0.51204 -0.00065 -0.51528 C -0.00065 -0.52246 -0.00065 -0.52986 -0.00052 -0.53658 C -0.00039 -0.55301 -0.00039 -0.54144 -0.00026 -0.55625 C -0.00013 -0.56389 5E-6 -0.58704 0.0004 -0.59352 L 0.00079 -0.60232 C 0.00079 -0.60533 0.00092 -0.60834 0.00092 -0.61134 C 0.00105 -0.6213 0.00105 -0.62593 0.00157 -0.63611 L 0.00183 -0.64676 C 0.00196 -0.65023 0.00222 -0.65579 0.00222 -0.65949 C 0.00222 -0.66227 0.00222 -0.66528 0.00222 -0.66783 L 0.00222 -0.66759 " pathEditMode="relative" rAng="0" ptsTypes="AAAAAAAAAAAAAAAAAAAAAAAAAAAAAAA">
                                      <p:cBhvr>
                                        <p:cTn id="93" dur="2000" fill="hold"/>
                                        <p:tgtEl>
                                          <p:spTgt spid="139"/>
                                        </p:tgtEl>
                                        <p:attrNameLst>
                                          <p:attrName>ppt_x</p:attrName>
                                          <p:attrName>ppt_y</p:attrName>
                                        </p:attrNameLst>
                                      </p:cBhvr>
                                      <p:rCtr x="-91" y="-33380"/>
                                    </p:animMotion>
                                  </p:childTnLst>
                                </p:cTn>
                              </p:par>
                              <p:par>
                                <p:cTn id="94" presetID="8" presetClass="emph" presetSubtype="0" fill="hold" nodeType="withEffect">
                                  <p:stCondLst>
                                    <p:cond delay="500"/>
                                  </p:stCondLst>
                                  <p:childTnLst>
                                    <p:animRot by="21600000">
                                      <p:cBhvr>
                                        <p:cTn id="95" dur="1500" fill="hold"/>
                                        <p:tgtEl>
                                          <p:spTgt spid="139"/>
                                        </p:tgtEl>
                                        <p:attrNameLst>
                                          <p:attrName>r</p:attrName>
                                        </p:attrNameLst>
                                      </p:cBhvr>
                                    </p:animRot>
                                  </p:childTnLst>
                                </p:cTn>
                              </p:par>
                            </p:childTnLst>
                          </p:cTn>
                        </p:par>
                        <p:par>
                          <p:cTn id="96" fill="hold">
                            <p:stCondLst>
                              <p:cond delay="2000"/>
                            </p:stCondLst>
                            <p:childTnLst>
                              <p:par>
                                <p:cTn id="97" presetID="1" presetClass="exit" presetSubtype="0" fill="hold" nodeType="afterEffect">
                                  <p:stCondLst>
                                    <p:cond delay="0"/>
                                  </p:stCondLst>
                                  <p:childTnLst>
                                    <p:set>
                                      <p:cBhvr>
                                        <p:cTn id="98" dur="1" fill="hold">
                                          <p:stCondLst>
                                            <p:cond delay="0"/>
                                          </p:stCondLst>
                                        </p:cTn>
                                        <p:tgtEl>
                                          <p:spTgt spid="139"/>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130"/>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101" restart="whenNotActive" fill="hold" evtFilter="cancelBubble" nodeType="interactiveSeq">
                <p:stCondLst>
                  <p:cond evt="onClick" delay="0">
                    <p:tgtEl>
                      <p:spTgt spid="1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withEffect">
                                  <p:stCondLst>
                                    <p:cond delay="0"/>
                                  </p:stCondLst>
                                  <p:childTnLst>
                                    <p:set>
                                      <p:cBhvr>
                                        <p:cTn id="105" dur="1" fill="hold">
                                          <p:stCondLst>
                                            <p:cond delay="0"/>
                                          </p:stCondLst>
                                        </p:cTn>
                                        <p:tgtEl>
                                          <p:spTgt spid="127"/>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2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31"/>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32"/>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33"/>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Resources" ma:contentTypeID="0x010100D56D76286DE444488E633C4BFCFA4C0E004FFE17AE0394794BB521A44B8103DC2B" ma:contentTypeVersion="8" ma:contentTypeDescription="Use this for resources that were used to make products" ma:contentTypeScope="" ma:versionID="bca92e6d685f7febd8d54aef1aa974c2">
  <xsd:schema xmlns:xsd="http://www.w3.org/2001/XMLSchema" xmlns:xs="http://www.w3.org/2001/XMLSchema" xmlns:p="http://schemas.microsoft.com/office/2006/metadata/properties" xmlns:ns2="7aff5d3a-ac69-412e-8e86-2dc83d63a9de" targetNamespace="http://schemas.microsoft.com/office/2006/metadata/properties" ma:root="true" ma:fieldsID="4ffa5bdc3c316a074eafc8e720b23531" ns2:_="">
    <xsd:import namespace="7aff5d3a-ac69-412e-8e86-2dc83d63a9de"/>
    <xsd:element name="properties">
      <xsd:complexType>
        <xsd:sequence>
          <xsd:element name="documentManagement">
            <xsd:complexType>
              <xsd:all>
                <xsd:element ref="ns2:GDPRnonCompliancedate" minOccurs="0"/>
                <xsd:element ref="ns2:Area"/>
                <xsd:element ref="ns2:HighLevelFolder"/>
                <xsd:element ref="ns2:Misc_x002e_"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GDPRnonCompliancedate" ma:index="8" nillable="true" ma:displayName="GDPR non Compliance date" ma:format="DateOnly" ma:indexed="true" ma:internalName="GDPRnonCompliancedate">
      <xsd:simpleType>
        <xsd:restriction base="dms:DateTime"/>
      </xsd:simpleType>
    </xsd:element>
    <xsd:element name="Area" ma:index="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1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Misc_x002e_" ma:index="11"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lcf76f155ced4ddcb4097134ff3c332f" ma:index="12"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ff5d3a-ac69-412e-8e86-2dc83d63a9de" xsi:nil="true"/>
    <Area xmlns="7aff5d3a-ac69-412e-8e86-2dc83d63a9de">Youth Portfolio</Area>
    <HighLevelFolder xmlns="7aff5d3a-ac69-412e-8e86-2dc83d63a9de">Products</HighLevelFolder>
    <Misc_x002e_ xmlns="7aff5d3a-ac69-412e-8e86-2dc83d63a9de" xsi:nil="true"/>
    <GDPRnonCompliancedate xmlns="7aff5d3a-ac69-412e-8e86-2dc83d63a9de" xsi:nil="true"/>
  </documentManagement>
</p:properties>
</file>

<file path=customXml/itemProps1.xml><?xml version="1.0" encoding="utf-8"?>
<ds:datastoreItem xmlns:ds="http://schemas.openxmlformats.org/officeDocument/2006/customXml" ds:itemID="{46B1B714-9034-4D68-A10C-660ED7736C10}">
  <ds:schemaRefs>
    <ds:schemaRef ds:uri="http://schemas.microsoft.com/sharepoint/v3/contenttype/forms"/>
  </ds:schemaRefs>
</ds:datastoreItem>
</file>

<file path=customXml/itemProps2.xml><?xml version="1.0" encoding="utf-8"?>
<ds:datastoreItem xmlns:ds="http://schemas.openxmlformats.org/officeDocument/2006/customXml" ds:itemID="{C8A03BAE-709F-4248-95A1-60481E687C82}">
  <ds:schemaRefs>
    <ds:schemaRef ds:uri="7aff5d3a-ac69-412e-8e86-2dc83d63a9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919C02-83EE-4996-AC45-2AEB3983A93F}">
  <ds:schemaRef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7aff5d3a-ac69-412e-8e86-2dc83d63a9d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6878</Words>
  <Application>Microsoft Office PowerPoint</Application>
  <PresentationFormat>Widescreen</PresentationFormat>
  <Paragraphs>613</Paragraphs>
  <Slides>39</Slides>
  <Notes>28</Notes>
  <HiddenSlides>3</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Aptos</vt:lpstr>
      <vt:lpstr>Aptos Display</vt:lpstr>
      <vt:lpstr>Arial</vt:lpstr>
      <vt:lpstr>Arial Black</vt:lpstr>
      <vt:lpstr>Calibri</vt:lpstr>
      <vt:lpstr>HelveticaNeueLT Pro 45 Lt</vt:lpstr>
      <vt:lpstr>Ink Free</vt:lpstr>
      <vt:lpstr>Segoe UI</vt:lpstr>
      <vt:lpstr>Sketchetik Bold</vt:lpstr>
      <vt:lpstr>Sketchetik Fill Light</vt:lpstr>
      <vt:lpstr>System Font Regular</vt:lpstr>
      <vt:lpstr>office theme</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Broomhall</dc:creator>
  <cp:lastModifiedBy>Carrie Brindle</cp:lastModifiedBy>
  <cp:revision>6</cp:revision>
  <cp:lastPrinted>2024-09-11T10:47:45Z</cp:lastPrinted>
  <dcterms:created xsi:type="dcterms:W3CDTF">2024-08-27T14:48:41Z</dcterms:created>
  <dcterms:modified xsi:type="dcterms:W3CDTF">2025-11-12T10:42:47Z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0x010100D56D76286DE444488E633C4BFCFA4C0E004FFE17AE0394794BB521A44B8103DC2B</vt:lpwstr>
  </property>
  <property fmtid="{D5CDD505-2E9C-101B-9397-08002B2CF9AE}" pid="3" name="MediaServiceImageTags">
    <vt:lpwstr/>
  </property>
  <property fmtid="{D5CDD505-2E9C-101B-9397-08002B2CF9AE}" pid="4" name="_dlc_policyId">
    <vt:lpwstr/>
  </property>
  <property fmtid="{D5CDD505-2E9C-101B-9397-08002B2CF9AE}" pid="5" name="Archive">
    <vt:bool>false</vt:bool>
  </property>
  <property fmtid="{D5CDD505-2E9C-101B-9397-08002B2CF9AE}" pid="6" name="ItemRetentionFormula">
    <vt:lpwstr/>
  </property>
  <property fmtid="{D5CDD505-2E9C-101B-9397-08002B2CF9AE}" pid="7" name="BRC_x002d_Classification">
    <vt:lpwstr/>
  </property>
  <property fmtid="{D5CDD505-2E9C-101B-9397-08002B2CF9AE}" pid="8" name="TaxCatchAll">
    <vt:lpwstr/>
  </property>
  <property fmtid="{D5CDD505-2E9C-101B-9397-08002B2CF9AE}" pid="9" name="b5bd0e747d9243cdba6014139b7d7e8a">
    <vt:lpwstr/>
  </property>
  <property fmtid="{D5CDD505-2E9C-101B-9397-08002B2CF9AE}" pid="10" name="BRC-Classification">
    <vt:lpwstr/>
  </property>
</Properties>
</file>