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notesMasterIdLst>
    <p:notesMasterId r:id="rId13"/>
  </p:notesMasterIdLst>
  <p:sldIdLst>
    <p:sldId id="292" r:id="rId4"/>
    <p:sldId id="310" r:id="rId5"/>
    <p:sldId id="311" r:id="rId6"/>
    <p:sldId id="312" r:id="rId7"/>
    <p:sldId id="308" r:id="rId8"/>
    <p:sldId id="307" r:id="rId9"/>
    <p:sldId id="313" r:id="rId10"/>
    <p:sldId id="315" r:id="rId11"/>
    <p:sldId id="30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C3A641-4797-75F0-F54B-BC6179AABA99}" name="Clare Stevenson" initials="CS" userId="S::clarestevenson@redcross.org.uk::a7063c9a-49b6-4025-8264-d6fbdc81e9a0" providerId="AD"/>
  <p188:author id="{56B50358-2430-DD40-9858-8B6FBD1435C9}" name="Anisa Hay" initials="AH" userId="S::anisahay@redcross.org.uk::2acb1d9b-7000-48c1-8f46-e9c73636d6bb" providerId="AD"/>
  <p188:author id="{0E5B4458-146F-7CBA-716C-F429E7AEAF56}" name="Clare Stevenson" initials="CS" userId="S::ClareStevenson@redcross.org.uk::a7063c9a-49b6-4025-8264-d6fbdc81e9a0" providerId="AD"/>
  <p188:author id="{7D974C79-6F65-AAF2-328F-C597D209DF4F}" name="Becky Dawson" initials="BD" userId="S::RebeccaDawson@redcross.org.uk::36b2ace2-30a9-4518-aa35-e252dfc8be2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1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4DE170-6AE8-4635-9B9D-8AA9CB8AA40E}" v="2672" dt="2024-10-14T08:58:25.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B94E9-88D2-40DF-A424-8FBD99861C22}" type="datetimeFigureOut">
              <a:rPr lang="en-GB" smtClean="0"/>
              <a:t>15/10/2024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BBB09-A621-4BCB-A958-D21FC771EFEB}" type="slidenum">
              <a:rPr lang="en-GB" smtClean="0"/>
              <a:t>‹#›</a:t>
            </a:fld>
            <a:endParaRPr lang="en-GB"/>
          </a:p>
        </p:txBody>
      </p:sp>
    </p:spTree>
    <p:extLst>
      <p:ext uri="{BB962C8B-B14F-4D97-AF65-F5344CB8AC3E}">
        <p14:creationId xmlns:p14="http://schemas.microsoft.com/office/powerpoint/2010/main" val="4285519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OJDRn7UH3OI?feature=share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a:solidFill>
                  <a:srgbClr val="262626"/>
                </a:solidFill>
                <a:effectLst/>
                <a:latin typeface="HelveticaNeue"/>
              </a:rPr>
              <a:t>What is happening in Lebanon?</a:t>
            </a:r>
            <a:endParaRPr lang="en-GB" b="1" i="0">
              <a:solidFill>
                <a:srgbClr val="262626"/>
              </a:solidFill>
              <a:effectLst/>
              <a:latin typeface="Montserrat" panose="02000505000000020004" pitchFamily="2" charset="0"/>
            </a:endParaRPr>
          </a:p>
          <a:p>
            <a:pPr algn="l"/>
            <a:r>
              <a:rPr lang="en-GB" b="0" i="0">
                <a:solidFill>
                  <a:srgbClr val="262626"/>
                </a:solidFill>
                <a:effectLst/>
                <a:latin typeface="Montserrat" panose="02000505000000020004" pitchFamily="2" charset="0"/>
              </a:rPr>
              <a:t>Since the attacks in Israel in October 2023, and the escalation of the conflict that has led to unprecedented suffering in Gaza, the intensity of fighting in Israel and Lebanon has been escalating. In October 2024, the situation has got even worse. After a sudden increase in hostilities, many people have fled Southern Lebanon, as people try to escape the fighting. Many had been displaced from the area already. </a:t>
            </a:r>
          </a:p>
          <a:p>
            <a:pPr algn="l"/>
            <a:r>
              <a:rPr lang="en-GB" b="1" i="0">
                <a:solidFill>
                  <a:srgbClr val="262626"/>
                </a:solidFill>
                <a:effectLst/>
                <a:latin typeface="Montserrat" panose="02000505000000020004" pitchFamily="2" charset="0"/>
              </a:rPr>
              <a:t>[British Red Cross – October 2024] </a:t>
            </a:r>
          </a:p>
          <a:p>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908070E-2810-4E5C-83CC-655FBDA013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74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Photo description: </a:t>
            </a:r>
            <a:r>
              <a:rPr lang="en-GB" b="0" i="0">
                <a:solidFill>
                  <a:srgbClr val="080808"/>
                </a:solidFill>
                <a:effectLst/>
                <a:latin typeface="Lato" panose="020F0502020204030203" pitchFamily="34" charset="0"/>
              </a:rPr>
              <a:t>Heavy traffic formed at the entrance of the city of Saida after residents of southern Lebanon, particularly from areas near the border, were forced to flee towards the north of the country due to the escalating conflict in September 2024.</a:t>
            </a:r>
            <a:endParaRPr lang="en-GB" b="1"/>
          </a:p>
          <a:p>
            <a:endParaRPr lang="en-GB" b="1"/>
          </a:p>
          <a:p>
            <a:r>
              <a:rPr lang="en-GB" b="1"/>
              <a:t>Photo credit: </a:t>
            </a:r>
            <a:r>
              <a:rPr lang="en-GB" b="0"/>
              <a:t>Anadolu / Getty images </a:t>
            </a:r>
          </a:p>
          <a:p>
            <a:endParaRPr lang="en-GB" b="1"/>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908070E-2810-4E5C-83CC-655FBDA013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714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Possible discussion points: </a:t>
            </a:r>
          </a:p>
          <a:p>
            <a:pPr marL="171450" indent="-171450">
              <a:buFontTx/>
              <a:buChar char="-"/>
            </a:pPr>
            <a:r>
              <a:rPr lang="en-GB"/>
              <a:t>What they have left behind</a:t>
            </a:r>
          </a:p>
          <a:p>
            <a:pPr marL="171450" indent="-171450">
              <a:buFontTx/>
              <a:buChar char="-"/>
            </a:pPr>
            <a:r>
              <a:rPr lang="en-GB"/>
              <a:t>Finding safety</a:t>
            </a:r>
          </a:p>
          <a:p>
            <a:pPr marL="171450" indent="-171450">
              <a:buFontTx/>
              <a:buChar char="-"/>
            </a:pPr>
            <a:r>
              <a:rPr lang="en-GB"/>
              <a:t>Which of their belongings to take </a:t>
            </a:r>
          </a:p>
          <a:p>
            <a:pPr marL="171450" indent="-171450">
              <a:buFontTx/>
              <a:buChar char="-"/>
            </a:pPr>
            <a:r>
              <a:rPr lang="en-GB"/>
              <a:t>What they have been through</a:t>
            </a:r>
          </a:p>
          <a:p>
            <a:pPr marL="171450" indent="-171450">
              <a:buFontTx/>
              <a:buChar char="-"/>
            </a:pPr>
            <a:r>
              <a:rPr lang="en-GB"/>
              <a:t>Their friends and family members</a:t>
            </a:r>
          </a:p>
          <a:p>
            <a:endParaRPr lang="en-GB" b="1"/>
          </a:p>
          <a:p>
            <a:r>
              <a:rPr lang="en-GB" b="1"/>
              <a:t>Photo description: </a:t>
            </a:r>
            <a:r>
              <a:rPr lang="en-GB" b="0" i="0">
                <a:solidFill>
                  <a:srgbClr val="474747"/>
                </a:solidFill>
                <a:effectLst/>
                <a:highlight>
                  <a:srgbClr val="FFFFFF"/>
                </a:highlight>
                <a:latin typeface="Arial" panose="020B0604020202020204" pitchFamily="34" charset="0"/>
              </a:rPr>
              <a:t>Amid escalating conflict in Gaza, </a:t>
            </a:r>
            <a:r>
              <a:rPr lang="en-GB" b="0" i="0">
                <a:solidFill>
                  <a:srgbClr val="000000"/>
                </a:solidFill>
                <a:effectLst/>
                <a:highlight>
                  <a:srgbClr val="FFFF00"/>
                </a:highlight>
                <a:latin typeface="Arial" panose="020B0604020202020204" pitchFamily="34" charset="0"/>
              </a:rPr>
              <a:t>Lebanon</a:t>
            </a:r>
            <a:r>
              <a:rPr lang="en-GB" b="0" i="0">
                <a:solidFill>
                  <a:srgbClr val="474747"/>
                </a:solidFill>
                <a:effectLst/>
                <a:highlight>
                  <a:srgbClr val="FFFFFF"/>
                </a:highlight>
                <a:latin typeface="Arial" panose="020B0604020202020204" pitchFamily="34" charset="0"/>
              </a:rPr>
              <a:t>, and Syria, the Syrian Arab Red Crescent (SARC) has been on the frontlines, responding to the urgent needs of returnees and refugees entering Syria. The SARC has provided meals, water, and essential non-food items to help those fleeing conflict.</a:t>
            </a:r>
          </a:p>
          <a:p>
            <a:endParaRPr lang="en-GB" b="0" i="0">
              <a:solidFill>
                <a:srgbClr val="474747"/>
              </a:solidFill>
              <a:effectLst/>
              <a:highlight>
                <a:srgbClr val="FFFFFF"/>
              </a:highlight>
              <a:latin typeface="Arial" panose="020B0604020202020204" pitchFamily="34" charset="0"/>
            </a:endParaRPr>
          </a:p>
          <a:p>
            <a:r>
              <a:rPr lang="en-GB" b="1" i="0">
                <a:solidFill>
                  <a:srgbClr val="474747"/>
                </a:solidFill>
                <a:effectLst/>
                <a:highlight>
                  <a:srgbClr val="FFFFFF"/>
                </a:highlight>
                <a:latin typeface="Arial" panose="020B0604020202020204" pitchFamily="34" charset="0"/>
              </a:rPr>
              <a:t>Photo credit: </a:t>
            </a:r>
            <a:r>
              <a:rPr lang="en-GB" b="0"/>
              <a:t>Syrian Arab Red Crescent</a:t>
            </a:r>
          </a:p>
          <a:p>
            <a:endParaRPr lang="en-GB" b="1"/>
          </a:p>
        </p:txBody>
      </p:sp>
      <p:sp>
        <p:nvSpPr>
          <p:cNvPr id="4" name="Slide Number Placeholder 3"/>
          <p:cNvSpPr>
            <a:spLocks noGrp="1"/>
          </p:cNvSpPr>
          <p:nvPr>
            <p:ph type="sldNum" sz="quarter" idx="5"/>
          </p:nvPr>
        </p:nvSpPr>
        <p:spPr/>
        <p:txBody>
          <a:bodyPr/>
          <a:lstStyle/>
          <a:p>
            <a:fld id="{3A3BBB09-A621-4BCB-A958-D21FC771EFEB}" type="slidenum">
              <a:rPr lang="en-GB" smtClean="0"/>
              <a:t>3</a:t>
            </a:fld>
            <a:endParaRPr lang="en-GB"/>
          </a:p>
        </p:txBody>
      </p:sp>
    </p:spTree>
    <p:extLst>
      <p:ext uri="{BB962C8B-B14F-4D97-AF65-F5344CB8AC3E}">
        <p14:creationId xmlns:p14="http://schemas.microsoft.com/office/powerpoint/2010/main" val="2346323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Further questions for learners: </a:t>
            </a:r>
          </a:p>
          <a:p>
            <a:r>
              <a:rPr lang="en-GB"/>
              <a:t>What do you think they might be asking this person about?  </a:t>
            </a:r>
          </a:p>
          <a:p>
            <a:r>
              <a:rPr lang="en-GB"/>
              <a:t>Did they have to leave family members behind? </a:t>
            </a:r>
          </a:p>
          <a:p>
            <a:r>
              <a:rPr lang="en-GB" sz="1800">
                <a:effectLst/>
                <a:latin typeface="Segoe UI" panose="020B0502040204020203" pitchFamily="34" charset="0"/>
              </a:rPr>
              <a:t>How would you try to contact family members who had been left behind or lost in the journey?</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Photo description: </a:t>
            </a:r>
            <a:r>
              <a:rPr lang="en-GB" b="0" i="0">
                <a:solidFill>
                  <a:srgbClr val="474747"/>
                </a:solidFill>
                <a:effectLst/>
                <a:highlight>
                  <a:srgbClr val="FFFFFF"/>
                </a:highlight>
                <a:latin typeface="Arial" panose="020B0604020202020204" pitchFamily="34" charset="0"/>
              </a:rPr>
              <a:t>Amid escalating conflict in Gaza, </a:t>
            </a:r>
            <a:r>
              <a:rPr lang="en-GB" b="0" i="0">
                <a:solidFill>
                  <a:srgbClr val="000000"/>
                </a:solidFill>
                <a:effectLst/>
                <a:highlight>
                  <a:srgbClr val="FFFF00"/>
                </a:highlight>
                <a:latin typeface="Arial" panose="020B0604020202020204" pitchFamily="34" charset="0"/>
              </a:rPr>
              <a:t>Lebanon</a:t>
            </a:r>
            <a:r>
              <a:rPr lang="en-GB" b="0" i="0">
                <a:solidFill>
                  <a:srgbClr val="474747"/>
                </a:solidFill>
                <a:effectLst/>
                <a:highlight>
                  <a:srgbClr val="FFFFFF"/>
                </a:highlight>
                <a:latin typeface="Arial" panose="020B0604020202020204" pitchFamily="34" charset="0"/>
              </a:rPr>
              <a:t>, and Syria, the Syrian Arab Red Crescent (SARC) has been on the frontlines, responding to the urgent needs of returnees and refugees entering Syria. The SARC has provided meals, water, and essential non-food items to help those fleeing conflict.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474747"/>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474747"/>
                </a:solidFill>
                <a:effectLst/>
                <a:highlight>
                  <a:srgbClr val="FFFFFF"/>
                </a:highlight>
                <a:latin typeface="Arial" panose="020B0604020202020204" pitchFamily="34" charset="0"/>
              </a:rPr>
              <a:t>Photo credit: </a:t>
            </a:r>
            <a:r>
              <a:rPr lang="en-GB" b="0"/>
              <a:t>Syrian Arab Red Crescent</a:t>
            </a:r>
          </a:p>
          <a:p>
            <a:endParaRPr lang="en-GB" b="1"/>
          </a:p>
          <a:p>
            <a:endParaRPr lang="en-GB"/>
          </a:p>
          <a:p>
            <a:endParaRPr lang="en-GB"/>
          </a:p>
        </p:txBody>
      </p:sp>
      <p:sp>
        <p:nvSpPr>
          <p:cNvPr id="4" name="Slide Number Placeholder 3"/>
          <p:cNvSpPr>
            <a:spLocks noGrp="1"/>
          </p:cNvSpPr>
          <p:nvPr>
            <p:ph type="sldNum" sz="quarter" idx="5"/>
          </p:nvPr>
        </p:nvSpPr>
        <p:spPr/>
        <p:txBody>
          <a:bodyPr/>
          <a:lstStyle/>
          <a:p>
            <a:fld id="{3A3BBB09-A621-4BCB-A958-D21FC771EFEB}" type="slidenum">
              <a:rPr lang="en-GB" smtClean="0"/>
              <a:t>4</a:t>
            </a:fld>
            <a:endParaRPr lang="en-GB"/>
          </a:p>
        </p:txBody>
      </p:sp>
    </p:spTree>
    <p:extLst>
      <p:ext uri="{BB962C8B-B14F-4D97-AF65-F5344CB8AC3E}">
        <p14:creationId xmlns:p14="http://schemas.microsoft.com/office/powerpoint/2010/main" val="2995389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Give learners the opportunity to share their answers. Once they’ve listened to each other’s arguments, give them a chance to review their position. If they wish to change sides, encourage them to do so.</a:t>
            </a:r>
          </a:p>
          <a:p>
            <a:endParaRPr lang="en-GB"/>
          </a:p>
          <a:p>
            <a:pPr marL="0" indent="0">
              <a:buFont typeface="Arial" panose="020B0604020202020204" pitchFamily="34" charset="0"/>
              <a:buNone/>
            </a:pPr>
            <a:r>
              <a:rPr lang="en-GB" sz="1800" b="1">
                <a:effectLst/>
                <a:latin typeface="Segoe UI" panose="020B0502040204020203" pitchFamily="34" charset="0"/>
              </a:rPr>
              <a:t>Things for learners to consider: </a:t>
            </a:r>
          </a:p>
          <a:p>
            <a:pPr marL="285750" indent="-285750">
              <a:buFont typeface="Arial" panose="020B0604020202020204" pitchFamily="34" charset="0"/>
              <a:buChar char="•"/>
            </a:pPr>
            <a:r>
              <a:rPr lang="en-GB" sz="1800">
                <a:effectLst/>
                <a:latin typeface="Segoe UI" panose="020B0502040204020203" pitchFamily="34" charset="0"/>
              </a:rPr>
              <a:t>difficulty finding contact during conflict (destroyed infrastructure for </a:t>
            </a:r>
            <a:r>
              <a:rPr lang="en-GB" sz="1800" err="1">
                <a:effectLst/>
                <a:latin typeface="Segoe UI" panose="020B0502040204020203" pitchFamily="34" charset="0"/>
              </a:rPr>
              <a:t>wifi</a:t>
            </a:r>
            <a:r>
              <a:rPr lang="en-GB" sz="1800">
                <a:effectLst/>
                <a:latin typeface="Segoe UI" panose="020B0502040204020203" pitchFamily="34" charset="0"/>
              </a:rPr>
              <a:t>/telephone, no address if moved away from home, disrupted postal service etc.)</a:t>
            </a:r>
          </a:p>
          <a:p>
            <a:pPr marL="285750" indent="-285750">
              <a:buFont typeface="Arial" panose="020B0604020202020204" pitchFamily="34" charset="0"/>
              <a:buChar char="•"/>
            </a:pPr>
            <a:r>
              <a:rPr lang="en-GB" sz="1800">
                <a:effectLst/>
                <a:latin typeface="Segoe UI" panose="020B0502040204020203" pitchFamily="34" charset="0"/>
              </a:rPr>
              <a:t>priorities of humanitarian charities (providing shelter, places of safety, food, medical care)</a:t>
            </a:r>
          </a:p>
          <a:p>
            <a:pPr marL="285750" indent="-285750">
              <a:buFont typeface="Arial" panose="020B0604020202020204" pitchFamily="34" charset="0"/>
              <a:buChar char="•"/>
            </a:pPr>
            <a:r>
              <a:rPr lang="en-GB" sz="1800">
                <a:effectLst/>
                <a:latin typeface="Segoe UI" panose="020B0502040204020203" pitchFamily="34" charset="0"/>
              </a:rPr>
              <a:t>disrupted government services (police, social care).</a:t>
            </a:r>
          </a:p>
          <a:p>
            <a:pPr marL="285750" indent="-285750">
              <a:buFont typeface="Arial" panose="020B0604020202020204" pitchFamily="34" charset="0"/>
              <a:buChar char="•"/>
            </a:pPr>
            <a:r>
              <a:rPr lang="en-GB" sz="1800">
                <a:effectLst/>
                <a:latin typeface="Segoe UI" panose="020B0502040204020203" pitchFamily="34" charset="0"/>
              </a:rPr>
              <a:t>danger of conflict (military, combatants, presence of weapons)</a:t>
            </a:r>
          </a:p>
          <a:p>
            <a:pPr marL="285750" indent="-285750">
              <a:buFont typeface="Arial" panose="020B0604020202020204" pitchFamily="34" charset="0"/>
              <a:buChar char="•"/>
            </a:pPr>
            <a:r>
              <a:rPr lang="en-GB" sz="1800">
                <a:effectLst/>
                <a:latin typeface="Segoe UI" panose="020B0502040204020203" pitchFamily="34" charset="0"/>
              </a:rPr>
              <a:t>needs of family (mobility, health, attachment to home)</a:t>
            </a:r>
          </a:p>
          <a:p>
            <a:pPr marL="285750" indent="-285750">
              <a:buFont typeface="Arial" panose="020B0604020202020204" pitchFamily="34" charset="0"/>
              <a:buChar char="•"/>
            </a:pPr>
            <a:r>
              <a:rPr lang="en-GB" sz="1800">
                <a:effectLst/>
                <a:latin typeface="Segoe UI" panose="020B0502040204020203" pitchFamily="34" charset="0"/>
              </a:rPr>
              <a:t>accessing money</a:t>
            </a:r>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908070E-2810-4E5C-83CC-655FBDA013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73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an extension task for personal reflection. Encourage learners to reflect on this activity, whether writing it down or just thinking.</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908070E-2810-4E5C-83CC-655FBDA013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157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Follow-up question for learners:</a:t>
            </a:r>
          </a:p>
          <a:p>
            <a:pPr marL="171450" indent="-171450">
              <a:buFont typeface="Calibri,Sans-Serif"/>
              <a:buChar char="-"/>
            </a:pPr>
            <a:r>
              <a:rPr lang="en-GB"/>
              <a:t>Reflect on Jan's story and the photographs of people fleeing the conflict in Lebanon you saw earlier. How did watching this animation make you feel? </a:t>
            </a:r>
          </a:p>
          <a:p>
            <a:pPr marL="171450" indent="-171450">
              <a:buFont typeface="Calibri,Sans-Serif"/>
              <a:buChar char="-"/>
            </a:pPr>
            <a:endParaRPr lang="en-GB"/>
          </a:p>
          <a:p>
            <a:r>
              <a:rPr lang="en-GB" b="1"/>
              <a:t>Video credit: </a:t>
            </a:r>
            <a:r>
              <a:rPr lang="en-GB"/>
              <a:t>British Red Cross YouTube (</a:t>
            </a:r>
            <a:r>
              <a:rPr lang="en-GB">
                <a:hlinkClick r:id="rId3"/>
              </a:rPr>
              <a:t>https://youtu.be/OJDRn7UH3OI?feature=shared</a:t>
            </a:r>
            <a:r>
              <a:rPr lang="en-GB"/>
              <a:t>)</a:t>
            </a:r>
          </a:p>
          <a:p>
            <a:endParaRPr lang="en-GB"/>
          </a:p>
          <a:p>
            <a:endParaRPr lang="en-GB"/>
          </a:p>
        </p:txBody>
      </p:sp>
      <p:sp>
        <p:nvSpPr>
          <p:cNvPr id="4" name="Slide Number Placeholder 3"/>
          <p:cNvSpPr>
            <a:spLocks noGrp="1"/>
          </p:cNvSpPr>
          <p:nvPr>
            <p:ph type="sldNum" sz="quarter" idx="5"/>
          </p:nvPr>
        </p:nvSpPr>
        <p:spPr/>
        <p:txBody>
          <a:bodyPr/>
          <a:lstStyle/>
          <a:p>
            <a:fld id="{3A3BBB09-A621-4BCB-A958-D21FC771EFEB}" type="slidenum">
              <a:rPr lang="en-GB" smtClean="0"/>
              <a:t>7</a:t>
            </a:fld>
            <a:endParaRPr lang="en-GB"/>
          </a:p>
        </p:txBody>
      </p:sp>
    </p:spTree>
    <p:extLst>
      <p:ext uri="{BB962C8B-B14F-4D97-AF65-F5344CB8AC3E}">
        <p14:creationId xmlns:p14="http://schemas.microsoft.com/office/powerpoint/2010/main" val="3907084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Map credit: </a:t>
            </a:r>
            <a:r>
              <a:rPr lang="en-GB"/>
              <a:t>Lebanese Red Cross</a:t>
            </a:r>
          </a:p>
          <a:p>
            <a:endParaRPr lang="en-GB"/>
          </a:p>
          <a:p>
            <a:pPr algn="l"/>
            <a:r>
              <a:rPr lang="en-GB" b="1" i="0">
                <a:solidFill>
                  <a:srgbClr val="262626"/>
                </a:solidFill>
                <a:effectLst/>
                <a:latin typeface="HelveticaNeue"/>
              </a:rPr>
              <a:t>Where is Lebanon?</a:t>
            </a:r>
          </a:p>
          <a:p>
            <a:pPr algn="l"/>
            <a:r>
              <a:rPr lang="en-GB" b="0" i="0">
                <a:solidFill>
                  <a:srgbClr val="262626"/>
                </a:solidFill>
                <a:effectLst/>
                <a:latin typeface="Montserrat" panose="02000505000000020004" pitchFamily="2" charset="0"/>
              </a:rPr>
              <a:t>Lebanon is located on the eastern shore of the Mediterranean Sea. Lebanon's southern border is shared with Israel, while Syria borders Lebanon to the east and north. </a:t>
            </a:r>
          </a:p>
          <a:p>
            <a:pPr algn="l"/>
            <a:endParaRPr lang="en-GB" b="0" i="0">
              <a:solidFill>
                <a:srgbClr val="262626"/>
              </a:solidFill>
              <a:effectLst/>
              <a:latin typeface="Montserrat" panose="02000505000000020004" pitchFamily="2" charset="0"/>
            </a:endParaRPr>
          </a:p>
          <a:p>
            <a:pPr algn="l"/>
            <a:endParaRPr lang="en-GB" b="0" i="0">
              <a:solidFill>
                <a:srgbClr val="262626"/>
              </a:solidFill>
              <a:effectLst/>
              <a:latin typeface="Montserrat" panose="02000505000000020004" pitchFamily="2" charset="0"/>
            </a:endParaRPr>
          </a:p>
          <a:p>
            <a:endParaRPr lang="en-GB"/>
          </a:p>
        </p:txBody>
      </p:sp>
      <p:sp>
        <p:nvSpPr>
          <p:cNvPr id="4" name="Slide Number Placeholder 3"/>
          <p:cNvSpPr>
            <a:spLocks noGrp="1"/>
          </p:cNvSpPr>
          <p:nvPr>
            <p:ph type="sldNum" sz="quarter" idx="5"/>
          </p:nvPr>
        </p:nvSpPr>
        <p:spPr/>
        <p:txBody>
          <a:bodyPr/>
          <a:lstStyle/>
          <a:p>
            <a:fld id="{3A3BBB09-A621-4BCB-A958-D21FC771EFEB}" type="slidenum">
              <a:rPr lang="en-GB" smtClean="0"/>
              <a:t>8</a:t>
            </a:fld>
            <a:endParaRPr lang="en-GB"/>
          </a:p>
        </p:txBody>
      </p:sp>
    </p:spTree>
    <p:extLst>
      <p:ext uri="{BB962C8B-B14F-4D97-AF65-F5344CB8AC3E}">
        <p14:creationId xmlns:p14="http://schemas.microsoft.com/office/powerpoint/2010/main" val="314165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Some ideas of what you and your learners can do next.</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908070E-2810-4E5C-83CC-655FBDA013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200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Arial" panose="020B0604020202020204" pitchFamily="34" charset="0"/>
                <a:ea typeface="+mj-ea"/>
                <a:cs typeface="Arial" panose="020B0604020202020204" pitchFamily="34" charset="0"/>
              </a:defRPr>
            </a:lvl1pPr>
          </a:lstStyle>
          <a:p>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br>
              <a:rPr lang="en-US"/>
            </a:b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p:nvPr>
        </p:nvSpPr>
        <p:spPr>
          <a:xfrm>
            <a:off x="384175" y="4351194"/>
            <a:ext cx="5610225" cy="230832"/>
          </a:xfrm>
        </p:spPr>
        <p:txBody>
          <a:bodyPr/>
          <a:lstStyle>
            <a:lvl1pPr>
              <a:defRPr lang="en-US" sz="1500" b="1" kern="1200" spc="-15" dirty="0" smtClean="0">
                <a:solidFill>
                  <a:srgbClr val="EE2A24"/>
                </a:solidFill>
                <a:latin typeface="Arial" panose="020B0604020202020204" pitchFamily="34" charset="0"/>
                <a:ea typeface="+mn-ea"/>
                <a:cs typeface="Arial" panose="020B0604020202020204" pitchFamily="34" charset="0"/>
              </a:defRPr>
            </a:lvl1pPr>
          </a:lstStyle>
          <a:p>
            <a:pPr lvl="0"/>
            <a:endParaRPr lang="en-US"/>
          </a:p>
        </p:txBody>
      </p:sp>
      <p:sp>
        <p:nvSpPr>
          <p:cNvPr id="91" name="object 53">
            <a:extLst>
              <a:ext uri="{FF2B5EF4-FFF2-40B4-BE49-F238E27FC236}">
                <a16:creationId xmlns:a16="http://schemas.microsoft.com/office/drawing/2014/main" id="{4E6CDB9A-E3B1-4106-92CC-74A5F3D456CE}"/>
              </a:ext>
            </a:extLst>
          </p:cNvPr>
          <p:cNvSpPr txBox="1"/>
          <p:nvPr userDrawn="1"/>
        </p:nvSpPr>
        <p:spPr>
          <a:xfrm>
            <a:off x="381000" y="6154333"/>
            <a:ext cx="5448300" cy="390057"/>
          </a:xfrm>
          <a:prstGeom prst="rect">
            <a:avLst/>
          </a:prstGeom>
        </p:spPr>
        <p:txBody>
          <a:bodyPr vert="horz" wrap="square" lIns="0" tIns="4763" rIns="0" bIns="0" rtlCol="0">
            <a:spAutoFit/>
          </a:bodyPr>
          <a:lstStyle/>
          <a:p>
            <a:pPr marL="0">
              <a:lnSpc>
                <a:spcPts val="1000"/>
              </a:lnSpc>
              <a:spcBef>
                <a:spcPts val="0"/>
              </a:spcBef>
            </a:pPr>
            <a:r>
              <a:rPr sz="750" spc="0" baseline="0">
                <a:solidFill>
                  <a:srgbClr val="333333"/>
                </a:solidFill>
                <a:latin typeface="Arial" panose="020B0604020202020204" pitchFamily="34" charset="0"/>
                <a:cs typeface="Arial" panose="020B0604020202020204" pitchFamily="34" charset="0"/>
              </a:rPr>
              <a:t>© British Red Cross 2</a:t>
            </a:r>
            <a:r>
              <a:rPr lang="en-GB" sz="750" spc="0" baseline="0">
                <a:solidFill>
                  <a:srgbClr val="333333"/>
                </a:solidFill>
                <a:latin typeface="Arial" panose="020B0604020202020204" pitchFamily="34" charset="0"/>
                <a:cs typeface="Arial" panose="020B0604020202020204" pitchFamily="34" charset="0"/>
              </a:rPr>
              <a:t>024</a:t>
            </a:r>
            <a:r>
              <a:rPr sz="750" spc="0" baseline="0">
                <a:solidFill>
                  <a:srgbClr val="333333"/>
                </a:solidFill>
                <a:latin typeface="Arial" panose="020B0604020202020204" pitchFamily="34" charset="0"/>
                <a:cs typeface="Arial" panose="020B0604020202020204" pitchFamily="34" charset="0"/>
              </a:rPr>
              <a:t>. All images © British Red Cross 20</a:t>
            </a:r>
            <a:r>
              <a:rPr lang="en-GB" sz="750" spc="0" baseline="0">
                <a:solidFill>
                  <a:srgbClr val="333333"/>
                </a:solidFill>
                <a:latin typeface="Arial" panose="020B0604020202020204" pitchFamily="34" charset="0"/>
                <a:cs typeface="Arial" panose="020B0604020202020204" pitchFamily="34" charset="0"/>
              </a:rPr>
              <a:t>24</a:t>
            </a:r>
            <a:r>
              <a:rPr sz="750" spc="0" baseline="0">
                <a:solidFill>
                  <a:srgbClr val="333333"/>
                </a:solidFill>
                <a:latin typeface="Arial" panose="020B0604020202020204" pitchFamily="34" charset="0"/>
                <a:cs typeface="Arial" panose="020B0604020202020204" pitchFamily="34" charset="0"/>
              </a:rPr>
              <a:t> unless otherwise stated.</a:t>
            </a:r>
            <a:endParaRPr sz="750" spc="0" baseline="0">
              <a:latin typeface="Arial" panose="020B0604020202020204" pitchFamily="34" charset="0"/>
              <a:cs typeface="Arial" panose="020B0604020202020204" pitchFamily="34" charset="0"/>
            </a:endParaRPr>
          </a:p>
          <a:p>
            <a:pPr marL="0">
              <a:lnSpc>
                <a:spcPts val="1000"/>
              </a:lnSpc>
              <a:spcBef>
                <a:spcPts val="0"/>
              </a:spcBef>
            </a:pPr>
            <a:r>
              <a:rPr sz="750" spc="0" baseline="0">
                <a:solidFill>
                  <a:srgbClr val="333333"/>
                </a:solidFill>
                <a:latin typeface="Arial" panose="020B0604020202020204" pitchFamily="34" charset="0"/>
                <a:cs typeface="Arial" panose="020B0604020202020204" pitchFamily="34" charset="0"/>
              </a:rPr>
              <a:t>This resource and other free educational materials are available at www.redcross.org.uk/education</a:t>
            </a:r>
            <a:endParaRPr sz="750" spc="0" baseline="0">
              <a:latin typeface="Arial" panose="020B0604020202020204" pitchFamily="34" charset="0"/>
              <a:cs typeface="Arial" panose="020B0604020202020204" pitchFamily="34" charset="0"/>
            </a:endParaRPr>
          </a:p>
          <a:p>
            <a:pPr marL="0">
              <a:lnSpc>
                <a:spcPts val="1000"/>
              </a:lnSpc>
              <a:spcBef>
                <a:spcPts val="0"/>
              </a:spcBef>
            </a:pPr>
            <a:r>
              <a:rPr sz="750" spc="0" baseline="0">
                <a:solidFill>
                  <a:srgbClr val="333333"/>
                </a:solidFill>
                <a:latin typeface="Arial" panose="020B0604020202020204" pitchFamily="34" charset="0"/>
                <a:cs typeface="Arial" panose="020B0604020202020204" pitchFamily="34" charset="0"/>
              </a:rPr>
              <a:t>The British Red Cross Society is a charity registered in England and Wales (220949) and Scotland (SCO37738).</a:t>
            </a:r>
            <a:endParaRPr sz="750" spc="0" baseline="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58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numCol="2" spcCol="288000">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97814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numCol="3" spcCol="288000">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02755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799"/>
            <a:ext cx="7545387" cy="4267201"/>
          </a:xfrm>
        </p:spPr>
        <p:txBody>
          <a:bodyPr numCol="2" spcCol="288000">
            <a:noAutofit/>
          </a:bodyPr>
          <a:lstStyle>
            <a:lvl1pPr marL="449263" indent="-449263">
              <a:lnSpc>
                <a:spcPts val="2800"/>
              </a:lnSpc>
              <a:buFontTx/>
              <a:buBlip>
                <a:blip r:embed="rId2"/>
              </a:buBlip>
              <a:defRPr sz="2600">
                <a:latin typeface="+mj-lt"/>
              </a:defRPr>
            </a:lvl1pPr>
            <a:lvl2pPr marL="449263" indent="-449263">
              <a:lnSpc>
                <a:spcPts val="2800"/>
              </a:lnSpc>
              <a:buFontTx/>
              <a:buBlip>
                <a:blip r:embed="rId2"/>
              </a:buBlip>
              <a:defRPr sz="2600"/>
            </a:lvl2pPr>
            <a:lvl3pPr marL="449263" indent="-449263">
              <a:lnSpc>
                <a:spcPts val="2200"/>
              </a:lnSpc>
              <a:buFontTx/>
              <a:buBlip>
                <a:blip r:embed="rId2"/>
              </a:buBlip>
              <a:defRPr sz="1800" b="1">
                <a:latin typeface="HelveticaNeueLT Pro 65 Md" panose="020B0804020202020204" pitchFamily="34" charset="0"/>
              </a:defRPr>
            </a:lvl3pPr>
            <a:lvl4pPr marL="449263" indent="-449263">
              <a:lnSpc>
                <a:spcPts val="2200"/>
              </a:lnSpc>
              <a:buFontTx/>
              <a:buBlip>
                <a:blip r:embed="rId2"/>
              </a:buBlip>
              <a:defRPr sz="1800"/>
            </a:lvl4pPr>
            <a:lvl5pPr marL="449263" indent="-449263">
              <a:lnSpc>
                <a:spcPts val="1800"/>
              </a:lnSpc>
              <a:buFontTx/>
              <a:buBlip>
                <a:blip r:embed="rId2"/>
              </a:buBlip>
              <a:defRPr sz="1400">
                <a:latin typeface="+mj-lt"/>
              </a:defRPr>
            </a:lvl5pPr>
            <a:lvl6pPr marL="449263" indent="-449263">
              <a:lnSpc>
                <a:spcPts val="1800"/>
              </a:lnSpc>
              <a:buFontTx/>
              <a:buBlip>
                <a:blip r:embed="rId2"/>
              </a:buBlip>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69819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0" name="Text Placeholder 11">
            <a:extLst>
              <a:ext uri="{FF2B5EF4-FFF2-40B4-BE49-F238E27FC236}">
                <a16:creationId xmlns:a16="http://schemas.microsoft.com/office/drawing/2014/main" id="{87206E47-11C3-4F5E-A8CD-1AA2590C1698}"/>
              </a:ext>
            </a:extLst>
          </p:cNvPr>
          <p:cNvSpPr>
            <a:spLocks noGrp="1"/>
          </p:cNvSpPr>
          <p:nvPr>
            <p:ph type="body" sz="quarter" idx="15"/>
          </p:nvPr>
        </p:nvSpPr>
        <p:spPr>
          <a:xfrm>
            <a:off x="4256617"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1" name="Text Placeholder 11">
            <a:extLst>
              <a:ext uri="{FF2B5EF4-FFF2-40B4-BE49-F238E27FC236}">
                <a16:creationId xmlns:a16="http://schemas.microsoft.com/office/drawing/2014/main" id="{60A421C5-7388-47E2-9567-86FD03EBADAF}"/>
              </a:ext>
            </a:extLst>
          </p:cNvPr>
          <p:cNvSpPr>
            <a:spLocks noGrp="1"/>
          </p:cNvSpPr>
          <p:nvPr>
            <p:ph type="body" sz="quarter" idx="16"/>
          </p:nvPr>
        </p:nvSpPr>
        <p:spPr>
          <a:xfrm>
            <a:off x="6192309"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3" name="Text Placeholder 11">
            <a:extLst>
              <a:ext uri="{FF2B5EF4-FFF2-40B4-BE49-F238E27FC236}">
                <a16:creationId xmlns:a16="http://schemas.microsoft.com/office/drawing/2014/main" id="{F8F10E54-5F13-4F43-8409-F9BB60B0DE2F}"/>
              </a:ext>
            </a:extLst>
          </p:cNvPr>
          <p:cNvSpPr>
            <a:spLocks noGrp="1"/>
          </p:cNvSpPr>
          <p:nvPr>
            <p:ph type="body" sz="quarter" idx="17"/>
          </p:nvPr>
        </p:nvSpPr>
        <p:spPr>
          <a:xfrm>
            <a:off x="8128000"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1905000"/>
            <a:ext cx="1736725" cy="1143000"/>
          </a:xfrm>
        </p:spPr>
        <p:txBody>
          <a:bodyPr anchor="ctr">
            <a:noAutofit/>
          </a:bodyPr>
          <a:lstStyle>
            <a:lvl1pPr algn="ctr">
              <a:defRPr/>
            </a:lvl1pPr>
          </a:lstStyle>
          <a:p>
            <a:r>
              <a:rPr lang="en-US"/>
              <a:t>Click icon to add picture</a:t>
            </a:r>
            <a:endParaRPr lang="en-GB"/>
          </a:p>
        </p:txBody>
      </p:sp>
      <p:sp>
        <p:nvSpPr>
          <p:cNvPr id="16" name="Picture Placeholder 5">
            <a:extLst>
              <a:ext uri="{FF2B5EF4-FFF2-40B4-BE49-F238E27FC236}">
                <a16:creationId xmlns:a16="http://schemas.microsoft.com/office/drawing/2014/main" id="{7A38649F-9E1D-480C-9A3A-60FFB0F11FAE}"/>
              </a:ext>
            </a:extLst>
          </p:cNvPr>
          <p:cNvSpPr>
            <a:spLocks noGrp="1"/>
          </p:cNvSpPr>
          <p:nvPr>
            <p:ph type="pic" sz="quarter" idx="19"/>
          </p:nvPr>
        </p:nvSpPr>
        <p:spPr>
          <a:xfrm>
            <a:off x="4256617" y="1905000"/>
            <a:ext cx="1736725" cy="1143000"/>
          </a:xfrm>
        </p:spPr>
        <p:txBody>
          <a:bodyPr anchor="ctr">
            <a:noAutofit/>
          </a:bodyPr>
          <a:lstStyle>
            <a:lvl1pPr algn="ctr">
              <a:defRPr/>
            </a:lvl1pPr>
          </a:lstStyle>
          <a:p>
            <a:r>
              <a:rPr lang="en-US"/>
              <a:t>Click icon to add picture</a:t>
            </a:r>
            <a:endParaRPr lang="en-GB"/>
          </a:p>
        </p:txBody>
      </p:sp>
      <p:sp>
        <p:nvSpPr>
          <p:cNvPr id="17" name="Picture Placeholder 5">
            <a:extLst>
              <a:ext uri="{FF2B5EF4-FFF2-40B4-BE49-F238E27FC236}">
                <a16:creationId xmlns:a16="http://schemas.microsoft.com/office/drawing/2014/main" id="{40B9A4C1-F987-43F2-86E8-1D10E8EBC9E3}"/>
              </a:ext>
            </a:extLst>
          </p:cNvPr>
          <p:cNvSpPr>
            <a:spLocks noGrp="1"/>
          </p:cNvSpPr>
          <p:nvPr>
            <p:ph type="pic" sz="quarter" idx="20"/>
          </p:nvPr>
        </p:nvSpPr>
        <p:spPr>
          <a:xfrm>
            <a:off x="6192309" y="1905000"/>
            <a:ext cx="1736725" cy="1143000"/>
          </a:xfrm>
        </p:spPr>
        <p:txBody>
          <a:bodyPr anchor="ctr">
            <a:noAutofit/>
          </a:bodyPr>
          <a:lstStyle>
            <a:lvl1pPr algn="ctr">
              <a:defRPr/>
            </a:lvl1pPr>
          </a:lstStyle>
          <a:p>
            <a:r>
              <a:rPr lang="en-US"/>
              <a:t>Click icon to add picture</a:t>
            </a:r>
            <a:endParaRPr lang="en-GB"/>
          </a:p>
        </p:txBody>
      </p:sp>
      <p:sp>
        <p:nvSpPr>
          <p:cNvPr id="18" name="Picture Placeholder 5">
            <a:extLst>
              <a:ext uri="{FF2B5EF4-FFF2-40B4-BE49-F238E27FC236}">
                <a16:creationId xmlns:a16="http://schemas.microsoft.com/office/drawing/2014/main" id="{D67D4B6A-6E32-445D-8D04-460F35CBFE8A}"/>
              </a:ext>
            </a:extLst>
          </p:cNvPr>
          <p:cNvSpPr>
            <a:spLocks noGrp="1"/>
          </p:cNvSpPr>
          <p:nvPr>
            <p:ph type="pic" sz="quarter" idx="21"/>
          </p:nvPr>
        </p:nvSpPr>
        <p:spPr>
          <a:xfrm>
            <a:off x="8128000" y="1905000"/>
            <a:ext cx="1736725" cy="1143000"/>
          </a:xfrm>
        </p:spPr>
        <p:txBody>
          <a:bodyPr anchor="ctr">
            <a:noAutofit/>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3521914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1581053"/>
            <a:ext cx="3676650" cy="2404919"/>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3672417"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21" name="Picture Placeholder 5">
            <a:extLst>
              <a:ext uri="{FF2B5EF4-FFF2-40B4-BE49-F238E27FC236}">
                <a16:creationId xmlns:a16="http://schemas.microsoft.com/office/drawing/2014/main" id="{40D8A5CD-17B2-4EED-9EC4-BE701E8C5BE0}"/>
              </a:ext>
            </a:extLst>
          </p:cNvPr>
          <p:cNvSpPr>
            <a:spLocks noGrp="1"/>
          </p:cNvSpPr>
          <p:nvPr>
            <p:ph type="pic" sz="quarter" idx="19"/>
          </p:nvPr>
        </p:nvSpPr>
        <p:spPr>
          <a:xfrm>
            <a:off x="6192838" y="1581053"/>
            <a:ext cx="3676650" cy="2404919"/>
          </a:xfrm>
        </p:spPr>
        <p:txBody>
          <a:bodyPr anchor="ctr">
            <a:noAutofit/>
          </a:bodyPr>
          <a:lstStyle>
            <a:lvl1pPr algn="ctr">
              <a:defRPr/>
            </a:lvl1pPr>
          </a:lstStyle>
          <a:p>
            <a:r>
              <a:rPr lang="en-US"/>
              <a:t>Click icon to add picture</a:t>
            </a:r>
            <a:endParaRPr lang="en-GB"/>
          </a:p>
        </p:txBody>
      </p:sp>
      <p:sp>
        <p:nvSpPr>
          <p:cNvPr id="22" name="Text Placeholder 11">
            <a:extLst>
              <a:ext uri="{FF2B5EF4-FFF2-40B4-BE49-F238E27FC236}">
                <a16:creationId xmlns:a16="http://schemas.microsoft.com/office/drawing/2014/main" id="{B979E375-A75B-42F5-B0F6-760979F90B60}"/>
              </a:ext>
            </a:extLst>
          </p:cNvPr>
          <p:cNvSpPr>
            <a:spLocks noGrp="1"/>
          </p:cNvSpPr>
          <p:nvPr>
            <p:ph type="body" sz="quarter" idx="20"/>
          </p:nvPr>
        </p:nvSpPr>
        <p:spPr>
          <a:xfrm>
            <a:off x="6192838" y="4140611"/>
            <a:ext cx="3672417"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Tree>
    <p:extLst>
      <p:ext uri="{BB962C8B-B14F-4D97-AF65-F5344CB8AC3E}">
        <p14:creationId xmlns:p14="http://schemas.microsoft.com/office/powerpoint/2010/main" val="3913226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2414550"/>
            <a:ext cx="2390864" cy="1571422"/>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DB4CC69B-248B-436A-9F07-D111D01F6273}"/>
              </a:ext>
            </a:extLst>
          </p:cNvPr>
          <p:cNvSpPr>
            <a:spLocks noGrp="1"/>
          </p:cNvSpPr>
          <p:nvPr>
            <p:ph type="pic" sz="quarter" idx="21"/>
          </p:nvPr>
        </p:nvSpPr>
        <p:spPr>
          <a:xfrm>
            <a:off x="7480213" y="2414550"/>
            <a:ext cx="2390864" cy="1571422"/>
          </a:xfrm>
        </p:spPr>
        <p:txBody>
          <a:bodyPr anchor="ctr">
            <a:noAutofit/>
          </a:bodyPr>
          <a:lstStyle>
            <a:lvl1pPr algn="ctr">
              <a:defRPr/>
            </a:lvl1pPr>
          </a:lstStyle>
          <a:p>
            <a:r>
              <a:rPr lang="en-US"/>
              <a:t>Click icon to add picture</a:t>
            </a:r>
            <a:endParaRPr lang="en-GB"/>
          </a:p>
        </p:txBody>
      </p:sp>
      <p:sp>
        <p:nvSpPr>
          <p:cNvPr id="13" name="Text Placeholder 11">
            <a:extLst>
              <a:ext uri="{FF2B5EF4-FFF2-40B4-BE49-F238E27FC236}">
                <a16:creationId xmlns:a16="http://schemas.microsoft.com/office/drawing/2014/main" id="{427E440E-6154-4EED-B2DF-AF3FF03F1655}"/>
              </a:ext>
            </a:extLst>
          </p:cNvPr>
          <p:cNvSpPr>
            <a:spLocks noGrp="1"/>
          </p:cNvSpPr>
          <p:nvPr>
            <p:ph type="body" sz="quarter" idx="22"/>
          </p:nvPr>
        </p:nvSpPr>
        <p:spPr>
          <a:xfrm>
            <a:off x="7480213"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4" name="Picture Placeholder 5">
            <a:extLst>
              <a:ext uri="{FF2B5EF4-FFF2-40B4-BE49-F238E27FC236}">
                <a16:creationId xmlns:a16="http://schemas.microsoft.com/office/drawing/2014/main" id="{4343CCF1-8E5B-480B-AF42-E257B35651C3}"/>
              </a:ext>
            </a:extLst>
          </p:cNvPr>
          <p:cNvSpPr>
            <a:spLocks noGrp="1"/>
          </p:cNvSpPr>
          <p:nvPr>
            <p:ph type="pic" sz="quarter" idx="23"/>
          </p:nvPr>
        </p:nvSpPr>
        <p:spPr>
          <a:xfrm>
            <a:off x="4901944" y="2414550"/>
            <a:ext cx="2390864" cy="1571422"/>
          </a:xfrm>
        </p:spPr>
        <p:txBody>
          <a:bodyPr anchor="ctr">
            <a:noAutofit/>
          </a:bodyPr>
          <a:lstStyle>
            <a:lvl1pPr algn="ctr">
              <a:defRPr/>
            </a:lvl1pPr>
          </a:lstStyle>
          <a:p>
            <a:r>
              <a:rPr lang="en-US"/>
              <a:t>Click icon to add picture</a:t>
            </a:r>
            <a:endParaRPr lang="en-GB"/>
          </a:p>
        </p:txBody>
      </p:sp>
      <p:sp>
        <p:nvSpPr>
          <p:cNvPr id="16" name="Text Placeholder 11">
            <a:extLst>
              <a:ext uri="{FF2B5EF4-FFF2-40B4-BE49-F238E27FC236}">
                <a16:creationId xmlns:a16="http://schemas.microsoft.com/office/drawing/2014/main" id="{178E0343-2AB4-432F-A01F-5A070D3BDB2A}"/>
              </a:ext>
            </a:extLst>
          </p:cNvPr>
          <p:cNvSpPr>
            <a:spLocks noGrp="1"/>
          </p:cNvSpPr>
          <p:nvPr>
            <p:ph type="body" sz="quarter" idx="24"/>
          </p:nvPr>
        </p:nvSpPr>
        <p:spPr>
          <a:xfrm>
            <a:off x="4901944"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Tree>
    <p:extLst>
      <p:ext uri="{BB962C8B-B14F-4D97-AF65-F5344CB8AC3E}">
        <p14:creationId xmlns:p14="http://schemas.microsoft.com/office/powerpoint/2010/main" val="3325830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2414550"/>
            <a:ext cx="2390864" cy="1571422"/>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DB4CC69B-248B-436A-9F07-D111D01F6273}"/>
              </a:ext>
            </a:extLst>
          </p:cNvPr>
          <p:cNvSpPr>
            <a:spLocks noGrp="1"/>
          </p:cNvSpPr>
          <p:nvPr>
            <p:ph type="pic" sz="quarter" idx="21"/>
          </p:nvPr>
        </p:nvSpPr>
        <p:spPr>
          <a:xfrm>
            <a:off x="7480213" y="2414550"/>
            <a:ext cx="2390864" cy="1571422"/>
          </a:xfrm>
        </p:spPr>
        <p:txBody>
          <a:bodyPr anchor="ctr">
            <a:noAutofit/>
          </a:bodyPr>
          <a:lstStyle>
            <a:lvl1pPr algn="ctr">
              <a:defRPr/>
            </a:lvl1pPr>
          </a:lstStyle>
          <a:p>
            <a:r>
              <a:rPr lang="en-US"/>
              <a:t>Click icon to add picture</a:t>
            </a:r>
            <a:endParaRPr lang="en-GB"/>
          </a:p>
        </p:txBody>
      </p:sp>
      <p:sp>
        <p:nvSpPr>
          <p:cNvPr id="13" name="Text Placeholder 11">
            <a:extLst>
              <a:ext uri="{FF2B5EF4-FFF2-40B4-BE49-F238E27FC236}">
                <a16:creationId xmlns:a16="http://schemas.microsoft.com/office/drawing/2014/main" id="{427E440E-6154-4EED-B2DF-AF3FF03F1655}"/>
              </a:ext>
            </a:extLst>
          </p:cNvPr>
          <p:cNvSpPr>
            <a:spLocks noGrp="1"/>
          </p:cNvSpPr>
          <p:nvPr>
            <p:ph type="body" sz="quarter" idx="22"/>
          </p:nvPr>
        </p:nvSpPr>
        <p:spPr>
          <a:xfrm>
            <a:off x="7480213"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4" name="Picture Placeholder 5">
            <a:extLst>
              <a:ext uri="{FF2B5EF4-FFF2-40B4-BE49-F238E27FC236}">
                <a16:creationId xmlns:a16="http://schemas.microsoft.com/office/drawing/2014/main" id="{4343CCF1-8E5B-480B-AF42-E257B35651C3}"/>
              </a:ext>
            </a:extLst>
          </p:cNvPr>
          <p:cNvSpPr>
            <a:spLocks noGrp="1"/>
          </p:cNvSpPr>
          <p:nvPr>
            <p:ph type="pic" sz="quarter" idx="23"/>
          </p:nvPr>
        </p:nvSpPr>
        <p:spPr>
          <a:xfrm>
            <a:off x="4901944" y="2414550"/>
            <a:ext cx="2390864" cy="1571422"/>
          </a:xfrm>
        </p:spPr>
        <p:txBody>
          <a:bodyPr anchor="ctr">
            <a:noAutofit/>
          </a:bodyPr>
          <a:lstStyle>
            <a:lvl1pPr algn="ctr">
              <a:defRPr/>
            </a:lvl1pPr>
          </a:lstStyle>
          <a:p>
            <a:r>
              <a:rPr lang="en-US"/>
              <a:t>Click icon to add picture</a:t>
            </a:r>
            <a:endParaRPr lang="en-GB"/>
          </a:p>
        </p:txBody>
      </p:sp>
      <p:sp>
        <p:nvSpPr>
          <p:cNvPr id="16" name="Text Placeholder 11">
            <a:extLst>
              <a:ext uri="{FF2B5EF4-FFF2-40B4-BE49-F238E27FC236}">
                <a16:creationId xmlns:a16="http://schemas.microsoft.com/office/drawing/2014/main" id="{178E0343-2AB4-432F-A01F-5A070D3BDB2A}"/>
              </a:ext>
            </a:extLst>
          </p:cNvPr>
          <p:cNvSpPr>
            <a:spLocks noGrp="1"/>
          </p:cNvSpPr>
          <p:nvPr>
            <p:ph type="body" sz="quarter" idx="24"/>
          </p:nvPr>
        </p:nvSpPr>
        <p:spPr>
          <a:xfrm>
            <a:off x="4901944"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cxnSp>
        <p:nvCxnSpPr>
          <p:cNvPr id="7" name="Straight Connector 6">
            <a:extLst>
              <a:ext uri="{FF2B5EF4-FFF2-40B4-BE49-F238E27FC236}">
                <a16:creationId xmlns:a16="http://schemas.microsoft.com/office/drawing/2014/main" id="{D4F6CDB5-BC0A-4E4C-A80D-92F3DF182B3D}"/>
              </a:ext>
            </a:extLst>
          </p:cNvPr>
          <p:cNvCxnSpPr/>
          <p:nvPr userDrawn="1"/>
        </p:nvCxnSpPr>
        <p:spPr>
          <a:xfrm>
            <a:off x="2320925"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290FFE-CED4-4D82-A880-9D0CE9D0EA5B}"/>
              </a:ext>
            </a:extLst>
          </p:cNvPr>
          <p:cNvCxnSpPr/>
          <p:nvPr userDrawn="1"/>
        </p:nvCxnSpPr>
        <p:spPr>
          <a:xfrm>
            <a:off x="4901944"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00F567-DBA3-4E2D-9154-4A0BF260FCB3}"/>
              </a:ext>
            </a:extLst>
          </p:cNvPr>
          <p:cNvCxnSpPr/>
          <p:nvPr userDrawn="1"/>
        </p:nvCxnSpPr>
        <p:spPr>
          <a:xfrm>
            <a:off x="7480213"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177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524001"/>
            <a:ext cx="7545387" cy="4572000"/>
          </a:xfrm>
        </p:spPr>
        <p:txBody>
          <a:bodyPr anchor="ctr">
            <a:noAutofit/>
          </a:bodyPr>
          <a:lstStyle>
            <a:lvl1pPr algn="ctr">
              <a:lnSpc>
                <a:spcPts val="6800"/>
              </a:lnSpc>
              <a:defRPr sz="5400">
                <a:latin typeface="+mj-lt"/>
              </a:defRPr>
            </a:lvl1pPr>
            <a:lvl2pPr marL="0" indent="0" algn="ctr">
              <a:lnSpc>
                <a:spcPts val="6800"/>
              </a:lnSpc>
              <a:defRPr sz="5400"/>
            </a:lvl2pPr>
            <a:lvl3pPr marL="0" indent="0" algn="ctr">
              <a:lnSpc>
                <a:spcPts val="2800"/>
              </a:lnSpc>
              <a:defRPr sz="2400" b="1">
                <a:latin typeface="HelveticaNeueLT Pro 65 Md" panose="020B0804020202020204" pitchFamily="34" charset="0"/>
              </a:defRPr>
            </a:lvl3pPr>
            <a:lvl4pPr marL="0" indent="0" algn="ctr">
              <a:lnSpc>
                <a:spcPts val="2800"/>
              </a:lnSpc>
              <a:defRPr sz="2400"/>
            </a:lvl4pPr>
            <a:lvl5pPr marL="0" indent="0" algn="ctr">
              <a:lnSpc>
                <a:spcPts val="2400"/>
              </a:lnSpc>
              <a:defRPr sz="1800">
                <a:latin typeface="+mj-lt"/>
              </a:defRPr>
            </a:lvl5pPr>
            <a:lvl6pPr marL="0" indent="0" algn="ctr">
              <a:lnSpc>
                <a:spcPts val="2400"/>
              </a:lnSpc>
              <a:defRPr sz="18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34611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3728DA0-6434-4449-8395-40DCFB6ECAE9}"/>
              </a:ext>
            </a:extLst>
          </p:cNvPr>
          <p:cNvSpPr/>
          <p:nvPr userDrawn="1"/>
        </p:nvSpPr>
        <p:spPr>
          <a:xfrm>
            <a:off x="0" y="5868219"/>
            <a:ext cx="12192000" cy="990124"/>
          </a:xfrm>
          <a:custGeom>
            <a:avLst/>
            <a:gdLst/>
            <a:ahLst/>
            <a:cxnLst/>
            <a:rect l="l" t="t" r="r" b="b"/>
            <a:pathLst>
              <a:path w="16256000" h="1320165">
                <a:moveTo>
                  <a:pt x="0" y="1319707"/>
                </a:moveTo>
                <a:lnTo>
                  <a:pt x="16256000" y="1319707"/>
                </a:lnTo>
                <a:lnTo>
                  <a:pt x="16256000" y="0"/>
                </a:lnTo>
                <a:lnTo>
                  <a:pt x="0" y="0"/>
                </a:lnTo>
                <a:lnTo>
                  <a:pt x="0" y="1319707"/>
                </a:lnTo>
                <a:close/>
              </a:path>
            </a:pathLst>
          </a:custGeom>
          <a:solidFill>
            <a:srgbClr val="E4D7AA"/>
          </a:solidFill>
        </p:spPr>
        <p:txBody>
          <a:bodyPr wrap="square" lIns="0" tIns="0" rIns="0" bIns="0" rtlCol="0"/>
          <a:lstStyle/>
          <a:p>
            <a:endParaRPr sz="1013"/>
          </a:p>
        </p:txBody>
      </p:sp>
      <p:sp>
        <p:nvSpPr>
          <p:cNvPr id="8" name="object 3">
            <a:extLst>
              <a:ext uri="{FF2B5EF4-FFF2-40B4-BE49-F238E27FC236}">
                <a16:creationId xmlns:a16="http://schemas.microsoft.com/office/drawing/2014/main" id="{46581DE0-12BA-42B4-B32E-0C2D90035AA7}"/>
              </a:ext>
            </a:extLst>
          </p:cNvPr>
          <p:cNvSpPr txBox="1"/>
          <p:nvPr userDrawn="1"/>
        </p:nvSpPr>
        <p:spPr>
          <a:xfrm>
            <a:off x="352425" y="5868220"/>
            <a:ext cx="3705223" cy="989780"/>
          </a:xfrm>
          <a:prstGeom prst="rect">
            <a:avLst/>
          </a:prstGeom>
        </p:spPr>
        <p:txBody>
          <a:bodyPr vert="horz" wrap="square" lIns="0" tIns="9525" rIns="0" bIns="0" rtlCol="0" anchor="ctr">
            <a:noAutofit/>
          </a:bodyPr>
          <a:lstStyle/>
          <a:p>
            <a:pPr marL="0">
              <a:spcBef>
                <a:spcPts val="0"/>
              </a:spcBef>
            </a:pPr>
            <a:r>
              <a:rPr sz="3300" b="1" spc="0" baseline="0">
                <a:latin typeface="+mj-lt"/>
                <a:cs typeface="Arial"/>
              </a:rPr>
              <a:t>Teacher</a:t>
            </a:r>
            <a:r>
              <a:rPr sz="3300" b="1" spc="0" baseline="0">
                <a:solidFill>
                  <a:srgbClr val="EE2A24"/>
                </a:solidFill>
                <a:latin typeface="+mj-lt"/>
                <a:cs typeface="Arial"/>
              </a:rPr>
              <a:t>.</a:t>
            </a:r>
            <a:endParaRPr sz="3300" spc="0" baseline="0">
              <a:latin typeface="+mj-lt"/>
              <a:cs typeface="Arial"/>
            </a:endParaRPr>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524001"/>
            <a:ext cx="7545387" cy="4344218"/>
          </a:xfrm>
        </p:spPr>
        <p:txBody>
          <a:bodyPr anchor="ctr">
            <a:noAutofit/>
          </a:bodyPr>
          <a:lstStyle>
            <a:lvl1pPr algn="ctr">
              <a:lnSpc>
                <a:spcPts val="6800"/>
              </a:lnSpc>
              <a:defRPr sz="5400">
                <a:latin typeface="+mj-lt"/>
              </a:defRPr>
            </a:lvl1pPr>
            <a:lvl2pPr marL="0" indent="0" algn="ctr">
              <a:lnSpc>
                <a:spcPts val="6800"/>
              </a:lnSpc>
              <a:defRPr sz="5400"/>
            </a:lvl2pPr>
            <a:lvl3pPr marL="0" indent="0" algn="ctr">
              <a:lnSpc>
                <a:spcPts val="2800"/>
              </a:lnSpc>
              <a:defRPr sz="2400" b="1">
                <a:latin typeface="HelveticaNeueLT Pro 65 Md" panose="020B0804020202020204" pitchFamily="34" charset="0"/>
              </a:defRPr>
            </a:lvl3pPr>
            <a:lvl4pPr marL="0" indent="0" algn="ctr">
              <a:lnSpc>
                <a:spcPts val="2800"/>
              </a:lnSpc>
              <a:defRPr sz="2400"/>
            </a:lvl4pPr>
            <a:lvl5pPr marL="0" indent="0" algn="ctr">
              <a:lnSpc>
                <a:spcPts val="2400"/>
              </a:lnSpc>
              <a:defRPr sz="1800">
                <a:latin typeface="+mj-lt"/>
              </a:defRPr>
            </a:lvl5pPr>
            <a:lvl6pPr marL="0" indent="0" algn="ctr">
              <a:lnSpc>
                <a:spcPts val="2400"/>
              </a:lnSpc>
              <a:defRPr sz="18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pic>
        <p:nvPicPr>
          <p:cNvPr id="11" name="Graphic 10">
            <a:extLst>
              <a:ext uri="{FF2B5EF4-FFF2-40B4-BE49-F238E27FC236}">
                <a16:creationId xmlns:a16="http://schemas.microsoft.com/office/drawing/2014/main" id="{FC5983B6-225D-4507-98ED-7CC0C267D3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Tree>
    <p:extLst>
      <p:ext uri="{BB962C8B-B14F-4D97-AF65-F5344CB8AC3E}">
        <p14:creationId xmlns:p14="http://schemas.microsoft.com/office/powerpoint/2010/main" val="2974809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3728DA0-6434-4449-8395-40DCFB6ECAE9}"/>
              </a:ext>
            </a:extLst>
          </p:cNvPr>
          <p:cNvSpPr/>
          <p:nvPr userDrawn="1"/>
        </p:nvSpPr>
        <p:spPr>
          <a:xfrm>
            <a:off x="0" y="5868219"/>
            <a:ext cx="12192000" cy="990124"/>
          </a:xfrm>
          <a:custGeom>
            <a:avLst/>
            <a:gdLst/>
            <a:ahLst/>
            <a:cxnLst/>
            <a:rect l="l" t="t" r="r" b="b"/>
            <a:pathLst>
              <a:path w="16256000" h="1320165">
                <a:moveTo>
                  <a:pt x="0" y="1319707"/>
                </a:moveTo>
                <a:lnTo>
                  <a:pt x="16256000" y="1319707"/>
                </a:lnTo>
                <a:lnTo>
                  <a:pt x="16256000" y="0"/>
                </a:lnTo>
                <a:lnTo>
                  <a:pt x="0" y="0"/>
                </a:lnTo>
                <a:lnTo>
                  <a:pt x="0" y="1319707"/>
                </a:lnTo>
                <a:close/>
              </a:path>
            </a:pathLst>
          </a:custGeom>
          <a:solidFill>
            <a:srgbClr val="E4D7AA"/>
          </a:solidFill>
        </p:spPr>
        <p:txBody>
          <a:bodyPr wrap="square" lIns="0" tIns="0" rIns="0" bIns="0" rtlCol="0"/>
          <a:lstStyle/>
          <a:p>
            <a:endParaRPr sz="1013"/>
          </a:p>
        </p:txBody>
      </p:sp>
      <p:sp>
        <p:nvSpPr>
          <p:cNvPr id="8" name="object 3">
            <a:extLst>
              <a:ext uri="{FF2B5EF4-FFF2-40B4-BE49-F238E27FC236}">
                <a16:creationId xmlns:a16="http://schemas.microsoft.com/office/drawing/2014/main" id="{46581DE0-12BA-42B4-B32E-0C2D90035AA7}"/>
              </a:ext>
            </a:extLst>
          </p:cNvPr>
          <p:cNvSpPr txBox="1"/>
          <p:nvPr userDrawn="1"/>
        </p:nvSpPr>
        <p:spPr>
          <a:xfrm>
            <a:off x="352425" y="5868220"/>
            <a:ext cx="3705223" cy="989780"/>
          </a:xfrm>
          <a:prstGeom prst="rect">
            <a:avLst/>
          </a:prstGeom>
        </p:spPr>
        <p:txBody>
          <a:bodyPr vert="horz" wrap="square" lIns="0" tIns="9525" rIns="0" bIns="0" rtlCol="0" anchor="ctr">
            <a:noAutofit/>
          </a:bodyPr>
          <a:lstStyle/>
          <a:p>
            <a:pPr marL="0">
              <a:spcBef>
                <a:spcPts val="0"/>
              </a:spcBef>
            </a:pPr>
            <a:r>
              <a:rPr lang="en-GB" sz="3300" b="1" spc="0" baseline="0">
                <a:latin typeface="+mj-lt"/>
                <a:cs typeface="Arial"/>
              </a:rPr>
              <a:t>Educator</a:t>
            </a:r>
            <a:r>
              <a:rPr sz="3300" b="1" spc="0" baseline="0">
                <a:solidFill>
                  <a:srgbClr val="EE2A24"/>
                </a:solidFill>
                <a:latin typeface="+mj-lt"/>
                <a:cs typeface="Arial"/>
              </a:rPr>
              <a:t>.</a:t>
            </a:r>
            <a:endParaRPr sz="3300" spc="0" baseline="0">
              <a:latin typeface="+mj-lt"/>
              <a:cs typeface="Arial"/>
            </a:endParaRPr>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524001"/>
            <a:ext cx="7545387" cy="4344218"/>
          </a:xfrm>
        </p:spPr>
        <p:txBody>
          <a:bodyPr anchor="ctr">
            <a:noAutofit/>
          </a:bodyPr>
          <a:lstStyle>
            <a:lvl1pPr algn="ctr">
              <a:lnSpc>
                <a:spcPts val="6800"/>
              </a:lnSpc>
              <a:defRPr sz="5400">
                <a:latin typeface="+mj-lt"/>
              </a:defRPr>
            </a:lvl1pPr>
            <a:lvl2pPr marL="0" indent="0" algn="ctr">
              <a:lnSpc>
                <a:spcPts val="6800"/>
              </a:lnSpc>
              <a:defRPr sz="5400"/>
            </a:lvl2pPr>
            <a:lvl3pPr marL="0" indent="0" algn="ctr">
              <a:lnSpc>
                <a:spcPts val="2800"/>
              </a:lnSpc>
              <a:defRPr sz="2400" b="1">
                <a:latin typeface="HelveticaNeueLT Pro 65 Md" panose="020B0804020202020204" pitchFamily="34" charset="0"/>
              </a:defRPr>
            </a:lvl3pPr>
            <a:lvl4pPr marL="0" indent="0" algn="ctr">
              <a:lnSpc>
                <a:spcPts val="2800"/>
              </a:lnSpc>
              <a:defRPr sz="2400"/>
            </a:lvl4pPr>
            <a:lvl5pPr marL="0" indent="0" algn="ctr">
              <a:lnSpc>
                <a:spcPts val="2400"/>
              </a:lnSpc>
              <a:defRPr sz="1800">
                <a:latin typeface="+mj-lt"/>
              </a:defRPr>
            </a:lvl5pPr>
            <a:lvl6pPr marL="0" indent="0" algn="ctr">
              <a:lnSpc>
                <a:spcPts val="2400"/>
              </a:lnSpc>
              <a:defRPr sz="18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pic>
        <p:nvPicPr>
          <p:cNvPr id="11" name="Graphic 10">
            <a:extLst>
              <a:ext uri="{FF2B5EF4-FFF2-40B4-BE49-F238E27FC236}">
                <a16:creationId xmlns:a16="http://schemas.microsoft.com/office/drawing/2014/main" id="{FC5983B6-225D-4507-98ED-7CC0C267D3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Tree>
    <p:extLst>
      <p:ext uri="{BB962C8B-B14F-4D97-AF65-F5344CB8AC3E}">
        <p14:creationId xmlns:p14="http://schemas.microsoft.com/office/powerpoint/2010/main" val="352450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a:t>Thank you.</a:t>
            </a:r>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1400" b="1" kern="1200" spc="0" baseline="0" dirty="0">
                <a:solidFill>
                  <a:schemeClr val="tx1"/>
                </a:solidFill>
                <a:latin typeface="HelveticaNeueLT Pro 55 Roman" panose="020B0604020202020204" pitchFamily="34" charset="0"/>
                <a:ea typeface="+mn-ea"/>
                <a:cs typeface="Arial"/>
              </a:defRPr>
            </a:lvl1pPr>
          </a:lstStyle>
          <a:p>
            <a:r>
              <a:rPr lang="en-US"/>
              <a:t>Click to edit </a:t>
            </a:r>
            <a:br>
              <a:rPr lang="en-US"/>
            </a:br>
            <a:r>
              <a:rPr lang="en-US"/>
              <a:t>Master subtitle style</a:t>
            </a: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91" name="object 53">
            <a:extLst>
              <a:ext uri="{FF2B5EF4-FFF2-40B4-BE49-F238E27FC236}">
                <a16:creationId xmlns:a16="http://schemas.microsoft.com/office/drawing/2014/main" id="{4E6CDB9A-E3B1-4106-92CC-74A5F3D456CE}"/>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a:latin typeface="HelveticaNeueLT Pro 55 Roman" panose="020B0604020202020204" pitchFamily="34" charset="0"/>
              <a:cs typeface="Arial"/>
            </a:endParaRPr>
          </a:p>
        </p:txBody>
      </p:sp>
      <p:pic>
        <p:nvPicPr>
          <p:cNvPr id="10" name="Graphic 9">
            <a:extLst>
              <a:ext uri="{FF2B5EF4-FFF2-40B4-BE49-F238E27FC236}">
                <a16:creationId xmlns:a16="http://schemas.microsoft.com/office/drawing/2014/main" id="{8B259A5E-AB20-44CB-B07C-4598ADE563D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935516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46581DE0-12BA-42B4-B32E-0C2D90035AA7}"/>
              </a:ext>
            </a:extLst>
          </p:cNvPr>
          <p:cNvSpPr txBox="1"/>
          <p:nvPr userDrawn="1"/>
        </p:nvSpPr>
        <p:spPr>
          <a:xfrm>
            <a:off x="352425" y="5868220"/>
            <a:ext cx="3705223" cy="989780"/>
          </a:xfrm>
          <a:prstGeom prst="rect">
            <a:avLst/>
          </a:prstGeom>
        </p:spPr>
        <p:txBody>
          <a:bodyPr vert="horz" wrap="square" lIns="0" tIns="9525" rIns="0" bIns="0" rtlCol="0" anchor="ctr">
            <a:noAutofit/>
          </a:bodyPr>
          <a:lstStyle/>
          <a:p>
            <a:pPr marL="0">
              <a:spcBef>
                <a:spcPts val="0"/>
              </a:spcBef>
            </a:pPr>
            <a:r>
              <a:rPr lang="en-US" sz="3300" b="1" spc="0" baseline="0">
                <a:latin typeface="+mj-lt"/>
                <a:cs typeface="Arial"/>
              </a:rPr>
              <a:t>Teacher</a:t>
            </a:r>
            <a:r>
              <a:rPr lang="en-US" sz="3300" b="1" spc="0" baseline="0">
                <a:solidFill>
                  <a:srgbClr val="FF0000"/>
                </a:solidFill>
                <a:latin typeface="+mj-lt"/>
                <a:cs typeface="Arial"/>
              </a:rPr>
              <a:t>.</a:t>
            </a:r>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pic>
        <p:nvPicPr>
          <p:cNvPr id="9" name="Graphic 8">
            <a:extLst>
              <a:ext uri="{FF2B5EF4-FFF2-40B4-BE49-F238E27FC236}">
                <a16:creationId xmlns:a16="http://schemas.microsoft.com/office/drawing/2014/main" id="{E48C7B36-9ACC-4488-99B1-D57DFD1DF9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cxnSp>
        <p:nvCxnSpPr>
          <p:cNvPr id="10" name="Straight Connector 9">
            <a:extLst>
              <a:ext uri="{FF2B5EF4-FFF2-40B4-BE49-F238E27FC236}">
                <a16:creationId xmlns:a16="http://schemas.microsoft.com/office/drawing/2014/main" id="{7470521D-EA48-4FFD-B4A7-2EDCCF9A8F14}"/>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253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pic>
        <p:nvPicPr>
          <p:cNvPr id="12" name="Graphic 11">
            <a:extLst>
              <a:ext uri="{FF2B5EF4-FFF2-40B4-BE49-F238E27FC236}">
                <a16:creationId xmlns:a16="http://schemas.microsoft.com/office/drawing/2014/main" id="{7FA888B1-BCEF-40C4-90D5-A7BD74B853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cxnSp>
        <p:nvCxnSpPr>
          <p:cNvPr id="13" name="Straight Connector 12">
            <a:extLst>
              <a:ext uri="{FF2B5EF4-FFF2-40B4-BE49-F238E27FC236}">
                <a16:creationId xmlns:a16="http://schemas.microsoft.com/office/drawing/2014/main" id="{AF881A22-8FBC-49C5-916F-49606800B6C9}"/>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object 53">
            <a:extLst>
              <a:ext uri="{FF2B5EF4-FFF2-40B4-BE49-F238E27FC236}">
                <a16:creationId xmlns:a16="http://schemas.microsoft.com/office/drawing/2014/main" id="{EBA0370B-C286-4037-84B1-DFA690791274}"/>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a:latin typeface="HelveticaNeueLT Pro 55 Roman" panose="020B0604020202020204" pitchFamily="34" charset="0"/>
              <a:cs typeface="Arial"/>
            </a:endParaRPr>
          </a:p>
        </p:txBody>
      </p:sp>
      <p:pic>
        <p:nvPicPr>
          <p:cNvPr id="7" name="Graphic 6">
            <a:extLst>
              <a:ext uri="{FF2B5EF4-FFF2-40B4-BE49-F238E27FC236}">
                <a16:creationId xmlns:a16="http://schemas.microsoft.com/office/drawing/2014/main" id="{F9D913F4-A157-4D09-8F2E-1B787AD2875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484912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487C321F-FBB6-42E9-8664-F54F5E12755F}"/>
              </a:ext>
            </a:extLst>
          </p:cNvPr>
          <p:cNvSpPr>
            <a:spLocks noGrp="1"/>
          </p:cNvSpPr>
          <p:nvPr>
            <p:ph type="title"/>
          </p:nvPr>
        </p:nvSpPr>
        <p:spPr/>
        <p:txBody>
          <a:bodyPr/>
          <a:lstStyle/>
          <a:p>
            <a:r>
              <a:rPr lang="en-US"/>
              <a:t>Click to edit Master title style</a:t>
            </a:r>
            <a:endParaRPr lang="en-GB"/>
          </a:p>
        </p:txBody>
      </p:sp>
      <p:sp>
        <p:nvSpPr>
          <p:cNvPr id="19" name="Date Placeholder 18">
            <a:extLst>
              <a:ext uri="{FF2B5EF4-FFF2-40B4-BE49-F238E27FC236}">
                <a16:creationId xmlns:a16="http://schemas.microsoft.com/office/drawing/2014/main" id="{43B823B2-E7E8-4020-982B-09237B6038DE}"/>
              </a:ext>
            </a:extLst>
          </p:cNvPr>
          <p:cNvSpPr>
            <a:spLocks noGrp="1"/>
          </p:cNvSpPr>
          <p:nvPr>
            <p:ph type="dt" sz="half" idx="10"/>
          </p:nvPr>
        </p:nvSpPr>
        <p:spPr/>
        <p:txBody>
          <a:bodyPr/>
          <a:lstStyle/>
          <a:p>
            <a:endParaRPr lang="en-GB"/>
          </a:p>
        </p:txBody>
      </p:sp>
      <p:sp>
        <p:nvSpPr>
          <p:cNvPr id="20" name="Footer Placeholder 19">
            <a:extLst>
              <a:ext uri="{FF2B5EF4-FFF2-40B4-BE49-F238E27FC236}">
                <a16:creationId xmlns:a16="http://schemas.microsoft.com/office/drawing/2014/main" id="{133E9DF7-E566-4EDE-A439-55D40FBCF939}"/>
              </a:ext>
            </a:extLst>
          </p:cNvPr>
          <p:cNvSpPr>
            <a:spLocks noGrp="1"/>
          </p:cNvSpPr>
          <p:nvPr>
            <p:ph type="ftr" sz="quarter" idx="11"/>
          </p:nvPr>
        </p:nvSpPr>
        <p:spPr/>
        <p:txBody>
          <a:bodyPr/>
          <a:lstStyle/>
          <a:p>
            <a:r>
              <a:rPr lang="en-GB"/>
              <a:t>Footer text</a:t>
            </a:r>
          </a:p>
        </p:txBody>
      </p:sp>
      <p:sp>
        <p:nvSpPr>
          <p:cNvPr id="21" name="Slide Number Placeholder 20">
            <a:extLst>
              <a:ext uri="{FF2B5EF4-FFF2-40B4-BE49-F238E27FC236}">
                <a16:creationId xmlns:a16="http://schemas.microsoft.com/office/drawing/2014/main" id="{EC704E8A-65C4-4B4F-BB59-DC16385D4467}"/>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23" name="Media Placeholder 22">
            <a:extLst>
              <a:ext uri="{FF2B5EF4-FFF2-40B4-BE49-F238E27FC236}">
                <a16:creationId xmlns:a16="http://schemas.microsoft.com/office/drawing/2014/main" id="{2795416A-107D-42E6-9D2D-E6CEDF8F58A7}"/>
              </a:ext>
            </a:extLst>
          </p:cNvPr>
          <p:cNvSpPr>
            <a:spLocks noGrp="1"/>
          </p:cNvSpPr>
          <p:nvPr>
            <p:ph type="media" sz="quarter" idx="13"/>
          </p:nvPr>
        </p:nvSpPr>
        <p:spPr>
          <a:xfrm>
            <a:off x="2332014" y="1794046"/>
            <a:ext cx="7542239" cy="4236707"/>
          </a:xfrm>
        </p:spPr>
        <p:txBody>
          <a:bodyPr>
            <a:noAutofit/>
          </a:bodyPr>
          <a:lstStyle>
            <a:lvl1pPr algn="ctr">
              <a:defRPr/>
            </a:lvl1pPr>
          </a:lstStyle>
          <a:p>
            <a:r>
              <a:rPr lang="en-US"/>
              <a:t>Click icon to add media</a:t>
            </a:r>
            <a:endParaRPr lang="en-GB"/>
          </a:p>
        </p:txBody>
      </p:sp>
    </p:spTree>
    <p:extLst>
      <p:ext uri="{BB962C8B-B14F-4D97-AF65-F5344CB8AC3E}">
        <p14:creationId xmlns:p14="http://schemas.microsoft.com/office/powerpoint/2010/main" val="671750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609600" y="1577341"/>
            <a:ext cx="10972800" cy="392415"/>
          </a:xfrm>
        </p:spPr>
        <p:txBody>
          <a:bodyPr lIns="0" tIns="0" rIns="0" bIns="0"/>
          <a:lstStyle>
            <a:lvl1pPr>
              <a:defRPr sz="2550" b="0" i="0">
                <a:solidFill>
                  <a:schemeClr val="bg1"/>
                </a:solidFill>
                <a:latin typeface="Arial"/>
                <a:cs typeface="Arial"/>
              </a:defRPr>
            </a:lvl1pPr>
          </a:lstStyle>
          <a:p>
            <a:pPr lvl="0"/>
            <a:r>
              <a:rPr lang="en-US"/>
              <a:t>Edit Master text styles</a:t>
            </a:r>
          </a:p>
        </p:txBody>
      </p:sp>
      <p:sp>
        <p:nvSpPr>
          <p:cNvPr id="8" name="Title 7">
            <a:extLst>
              <a:ext uri="{FF2B5EF4-FFF2-40B4-BE49-F238E27FC236}">
                <a16:creationId xmlns:a16="http://schemas.microsoft.com/office/drawing/2014/main" id="{8530D108-C2E4-44D5-B38B-C0B4FACF197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6192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First Ai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a:t>Title.</a:t>
            </a:r>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a:t>Click to edit </a:t>
            </a:r>
            <a:br>
              <a:rPr lang="en-US"/>
            </a:br>
            <a:r>
              <a:rPr lang="en-US"/>
              <a:t>Master subtitle style</a:t>
            </a: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a:t>Date</a:t>
            </a:r>
          </a:p>
        </p:txBody>
      </p:sp>
    </p:spTree>
    <p:extLst>
      <p:ext uri="{BB962C8B-B14F-4D97-AF65-F5344CB8AC3E}">
        <p14:creationId xmlns:p14="http://schemas.microsoft.com/office/powerpoint/2010/main" val="1919417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Sand First Ai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rgbClr val="E4D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a:t>Title.</a:t>
            </a:r>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a:t>Click to edit </a:t>
            </a:r>
            <a:br>
              <a:rPr lang="en-US"/>
            </a:br>
            <a:r>
              <a:rPr lang="en-US"/>
              <a:t>Master subtitle style</a:t>
            </a: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a:t>Date</a:t>
            </a:r>
          </a:p>
        </p:txBody>
      </p:sp>
      <p:sp>
        <p:nvSpPr>
          <p:cNvPr id="10" name="object 53">
            <a:extLst>
              <a:ext uri="{FF2B5EF4-FFF2-40B4-BE49-F238E27FC236}">
                <a16:creationId xmlns:a16="http://schemas.microsoft.com/office/drawing/2014/main" id="{C81F7981-DDD9-431C-A844-C4E0AF57EDB4}"/>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a:latin typeface="HelveticaNeueLT Pro 55 Roman" panose="020B0604020202020204" pitchFamily="34" charset="0"/>
              <a:cs typeface="Arial"/>
            </a:endParaRPr>
          </a:p>
        </p:txBody>
      </p:sp>
      <p:pic>
        <p:nvPicPr>
          <p:cNvPr id="11" name="Graphic 10">
            <a:extLst>
              <a:ext uri="{FF2B5EF4-FFF2-40B4-BE49-F238E27FC236}">
                <a16:creationId xmlns:a16="http://schemas.microsoft.com/office/drawing/2014/main" id="{1A5F618F-3D80-4713-A955-E2D6C0AAFA7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372478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Sand No First Ai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rgbClr val="E4D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a:t>Title.</a:t>
            </a:r>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a:t>Click to edit </a:t>
            </a:r>
            <a:br>
              <a:rPr lang="en-US"/>
            </a:br>
            <a:r>
              <a:rPr lang="en-US"/>
              <a:t>Master subtitle style</a:t>
            </a: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a:t>Date</a:t>
            </a:r>
          </a:p>
        </p:txBody>
      </p:sp>
    </p:spTree>
    <p:extLst>
      <p:ext uri="{BB962C8B-B14F-4D97-AF65-F5344CB8AC3E}">
        <p14:creationId xmlns:p14="http://schemas.microsoft.com/office/powerpoint/2010/main" val="219792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4" y="1905000"/>
            <a:ext cx="7545387" cy="4267200"/>
          </a:xfrm>
        </p:spPr>
        <p:txBody>
          <a:bodyPr>
            <a:noAutofit/>
          </a:bodyPr>
          <a:lstStyle>
            <a:lvl1pPr>
              <a:lnSpc>
                <a:spcPts val="2800"/>
              </a:lnSpc>
              <a:defRPr sz="2400">
                <a:latin typeface="+mj-lt"/>
              </a:defRPr>
            </a:lvl1pPr>
            <a:lvl2pPr marL="0" indent="0">
              <a:lnSpc>
                <a:spcPts val="2800"/>
              </a:lnSpc>
              <a:defRPr sz="2400"/>
            </a:lvl2pPr>
            <a:lvl3pPr marL="0" indent="0">
              <a:lnSpc>
                <a:spcPts val="1800"/>
              </a:lnSpc>
              <a:defRPr sz="1400" b="1">
                <a:latin typeface="HelveticaNeueLT Pro 65 Md" panose="020B0804020202020204" pitchFamily="34" charset="0"/>
              </a:defRPr>
            </a:lvl3pPr>
            <a:lvl4pPr marL="0" indent="0">
              <a:lnSpc>
                <a:spcPts val="1800"/>
              </a:lnSpc>
              <a:defRPr sz="1400"/>
            </a:lvl4pPr>
            <a:lvl5pPr>
              <a:lnSpc>
                <a:spcPts val="2800"/>
              </a:lnSpc>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9676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1259206" y="1828799"/>
            <a:ext cx="3846194" cy="4267201"/>
          </a:xfrm>
        </p:spPr>
        <p:txBody>
          <a:bodyPr>
            <a:noAutofit/>
          </a:bodyPr>
          <a:lstStyle>
            <a:lvl1pPr>
              <a:lnSpc>
                <a:spcPts val="2800"/>
              </a:lnSpc>
              <a:defRPr sz="2400">
                <a:latin typeface="+mj-lt"/>
              </a:defRPr>
            </a:lvl1pPr>
            <a:lvl2pPr marL="0" indent="0">
              <a:lnSpc>
                <a:spcPts val="2800"/>
              </a:lnSpc>
              <a:defRPr sz="2400"/>
            </a:lvl2pPr>
            <a:lvl3pPr marL="0" indent="0">
              <a:lnSpc>
                <a:spcPts val="2200"/>
              </a:lnSpc>
              <a:defRPr sz="1800" b="1">
                <a:latin typeface="HelveticaNeueLT Pro 65 Md" panose="020B0804020202020204" pitchFamily="34" charset="0"/>
              </a:defRPr>
            </a:lvl3pPr>
            <a:lvl4pPr marL="0" indent="0">
              <a:lnSpc>
                <a:spcPts val="2200"/>
              </a:lnSpc>
              <a:defRPr sz="1800"/>
            </a:lvl4pPr>
            <a:lvl5pPr marL="0" indent="0">
              <a:lnSpc>
                <a:spcPts val="1800"/>
              </a:lnSpc>
              <a:defRPr sz="1400">
                <a:latin typeface="+mj-lt"/>
              </a:defRPr>
            </a:lvl5pPr>
            <a:lvl6pPr marL="0" indent="0">
              <a:lnSpc>
                <a:spcPts val="1800"/>
              </a:lnSpc>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6" name="Picture Placeholder 5">
            <a:extLst>
              <a:ext uri="{FF2B5EF4-FFF2-40B4-BE49-F238E27FC236}">
                <a16:creationId xmlns:a16="http://schemas.microsoft.com/office/drawing/2014/main" id="{BF86B70E-AD9A-41AA-81FB-D22780CCE5FF}"/>
              </a:ext>
            </a:extLst>
          </p:cNvPr>
          <p:cNvSpPr>
            <a:spLocks noGrp="1"/>
          </p:cNvSpPr>
          <p:nvPr>
            <p:ph type="pic" sz="quarter" idx="15"/>
          </p:nvPr>
        </p:nvSpPr>
        <p:spPr>
          <a:xfrm>
            <a:off x="6096000" y="381000"/>
            <a:ext cx="5715000" cy="5715000"/>
          </a:xfrm>
        </p:spPr>
        <p:txBody>
          <a:bodyPr anchor="ctr">
            <a:noAutofit/>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1139976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799"/>
            <a:ext cx="7545387" cy="4267201"/>
          </a:xfrm>
        </p:spPr>
        <p:txBody>
          <a:bodyPr>
            <a:noAutofit/>
          </a:bodyPr>
          <a:lstStyle>
            <a:lvl1pPr marL="180975" indent="-180975">
              <a:lnSpc>
                <a:spcPts val="2800"/>
              </a:lnSpc>
              <a:buFont typeface="Arial" panose="020B0604020202020204" pitchFamily="34" charset="0"/>
              <a:buChar char="•"/>
              <a:defRPr sz="2600">
                <a:latin typeface="+mj-lt"/>
              </a:defRPr>
            </a:lvl1pPr>
            <a:lvl2pPr marL="180975" indent="-180975">
              <a:lnSpc>
                <a:spcPts val="2800"/>
              </a:lnSpc>
              <a:buFont typeface="Arial" panose="020B0604020202020204" pitchFamily="34" charset="0"/>
              <a:buChar char="•"/>
              <a:defRPr sz="26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0777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24154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4174" y="363806"/>
            <a:ext cx="11422063" cy="514431"/>
          </a:xfrm>
          <a:prstGeom prst="rect">
            <a:avLst/>
          </a:prstGeom>
        </p:spPr>
        <p:txBody>
          <a:bodyPr wrap="square" lIns="0" tIns="0" rIns="0" bIns="0">
            <a:noAutofit/>
          </a:bodyPr>
          <a:lstStyle>
            <a:lvl1pPr>
              <a:defRPr/>
            </a:lvl1pPr>
          </a:lstStyle>
          <a:p>
            <a:endParaRPr/>
          </a:p>
        </p:txBody>
      </p:sp>
      <p:sp>
        <p:nvSpPr>
          <p:cNvPr id="3" name="Holder 3"/>
          <p:cNvSpPr>
            <a:spLocks noGrp="1"/>
          </p:cNvSpPr>
          <p:nvPr>
            <p:ph type="body" idx="1"/>
          </p:nvPr>
        </p:nvSpPr>
        <p:spPr>
          <a:xfrm>
            <a:off x="2320924" y="1577341"/>
            <a:ext cx="9485314" cy="185165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70205" y="6514200"/>
            <a:ext cx="7559358" cy="138498"/>
          </a:xfrm>
          <a:prstGeom prst="rect">
            <a:avLst/>
          </a:prstGeom>
        </p:spPr>
        <p:txBody>
          <a:bodyPr wrap="square" lIns="0" tIns="0" rIns="0" bIns="0">
            <a:spAutoFit/>
          </a:bodyPr>
          <a:lstStyle>
            <a:lvl1pPr algn="l">
              <a:defRPr lang="en-GB" sz="900" b="1" kern="1200" spc="0" baseline="0" dirty="0">
                <a:solidFill>
                  <a:schemeClr val="tx1"/>
                </a:solidFill>
                <a:latin typeface="Arial"/>
                <a:ea typeface="+mn-ea"/>
                <a:cs typeface="Arial"/>
              </a:defRPr>
            </a:lvl1pPr>
          </a:lstStyle>
          <a:p>
            <a:r>
              <a:rPr lang="en-GB"/>
              <a:t>Footer text</a:t>
            </a:r>
          </a:p>
        </p:txBody>
      </p:sp>
      <p:sp>
        <p:nvSpPr>
          <p:cNvPr id="5" name="Holder 5"/>
          <p:cNvSpPr>
            <a:spLocks noGrp="1"/>
          </p:cNvSpPr>
          <p:nvPr>
            <p:ph type="dt" sz="half" idx="6"/>
          </p:nvPr>
        </p:nvSpPr>
        <p:spPr>
          <a:xfrm>
            <a:off x="8134353" y="6514201"/>
            <a:ext cx="1731960" cy="138498"/>
          </a:xfrm>
          <a:prstGeom prst="rect">
            <a:avLst/>
          </a:prstGeom>
        </p:spPr>
        <p:txBody>
          <a:bodyPr wrap="square" lIns="0" tIns="0" rIns="0" bIns="0">
            <a:spAutoFit/>
          </a:bodyPr>
          <a:lstStyle>
            <a:lvl1pPr algn="l">
              <a:defRPr lang="en-US" sz="900" b="1" kern="1200" spc="0" baseline="0" smtClean="0">
                <a:solidFill>
                  <a:schemeClr val="tx1"/>
                </a:solidFill>
                <a:latin typeface="Arial"/>
                <a:ea typeface="+mn-ea"/>
                <a:cs typeface="Arial"/>
              </a:defRPr>
            </a:lvl1pPr>
          </a:lstStyle>
          <a:p>
            <a:endParaRPr lang="en-GB"/>
          </a:p>
        </p:txBody>
      </p:sp>
      <p:sp>
        <p:nvSpPr>
          <p:cNvPr id="15" name="Slide Number Placeholder 14">
            <a:extLst>
              <a:ext uri="{FF2B5EF4-FFF2-40B4-BE49-F238E27FC236}">
                <a16:creationId xmlns:a16="http://schemas.microsoft.com/office/drawing/2014/main" id="{6B62648B-16FF-48A6-83BA-50BC14487A7E}"/>
              </a:ext>
            </a:extLst>
          </p:cNvPr>
          <p:cNvSpPr>
            <a:spLocks noGrp="1"/>
          </p:cNvSpPr>
          <p:nvPr>
            <p:ph type="sldNum" sz="quarter" idx="4"/>
          </p:nvPr>
        </p:nvSpPr>
        <p:spPr>
          <a:xfrm>
            <a:off x="11263313" y="6514200"/>
            <a:ext cx="542925" cy="138498"/>
          </a:xfrm>
          <a:prstGeom prst="rect">
            <a:avLst/>
          </a:prstGeom>
        </p:spPr>
        <p:txBody>
          <a:bodyPr vert="horz" lIns="0" tIns="0" rIns="0" bIns="0" rtlCol="0" anchor="ctr"/>
          <a:lstStyle>
            <a:lvl1pPr algn="r">
              <a:defRPr lang="en-GB" sz="900" b="1" kern="1200" spc="0" baseline="0" smtClean="0">
                <a:solidFill>
                  <a:schemeClr val="tx1"/>
                </a:solidFill>
                <a:latin typeface="Arial"/>
                <a:ea typeface="+mn-ea"/>
                <a:cs typeface="Arial"/>
              </a:defRPr>
            </a:lvl1pPr>
          </a:lstStyle>
          <a:p>
            <a:fld id="{89C05411-F5C4-44D6-90F3-776F91935555}" type="slidenum">
              <a:rPr lang="en-GB" smtClean="0"/>
              <a:pPr/>
              <a:t>‹#›</a:t>
            </a:fld>
            <a:endParaRPr lang="en-GB"/>
          </a:p>
        </p:txBody>
      </p:sp>
    </p:spTree>
    <p:extLst>
      <p:ext uri="{BB962C8B-B14F-4D97-AF65-F5344CB8AC3E}">
        <p14:creationId xmlns:p14="http://schemas.microsoft.com/office/powerpoint/2010/main" val="3259200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hf hdr="0" dt="0"/>
  <p:txStyles>
    <p:titleStyle>
      <a:lvl1pPr eaLnBrk="1" hangingPunct="1">
        <a:defRPr lang="en-GB" sz="1400" b="1" kern="1200" spc="4" dirty="0">
          <a:solidFill>
            <a:schemeClr val="tx1"/>
          </a:solidFill>
          <a:latin typeface="+mj-lt"/>
          <a:ea typeface="+mn-ea"/>
          <a:cs typeface="Arial"/>
        </a:defRPr>
      </a:lvl1pPr>
    </p:titleStyle>
    <p:bodyStyle>
      <a:lvl1pPr marL="0" eaLnBrk="1" hangingPunct="1">
        <a:defRPr>
          <a:latin typeface="+mn-lt"/>
          <a:ea typeface="+mn-ea"/>
          <a:cs typeface="+mn-cs"/>
        </a:defRPr>
      </a:lvl1pPr>
      <a:lvl2pPr marL="414601" eaLnBrk="1" hangingPunct="1">
        <a:defRPr>
          <a:latin typeface="+mn-lt"/>
          <a:ea typeface="+mn-ea"/>
          <a:cs typeface="+mn-cs"/>
        </a:defRPr>
      </a:lvl2pPr>
      <a:lvl3pPr marL="829201" eaLnBrk="1" hangingPunct="1">
        <a:defRPr>
          <a:latin typeface="+mn-lt"/>
          <a:ea typeface="+mn-ea"/>
          <a:cs typeface="+mn-cs"/>
        </a:defRPr>
      </a:lvl3pPr>
      <a:lvl4pPr marL="1243802" eaLnBrk="1" hangingPunct="1">
        <a:defRPr>
          <a:latin typeface="+mn-lt"/>
          <a:ea typeface="+mn-ea"/>
          <a:cs typeface="+mn-cs"/>
        </a:defRPr>
      </a:lvl4pPr>
      <a:lvl5pPr marL="1658402" eaLnBrk="1" hangingPunct="1">
        <a:defRPr>
          <a:latin typeface="+mn-lt"/>
          <a:ea typeface="+mn-ea"/>
          <a:cs typeface="+mn-cs"/>
        </a:defRPr>
      </a:lvl5pPr>
      <a:lvl6pPr marL="2073002" eaLnBrk="1" hangingPunct="1">
        <a:defRPr>
          <a:latin typeface="+mn-lt"/>
          <a:ea typeface="+mn-ea"/>
          <a:cs typeface="+mn-cs"/>
        </a:defRPr>
      </a:lvl6pPr>
      <a:lvl7pPr marL="2487602" eaLnBrk="1" hangingPunct="1">
        <a:defRPr>
          <a:latin typeface="+mn-lt"/>
          <a:ea typeface="+mn-ea"/>
          <a:cs typeface="+mn-cs"/>
        </a:defRPr>
      </a:lvl7pPr>
      <a:lvl8pPr marL="2902203" eaLnBrk="1" hangingPunct="1">
        <a:defRPr>
          <a:latin typeface="+mn-lt"/>
          <a:ea typeface="+mn-ea"/>
          <a:cs typeface="+mn-cs"/>
        </a:defRPr>
      </a:lvl8pPr>
      <a:lvl9pPr marL="3316803" eaLnBrk="1" hangingPunct="1">
        <a:defRPr>
          <a:latin typeface="+mn-lt"/>
          <a:ea typeface="+mn-ea"/>
          <a:cs typeface="+mn-cs"/>
        </a:defRPr>
      </a:lvl9pPr>
    </p:bodyStyle>
    <p:otherStyle>
      <a:lvl1pPr marL="0" eaLnBrk="1" hangingPunct="1">
        <a:defRPr>
          <a:latin typeface="+mn-lt"/>
          <a:ea typeface="+mn-ea"/>
          <a:cs typeface="+mn-cs"/>
        </a:defRPr>
      </a:lvl1pPr>
      <a:lvl2pPr marL="414601" eaLnBrk="1" hangingPunct="1">
        <a:defRPr>
          <a:latin typeface="+mn-lt"/>
          <a:ea typeface="+mn-ea"/>
          <a:cs typeface="+mn-cs"/>
        </a:defRPr>
      </a:lvl2pPr>
      <a:lvl3pPr marL="829201" eaLnBrk="1" hangingPunct="1">
        <a:defRPr>
          <a:latin typeface="+mn-lt"/>
          <a:ea typeface="+mn-ea"/>
          <a:cs typeface="+mn-cs"/>
        </a:defRPr>
      </a:lvl3pPr>
      <a:lvl4pPr marL="1243802" eaLnBrk="1" hangingPunct="1">
        <a:defRPr>
          <a:latin typeface="+mn-lt"/>
          <a:ea typeface="+mn-ea"/>
          <a:cs typeface="+mn-cs"/>
        </a:defRPr>
      </a:lvl4pPr>
      <a:lvl5pPr marL="1658402" eaLnBrk="1" hangingPunct="1">
        <a:defRPr>
          <a:latin typeface="+mn-lt"/>
          <a:ea typeface="+mn-ea"/>
          <a:cs typeface="+mn-cs"/>
        </a:defRPr>
      </a:lvl5pPr>
      <a:lvl6pPr marL="2073002" eaLnBrk="1" hangingPunct="1">
        <a:defRPr>
          <a:latin typeface="+mn-lt"/>
          <a:ea typeface="+mn-ea"/>
          <a:cs typeface="+mn-cs"/>
        </a:defRPr>
      </a:lvl6pPr>
      <a:lvl7pPr marL="2487602" eaLnBrk="1" hangingPunct="1">
        <a:defRPr>
          <a:latin typeface="+mn-lt"/>
          <a:ea typeface="+mn-ea"/>
          <a:cs typeface="+mn-cs"/>
        </a:defRPr>
      </a:lvl7pPr>
      <a:lvl8pPr marL="2902203" eaLnBrk="1" hangingPunct="1">
        <a:defRPr>
          <a:latin typeface="+mn-lt"/>
          <a:ea typeface="+mn-ea"/>
          <a:cs typeface="+mn-cs"/>
        </a:defRPr>
      </a:lvl8pPr>
      <a:lvl9pPr marL="3316803" eaLnBrk="1" hangingPunct="1">
        <a:defRPr>
          <a:latin typeface="+mn-lt"/>
          <a:ea typeface="+mn-ea"/>
          <a:cs typeface="+mn-cs"/>
        </a:defRPr>
      </a:lvl9pPr>
    </p:otherStyle>
  </p:txStyles>
  <p:extLst>
    <p:ext uri="{27BBF7A9-308A-43DC-89C8-2F10F3537804}">
      <p15:sldGuideLst xmlns:p15="http://schemas.microsoft.com/office/powerpoint/2012/main">
        <p15:guide id="1" orient="horz" pos="243">
          <p15:clr>
            <a:srgbClr val="F26B43"/>
          </p15:clr>
        </p15:guide>
        <p15:guide id="2" orient="horz" pos="4077">
          <p15:clr>
            <a:srgbClr val="F26B43"/>
          </p15:clr>
        </p15:guide>
        <p15:guide id="3" pos="242">
          <p15:clr>
            <a:srgbClr val="F26B43"/>
          </p15:clr>
        </p15:guide>
        <p15:guide id="4" pos="1337">
          <p15:clr>
            <a:srgbClr val="F26B43"/>
          </p15:clr>
        </p15:guide>
        <p15:guide id="5" pos="1462">
          <p15:clr>
            <a:srgbClr val="F26B43"/>
          </p15:clr>
        </p15:guide>
        <p15:guide id="6" pos="2556">
          <p15:clr>
            <a:srgbClr val="F26B43"/>
          </p15:clr>
        </p15:guide>
        <p15:guide id="7" pos="2681">
          <p15:clr>
            <a:srgbClr val="F26B43"/>
          </p15:clr>
        </p15:guide>
        <p15:guide id="8" pos="3776">
          <p15:clr>
            <a:srgbClr val="F26B43"/>
          </p15:clr>
        </p15:guide>
        <p15:guide id="9" pos="3901">
          <p15:clr>
            <a:srgbClr val="F26B43"/>
          </p15:clr>
        </p15:guide>
        <p15:guide id="10" pos="4995">
          <p15:clr>
            <a:srgbClr val="F26B43"/>
          </p15:clr>
        </p15:guide>
        <p15:guide id="11" pos="5120">
          <p15:clr>
            <a:srgbClr val="F26B43"/>
          </p15:clr>
        </p15:guide>
        <p15:guide id="12" pos="6215">
          <p15:clr>
            <a:srgbClr val="F26B43"/>
          </p15:clr>
        </p15:guide>
        <p15:guide id="13" pos="6343">
          <p15:clr>
            <a:srgbClr val="F26B43"/>
          </p15:clr>
        </p15:guide>
        <p15:guide id="14" pos="7437">
          <p15:clr>
            <a:srgbClr val="F26B43"/>
          </p15:clr>
        </p15:guide>
        <p15:guide id="15" orient="horz" pos="2160">
          <p15:clr>
            <a:srgbClr val="5ACBF0"/>
          </p15:clr>
        </p15:guide>
        <p15:guide id="16" pos="3840">
          <p15:clr>
            <a:srgbClr val="5ACBF0"/>
          </p15:clr>
        </p15:guide>
        <p15:guide id="17" orient="horz" pos="3692">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video" Target="https://www.youtube.com/embed/OJDRn7UH3OI?start=2&amp;feature=oembed" TargetMode="External"/><Relationship Id="rId5" Type="http://schemas.openxmlformats.org/officeDocument/2006/relationships/image" Target="../media/image10.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hyperlink" Target="https://donate.redcross.org.uk/appeal/lebanon-crisis?c_source=Homepage%20Promo%20Box&amp;c_name=Gaza%20Crisis%20Appeal&amp;c_medium=Internal&amp;c_creative=Lebanon-ambulances&amp;adg=BRC%20Site&amp;c_code=175149&amp;c_sessionreferral=www.redcross.org.uk&amp;c_userfirsturl=https%3A%2F%2Fwww.redcross.org.uk%2Fstories%2Fdisasters-and-emergencies%2Fworld%2Fwhat-is-happening-in-lebanon-and-israel%3Fc_name%3DGaza%2520Crisis%2520Appeal%26c_source%3DHomepage%2520Promo%2520Box%26c_medium%3DInternal%26c_creative%3DLebanon-ambulances%26c_code%3D175149%26adg%3DBRC%2520Site&amp;_gl=1*5x5pmm*_gcl_aw*R0NMLjE3MjA2ODc2NTUuRUFJYUlRb2JDaE1Jdkx1MWdjMmVod01WcG9GUUJoMFdEQWNxRUFBWUFTQUFFZ0t5QV9EX0J3RQ..*_gcl_au*MTkyMTk2MTg1Ny4xNzIxMjk2MTk2*_ga*OTczOTcxNTM3LjE2NzM5NDkyODk.*_ga_KQQ35Y6WPZ*MTcyODI5OTcxMS4zNTAuMS4xNzI4MzAyNDUwLjAuMC4w" TargetMode="External"/><Relationship Id="rId3" Type="http://schemas.openxmlformats.org/officeDocument/2006/relationships/hyperlink" Target="https://www.redcross.org.uk/stories/disasters-and-emergencies/world/what-is-happening-in-lebanon-and-israel?c_name=Gaza%20Crisis%20Appeal&amp;c_source=Homepage%20Promo%20Box&amp;c_medium=Internal&amp;c_creative=Lebanon-ambulances&amp;c_code=175149&amp;adg=BRC%20Site" TargetMode="External"/><Relationship Id="rId7" Type="http://schemas.openxmlformats.org/officeDocument/2006/relationships/hyperlink" Target="https://brothersacrossborders.com/en/" TargetMode="External"/><Relationship Id="rId12"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hyperlink" Target="https://www.redcross.org.uk/get-involved/teaching-resources/newsthink-israel-and-the-occupied-palestinian-territory" TargetMode="External"/><Relationship Id="rId11" Type="http://schemas.openxmlformats.org/officeDocument/2006/relationships/image" Target="../media/image22.png"/><Relationship Id="rId5" Type="http://schemas.openxmlformats.org/officeDocument/2006/relationships/hyperlink" Target="https://ifwarcomestoyou.com/uk/in-the-classroom/" TargetMode="External"/><Relationship Id="rId10" Type="http://schemas.openxmlformats.org/officeDocument/2006/relationships/image" Target="../media/image21.png"/><Relationship Id="rId4" Type="http://schemas.openxmlformats.org/officeDocument/2006/relationships/hyperlink" Target="https://www.redcross.org.uk/get-involved/teaching-resources/rules-of-war" TargetMode="Externa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FAAED71-405E-403E-91C2-DFAF88790B0D}"/>
              </a:ext>
            </a:extLst>
          </p:cNvPr>
          <p:cNvSpPr>
            <a:spLocks noGrp="1" noRot="1" noMove="1" noResize="1" noEditPoints="1" noAdjustHandles="1" noChangeArrowheads="1" noChangeShapeType="1"/>
          </p:cNvSpPr>
          <p:nvPr>
            <p:ph type="subTitle" idx="4"/>
          </p:nvPr>
        </p:nvSpPr>
        <p:spPr>
          <a:xfrm>
            <a:off x="371475" y="3424049"/>
            <a:ext cx="5622925" cy="436889"/>
          </a:xfrm>
        </p:spPr>
        <p:txBody>
          <a:bodyPr wrap="square" lIns="0" tIns="0" rIns="0" bIns="0" anchor="t">
            <a:noAutofit/>
          </a:bodyPr>
          <a:lstStyle/>
          <a:p>
            <a:r>
              <a:rPr lang="en-GB">
                <a:latin typeface="Arial" panose="020B0604020202020204" pitchFamily="34" charset="0"/>
                <a:cs typeface="Arial" panose="020B0604020202020204" pitchFamily="34" charset="0"/>
              </a:rPr>
              <a:t>Lebanon: Families Fleeing Conflict</a:t>
            </a:r>
          </a:p>
        </p:txBody>
      </p:sp>
      <p:pic>
        <p:nvPicPr>
          <p:cNvPr id="5" name="Picture 4">
            <a:extLst>
              <a:ext uri="{FF2B5EF4-FFF2-40B4-BE49-F238E27FC236}">
                <a16:creationId xmlns:a16="http://schemas.microsoft.com/office/drawing/2014/main" id="{43ED3362-4194-25D8-A62E-F2BB05EA1134}"/>
              </a:ext>
            </a:extLst>
          </p:cNvPr>
          <p:cNvPicPr>
            <a:picLocks noGrp="1" noRot="1" noChangeAspect="1" noMove="1" noResize="1" noEditPoints="1" noAdjustHandles="1" noChangeArrowheads="1" noChangeShapeType="1" noCrop="1"/>
          </p:cNvPicPr>
          <p:nvPr/>
        </p:nvPicPr>
        <p:blipFill>
          <a:blip r:embed="rId3"/>
          <a:stretch>
            <a:fillRect/>
          </a:stretch>
        </p:blipFill>
        <p:spPr>
          <a:xfrm>
            <a:off x="200400" y="403039"/>
            <a:ext cx="8649907" cy="2648320"/>
          </a:xfrm>
          <a:prstGeom prst="rect">
            <a:avLst/>
          </a:prstGeom>
        </p:spPr>
      </p:pic>
    </p:spTree>
    <p:extLst>
      <p:ext uri="{BB962C8B-B14F-4D97-AF65-F5344CB8AC3E}">
        <p14:creationId xmlns:p14="http://schemas.microsoft.com/office/powerpoint/2010/main" val="26293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089D7B-965F-4774-B57E-8FB04288412C}"/>
              </a:ext>
            </a:extLst>
          </p:cNvPr>
          <p:cNvSpPr>
            <a:spLocks noGrp="1" noRot="1" noMove="1" noResize="1" noEditPoints="1" noAdjustHandles="1" noChangeArrowheads="1" noChangeShapeType="1"/>
          </p:cNvSpPr>
          <p:nvPr>
            <p:ph type="body" sz="quarter" idx="14"/>
          </p:nvPr>
        </p:nvSpPr>
        <p:spPr>
          <a:xfrm>
            <a:off x="1338668" y="6040670"/>
            <a:ext cx="9523174" cy="672935"/>
          </a:xfrm>
        </p:spPr>
        <p:txBody>
          <a:bodyPr/>
          <a:lstStyle/>
          <a:p>
            <a:pPr algn="ctr"/>
            <a:r>
              <a:rPr lang="en-GB" b="1">
                <a:latin typeface="Arial" panose="020B0604020202020204" pitchFamily="34" charset="0"/>
                <a:cs typeface="Arial" panose="020B0604020202020204" pitchFamily="34" charset="0"/>
              </a:rPr>
              <a:t>See: </a:t>
            </a:r>
            <a:r>
              <a:rPr lang="en-GB">
                <a:latin typeface="Arial" panose="020B0604020202020204" pitchFamily="34" charset="0"/>
                <a:cs typeface="Arial" panose="020B0604020202020204" pitchFamily="34" charset="0"/>
              </a:rPr>
              <a:t>What do you see in the picture? What’s happening?</a:t>
            </a:r>
          </a:p>
          <a:p>
            <a:endParaRPr lang="en-GB">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E85A8CD-65F7-48CE-92F2-AA9404EF32C1}"/>
              </a:ext>
            </a:extLst>
          </p:cNvPr>
          <p:cNvSpPr>
            <a:spLocks noGrp="1" noRot="1" noMove="1" noResize="1" noEditPoints="1" noAdjustHandles="1" noChangeArrowheads="1" noChangeShapeType="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9C05411-F5C4-44D6-90F3-776F91935555}" type="slidenum">
              <a:rPr kumimoji="0" lang="en-GB" sz="900" b="1" i="0" u="none" strike="noStrike" kern="1200" cap="none" spc="0" normalizeH="0" baseline="0" noProof="0" smtClean="0">
                <a:ln>
                  <a:noFill/>
                </a:ln>
                <a:solidFill>
                  <a:srgbClr val="000000"/>
                </a:solidFill>
                <a:effectLst/>
                <a:uLnTx/>
                <a:uFillTx/>
                <a:latin typeface="Arial"/>
                <a:ea typeface="+mn-ea"/>
                <a:cs typeface="Arial"/>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GB" sz="900" b="1" i="0" u="none" strike="noStrike" kern="1200" cap="none" spc="0" normalizeH="0" baseline="0" noProof="0">
              <a:ln>
                <a:noFill/>
              </a:ln>
              <a:solidFill>
                <a:srgbClr val="000000"/>
              </a:solidFill>
              <a:effectLst/>
              <a:uLnTx/>
              <a:uFillTx/>
              <a:latin typeface="Arial"/>
              <a:ea typeface="+mn-ea"/>
              <a:cs typeface="Arial"/>
            </a:endParaRPr>
          </a:p>
        </p:txBody>
      </p:sp>
      <p:pic>
        <p:nvPicPr>
          <p:cNvPr id="7" name="Picture 6" descr="Logo&#10;&#10;Description automatically generated">
            <a:extLst>
              <a:ext uri="{FF2B5EF4-FFF2-40B4-BE49-F238E27FC236}">
                <a16:creationId xmlns:a16="http://schemas.microsoft.com/office/drawing/2014/main" id="{CCF9BA80-6F84-45E8-819F-288CF3790C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95552" y="5546361"/>
            <a:ext cx="1034606" cy="1037088"/>
          </a:xfrm>
          <a:prstGeom prst="rect">
            <a:avLst/>
          </a:prstGeom>
        </p:spPr>
      </p:pic>
      <p:pic>
        <p:nvPicPr>
          <p:cNvPr id="6" name="Picture 5">
            <a:extLst>
              <a:ext uri="{FF2B5EF4-FFF2-40B4-BE49-F238E27FC236}">
                <a16:creationId xmlns:a16="http://schemas.microsoft.com/office/drawing/2014/main" id="{E363A376-4F74-C75A-62F8-AC6BD922BA54}"/>
              </a:ext>
            </a:extLst>
          </p:cNvPr>
          <p:cNvPicPr>
            <a:picLocks noGrp="1" noRot="1" noChangeAspect="1" noMove="1" noResize="1" noEditPoints="1" noAdjustHandles="1" noChangeArrowheads="1" noChangeShapeType="1" noCrop="1"/>
          </p:cNvPicPr>
          <p:nvPr/>
        </p:nvPicPr>
        <p:blipFill>
          <a:blip r:embed="rId4"/>
          <a:stretch>
            <a:fillRect/>
          </a:stretch>
        </p:blipFill>
        <p:spPr>
          <a:xfrm>
            <a:off x="124108" y="116164"/>
            <a:ext cx="1034606" cy="475152"/>
          </a:xfrm>
          <a:prstGeom prst="rect">
            <a:avLst/>
          </a:prstGeom>
        </p:spPr>
      </p:pic>
      <p:pic>
        <p:nvPicPr>
          <p:cNvPr id="13" name="Picture 12" descr="A group of people in a vehicle&#10;&#10;Description automatically generated">
            <a:extLst>
              <a:ext uri="{FF2B5EF4-FFF2-40B4-BE49-F238E27FC236}">
                <a16:creationId xmlns:a16="http://schemas.microsoft.com/office/drawing/2014/main" id="{1FAC7F03-CB1C-144B-D70B-0F8441DF568D}"/>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2181000" y="297594"/>
            <a:ext cx="7830000" cy="5220000"/>
          </a:xfrm>
          <a:prstGeom prst="rect">
            <a:avLst/>
          </a:prstGeom>
        </p:spPr>
      </p:pic>
      <p:sp>
        <p:nvSpPr>
          <p:cNvPr id="11" name="TextBox 10">
            <a:extLst>
              <a:ext uri="{FF2B5EF4-FFF2-40B4-BE49-F238E27FC236}">
                <a16:creationId xmlns:a16="http://schemas.microsoft.com/office/drawing/2014/main" id="{2A49CDE0-B44F-EB7D-BE23-09B7E0AF7534}"/>
              </a:ext>
            </a:extLst>
          </p:cNvPr>
          <p:cNvSpPr txBox="1">
            <a:spLocks noGrp="1" noRot="1" noMove="1" noResize="1" noEditPoints="1" noAdjustHandles="1" noChangeArrowheads="1" noChangeShapeType="1"/>
          </p:cNvSpPr>
          <p:nvPr/>
        </p:nvSpPr>
        <p:spPr>
          <a:xfrm>
            <a:off x="2266244" y="5339430"/>
            <a:ext cx="2139087" cy="178164"/>
          </a:xfrm>
          <a:prstGeom prst="rect">
            <a:avLst/>
          </a:prstGeom>
          <a:noFill/>
        </p:spPr>
        <p:txBody>
          <a:bodyPr wrap="none" lIns="0" tIns="0" rIns="0" bIns="0" rtlCol="0">
            <a:noAutofit/>
          </a:bodyPr>
          <a:lstStyle/>
          <a:p>
            <a:pPr algn="l"/>
            <a:r>
              <a:rPr lang="en-GB" sz="1000">
                <a:solidFill>
                  <a:schemeClr val="bg1"/>
                </a:solidFill>
                <a:latin typeface="Arial" panose="020B0604020202020204" pitchFamily="34" charset="0"/>
                <a:cs typeface="Arial" panose="020B0604020202020204" pitchFamily="34" charset="0"/>
              </a:rPr>
              <a:t>Photography: </a:t>
            </a:r>
            <a:r>
              <a:rPr lang="en-GB" sz="1000" err="1">
                <a:solidFill>
                  <a:schemeClr val="bg1"/>
                </a:solidFill>
                <a:latin typeface="Arial" panose="020B0604020202020204" pitchFamily="34" charset="0"/>
                <a:cs typeface="Arial" panose="020B0604020202020204" pitchFamily="34" charset="0"/>
              </a:rPr>
              <a:t>Andalou</a:t>
            </a:r>
            <a:r>
              <a:rPr lang="en-GB" sz="1000">
                <a:solidFill>
                  <a:schemeClr val="bg1"/>
                </a:solidFill>
                <a:latin typeface="Arial" panose="020B0604020202020204" pitchFamily="34" charset="0"/>
                <a:cs typeface="Arial" panose="020B0604020202020204" pitchFamily="34" charset="0"/>
              </a:rPr>
              <a:t> / Getty Images</a:t>
            </a:r>
          </a:p>
        </p:txBody>
      </p:sp>
    </p:spTree>
    <p:extLst>
      <p:ext uri="{BB962C8B-B14F-4D97-AF65-F5344CB8AC3E}">
        <p14:creationId xmlns:p14="http://schemas.microsoft.com/office/powerpoint/2010/main" val="418299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089D7B-965F-4774-B57E-8FB04288412C}"/>
              </a:ext>
            </a:extLst>
          </p:cNvPr>
          <p:cNvSpPr>
            <a:spLocks noGrp="1" noRot="1" noMove="1" noResize="1" noEditPoints="1" noAdjustHandles="1" noChangeArrowheads="1" noChangeShapeType="1"/>
          </p:cNvSpPr>
          <p:nvPr>
            <p:ph type="body" sz="quarter" idx="14"/>
          </p:nvPr>
        </p:nvSpPr>
        <p:spPr>
          <a:xfrm>
            <a:off x="1338667" y="5808313"/>
            <a:ext cx="9523174" cy="672935"/>
          </a:xfrm>
        </p:spPr>
        <p:txBody>
          <a:bodyPr/>
          <a:lstStyle/>
          <a:p>
            <a:pPr algn="ctr">
              <a:spcBef>
                <a:spcPts val="1200"/>
              </a:spcBef>
              <a:buClr>
                <a:schemeClr val="tx2"/>
              </a:buClr>
            </a:pPr>
            <a:r>
              <a:rPr lang="en-GB" b="1">
                <a:latin typeface="Arial" panose="020B0604020202020204" pitchFamily="34" charset="0"/>
                <a:cs typeface="Arial" panose="020B0604020202020204" pitchFamily="34" charset="0"/>
              </a:rPr>
              <a:t>Think: </a:t>
            </a:r>
            <a:r>
              <a:rPr lang="en-GB">
                <a:latin typeface="Arial" panose="020B0604020202020204" pitchFamily="34" charset="0"/>
                <a:cs typeface="Arial" panose="020B0604020202020204" pitchFamily="34" charset="0"/>
              </a:rPr>
              <a:t>What do you think these people are thinking about? What is important to them at this moment? Where is it they are going?</a:t>
            </a:r>
          </a:p>
          <a:p>
            <a:endParaRPr lang="en-GB"/>
          </a:p>
        </p:txBody>
      </p:sp>
      <p:sp>
        <p:nvSpPr>
          <p:cNvPr id="4" name="Slide Number Placeholder 3">
            <a:extLst>
              <a:ext uri="{FF2B5EF4-FFF2-40B4-BE49-F238E27FC236}">
                <a16:creationId xmlns:a16="http://schemas.microsoft.com/office/drawing/2014/main" id="{5E85A8CD-65F7-48CE-92F2-AA9404EF32C1}"/>
              </a:ext>
            </a:extLst>
          </p:cNvPr>
          <p:cNvSpPr>
            <a:spLocks noGrp="1" noRot="1" noMove="1" noResize="1" noEditPoints="1" noAdjustHandles="1" noChangeArrowheads="1" noChangeShapeType="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9C05411-F5C4-44D6-90F3-776F91935555}" type="slidenum">
              <a:rPr kumimoji="0" lang="en-GB" sz="900" b="1" i="0" u="none" strike="noStrike" kern="1200" cap="none" spc="0" normalizeH="0" baseline="0" noProof="0" smtClean="0">
                <a:ln>
                  <a:noFill/>
                </a:ln>
                <a:solidFill>
                  <a:srgbClr val="000000"/>
                </a:solidFill>
                <a:effectLst/>
                <a:uLnTx/>
                <a:uFillTx/>
                <a:latin typeface="Arial"/>
                <a:ea typeface="+mn-ea"/>
                <a:cs typeface="Arial"/>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GB" sz="900" b="1" i="0" u="none" strike="noStrike" kern="1200" cap="none" spc="0" normalizeH="0" baseline="0" noProof="0">
              <a:ln>
                <a:noFill/>
              </a:ln>
              <a:solidFill>
                <a:srgbClr val="000000"/>
              </a:solidFill>
              <a:effectLst/>
              <a:uLnTx/>
              <a:uFillTx/>
              <a:latin typeface="Arial"/>
              <a:ea typeface="+mn-ea"/>
              <a:cs typeface="Arial"/>
            </a:endParaRPr>
          </a:p>
        </p:txBody>
      </p:sp>
      <p:pic>
        <p:nvPicPr>
          <p:cNvPr id="8" name="Picture 7" descr="Logo&#10;&#10;Description automatically generated">
            <a:extLst>
              <a:ext uri="{FF2B5EF4-FFF2-40B4-BE49-F238E27FC236}">
                <a16:creationId xmlns:a16="http://schemas.microsoft.com/office/drawing/2014/main" id="{81EE84AF-A4CA-4253-88FE-8028F845852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95552" y="5546361"/>
            <a:ext cx="1034606" cy="1037088"/>
          </a:xfrm>
          <a:prstGeom prst="rect">
            <a:avLst/>
          </a:prstGeom>
        </p:spPr>
      </p:pic>
      <p:pic>
        <p:nvPicPr>
          <p:cNvPr id="11" name="Picture 10" descr="A person in a red vest getting food from a car&#10;&#10;Description automatically generated">
            <a:extLst>
              <a:ext uri="{FF2B5EF4-FFF2-40B4-BE49-F238E27FC236}">
                <a16:creationId xmlns:a16="http://schemas.microsoft.com/office/drawing/2014/main" id="{8A4975B2-C914-3BBD-19F5-5174825E0017}"/>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182910" y="363534"/>
            <a:ext cx="7826180" cy="5220000"/>
          </a:xfrm>
          <a:prstGeom prst="rect">
            <a:avLst/>
          </a:prstGeom>
        </p:spPr>
      </p:pic>
      <p:pic>
        <p:nvPicPr>
          <p:cNvPr id="7" name="Picture 6">
            <a:extLst>
              <a:ext uri="{FF2B5EF4-FFF2-40B4-BE49-F238E27FC236}">
                <a16:creationId xmlns:a16="http://schemas.microsoft.com/office/drawing/2014/main" id="{E809E729-4FF1-2DEF-78C1-8154867757F8}"/>
              </a:ext>
            </a:extLst>
          </p:cNvPr>
          <p:cNvPicPr>
            <a:picLocks noGrp="1" noRot="1" noChangeAspect="1" noMove="1" noResize="1" noEditPoints="1" noAdjustHandles="1" noChangeArrowheads="1" noChangeShapeType="1" noCrop="1"/>
          </p:cNvPicPr>
          <p:nvPr/>
        </p:nvPicPr>
        <p:blipFill>
          <a:blip r:embed="rId5"/>
          <a:stretch>
            <a:fillRect/>
          </a:stretch>
        </p:blipFill>
        <p:spPr>
          <a:xfrm>
            <a:off x="124108" y="116164"/>
            <a:ext cx="1034606" cy="475152"/>
          </a:xfrm>
          <a:prstGeom prst="rect">
            <a:avLst/>
          </a:prstGeom>
        </p:spPr>
      </p:pic>
      <p:sp>
        <p:nvSpPr>
          <p:cNvPr id="9" name="TextBox 8">
            <a:extLst>
              <a:ext uri="{FF2B5EF4-FFF2-40B4-BE49-F238E27FC236}">
                <a16:creationId xmlns:a16="http://schemas.microsoft.com/office/drawing/2014/main" id="{66F27D6D-4E32-C3C8-AE43-08FFCFB8590E}"/>
              </a:ext>
            </a:extLst>
          </p:cNvPr>
          <p:cNvSpPr txBox="1">
            <a:spLocks noGrp="1" noRot="1" noMove="1" noResize="1" noEditPoints="1" noAdjustHandles="1" noChangeArrowheads="1" noChangeShapeType="1"/>
          </p:cNvSpPr>
          <p:nvPr/>
        </p:nvSpPr>
        <p:spPr>
          <a:xfrm>
            <a:off x="2257396" y="5378936"/>
            <a:ext cx="2305050" cy="191164"/>
          </a:xfrm>
          <a:prstGeom prst="rect">
            <a:avLst/>
          </a:prstGeom>
          <a:noFill/>
        </p:spPr>
        <p:txBody>
          <a:bodyPr wrap="none" lIns="0" tIns="0" rIns="0" bIns="0" rtlCol="0">
            <a:noAutofit/>
          </a:bodyPr>
          <a:lstStyle/>
          <a:p>
            <a:pPr algn="l"/>
            <a:r>
              <a:rPr lang="en-GB" sz="1000">
                <a:solidFill>
                  <a:schemeClr val="bg1"/>
                </a:solidFill>
                <a:latin typeface="Arial" panose="020B0604020202020204" pitchFamily="34" charset="0"/>
                <a:cs typeface="Arial" panose="020B0604020202020204" pitchFamily="34" charset="0"/>
              </a:rPr>
              <a:t>Photography: Syrian Arab Red Crescent</a:t>
            </a:r>
          </a:p>
        </p:txBody>
      </p:sp>
    </p:spTree>
    <p:extLst>
      <p:ext uri="{BB962C8B-B14F-4D97-AF65-F5344CB8AC3E}">
        <p14:creationId xmlns:p14="http://schemas.microsoft.com/office/powerpoint/2010/main" val="287379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089D7B-965F-4774-B57E-8FB04288412C}"/>
              </a:ext>
            </a:extLst>
          </p:cNvPr>
          <p:cNvSpPr>
            <a:spLocks noGrp="1" noRot="1" noMove="1" noResize="1" noEditPoints="1" noAdjustHandles="1" noChangeArrowheads="1" noChangeShapeType="1"/>
          </p:cNvSpPr>
          <p:nvPr>
            <p:ph type="body" sz="quarter" idx="14"/>
          </p:nvPr>
        </p:nvSpPr>
        <p:spPr>
          <a:xfrm>
            <a:off x="1417325" y="5690337"/>
            <a:ext cx="9523174" cy="672935"/>
          </a:xfrm>
        </p:spPr>
        <p:txBody>
          <a:bodyPr/>
          <a:lstStyle/>
          <a:p>
            <a:pPr algn="ctr">
              <a:spcBef>
                <a:spcPts val="1200"/>
              </a:spcBef>
              <a:buClr>
                <a:schemeClr val="tx2"/>
              </a:buClr>
            </a:pPr>
            <a:r>
              <a:rPr lang="en-GB">
                <a:latin typeface="Arial" panose="020B0604020202020204" pitchFamily="34" charset="0"/>
                <a:cs typeface="Arial" panose="020B0604020202020204" pitchFamily="34" charset="0"/>
              </a:rPr>
              <a:t>Many families are separated during conflict. </a:t>
            </a:r>
          </a:p>
          <a:p>
            <a:pPr algn="ctr">
              <a:spcBef>
                <a:spcPts val="1200"/>
              </a:spcBef>
              <a:buClr>
                <a:schemeClr val="tx2"/>
              </a:buClr>
            </a:pPr>
            <a:r>
              <a:rPr lang="en-GB" b="1">
                <a:latin typeface="Arial" panose="020B0604020202020204" pitchFamily="34" charset="0"/>
                <a:cs typeface="Arial" panose="020B0604020202020204" pitchFamily="34" charset="0"/>
              </a:rPr>
              <a:t>Feel: </a:t>
            </a:r>
            <a:r>
              <a:rPr lang="en-GB">
                <a:latin typeface="Arial" panose="020B0604020202020204" pitchFamily="34" charset="0"/>
                <a:cs typeface="Arial" panose="020B0604020202020204" pitchFamily="34" charset="0"/>
              </a:rPr>
              <a:t>How do you think they feel? Why might they feel this way?</a:t>
            </a:r>
          </a:p>
          <a:p>
            <a:endParaRPr lang="en-GB"/>
          </a:p>
        </p:txBody>
      </p:sp>
      <p:sp>
        <p:nvSpPr>
          <p:cNvPr id="4" name="Slide Number Placeholder 3">
            <a:extLst>
              <a:ext uri="{FF2B5EF4-FFF2-40B4-BE49-F238E27FC236}">
                <a16:creationId xmlns:a16="http://schemas.microsoft.com/office/drawing/2014/main" id="{5E85A8CD-65F7-48CE-92F2-AA9404EF32C1}"/>
              </a:ext>
            </a:extLst>
          </p:cNvPr>
          <p:cNvSpPr>
            <a:spLocks noGrp="1" noRot="1" noMove="1" noResize="1" noEditPoints="1" noAdjustHandles="1" noChangeArrowheads="1" noChangeShapeType="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9C05411-F5C4-44D6-90F3-776F91935555}" type="slidenum">
              <a:rPr kumimoji="0" lang="en-GB" sz="900" b="1" i="0" u="none" strike="noStrike" kern="1200" cap="none" spc="0" normalizeH="0" baseline="0" noProof="0" smtClean="0">
                <a:ln>
                  <a:noFill/>
                </a:ln>
                <a:solidFill>
                  <a:srgbClr val="000000"/>
                </a:solidFill>
                <a:effectLst/>
                <a:uLnTx/>
                <a:uFillTx/>
                <a:latin typeface="Arial"/>
                <a:ea typeface="+mn-ea"/>
                <a:cs typeface="Arial"/>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GB" sz="900" b="1" i="0" u="none" strike="noStrike" kern="1200" cap="none" spc="0" normalizeH="0" baseline="0" noProof="0">
              <a:ln>
                <a:noFill/>
              </a:ln>
              <a:solidFill>
                <a:srgbClr val="000000"/>
              </a:solidFill>
              <a:effectLst/>
              <a:uLnTx/>
              <a:uFillTx/>
              <a:latin typeface="Arial"/>
              <a:ea typeface="+mn-ea"/>
              <a:cs typeface="Arial"/>
            </a:endParaRPr>
          </a:p>
        </p:txBody>
      </p:sp>
      <p:pic>
        <p:nvPicPr>
          <p:cNvPr id="8" name="Picture 7" descr="Logo&#10;&#10;Description automatically generated">
            <a:extLst>
              <a:ext uri="{FF2B5EF4-FFF2-40B4-BE49-F238E27FC236}">
                <a16:creationId xmlns:a16="http://schemas.microsoft.com/office/drawing/2014/main" id="{16588B37-2D26-4DF0-A1E4-B4A8C0064D2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95552" y="5546361"/>
            <a:ext cx="1034606" cy="1037088"/>
          </a:xfrm>
          <a:prstGeom prst="rect">
            <a:avLst/>
          </a:prstGeom>
        </p:spPr>
      </p:pic>
      <p:pic>
        <p:nvPicPr>
          <p:cNvPr id="11" name="Picture 10" descr="A person sitting on a bench with a child&#10;&#10;Description automatically generated">
            <a:extLst>
              <a:ext uri="{FF2B5EF4-FFF2-40B4-BE49-F238E27FC236}">
                <a16:creationId xmlns:a16="http://schemas.microsoft.com/office/drawing/2014/main" id="{C88D4F22-6100-1DCB-C55C-44B9C3747C7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182911" y="287752"/>
            <a:ext cx="7826178" cy="5220000"/>
          </a:xfrm>
          <a:prstGeom prst="rect">
            <a:avLst/>
          </a:prstGeom>
        </p:spPr>
      </p:pic>
      <p:pic>
        <p:nvPicPr>
          <p:cNvPr id="7" name="Picture 6">
            <a:extLst>
              <a:ext uri="{FF2B5EF4-FFF2-40B4-BE49-F238E27FC236}">
                <a16:creationId xmlns:a16="http://schemas.microsoft.com/office/drawing/2014/main" id="{2619F1C4-7BBE-945E-DF26-55856B5840F4}"/>
              </a:ext>
            </a:extLst>
          </p:cNvPr>
          <p:cNvPicPr>
            <a:picLocks noGrp="1" noRot="1" noChangeAspect="1" noMove="1" noResize="1" noEditPoints="1" noAdjustHandles="1" noChangeArrowheads="1" noChangeShapeType="1" noCrop="1"/>
          </p:cNvPicPr>
          <p:nvPr/>
        </p:nvPicPr>
        <p:blipFill>
          <a:blip r:embed="rId5"/>
          <a:stretch>
            <a:fillRect/>
          </a:stretch>
        </p:blipFill>
        <p:spPr>
          <a:xfrm>
            <a:off x="124108" y="116164"/>
            <a:ext cx="1034606" cy="475152"/>
          </a:xfrm>
          <a:prstGeom prst="rect">
            <a:avLst/>
          </a:prstGeom>
        </p:spPr>
      </p:pic>
      <p:sp>
        <p:nvSpPr>
          <p:cNvPr id="9" name="TextBox 8">
            <a:extLst>
              <a:ext uri="{FF2B5EF4-FFF2-40B4-BE49-F238E27FC236}">
                <a16:creationId xmlns:a16="http://schemas.microsoft.com/office/drawing/2014/main" id="{6D981B38-3540-CE92-3EA0-D519C8BD9AFC}"/>
              </a:ext>
            </a:extLst>
          </p:cNvPr>
          <p:cNvSpPr txBox="1">
            <a:spLocks noGrp="1" noRot="1" noMove="1" noResize="1" noEditPoints="1" noAdjustHandles="1" noChangeArrowheads="1" noChangeShapeType="1"/>
          </p:cNvSpPr>
          <p:nvPr/>
        </p:nvSpPr>
        <p:spPr>
          <a:xfrm>
            <a:off x="2266094" y="5287636"/>
            <a:ext cx="2305050" cy="191164"/>
          </a:xfrm>
          <a:prstGeom prst="rect">
            <a:avLst/>
          </a:prstGeom>
          <a:noFill/>
        </p:spPr>
        <p:txBody>
          <a:bodyPr wrap="none" lIns="0" tIns="0" rIns="0" bIns="0" rtlCol="0">
            <a:noAutofit/>
          </a:bodyPr>
          <a:lstStyle/>
          <a:p>
            <a:pPr algn="l"/>
            <a:r>
              <a:rPr lang="en-GB" sz="1000">
                <a:solidFill>
                  <a:schemeClr val="bg1"/>
                </a:solidFill>
                <a:latin typeface="Arial" panose="020B0604020202020204" pitchFamily="34" charset="0"/>
                <a:cs typeface="Arial" panose="020B0604020202020204" pitchFamily="34" charset="0"/>
              </a:rPr>
              <a:t>Photography: Syrian Arab Red Crescent</a:t>
            </a:r>
          </a:p>
        </p:txBody>
      </p:sp>
    </p:spTree>
    <p:extLst>
      <p:ext uri="{BB962C8B-B14F-4D97-AF65-F5344CB8AC3E}">
        <p14:creationId xmlns:p14="http://schemas.microsoft.com/office/powerpoint/2010/main" val="98136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FE650A-B29E-4506-9C3B-027C7DD1572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030807" y="1415077"/>
            <a:ext cx="7949488" cy="7493279"/>
          </a:xfrm>
          <a:prstGeom prst="rect">
            <a:avLst/>
          </a:prstGeom>
        </p:spPr>
      </p:pic>
      <p:sp>
        <p:nvSpPr>
          <p:cNvPr id="7" name="object 8">
            <a:extLst>
              <a:ext uri="{FF2B5EF4-FFF2-40B4-BE49-F238E27FC236}">
                <a16:creationId xmlns:a16="http://schemas.microsoft.com/office/drawing/2014/main" id="{F535F6D9-9244-40B9-BBA0-B2AEFD9FCF46}"/>
              </a:ext>
            </a:extLst>
          </p:cNvPr>
          <p:cNvSpPr txBox="1">
            <a:spLocks noGrp="1" noRot="1" noMove="1" noResize="1" noEditPoints="1" noAdjustHandles="1" noChangeArrowheads="1" noChangeShapeType="1"/>
          </p:cNvSpPr>
          <p:nvPr/>
        </p:nvSpPr>
        <p:spPr>
          <a:xfrm>
            <a:off x="2602203" y="1477929"/>
            <a:ext cx="9032081" cy="2861681"/>
          </a:xfrm>
          <a:prstGeom prst="rect">
            <a:avLst/>
          </a:prstGeom>
        </p:spPr>
        <p:txBody>
          <a:bodyPr vert="horz" wrap="square" lIns="0" tIns="9525" rIns="0" bIns="0" rtlCol="0" anchor="t">
            <a:spAutoFit/>
          </a:bodyPr>
          <a:lstStyle/>
          <a:p>
            <a:pPr marL="8890" marR="10795" lvl="0" indent="0" algn="ctr" defTabSz="685800" rtl="0" eaLnBrk="1" fontAlgn="auto" latinLnBrk="0" hangingPunct="1">
              <a:lnSpc>
                <a:spcPct val="100000"/>
              </a:lnSpc>
              <a:spcBef>
                <a:spcPts val="75"/>
              </a:spcBef>
              <a:spcAft>
                <a:spcPts val="0"/>
              </a:spcAft>
              <a:buClrTx/>
              <a:buSzTx/>
              <a:buFontTx/>
              <a:buNone/>
              <a:tabLst/>
              <a:defRPr/>
            </a:pPr>
            <a:r>
              <a:rPr kumimoji="0" lang="en-GB" sz="440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t>
            </a:r>
            <a:r>
              <a:rPr lang="en-GB" sz="4400">
                <a:latin typeface="Arial" panose="020B0604020202020204" pitchFamily="34" charset="0"/>
                <a:cs typeface="Arial" panose="020B0604020202020204" pitchFamily="34" charset="0"/>
              </a:rPr>
              <a:t>Family separation during conflicts should be avoided at all costs, even if it means compromising on safety.”</a:t>
            </a:r>
            <a:endParaRPr kumimoji="0" lang="en-GB" sz="440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8890" marR="10795" lvl="0" indent="0" algn="ctr" defTabSz="685800" rtl="0" eaLnBrk="1" fontAlgn="auto" latinLnBrk="0" hangingPunct="1">
              <a:lnSpc>
                <a:spcPct val="100000"/>
              </a:lnSpc>
              <a:spcBef>
                <a:spcPts val="75"/>
              </a:spcBef>
              <a:spcAft>
                <a:spcPts val="0"/>
              </a:spcAft>
              <a:buClrTx/>
              <a:buSzTx/>
              <a:buFontTx/>
              <a:buNone/>
              <a:tabLst/>
              <a:defRPr/>
            </a:pPr>
            <a:endParaRPr kumimoji="0" sz="5250" b="0" i="0" u="none" strike="noStrike" kern="1200" cap="none" spc="0" normalizeH="0" baseline="0" noProof="0">
              <a:ln>
                <a:noFill/>
              </a:ln>
              <a:solidFill>
                <a:srgbClr val="000000"/>
              </a:solidFill>
              <a:effectLst/>
              <a:uLnTx/>
              <a:uFillTx/>
              <a:latin typeface="Arial"/>
              <a:ea typeface="+mn-ea"/>
              <a:cs typeface="Arial"/>
            </a:endParaRPr>
          </a:p>
        </p:txBody>
      </p:sp>
      <p:pic>
        <p:nvPicPr>
          <p:cNvPr id="9" name="Picture 8" descr="Icon&#10;&#10;Description automatically generated">
            <a:extLst>
              <a:ext uri="{FF2B5EF4-FFF2-40B4-BE49-F238E27FC236}">
                <a16:creationId xmlns:a16="http://schemas.microsoft.com/office/drawing/2014/main" id="{016E59D7-B250-436F-A22D-01531905766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flipH="1">
            <a:off x="557716" y="1415077"/>
            <a:ext cx="1872206" cy="1867727"/>
          </a:xfrm>
          <a:prstGeom prst="rect">
            <a:avLst/>
          </a:prstGeom>
        </p:spPr>
      </p:pic>
      <p:sp>
        <p:nvSpPr>
          <p:cNvPr id="2" name="TextBox 1">
            <a:extLst>
              <a:ext uri="{FF2B5EF4-FFF2-40B4-BE49-F238E27FC236}">
                <a16:creationId xmlns:a16="http://schemas.microsoft.com/office/drawing/2014/main" id="{A3320A1D-8ED0-45B8-B29A-4B79DAC54E99}"/>
              </a:ext>
            </a:extLst>
          </p:cNvPr>
          <p:cNvSpPr txBox="1">
            <a:spLocks noGrp="1" noRot="1" noMove="1" noResize="1" noEditPoints="1" noAdjustHandles="1" noChangeArrowheads="1" noChangeShapeType="1"/>
          </p:cNvSpPr>
          <p:nvPr/>
        </p:nvSpPr>
        <p:spPr>
          <a:xfrm>
            <a:off x="557716" y="5064752"/>
            <a:ext cx="2044954" cy="751432"/>
          </a:xfrm>
          <a:prstGeom prst="roundRect">
            <a:avLst/>
          </a:prstGeom>
        </p:spPr>
        <p:style>
          <a:lnRef idx="2">
            <a:schemeClr val="accent2"/>
          </a:lnRef>
          <a:fillRef idx="1">
            <a:schemeClr val="lt1"/>
          </a:fillRef>
          <a:effectRef idx="0">
            <a:schemeClr val="accent2"/>
          </a:effectRef>
          <a:fontRef idx="minor">
            <a:schemeClr val="dk1"/>
          </a:fontRef>
        </p:style>
        <p:txBody>
          <a:bodyPr wrap="square" lIns="0" tIns="0" rIns="0" bIns="0" rtlCol="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Agree</a:t>
            </a:r>
          </a:p>
        </p:txBody>
      </p:sp>
      <p:sp>
        <p:nvSpPr>
          <p:cNvPr id="10" name="TextBox 9">
            <a:extLst>
              <a:ext uri="{FF2B5EF4-FFF2-40B4-BE49-F238E27FC236}">
                <a16:creationId xmlns:a16="http://schemas.microsoft.com/office/drawing/2014/main" id="{CAD0BA08-A864-490E-BA0D-F99B3EBB7B17}"/>
              </a:ext>
            </a:extLst>
          </p:cNvPr>
          <p:cNvSpPr txBox="1">
            <a:spLocks noGrp="1" noRot="1" noMove="1" noResize="1" noEditPoints="1" noAdjustHandles="1" noChangeArrowheads="1" noChangeShapeType="1"/>
          </p:cNvSpPr>
          <p:nvPr/>
        </p:nvSpPr>
        <p:spPr>
          <a:xfrm>
            <a:off x="9429182" y="5064752"/>
            <a:ext cx="2266884" cy="751432"/>
          </a:xfrm>
          <a:prstGeom prst="roundRect">
            <a:avLst/>
          </a:prstGeom>
        </p:spPr>
        <p:style>
          <a:lnRef idx="2">
            <a:schemeClr val="accent2"/>
          </a:lnRef>
          <a:fillRef idx="1">
            <a:schemeClr val="lt1"/>
          </a:fillRef>
          <a:effectRef idx="0">
            <a:schemeClr val="accent2"/>
          </a:effectRef>
          <a:fontRef idx="minor">
            <a:schemeClr val="dk1"/>
          </a:fontRef>
        </p:style>
        <p:txBody>
          <a:bodyPr wrap="square" lIns="0" tIns="0" rIns="0" bIns="0" rtlCol="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Disagree</a:t>
            </a:r>
          </a:p>
        </p:txBody>
      </p:sp>
      <p:pic>
        <p:nvPicPr>
          <p:cNvPr id="8" name="Picture 7">
            <a:extLst>
              <a:ext uri="{FF2B5EF4-FFF2-40B4-BE49-F238E27FC236}">
                <a16:creationId xmlns:a16="http://schemas.microsoft.com/office/drawing/2014/main" id="{45A81682-9917-7D1A-F378-E10E79EA7EF9}"/>
              </a:ext>
            </a:extLst>
          </p:cNvPr>
          <p:cNvPicPr>
            <a:picLocks noGrp="1" noRot="1" noChangeAspect="1" noMove="1" noResize="1" noEditPoints="1" noAdjustHandles="1" noChangeArrowheads="1" noChangeShapeType="1" noCrop="1"/>
          </p:cNvPicPr>
          <p:nvPr/>
        </p:nvPicPr>
        <p:blipFill>
          <a:blip r:embed="rId5"/>
          <a:stretch>
            <a:fillRect/>
          </a:stretch>
        </p:blipFill>
        <p:spPr>
          <a:xfrm>
            <a:off x="124108" y="116164"/>
            <a:ext cx="1034606" cy="475152"/>
          </a:xfrm>
          <a:prstGeom prst="rect">
            <a:avLst/>
          </a:prstGeom>
        </p:spPr>
      </p:pic>
      <p:sp>
        <p:nvSpPr>
          <p:cNvPr id="11" name="Slide Number Placeholder 3">
            <a:extLst>
              <a:ext uri="{FF2B5EF4-FFF2-40B4-BE49-F238E27FC236}">
                <a16:creationId xmlns:a16="http://schemas.microsoft.com/office/drawing/2014/main" id="{AF5F1D37-19B7-4903-EC43-E0874031D6F8}"/>
              </a:ext>
            </a:extLst>
          </p:cNvPr>
          <p:cNvSpPr txBox="1">
            <a:spLocks noGrp="1" noRot="1" noMove="1" noResize="1" noEditPoints="1" noAdjustHandles="1" noChangeArrowheads="1" noChangeShapeType="1"/>
          </p:cNvSpPr>
          <p:nvPr/>
        </p:nvSpPr>
        <p:spPr>
          <a:xfrm>
            <a:off x="11263313" y="6514200"/>
            <a:ext cx="542925" cy="1384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fld id="{89C05411-F5C4-44D6-90F3-776F91935555}" type="slidenum">
              <a:rPr lang="en-GB" sz="900" b="1" smtClean="0">
                <a:solidFill>
                  <a:srgbClr val="000000"/>
                </a:solidFill>
                <a:latin typeface="Arial"/>
                <a:cs typeface="Arial"/>
              </a:rPr>
              <a:pPr algn="r" defTabSz="685800">
                <a:defRPr/>
              </a:pPr>
              <a:t>5</a:t>
            </a:fld>
            <a:endParaRPr lang="en-GB" sz="900" b="1">
              <a:solidFill>
                <a:srgbClr val="000000"/>
              </a:solidFill>
              <a:latin typeface="Arial"/>
              <a:cs typeface="Arial"/>
            </a:endParaRPr>
          </a:p>
        </p:txBody>
      </p:sp>
    </p:spTree>
    <p:extLst>
      <p:ext uri="{BB962C8B-B14F-4D97-AF65-F5344CB8AC3E}">
        <p14:creationId xmlns:p14="http://schemas.microsoft.com/office/powerpoint/2010/main" val="2418211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D12D4B81-24B7-4C6D-94DA-EB7140DF0DF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23392" y="1704942"/>
            <a:ext cx="1728192" cy="1724058"/>
          </a:xfrm>
          <a:prstGeom prst="rect">
            <a:avLst/>
          </a:prstGeom>
        </p:spPr>
      </p:pic>
      <p:pic>
        <p:nvPicPr>
          <p:cNvPr id="7" name="Picture 6">
            <a:extLst>
              <a:ext uri="{FF2B5EF4-FFF2-40B4-BE49-F238E27FC236}">
                <a16:creationId xmlns:a16="http://schemas.microsoft.com/office/drawing/2014/main" id="{75F83CFE-B8BA-0149-34E9-90DEB64EC8EB}"/>
              </a:ext>
            </a:extLst>
          </p:cNvPr>
          <p:cNvPicPr>
            <a:picLocks noGrp="1" noRot="1" noChangeAspect="1" noMove="1" noResize="1" noEditPoints="1" noAdjustHandles="1" noChangeArrowheads="1" noChangeShapeType="1" noCrop="1"/>
          </p:cNvPicPr>
          <p:nvPr/>
        </p:nvPicPr>
        <p:blipFill>
          <a:blip r:embed="rId4"/>
          <a:stretch>
            <a:fillRect/>
          </a:stretch>
        </p:blipFill>
        <p:spPr>
          <a:xfrm>
            <a:off x="124108" y="116164"/>
            <a:ext cx="1034606" cy="475152"/>
          </a:xfrm>
          <a:prstGeom prst="rect">
            <a:avLst/>
          </a:prstGeom>
        </p:spPr>
      </p:pic>
      <p:sp>
        <p:nvSpPr>
          <p:cNvPr id="11" name="TextBox 10">
            <a:extLst>
              <a:ext uri="{FF2B5EF4-FFF2-40B4-BE49-F238E27FC236}">
                <a16:creationId xmlns:a16="http://schemas.microsoft.com/office/drawing/2014/main" id="{B6B96E68-7219-AC39-AD8E-05AB21C40FDE}"/>
              </a:ext>
            </a:extLst>
          </p:cNvPr>
          <p:cNvSpPr txBox="1">
            <a:spLocks noGrp="1" noRot="1" noMove="1" noResize="1" noEditPoints="1" noAdjustHandles="1" noChangeArrowheads="1" noChangeShapeType="1"/>
          </p:cNvSpPr>
          <p:nvPr/>
        </p:nvSpPr>
        <p:spPr>
          <a:xfrm>
            <a:off x="2351584" y="2129955"/>
            <a:ext cx="6894016" cy="2598089"/>
          </a:xfrm>
          <a:prstGeom prst="rect">
            <a:avLst/>
          </a:prstGeom>
          <a:noFill/>
        </p:spPr>
        <p:txBody>
          <a:bodyPr wrap="none" lIns="0" tIns="0" rIns="0" bIns="0" rtlCol="0">
            <a:noAutofit/>
          </a:bodyPr>
          <a:lstStyle/>
          <a:p>
            <a:pPr algn="l"/>
            <a:r>
              <a:rPr lang="en-GB" sz="3200" b="1">
                <a:latin typeface="Arial" panose="020B0604020202020204" pitchFamily="34" charset="0"/>
                <a:cs typeface="Arial" panose="020B0604020202020204" pitchFamily="34" charset="0"/>
              </a:rPr>
              <a:t>Reflect on your own:</a:t>
            </a:r>
          </a:p>
          <a:p>
            <a:pPr algn="l"/>
            <a:endParaRPr lang="en-GB" sz="3200">
              <a:latin typeface="Arial" panose="020B0604020202020204" pitchFamily="34" charset="0"/>
              <a:cs typeface="Arial" panose="020B0604020202020204" pitchFamily="34" charset="0"/>
            </a:endParaRPr>
          </a:p>
          <a:p>
            <a:pPr algn="l"/>
            <a:r>
              <a:rPr lang="en-GB" sz="3200">
                <a:latin typeface="Arial" panose="020B0604020202020204" pitchFamily="34" charset="0"/>
                <a:cs typeface="Arial" panose="020B0604020202020204" pitchFamily="34" charset="0"/>
              </a:rPr>
              <a:t>What are your thoughts and feelings about </a:t>
            </a:r>
          </a:p>
          <a:p>
            <a:pPr algn="l"/>
            <a:r>
              <a:rPr lang="en-GB" sz="3200">
                <a:latin typeface="Arial" panose="020B0604020202020204" pitchFamily="34" charset="0"/>
                <a:cs typeface="Arial" panose="020B0604020202020204" pitchFamily="34" charset="0"/>
              </a:rPr>
              <a:t>these images and the events you have talked </a:t>
            </a:r>
          </a:p>
          <a:p>
            <a:pPr algn="l"/>
            <a:r>
              <a:rPr lang="en-GB" sz="3200">
                <a:latin typeface="Arial" panose="020B0604020202020204" pitchFamily="34" charset="0"/>
                <a:cs typeface="Arial" panose="020B0604020202020204" pitchFamily="34" charset="0"/>
              </a:rPr>
              <a:t>about? </a:t>
            </a:r>
          </a:p>
        </p:txBody>
      </p:sp>
      <p:sp>
        <p:nvSpPr>
          <p:cNvPr id="10" name="Slide Number Placeholder 3">
            <a:extLst>
              <a:ext uri="{FF2B5EF4-FFF2-40B4-BE49-F238E27FC236}">
                <a16:creationId xmlns:a16="http://schemas.microsoft.com/office/drawing/2014/main" id="{C5BBCE5B-73F7-2C4A-9EB5-0F75BC1D1EEF}"/>
              </a:ext>
            </a:extLst>
          </p:cNvPr>
          <p:cNvSpPr txBox="1">
            <a:spLocks noGrp="1" noRot="1" noMove="1" noResize="1" noEditPoints="1" noAdjustHandles="1" noChangeArrowheads="1" noChangeShapeType="1"/>
          </p:cNvSpPr>
          <p:nvPr/>
        </p:nvSpPr>
        <p:spPr>
          <a:xfrm>
            <a:off x="11263313" y="6514200"/>
            <a:ext cx="542925" cy="1384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fld id="{89C05411-F5C4-44D6-90F3-776F91935555}" type="slidenum">
              <a:rPr lang="en-GB" sz="900" b="1" smtClean="0">
                <a:solidFill>
                  <a:srgbClr val="000000"/>
                </a:solidFill>
                <a:latin typeface="Arial"/>
                <a:cs typeface="Arial"/>
              </a:rPr>
              <a:pPr algn="r" defTabSz="685800">
                <a:defRPr/>
              </a:pPr>
              <a:t>6</a:t>
            </a:fld>
            <a:endParaRPr lang="en-GB" sz="900" b="1">
              <a:solidFill>
                <a:srgbClr val="000000"/>
              </a:solidFill>
              <a:latin typeface="Arial"/>
              <a:cs typeface="Arial"/>
            </a:endParaRPr>
          </a:p>
        </p:txBody>
      </p:sp>
    </p:spTree>
    <p:extLst>
      <p:ext uri="{BB962C8B-B14F-4D97-AF65-F5344CB8AC3E}">
        <p14:creationId xmlns:p14="http://schemas.microsoft.com/office/powerpoint/2010/main" val="3140349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ringing families back together: Jan's Story">
            <a:hlinkClick r:id="" action="ppaction://media"/>
            <a:extLst>
              <a:ext uri="{FF2B5EF4-FFF2-40B4-BE49-F238E27FC236}">
                <a16:creationId xmlns:a16="http://schemas.microsoft.com/office/drawing/2014/main" id="{A1CF5FA1-DBF5-C743-33D9-0164BBA78D57}"/>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2145430" y="1703922"/>
            <a:ext cx="7901138" cy="4464143"/>
          </a:xfrm>
          <a:prstGeom prst="rect">
            <a:avLst/>
          </a:prstGeom>
        </p:spPr>
      </p:pic>
      <p:sp>
        <p:nvSpPr>
          <p:cNvPr id="6" name="object 8">
            <a:extLst>
              <a:ext uri="{FF2B5EF4-FFF2-40B4-BE49-F238E27FC236}">
                <a16:creationId xmlns:a16="http://schemas.microsoft.com/office/drawing/2014/main" id="{043B3BB3-F6CB-84EE-61ED-F57D1A0EBF3A}"/>
              </a:ext>
            </a:extLst>
          </p:cNvPr>
          <p:cNvSpPr txBox="1">
            <a:spLocks noGrp="1" noRot="1" noMove="1" noResize="1" noEditPoints="1" noAdjustHandles="1" noChangeArrowheads="1" noChangeShapeType="1"/>
          </p:cNvSpPr>
          <p:nvPr/>
        </p:nvSpPr>
        <p:spPr>
          <a:xfrm>
            <a:off x="835068" y="805438"/>
            <a:ext cx="10971963" cy="1438214"/>
          </a:xfrm>
          <a:prstGeom prst="rect">
            <a:avLst/>
          </a:prstGeom>
        </p:spPr>
        <p:txBody>
          <a:bodyPr vert="horz" wrap="square" lIns="0" tIns="9525" rIns="0" bIns="0" rtlCol="0" anchor="t">
            <a:spAutoFit/>
          </a:bodyPr>
          <a:lstStyle/>
          <a:p>
            <a:pPr marL="8890" marR="10795" lvl="0" indent="0" defTabSz="685800" rtl="0" eaLnBrk="1" fontAlgn="auto" latinLnBrk="0" hangingPunct="1">
              <a:lnSpc>
                <a:spcPct val="100000"/>
              </a:lnSpc>
              <a:spcBef>
                <a:spcPts val="75"/>
              </a:spcBef>
              <a:spcAft>
                <a:spcPts val="0"/>
              </a:spcAft>
              <a:buClrTx/>
              <a:buSzTx/>
              <a:buFontTx/>
              <a:buNone/>
              <a:tabLst/>
              <a:defRPr/>
            </a:pPr>
            <a:r>
              <a:rPr kumimoji="0" lang="en-GB" sz="240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Watch this animation to find out how the Red Cross Red Crescent movement help </a:t>
            </a:r>
            <a:r>
              <a:rPr kumimoji="0" lang="en-GB" sz="2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reunite families fleeing conflict</a:t>
            </a:r>
            <a:r>
              <a:rPr kumimoji="0" lang="en-GB" sz="240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p>
          <a:p>
            <a:pPr marL="8890" marR="10795" lvl="0" indent="0" algn="ctr" defTabSz="685800" rtl="0" eaLnBrk="1" fontAlgn="auto" latinLnBrk="0" hangingPunct="1">
              <a:lnSpc>
                <a:spcPct val="100000"/>
              </a:lnSpc>
              <a:spcBef>
                <a:spcPts val="75"/>
              </a:spcBef>
              <a:spcAft>
                <a:spcPts val="0"/>
              </a:spcAft>
              <a:buClrTx/>
              <a:buSzTx/>
              <a:buFontTx/>
              <a:buNone/>
              <a:tabLst/>
              <a:defRPr/>
            </a:pPr>
            <a:endParaRPr kumimoji="0" sz="4400" b="0" i="0" u="none" strike="noStrike" kern="1200" cap="none" spc="0" normalizeH="0" baseline="0" noProof="0">
              <a:ln>
                <a:noFill/>
              </a:ln>
              <a:solidFill>
                <a:srgbClr val="000000"/>
              </a:solidFill>
              <a:effectLst/>
              <a:uLnTx/>
              <a:uFillTx/>
              <a:latin typeface="Arial"/>
              <a:ea typeface="+mn-ea"/>
              <a:cs typeface="Arial"/>
            </a:endParaRPr>
          </a:p>
        </p:txBody>
      </p:sp>
      <p:pic>
        <p:nvPicPr>
          <p:cNvPr id="7" name="Picture 6">
            <a:extLst>
              <a:ext uri="{FF2B5EF4-FFF2-40B4-BE49-F238E27FC236}">
                <a16:creationId xmlns:a16="http://schemas.microsoft.com/office/drawing/2014/main" id="{545AEC7E-F9FD-302B-77D2-FC3C1BAD7227}"/>
              </a:ext>
            </a:extLst>
          </p:cNvPr>
          <p:cNvPicPr>
            <a:picLocks noGrp="1" noRot="1" noChangeAspect="1" noMove="1" noResize="1" noEditPoints="1" noAdjustHandles="1" noChangeArrowheads="1" noChangeShapeType="1" noCrop="1"/>
          </p:cNvPicPr>
          <p:nvPr/>
        </p:nvPicPr>
        <p:blipFill>
          <a:blip r:embed="rId5"/>
          <a:stretch>
            <a:fillRect/>
          </a:stretch>
        </p:blipFill>
        <p:spPr>
          <a:xfrm>
            <a:off x="124108" y="116164"/>
            <a:ext cx="1034606" cy="475152"/>
          </a:xfrm>
          <a:prstGeom prst="rect">
            <a:avLst/>
          </a:prstGeom>
        </p:spPr>
      </p:pic>
      <p:sp>
        <p:nvSpPr>
          <p:cNvPr id="8" name="Slide Number Placeholder 3">
            <a:extLst>
              <a:ext uri="{FF2B5EF4-FFF2-40B4-BE49-F238E27FC236}">
                <a16:creationId xmlns:a16="http://schemas.microsoft.com/office/drawing/2014/main" id="{790765C1-5514-C470-8EB2-0FED65F33E1F}"/>
              </a:ext>
            </a:extLst>
          </p:cNvPr>
          <p:cNvSpPr txBox="1">
            <a:spLocks noGrp="1" noRot="1" noMove="1" noResize="1" noEditPoints="1" noAdjustHandles="1" noChangeArrowheads="1" noChangeShapeType="1"/>
          </p:cNvSpPr>
          <p:nvPr/>
        </p:nvSpPr>
        <p:spPr>
          <a:xfrm>
            <a:off x="11263313" y="6514200"/>
            <a:ext cx="542925" cy="1384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fld id="{89C05411-F5C4-44D6-90F3-776F91935555}" type="slidenum">
              <a:rPr lang="en-GB" sz="900" b="1" smtClean="0">
                <a:solidFill>
                  <a:srgbClr val="000000"/>
                </a:solidFill>
                <a:latin typeface="Arial"/>
                <a:cs typeface="Arial"/>
              </a:rPr>
              <a:pPr algn="r" defTabSz="685800">
                <a:defRPr/>
              </a:pPr>
              <a:t>7</a:t>
            </a:fld>
            <a:endParaRPr lang="en-GB" sz="900" b="1">
              <a:solidFill>
                <a:srgbClr val="000000"/>
              </a:solidFill>
              <a:latin typeface="Arial"/>
              <a:cs typeface="Arial"/>
            </a:endParaRPr>
          </a:p>
        </p:txBody>
      </p:sp>
    </p:spTree>
    <p:extLst>
      <p:ext uri="{BB962C8B-B14F-4D97-AF65-F5344CB8AC3E}">
        <p14:creationId xmlns:p14="http://schemas.microsoft.com/office/powerpoint/2010/main" val="407013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1EE74C-E191-E38D-46AF-4087B831EB80}"/>
              </a:ext>
            </a:extLst>
          </p:cNvPr>
          <p:cNvPicPr>
            <a:picLocks noGrp="1" noRot="1" noChangeAspect="1" noMove="1" noResize="1" noEditPoints="1" noAdjustHandles="1" noChangeArrowheads="1" noChangeShapeType="1" noCrop="1"/>
          </p:cNvPicPr>
          <p:nvPr/>
        </p:nvPicPr>
        <p:blipFill>
          <a:blip r:embed="rId3"/>
          <a:stretch>
            <a:fillRect/>
          </a:stretch>
        </p:blipFill>
        <p:spPr>
          <a:xfrm>
            <a:off x="3020753" y="792645"/>
            <a:ext cx="8349825" cy="4698703"/>
          </a:xfrm>
          <a:prstGeom prst="rect">
            <a:avLst/>
          </a:prstGeom>
        </p:spPr>
      </p:pic>
      <p:sp>
        <p:nvSpPr>
          <p:cNvPr id="8" name="object 8">
            <a:extLst>
              <a:ext uri="{FF2B5EF4-FFF2-40B4-BE49-F238E27FC236}">
                <a16:creationId xmlns:a16="http://schemas.microsoft.com/office/drawing/2014/main" id="{26B920C4-35F8-11F4-BAAA-BDACBD07DD06}"/>
              </a:ext>
            </a:extLst>
          </p:cNvPr>
          <p:cNvSpPr txBox="1">
            <a:spLocks noGrp="1" noRot="1" noMove="1" noResize="1" noEditPoints="1" noAdjustHandles="1" noChangeArrowheads="1" noChangeShapeType="1"/>
          </p:cNvSpPr>
          <p:nvPr/>
        </p:nvSpPr>
        <p:spPr>
          <a:xfrm>
            <a:off x="898950" y="1993536"/>
            <a:ext cx="2121803" cy="994503"/>
          </a:xfrm>
          <a:prstGeom prst="rect">
            <a:avLst/>
          </a:prstGeom>
        </p:spPr>
        <p:txBody>
          <a:bodyPr vert="horz" wrap="square" lIns="0" tIns="9525" rIns="0" bIns="0" rtlCol="0" anchor="t">
            <a:spAutoFit/>
          </a:bodyPr>
          <a:lstStyle/>
          <a:p>
            <a:pPr marL="8890" marR="10795" lvl="0" indent="0" defTabSz="685800" rtl="0" eaLnBrk="1" fontAlgn="auto" latinLnBrk="0" hangingPunct="1">
              <a:lnSpc>
                <a:spcPct val="100000"/>
              </a:lnSpc>
              <a:spcBef>
                <a:spcPts val="75"/>
              </a:spcBef>
              <a:spcAft>
                <a:spcPts val="0"/>
              </a:spcAft>
              <a:buClrTx/>
              <a:buSzTx/>
              <a:buFontTx/>
              <a:buNone/>
              <a:tabLst/>
              <a:defRPr/>
            </a:pPr>
            <a:r>
              <a:rPr kumimoji="0" lang="en-GB" sz="320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Where is </a:t>
            </a:r>
            <a:r>
              <a:rPr kumimoji="0" lang="en-GB" sz="32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Lebanon</a:t>
            </a:r>
            <a:r>
              <a:rPr kumimoji="0" lang="en-GB" sz="320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945CF6E5-69E0-2C5D-050D-DA58E6FDCFB7}"/>
              </a:ext>
            </a:extLst>
          </p:cNvPr>
          <p:cNvPicPr>
            <a:picLocks noGrp="1" noRot="1" noChangeAspect="1" noMove="1" noResize="1" noEditPoints="1" noAdjustHandles="1" noChangeArrowheads="1" noChangeShapeType="1" noCrop="1"/>
          </p:cNvPicPr>
          <p:nvPr/>
        </p:nvPicPr>
        <p:blipFill>
          <a:blip r:embed="rId4"/>
          <a:stretch>
            <a:fillRect/>
          </a:stretch>
        </p:blipFill>
        <p:spPr>
          <a:xfrm>
            <a:off x="124108" y="116164"/>
            <a:ext cx="1034606" cy="475152"/>
          </a:xfrm>
          <a:prstGeom prst="rect">
            <a:avLst/>
          </a:prstGeom>
        </p:spPr>
      </p:pic>
      <p:pic>
        <p:nvPicPr>
          <p:cNvPr id="9" name="Picture 8" descr="A map of europe with red arrow&#10;&#10;Description automatically generated">
            <a:extLst>
              <a:ext uri="{FF2B5EF4-FFF2-40B4-BE49-F238E27FC236}">
                <a16:creationId xmlns:a16="http://schemas.microsoft.com/office/drawing/2014/main" id="{62CE8ADE-4374-B5AA-7EE7-54F04C3C488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959401" y="4188930"/>
            <a:ext cx="2979703" cy="1876425"/>
          </a:xfrm>
          <a:prstGeom prst="rect">
            <a:avLst/>
          </a:prstGeom>
        </p:spPr>
      </p:pic>
      <p:sp>
        <p:nvSpPr>
          <p:cNvPr id="10" name="Slide Number Placeholder 3">
            <a:extLst>
              <a:ext uri="{FF2B5EF4-FFF2-40B4-BE49-F238E27FC236}">
                <a16:creationId xmlns:a16="http://schemas.microsoft.com/office/drawing/2014/main" id="{98F175E3-B808-DF48-D926-CF144545E344}"/>
              </a:ext>
            </a:extLst>
          </p:cNvPr>
          <p:cNvSpPr>
            <a:spLocks noGrp="1" noRot="1" noMove="1" noResize="1" noEditPoints="1" noAdjustHandles="1" noChangeArrowheads="1" noChangeShapeType="1"/>
          </p:cNvSpPr>
          <p:nvPr>
            <p:ph type="sldNum" sz="quarter" idx="12"/>
          </p:nvPr>
        </p:nvSpPr>
        <p:spPr>
          <a:xfrm>
            <a:off x="11263313" y="6514200"/>
            <a:ext cx="542925" cy="138498"/>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9C05411-F5C4-44D6-90F3-776F91935555}" type="slidenum">
              <a:rPr kumimoji="0" lang="en-GB" sz="900" b="1" i="0" u="none" strike="noStrike" kern="1200" cap="none" spc="0" normalizeH="0" baseline="0" noProof="0" smtClean="0">
                <a:ln>
                  <a:noFill/>
                </a:ln>
                <a:solidFill>
                  <a:srgbClr val="000000"/>
                </a:solidFill>
                <a:effectLst/>
                <a:uLnTx/>
                <a:uFillTx/>
                <a:latin typeface="Arial"/>
                <a:ea typeface="+mn-ea"/>
                <a:cs typeface="Arial"/>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GB" sz="9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48619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480C4B-0EBD-4034-B93A-E653F798FEC4}"/>
              </a:ext>
            </a:extLst>
          </p:cNvPr>
          <p:cNvSpPr>
            <a:spLocks noGrp="1" noRot="1" noMove="1" noResize="1" noEditPoints="1" noAdjustHandles="1" noChangeArrowheads="1" noChangeShapeType="1"/>
          </p:cNvSpPr>
          <p:nvPr>
            <p:ph type="body" idx="1"/>
          </p:nvPr>
        </p:nvSpPr>
        <p:spPr>
          <a:xfrm>
            <a:off x="2525612" y="591316"/>
            <a:ext cx="9329043" cy="5416868"/>
          </a:xfrm>
        </p:spPr>
        <p:txBody>
          <a:bodyPr wrap="square" lIns="0" tIns="0" rIns="0" bIns="0" anchor="t">
            <a:spAutoFit/>
          </a:bodyPr>
          <a:lstStyle/>
          <a:p>
            <a:r>
              <a:rPr lang="en-GB" sz="2200" b="1">
                <a:solidFill>
                  <a:schemeClr val="tx1"/>
                </a:solidFill>
              </a:rPr>
              <a:t>Learn more:</a:t>
            </a:r>
          </a:p>
          <a:p>
            <a:r>
              <a:rPr lang="en-GB" sz="2200">
                <a:solidFill>
                  <a:schemeClr val="tx1"/>
                </a:solidFill>
              </a:rPr>
              <a:t>Learn more about the current situation in Lebanon on our </a:t>
            </a:r>
            <a:r>
              <a:rPr lang="en-GB" sz="2200">
                <a:solidFill>
                  <a:schemeClr val="tx1"/>
                </a:solidFill>
                <a:hlinkClick r:id="rId3"/>
              </a:rPr>
              <a:t>website</a:t>
            </a:r>
            <a:r>
              <a:rPr lang="en-GB" sz="2200">
                <a:solidFill>
                  <a:schemeClr val="tx1"/>
                </a:solidFill>
              </a:rPr>
              <a:t>. Use our teaching resources to explore the topic further:</a:t>
            </a:r>
          </a:p>
          <a:p>
            <a:pPr marL="514350" indent="-514350">
              <a:buFont typeface="Arial" panose="020B0604020202020204" pitchFamily="34" charset="0"/>
              <a:buChar char="•"/>
            </a:pPr>
            <a:r>
              <a:rPr lang="en-GB" sz="2200">
                <a:solidFill>
                  <a:schemeClr val="tx1"/>
                </a:solidFill>
                <a:hlinkClick r:id="rId4"/>
              </a:rPr>
              <a:t>Rules of War </a:t>
            </a:r>
            <a:r>
              <a:rPr lang="en-GB" sz="2200">
                <a:solidFill>
                  <a:schemeClr val="tx1"/>
                </a:solidFill>
              </a:rPr>
              <a:t>(teaching resource). </a:t>
            </a:r>
          </a:p>
          <a:p>
            <a:pPr marL="514350" indent="-514350">
              <a:buFont typeface="Arial" panose="020B0604020202020204" pitchFamily="34" charset="0"/>
              <a:buChar char="•"/>
            </a:pPr>
            <a:r>
              <a:rPr lang="en-GB" sz="2200">
                <a:solidFill>
                  <a:schemeClr val="tx1"/>
                </a:solidFill>
                <a:hlinkClick r:id="rId5"/>
              </a:rPr>
              <a:t>If War Comes to You </a:t>
            </a:r>
            <a:r>
              <a:rPr lang="en-GB" sz="2200">
                <a:solidFill>
                  <a:schemeClr val="tx1"/>
                </a:solidFill>
              </a:rPr>
              <a:t>(interactive film).</a:t>
            </a:r>
          </a:p>
          <a:p>
            <a:pPr marL="514350" indent="-514350">
              <a:buFont typeface="Arial" panose="020B0604020202020204" pitchFamily="34" charset="0"/>
              <a:buChar char="•"/>
            </a:pPr>
            <a:r>
              <a:rPr lang="en-GB" sz="2200">
                <a:solidFill>
                  <a:schemeClr val="tx1"/>
                </a:solidFill>
                <a:hlinkClick r:id="rId6"/>
              </a:rPr>
              <a:t>Israel and the Occupied Palestinian Territory </a:t>
            </a:r>
            <a:r>
              <a:rPr lang="en-GB" sz="2200">
                <a:solidFill>
                  <a:schemeClr val="tx1"/>
                </a:solidFill>
              </a:rPr>
              <a:t>(Newsthink).</a:t>
            </a:r>
          </a:p>
          <a:p>
            <a:pPr marL="514350" indent="-514350">
              <a:buFont typeface="Arial" panose="020B0604020202020204" pitchFamily="34" charset="0"/>
              <a:buChar char="•"/>
            </a:pPr>
            <a:r>
              <a:rPr lang="en-GB" sz="2200">
                <a:solidFill>
                  <a:schemeClr val="tx1"/>
                </a:solidFill>
                <a:hlinkClick r:id="rId7"/>
              </a:rPr>
              <a:t>Brothers across borders</a:t>
            </a:r>
            <a:r>
              <a:rPr lang="en-GB" sz="2200">
                <a:solidFill>
                  <a:schemeClr val="tx1"/>
                </a:solidFill>
              </a:rPr>
              <a:t> (interactive film).</a:t>
            </a:r>
          </a:p>
          <a:p>
            <a:endParaRPr lang="en-GB" sz="2200" b="1">
              <a:solidFill>
                <a:schemeClr val="tx1"/>
              </a:solidFill>
            </a:endParaRPr>
          </a:p>
          <a:p>
            <a:r>
              <a:rPr lang="en-GB" sz="2200" b="1">
                <a:solidFill>
                  <a:schemeClr val="tx1"/>
                </a:solidFill>
              </a:rPr>
              <a:t>Share with others:</a:t>
            </a:r>
          </a:p>
          <a:p>
            <a:r>
              <a:rPr lang="en-GB" sz="2200">
                <a:solidFill>
                  <a:schemeClr val="tx1"/>
                </a:solidFill>
              </a:rPr>
              <a:t>Share what you’ve learned with others. Show them the images, discuss the debate with them, or reflect together on how you feel about this event.</a:t>
            </a:r>
          </a:p>
          <a:p>
            <a:endParaRPr lang="en-GB" sz="2200">
              <a:solidFill>
                <a:schemeClr val="tx1"/>
              </a:solidFill>
            </a:endParaRPr>
          </a:p>
          <a:p>
            <a:r>
              <a:rPr lang="en-GB" sz="2200" b="1">
                <a:solidFill>
                  <a:schemeClr val="tx1"/>
                </a:solidFill>
              </a:rPr>
              <a:t>Do something:</a:t>
            </a:r>
          </a:p>
          <a:p>
            <a:r>
              <a:rPr lang="en-GB" sz="2200">
                <a:solidFill>
                  <a:schemeClr val="tx1"/>
                </a:solidFill>
              </a:rPr>
              <a:t>Set up a fundraising event in your area or school for the British Red Cross’ </a:t>
            </a:r>
            <a:r>
              <a:rPr lang="en-GB" sz="2200">
                <a:solidFill>
                  <a:schemeClr val="tx1"/>
                </a:solidFill>
                <a:hlinkClick r:id="rId8"/>
              </a:rPr>
              <a:t>Gaza Crisis Appeal</a:t>
            </a:r>
            <a:r>
              <a:rPr lang="en-GB" sz="2200">
                <a:solidFill>
                  <a:schemeClr val="tx1"/>
                </a:solidFill>
              </a:rPr>
              <a:t>. Funds raised will go towards supporting people who need it most, including in Lebanon and Gaza.</a:t>
            </a:r>
          </a:p>
        </p:txBody>
      </p:sp>
      <p:pic>
        <p:nvPicPr>
          <p:cNvPr id="5" name="Picture 4" descr="A picture containing text&#10;&#10;Description automatically generated">
            <a:extLst>
              <a:ext uri="{FF2B5EF4-FFF2-40B4-BE49-F238E27FC236}">
                <a16:creationId xmlns:a16="http://schemas.microsoft.com/office/drawing/2014/main" id="{1391FF91-EB1F-4E96-A355-20BEAFF64813}"/>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tretch>
            <a:fillRect/>
          </a:stretch>
        </p:blipFill>
        <p:spPr>
          <a:xfrm>
            <a:off x="1205129" y="353740"/>
            <a:ext cx="1274067" cy="1274067"/>
          </a:xfrm>
          <a:prstGeom prst="rect">
            <a:avLst/>
          </a:prstGeom>
        </p:spPr>
      </p:pic>
      <p:pic>
        <p:nvPicPr>
          <p:cNvPr id="7" name="Picture 6" descr="Icon&#10;&#10;Description automatically generated">
            <a:extLst>
              <a:ext uri="{FF2B5EF4-FFF2-40B4-BE49-F238E27FC236}">
                <a16:creationId xmlns:a16="http://schemas.microsoft.com/office/drawing/2014/main" id="{49EC86D3-8DFE-4D49-AFAD-B1230562149C}"/>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1164311" y="4672804"/>
            <a:ext cx="1072426" cy="1072426"/>
          </a:xfrm>
          <a:prstGeom prst="rect">
            <a:avLst/>
          </a:prstGeom>
        </p:spPr>
      </p:pic>
      <p:pic>
        <p:nvPicPr>
          <p:cNvPr id="9" name="Picture 8" descr="Icon&#10;&#10;Description automatically generated">
            <a:extLst>
              <a:ext uri="{FF2B5EF4-FFF2-40B4-BE49-F238E27FC236}">
                <a16:creationId xmlns:a16="http://schemas.microsoft.com/office/drawing/2014/main" id="{75B680D6-3021-46A1-978A-89DC80497B59}"/>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Lst>
          </a:blip>
          <a:stretch>
            <a:fillRect/>
          </a:stretch>
        </p:blipFill>
        <p:spPr>
          <a:xfrm>
            <a:off x="1065015" y="3108167"/>
            <a:ext cx="1271019" cy="1274067"/>
          </a:xfrm>
          <a:prstGeom prst="rect">
            <a:avLst/>
          </a:prstGeom>
        </p:spPr>
      </p:pic>
      <p:pic>
        <p:nvPicPr>
          <p:cNvPr id="8" name="Picture 7">
            <a:extLst>
              <a:ext uri="{FF2B5EF4-FFF2-40B4-BE49-F238E27FC236}">
                <a16:creationId xmlns:a16="http://schemas.microsoft.com/office/drawing/2014/main" id="{D0AEC8FA-347D-974C-FE06-FB47CA4663B7}"/>
              </a:ext>
            </a:extLst>
          </p:cNvPr>
          <p:cNvPicPr>
            <a:picLocks noGrp="1" noRot="1" noChangeAspect="1" noMove="1" noResize="1" noEditPoints="1" noAdjustHandles="1" noChangeArrowheads="1" noChangeShapeType="1" noCrop="1"/>
          </p:cNvPicPr>
          <p:nvPr/>
        </p:nvPicPr>
        <p:blipFill>
          <a:blip r:embed="rId12"/>
          <a:stretch>
            <a:fillRect/>
          </a:stretch>
        </p:blipFill>
        <p:spPr>
          <a:xfrm>
            <a:off x="124108" y="116164"/>
            <a:ext cx="1034606" cy="475152"/>
          </a:xfrm>
          <a:prstGeom prst="rect">
            <a:avLst/>
          </a:prstGeom>
        </p:spPr>
      </p:pic>
      <p:sp>
        <p:nvSpPr>
          <p:cNvPr id="10" name="Slide Number Placeholder 3">
            <a:extLst>
              <a:ext uri="{FF2B5EF4-FFF2-40B4-BE49-F238E27FC236}">
                <a16:creationId xmlns:a16="http://schemas.microsoft.com/office/drawing/2014/main" id="{0F980FE0-D564-2A07-0A98-02BB9C963476}"/>
              </a:ext>
            </a:extLst>
          </p:cNvPr>
          <p:cNvSpPr txBox="1">
            <a:spLocks noGrp="1" noRot="1" noMove="1" noResize="1" noEditPoints="1" noAdjustHandles="1" noChangeArrowheads="1" noChangeShapeType="1"/>
          </p:cNvSpPr>
          <p:nvPr/>
        </p:nvSpPr>
        <p:spPr>
          <a:xfrm>
            <a:off x="11263313" y="6514200"/>
            <a:ext cx="542925" cy="1384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fld id="{89C05411-F5C4-44D6-90F3-776F91935555}" type="slidenum">
              <a:rPr lang="en-GB" sz="900" b="1" smtClean="0">
                <a:solidFill>
                  <a:srgbClr val="000000"/>
                </a:solidFill>
                <a:latin typeface="Arial"/>
                <a:cs typeface="Arial"/>
              </a:rPr>
              <a:pPr algn="r" defTabSz="685800">
                <a:defRPr/>
              </a:pPr>
              <a:t>9</a:t>
            </a:fld>
            <a:endParaRPr lang="en-GB" sz="900" b="1">
              <a:solidFill>
                <a:srgbClr val="000000"/>
              </a:solidFill>
              <a:latin typeface="Arial"/>
              <a:cs typeface="Arial"/>
            </a:endParaRPr>
          </a:p>
        </p:txBody>
      </p:sp>
    </p:spTree>
    <p:extLst>
      <p:ext uri="{BB962C8B-B14F-4D97-AF65-F5344CB8AC3E}">
        <p14:creationId xmlns:p14="http://schemas.microsoft.com/office/powerpoint/2010/main" val="132293850"/>
      </p:ext>
    </p:extLst>
  </p:cSld>
  <p:clrMapOvr>
    <a:masterClrMapping/>
  </p:clrMapOvr>
</p:sld>
</file>

<file path=ppt/theme/theme1.xml><?xml version="1.0" encoding="utf-8"?>
<a:theme xmlns:a="http://schemas.openxmlformats.org/drawingml/2006/main" name="Red Cross FA V1">
  <a:themeElements>
    <a:clrScheme name="Office">
      <a:dk1>
        <a:srgbClr val="000000"/>
      </a:dk1>
      <a:lt1>
        <a:srgbClr val="FFFFFF"/>
      </a:lt1>
      <a:dk2>
        <a:srgbClr val="EE2A24"/>
      </a:dk2>
      <a:lt2>
        <a:srgbClr val="F6F6F6"/>
      </a:lt2>
      <a:accent1>
        <a:srgbClr val="D0011B"/>
      </a:accent1>
      <a:accent2>
        <a:srgbClr val="AFA48F"/>
      </a:accent2>
      <a:accent3>
        <a:srgbClr val="E95153"/>
      </a:accent3>
      <a:accent4>
        <a:srgbClr val="9D1F21"/>
      </a:accent4>
      <a:accent5>
        <a:srgbClr val="D7D8D7"/>
      </a:accent5>
      <a:accent6>
        <a:srgbClr val="65181B"/>
      </a:accent6>
      <a:hlink>
        <a:srgbClr val="EE2A24"/>
      </a:hlink>
      <a:folHlink>
        <a:srgbClr val="AFA48F"/>
      </a:folHlink>
    </a:clrScheme>
    <a:fontScheme name="Red Cross FA">
      <a:majorFont>
        <a:latin typeface="HelveticaNeueLT Pro 65 Md"/>
        <a:ea typeface=""/>
        <a:cs typeface=""/>
      </a:majorFont>
      <a:minorFont>
        <a:latin typeface="HelveticaNeueLT Pro 45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lgn="l">
          <a:defRPr sz="1100" dirty="0" smtClean="0"/>
        </a:defPPr>
      </a:lstStyle>
    </a:txDef>
  </a:objectDefaults>
  <a:extraClrSchemeLst/>
  <a:custClrLst>
    <a:custClr name="Teacher Sand">
      <a:srgbClr val="E4D7AC"/>
    </a:custClr>
    <a:custClr name="Secondary Duck">
      <a:srgbClr val="BADDEA"/>
    </a:custClr>
    <a:custClr name="Primary Mustard">
      <a:srgbClr val="F1B13B"/>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Blue">
      <a:srgbClr val="193351"/>
    </a:custClr>
    <a:custClr name="Secondary Grey">
      <a:srgbClr val="5C747A"/>
    </a:custClr>
    <a:custClr name="Primary Sky">
      <a:srgbClr val="158AC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Teal">
      <a:srgbClr val="2B7586"/>
    </a:custClr>
    <a:custClr name="Secondary Steel">
      <a:srgbClr val="5A98C0"/>
    </a:custClr>
    <a:custClr name="Primary Green">
      <a:srgbClr val="40A22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Claret">
      <a:srgbClr val="7D1C23"/>
    </a:custClr>
    <a:custClr name="Secondary Dark Green">
      <a:srgbClr val="05853A"/>
    </a:custClr>
  </a:custClrLst>
  <a:extLst>
    <a:ext uri="{05A4C25C-085E-4340-85A3-A5531E510DB2}">
      <thm15:themeFamily xmlns:thm15="http://schemas.microsoft.com/office/thememl/2012/main" name="BRC_FirstAid_PowerPoint V2-1-nc-Teacher.potx" id="{AA0EF935-B42D-40E9-9768-15F4E12F1D67}" vid="{727B464A-32DC-46D8-93FC-88483F2AA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0018B266A524D8C6ED64754E3AA0C" ma:contentTypeVersion="39" ma:contentTypeDescription="Create a new document." ma:contentTypeScope="" ma:versionID="317f63b7af6c778f65f493ffbcc5e769">
  <xsd:schema xmlns:xsd="http://www.w3.org/2001/XMLSchema" xmlns:xs="http://www.w3.org/2001/XMLSchema" xmlns:p="http://schemas.microsoft.com/office/2006/metadata/properties" xmlns:ns2="097b2218-eb8c-44f0-b50d-d57756f492cd" xmlns:ns3="7aff5d3a-ac69-412e-8e86-2dc83d63a9de" targetNamespace="http://schemas.microsoft.com/office/2006/metadata/properties" ma:root="true" ma:fieldsID="6fe5ad5728b38adc06f7f058cbb45ad6" ns2:_="" ns3:_="">
    <xsd:import namespace="097b2218-eb8c-44f0-b50d-d57756f492cd"/>
    <xsd:import namespace="7aff5d3a-ac69-412e-8e86-2dc83d63a9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Area" minOccurs="0"/>
                <xsd:element ref="ns3:HighLevelFolder" minOccurs="0"/>
                <xsd:element ref="ns3:SubFolder" minOccurs="0"/>
                <xsd:element ref="ns3:Archive" minOccurs="0"/>
                <xsd:element ref="ns3:Subfolder2" minOccurs="0"/>
                <xsd:element ref="ns3:Status" minOccurs="0"/>
                <xsd:element ref="ns3:GDPRnonCompliancedate" minOccurs="0"/>
                <xsd:element ref="ns3:Misc_x002e_"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2218-eb8c-44f0-b50d-d57756f492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ff5d3a-ac69-412e-8e86-2dc83d63a9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Area" ma:index="19" nillable="true" ma:displayName="Area (of responsibility)" ma:description="An area of CE activity with a named manager responsible for it. " ma:format="Dropdown" ma:indexed="true" ma:internalName="Area">
      <xsd:simpleType>
        <xsd:restriction base="dms:Choice">
          <xsd:enumeration value="Adult Portfolio"/>
          <xsd:enumeration value="Learning Design"/>
          <xsd:enumeration value="Direct Delivery"/>
          <xsd:enumeration value="Learning and Development"/>
          <xsd:enumeration value="Marketing"/>
          <xsd:enumeration value="Youth Portfolio"/>
          <xsd:enumeration value="Leadership Team"/>
          <xsd:enumeration value="Funding"/>
        </xsd:restriction>
      </xsd:simpleType>
    </xsd:element>
    <xsd:element name="HighLevelFolder" ma:index="20" nillable="true" ma:displayName="High Level Folder" ma:description="The main types of document CE produce" ma:format="Dropdown" ma:indexed="true" ma:internalName="HighLevelFolder">
      <xsd:simpleType>
        <xsd:restriction base="dms:Choice">
          <xsd:enumeration value="Communication"/>
          <xsd:enumeration value="Learning Design"/>
          <xsd:enumeration value="Products"/>
          <xsd:enumeration value="Procedural Documents"/>
          <xsd:enumeration value="Policy Documents"/>
          <xsd:enumeration value="Portfolio"/>
          <xsd:enumeration value="Content Assets"/>
          <xsd:enumeration value="Strategy"/>
          <xsd:enumeration value="Research and Insight"/>
          <xsd:enumeration value="Products / Resources"/>
        </xsd:restriction>
      </xsd:simpleType>
    </xsd:element>
    <xsd:element name="SubFolder" ma:index="21" nillable="true" ma:displayName="Topic" ma:description="What overall topic does this file belong under? - A tag audit is currently ongoing, currently available tags are not representative of the final selection." ma:format="Dropdown" ma:internalName="SubFolder">
      <xsd:complexType>
        <xsd:complexContent>
          <xsd:extension base="dms:MultiChoice">
            <xsd:sequence>
              <xsd:element name="Value" maxOccurs="unbounded" minOccurs="0" nillable="true">
                <xsd:simpleType>
                  <xsd:restriction base="dms:Choice">
                    <xsd:enumeration value="-Apps"/>
                    <xsd:enumeration value="-Kindness"/>
                    <xsd:enumeration value="-Climate Change"/>
                    <xsd:enumeration value="-Curriculum"/>
                    <xsd:enumeration value="-Loneliness"/>
                    <xsd:enumeration value="-Disasters and Emergencies"/>
                    <xsd:enumeration value="-First Aid"/>
                    <xsd:enumeration value="-Refugees and Migration"/>
                    <xsd:enumeration value="-Empathy"/>
                    <xsd:enumeration value="-Pedagogy"/>
                    <xsd:enumeration value="-Agile"/>
                    <xsd:enumeration value="-Support Centre"/>
                    <xsd:enumeration value="-Recruitment and Development"/>
                    <xsd:enumeration value="-Volunteers"/>
                    <xsd:enumeration value="-Ways of Working"/>
                    <xsd:enumeration value="-Conflict"/>
                    <xsd:enumeration value="-Marketing Tools"/>
                    <xsd:enumeration value="-Preparedness"/>
                    <xsd:enumeration value="-Returning to Face to Face"/>
                    <xsd:enumeration value="-Handovers"/>
                    <xsd:enumeration value="-Wellbeing"/>
                    <xsd:enumeration value="-Equality Diversity and Inclusion (EDI)"/>
                    <xsd:enumeration value="- Adapt and Recover"/>
                    <xsd:enumeration value="-Health inequalities"/>
                    <xsd:enumeration value="-Education Standards"/>
                    <xsd:enumeration value="-Respect"/>
                    <xsd:enumeration value="Career Development Pathways"/>
                  </xsd:restriction>
                </xsd:simpleType>
              </xsd:element>
            </xsd:sequence>
          </xsd:extension>
        </xsd:complexContent>
      </xsd:complexType>
    </xsd:element>
    <xsd:element name="Archive" ma:index="22" nillable="true" ma:displayName="Archive" ma:default="0" ma:description="If yes is selected the file will be archived and no longer appear in the general view. It will instead appear in the archive view." ma:format="Dropdown" ma:indexed="true" ma:internalName="Archive">
      <xsd:simpleType>
        <xsd:restriction base="dms:Boolean"/>
      </xsd:simpleType>
    </xsd:element>
    <xsd:element name="Subfolder2" ma:index="23" nillable="true" ma:displayName="Project" ma:description="Which Product or Project does this file relate to? - A tag audit is currently ongoing, currently available tags are not representative of the final selection." ma:format="Dropdown" ma:internalName="Subfolder2">
      <xsd:complexType>
        <xsd:complexContent>
          <xsd:extension base="dms:MultiChoice">
            <xsd:sequence>
              <xsd:element name="Value" maxOccurs="unbounded" minOccurs="0" nillable="true">
                <xsd:simpleType>
                  <xsd:restriction base="dms:Choice">
                    <xsd:enumeration value="-Drugs and Alcohol"/>
                    <xsd:enumeration value="-First Aid Champions"/>
                    <xsd:enumeration value="-Homelessness"/>
                    <xsd:enumeration value="-Knife Crime"/>
                    <xsd:enumeration value="-Lifescan"/>
                    <xsd:enumeration value="-Museums and Archives Posters"/>
                    <xsd:enumeration value="-Older People"/>
                    <xsd:enumeration value="-Sprint"/>
                    <xsd:enumeration value="-Summer of Kindness"/>
                    <xsd:enumeration value="-Training Programmes"/>
                    <xsd:enumeration value="-Bitesize"/>
                    <xsd:enumeration value="-Life Live It"/>
                    <xsd:enumeration value="-Global Disaster Preparedness Centre"/>
                    <xsd:enumeration value="-Not on Sunday"/>
                    <xsd:enumeration value="-World First Aid Day"/>
                    <xsd:enumeration value="-EveryDay First Aid"/>
                    <xsd:enumeration value="-EDI Working Group"/>
                    <xsd:enumeration value="-Scouts"/>
                    <xsd:enumeration value="-Vaccine Voices"/>
                    <xsd:enumeration value="-Refugee Week"/>
                    <xsd:enumeration value="-Newsthink"/>
                    <xsd:enumeration value="-Black Lives Matter"/>
                    <xsd:enumeration value="-Online Teaching Resource"/>
                    <xsd:enumeration value="-Education Standards"/>
                    <xsd:enumeration value="-Co-production"/>
                    <xsd:enumeration value="-Face to Face"/>
                    <xsd:enumeration value="Coping with challenges"/>
                    <xsd:enumeration value="Quality Assurance"/>
                  </xsd:restriction>
                </xsd:simpleType>
              </xsd:element>
            </xsd:sequence>
          </xsd:extension>
        </xsd:complexContent>
      </xsd:complexType>
    </xsd:element>
    <xsd:element name="Status" ma:index="24" nillable="true" ma:displayName="Status" ma:description="To show which of the documents reflects the final live product, and which are just drafts or supported development of product" ma:format="Dropdown" ma:internalName="Status">
      <xsd:simpleType>
        <xsd:union memberTypes="dms:Text">
          <xsd:simpleType>
            <xsd:restriction base="dms:Choice">
              <xsd:enumeration value="Live"/>
              <xsd:enumeration value="In review"/>
              <xsd:enumeration value="Draft"/>
              <xsd:enumeration value="Supporting documents"/>
              <xsd:enumeration value="Non GDPR Compliant"/>
            </xsd:restriction>
          </xsd:simpleType>
        </xsd:union>
      </xsd:simpleType>
    </xsd:element>
    <xsd:element name="GDPRnonCompliancedate" ma:index="25" nillable="true" ma:displayName="GDPR non Compliance date" ma:format="DateOnly" ma:indexed="true" ma:internalName="GDPRnonCompliancedate">
      <xsd:simpleType>
        <xsd:restriction base="dms:DateTime"/>
      </xsd:simpleType>
    </xsd:element>
    <xsd:element name="Misc_x002e_" ma:index="26" nillable="true" ma:displayName="Misc. " ma:description="After the file has been tagged under Topic and Project, this column is for any further description to be added. Please avoid acronyms where possible. " ma:format="Dropdown" ma:internalName="Misc_x002e_">
      <xsd:complexType>
        <xsd:complexContent>
          <xsd:extension base="dms:MultiChoice">
            <xsd:sequence>
              <xsd:element name="Value" maxOccurs="unbounded" minOccurs="0" nillable="true">
                <xsd:simpleType>
                  <xsd:restriction base="dms:Choice">
                    <xsd:enumeration value="Business Case"/>
                    <xsd:enumeration value="-Covid-19"/>
                    <xsd:enumeration value="-Comms Plans"/>
                    <xsd:enumeration value="-Creative"/>
                    <xsd:enumeration value="-Direct Delivery"/>
                    <xsd:enumeration value="-Discrimination"/>
                    <xsd:enumeration value="-Diversity"/>
                    <xsd:enumeration value="-Evaluation"/>
                    <xsd:enumeration value="-GDPR"/>
                    <xsd:enumeration value="-Guidance"/>
                    <xsd:enumeration value="-Induction"/>
                    <xsd:enumeration value="-Minutes"/>
                    <xsd:enumeration value="-Partnerships"/>
                    <xsd:enumeration value="-Printed Pack"/>
                    <xsd:enumeration value="-Retrospective"/>
                    <xsd:enumeration value="-Analysis"/>
                    <xsd:enumeration value="-21 Day Challenge"/>
                    <xsd:enumeration value="-Bookings"/>
                    <xsd:enumeration value="-Competitor Landscape"/>
                    <xsd:enumeration value="-Advocacy"/>
                    <xsd:enumeration value="-Style Guide"/>
                    <xsd:enumeration value="-Engagement"/>
                    <xsd:enumeration value="-Impact Assessment"/>
                    <xsd:enumeration value="-Evidence"/>
                    <xsd:enumeration value="-Kick-off"/>
                    <xsd:enumeration value="-Forms"/>
                    <xsd:enumeration value="-Kids Kits Cards"/>
                    <xsd:enumeration value="-Icons"/>
                    <xsd:enumeration value="-Intern"/>
                    <xsd:enumeration value="-Introduction"/>
                    <xsd:enumeration value="-July 2020 survey"/>
                    <xsd:enumeration value="-Lunch and Learn"/>
                    <xsd:enumeration value="-Visuals and Artwork"/>
                    <xsd:enumeration value="-Pilot"/>
                    <xsd:enumeration value="-Primary School"/>
                    <xsd:enumeration value="-Project Board"/>
                    <xsd:enumeration value="-React"/>
                    <xsd:enumeration value="-Recover"/>
                    <xsd:enumeration value="-Reflect"/>
                    <xsd:enumeration value="-Reporting"/>
                    <xsd:enumeration value="-Risk Assessments"/>
                    <xsd:enumeration value="-Secondary School"/>
                    <xsd:enumeration value="-Skill Guide"/>
                    <xsd:enumeration value="-Comms"/>
                    <xsd:enumeration value="-Content"/>
                    <xsd:enumeration value="-Other"/>
                    <xsd:enumeration value="-Welsh Language"/>
                    <xsd:enumeration value="-Sticker"/>
                    <xsd:enumeration value="-Minutes"/>
                    <xsd:enumeration value="-Template"/>
                    <xsd:enumeration value="-User Workshop"/>
                    <xsd:enumeration value="-Project Management"/>
                    <xsd:enumeration value="-Baby and Child"/>
                    <xsd:enumeration value="-E-mails"/>
                    <xsd:enumeration value="-Photos"/>
                    <xsd:enumeration value="-Video"/>
                    <xsd:enumeration value="Leaflet"/>
                  </xsd:restriction>
                </xsd:simpleType>
              </xsd:element>
            </xsd:sequence>
          </xsd:extension>
        </xsd:complexContent>
      </xsd:complexType>
    </xsd:element>
    <xsd:element name="MediaServiceLocation" ma:index="27" nillable="true" ma:displayName="Location" ma:internalName="MediaServiceLocation"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15167c16-a890-4d0e-8066-19c144e748d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414D1F-9281-4890-B139-9F7D12D4FDC3}">
  <ds:schemaRefs>
    <ds:schemaRef ds:uri="097b2218-eb8c-44f0-b50d-d57756f492cd"/>
    <ds:schemaRef ds:uri="7aff5d3a-ac69-412e-8e86-2dc83d63a9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EA05055-5E17-4B81-A322-1C860075B4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9</Slides>
  <Notes>9</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Red Cross FA V1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cp:revision>
  <dcterms:created xsi:type="dcterms:W3CDTF">2024-10-07T10:43:14Z</dcterms:created>
  <dcterms:modified xsi:type="dcterms:W3CDTF">2024-10-15T10:15:24Z</dcterms:modified>
</cp:coreProperties>
</file>