
<file path=[Content_Types].xml><?xml version="1.0" encoding="utf-8"?>
<Types xmlns="http://schemas.openxmlformats.org/package/2006/content-types">
  <Default Extension="emf" ContentType="image/x-emf"/>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7" r:id="rId4"/>
  </p:sldMasterIdLst>
  <p:notesMasterIdLst>
    <p:notesMasterId r:id="rId11"/>
  </p:notesMasterIdLst>
  <p:sldIdLst>
    <p:sldId id="303" r:id="rId5"/>
    <p:sldId id="300" r:id="rId6"/>
    <p:sldId id="446" r:id="rId7"/>
    <p:sldId id="454" r:id="rId8"/>
    <p:sldId id="445" r:id="rId9"/>
    <p:sldId id="47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C7E7"/>
    <a:srgbClr val="5C747A"/>
    <a:srgbClr val="7D1C23"/>
    <a:srgbClr val="7DFC23"/>
    <a:srgbClr val="158ABA"/>
    <a:srgbClr val="5A98C0"/>
    <a:srgbClr val="AFA48F"/>
    <a:srgbClr val="E4D7AA"/>
    <a:srgbClr val="F1B13B"/>
    <a:srgbClr val="E95351"/>
  </p:clrMru>
  <p:extLst>
    <p:ext uri="{E76CE94A-603C-4142-B9EB-6D1370010A27}">
      <p14:discardImageEditData xmlns:p14="http://schemas.microsoft.com/office/powerpoint/2010/main" val="1"/>
    </p:ext>
    <p:ext uri="{D31A062A-798A-4329-ABDD-BBA856620510}">
      <p14:defaultImageDpi xmlns:p14="http://schemas.microsoft.com/office/powerpoint/2010/main" val="15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7D6657-424D-4BF2-BE0D-3DC06C185756}" v="7" dt="2023-06-14T12:55:24.8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718" autoAdjust="0"/>
  </p:normalViewPr>
  <p:slideViewPr>
    <p:cSldViewPr snapToGrid="0">
      <p:cViewPr varScale="1">
        <p:scale>
          <a:sx n="92" d="100"/>
          <a:sy n="92" d="100"/>
        </p:scale>
        <p:origin x="127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6EA6F9-B01D-4E45-A83A-17786AFBF29B}" type="datetimeFigureOut">
              <a:rPr lang="en-GB" smtClean="0"/>
              <a:t>14/06/2023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AA0278-688E-42E3-937F-2133A26C00E2}" type="slidenum">
              <a:rPr lang="en-GB" smtClean="0"/>
              <a:t>‹#›</a:t>
            </a:fld>
            <a:endParaRPr lang="en-GB"/>
          </a:p>
        </p:txBody>
      </p:sp>
    </p:spTree>
    <p:extLst>
      <p:ext uri="{BB962C8B-B14F-4D97-AF65-F5344CB8AC3E}">
        <p14:creationId xmlns:p14="http://schemas.microsoft.com/office/powerpoint/2010/main" val="1634859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Ask learners to think of how they would complete two of these speech bubbles. Encourage them to look at the emojis for inspiration if they need. Learners may choose to select an emoji that best shows their reflections.</a:t>
            </a:r>
          </a:p>
          <a:p>
            <a:r>
              <a:rPr lang="en-GB"/>
              <a:t>Give them a moment to think then ask them to share with the group or a partner. </a:t>
            </a:r>
          </a:p>
          <a:p>
            <a:r>
              <a:rPr lang="en-GB"/>
              <a:t>Optionally, you might like to ask learners to write their responses.</a:t>
            </a:r>
          </a:p>
        </p:txBody>
      </p:sp>
      <p:sp>
        <p:nvSpPr>
          <p:cNvPr id="4" name="Slide Number Placeholder 3"/>
          <p:cNvSpPr>
            <a:spLocks noGrp="1"/>
          </p:cNvSpPr>
          <p:nvPr>
            <p:ph type="sldNum" sz="quarter" idx="5"/>
          </p:nvPr>
        </p:nvSpPr>
        <p:spPr/>
        <p:txBody>
          <a:bodyPr/>
          <a:lstStyle/>
          <a:p>
            <a:fld id="{87AA0278-688E-42E3-937F-2133A26C00E2}" type="slidenum">
              <a:rPr lang="en-GB" smtClean="0"/>
              <a:t>1</a:t>
            </a:fld>
            <a:endParaRPr lang="en-GB"/>
          </a:p>
        </p:txBody>
      </p:sp>
    </p:spTree>
    <p:extLst>
      <p:ext uri="{BB962C8B-B14F-4D97-AF65-F5344CB8AC3E}">
        <p14:creationId xmlns:p14="http://schemas.microsoft.com/office/powerpoint/2010/main" val="40218308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You could ask learners to make a note of this (optionally, on a sticky-note) and then share with a partner or the group. Make a note of any misconceptions to address in future sessions.</a:t>
            </a:r>
          </a:p>
        </p:txBody>
      </p:sp>
      <p:sp>
        <p:nvSpPr>
          <p:cNvPr id="4" name="Slide Number Placeholder 3"/>
          <p:cNvSpPr>
            <a:spLocks noGrp="1"/>
          </p:cNvSpPr>
          <p:nvPr>
            <p:ph type="sldNum" sz="quarter" idx="5"/>
          </p:nvPr>
        </p:nvSpPr>
        <p:spPr/>
        <p:txBody>
          <a:bodyPr/>
          <a:lstStyle/>
          <a:p>
            <a:fld id="{87AA0278-688E-42E3-937F-2133A26C00E2}" type="slidenum">
              <a:rPr lang="en-GB" smtClean="0"/>
              <a:t>2</a:t>
            </a:fld>
            <a:endParaRPr lang="en-GB"/>
          </a:p>
        </p:txBody>
      </p:sp>
    </p:spTree>
    <p:extLst>
      <p:ext uri="{BB962C8B-B14F-4D97-AF65-F5344CB8AC3E}">
        <p14:creationId xmlns:p14="http://schemas.microsoft.com/office/powerpoint/2010/main" val="37243358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Explain to learners that it can be emotionally challenging to learn about weather emergencies. It can help us cope if we take a pause and notice how these emotions are making us feel. Encourage learners to use this exercise regularly, whenever they are feeling overwhelmed.</a:t>
            </a:r>
          </a:p>
        </p:txBody>
      </p:sp>
      <p:sp>
        <p:nvSpPr>
          <p:cNvPr id="4" name="Slide Number Placeholder 3"/>
          <p:cNvSpPr>
            <a:spLocks noGrp="1"/>
          </p:cNvSpPr>
          <p:nvPr>
            <p:ph type="sldNum" sz="quarter" idx="5"/>
          </p:nvPr>
        </p:nvSpPr>
        <p:spPr/>
        <p:txBody>
          <a:bodyPr/>
          <a:lstStyle/>
          <a:p>
            <a:fld id="{87AA0278-688E-42E3-937F-2133A26C00E2}" type="slidenum">
              <a:rPr lang="en-GB" smtClean="0"/>
              <a:t>3</a:t>
            </a:fld>
            <a:endParaRPr lang="en-GB"/>
          </a:p>
        </p:txBody>
      </p:sp>
    </p:spTree>
    <p:extLst>
      <p:ext uri="{BB962C8B-B14F-4D97-AF65-F5344CB8AC3E}">
        <p14:creationId xmlns:p14="http://schemas.microsoft.com/office/powerpoint/2010/main" val="7484501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Allow learners a few minutes to draw their circles and add their reflections. Then, invite them to discuss the questions with a partner, or share with the whole group.</a:t>
            </a:r>
          </a:p>
        </p:txBody>
      </p:sp>
      <p:sp>
        <p:nvSpPr>
          <p:cNvPr id="4" name="Slide Number Placeholder 3"/>
          <p:cNvSpPr>
            <a:spLocks noGrp="1"/>
          </p:cNvSpPr>
          <p:nvPr>
            <p:ph type="sldNum" sz="quarter" idx="5"/>
          </p:nvPr>
        </p:nvSpPr>
        <p:spPr/>
        <p:txBody>
          <a:bodyPr/>
          <a:lstStyle/>
          <a:p>
            <a:fld id="{87AA0278-688E-42E3-937F-2133A26C00E2}" type="slidenum">
              <a:rPr lang="en-GB" smtClean="0"/>
              <a:t>4</a:t>
            </a:fld>
            <a:endParaRPr lang="en-GB"/>
          </a:p>
        </p:txBody>
      </p:sp>
    </p:spTree>
    <p:extLst>
      <p:ext uri="{BB962C8B-B14F-4D97-AF65-F5344CB8AC3E}">
        <p14:creationId xmlns:p14="http://schemas.microsoft.com/office/powerpoint/2010/main" val="24941010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Ask learners to quickly draw an emoji. Invite learners to share their emojis and ask them to explain. This could be to the group or partner.</a:t>
            </a:r>
          </a:p>
          <a:p>
            <a:r>
              <a:rPr lang="en-GB"/>
              <a:t>Develop this plenary by asking learners if they can identify how this feels in their body.</a:t>
            </a:r>
          </a:p>
        </p:txBody>
      </p:sp>
      <p:sp>
        <p:nvSpPr>
          <p:cNvPr id="4" name="Slide Number Placeholder 3"/>
          <p:cNvSpPr>
            <a:spLocks noGrp="1"/>
          </p:cNvSpPr>
          <p:nvPr>
            <p:ph type="sldNum" sz="quarter" idx="5"/>
          </p:nvPr>
        </p:nvSpPr>
        <p:spPr/>
        <p:txBody>
          <a:bodyPr/>
          <a:lstStyle/>
          <a:p>
            <a:fld id="{87AA0278-688E-42E3-937F-2133A26C00E2}" type="slidenum">
              <a:rPr lang="en-GB" smtClean="0"/>
              <a:t>5</a:t>
            </a:fld>
            <a:endParaRPr lang="en-GB"/>
          </a:p>
        </p:txBody>
      </p:sp>
    </p:spTree>
    <p:extLst>
      <p:ext uri="{BB962C8B-B14F-4D97-AF65-F5344CB8AC3E}">
        <p14:creationId xmlns:p14="http://schemas.microsoft.com/office/powerpoint/2010/main" val="36610739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FCEE5E9-09BF-49CC-8B49-60464F9E0A86}" type="slidenum">
              <a:rPr lang="en-GB" smtClean="0"/>
              <a:t>6</a:t>
            </a:fld>
            <a:endParaRPr lang="en-GB"/>
          </a:p>
        </p:txBody>
      </p:sp>
    </p:spTree>
    <p:extLst>
      <p:ext uri="{BB962C8B-B14F-4D97-AF65-F5344CB8AC3E}">
        <p14:creationId xmlns:p14="http://schemas.microsoft.com/office/powerpoint/2010/main" val="2406592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07228-FFDC-433D-8482-4BC27938EFCF}"/>
              </a:ext>
            </a:extLst>
          </p:cNvPr>
          <p:cNvSpPr>
            <a:spLocks noGrp="1"/>
          </p:cNvSpPr>
          <p:nvPr>
            <p:ph type="ctrTitle"/>
          </p:nvPr>
        </p:nvSpPr>
        <p:spPr>
          <a:xfrm>
            <a:off x="1353312"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D6C795E1-6F31-48D2-8ACF-BB94765DCA75}"/>
              </a:ext>
            </a:extLst>
          </p:cNvPr>
          <p:cNvSpPr>
            <a:spLocks noGrp="1"/>
          </p:cNvSpPr>
          <p:nvPr>
            <p:ph type="subTitle" idx="1"/>
          </p:nvPr>
        </p:nvSpPr>
        <p:spPr>
          <a:xfrm>
            <a:off x="1353312"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Tree>
    <p:extLst>
      <p:ext uri="{BB962C8B-B14F-4D97-AF65-F5344CB8AC3E}">
        <p14:creationId xmlns:p14="http://schemas.microsoft.com/office/powerpoint/2010/main" val="169936594"/>
      </p:ext>
    </p:extLst>
  </p:cSld>
  <p:clrMapOvr>
    <a:masterClrMapping/>
  </p:clrMapOvr>
  <p:extLst>
    <p:ext uri="{DCECCB84-F9BA-43D5-87BE-67443E8EF086}">
      <p15:sldGuideLst xmlns:p15="http://schemas.microsoft.com/office/powerpoint/2012/main">
        <p15:guide id="1" pos="7038">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9BC9F-D2AB-7B3E-1075-C1F648464141}"/>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286D5EB-CF3C-FAA6-ABB1-6E91476F204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655717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D2E625-496C-0E61-8D2F-14DC8DDEB649}"/>
              </a:ext>
            </a:extLst>
          </p:cNvPr>
          <p:cNvSpPr>
            <a:spLocks noGrp="1"/>
          </p:cNvSpPr>
          <p:nvPr>
            <p:ph type="title" orient="vert"/>
          </p:nvPr>
        </p:nvSpPr>
        <p:spPr>
          <a:xfrm>
            <a:off x="8514831"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C7E0064-6BBF-46F4-51CF-F08EC7C10542}"/>
              </a:ext>
            </a:extLst>
          </p:cNvPr>
          <p:cNvSpPr>
            <a:spLocks noGrp="1"/>
          </p:cNvSpPr>
          <p:nvPr>
            <p:ph type="body" orient="vert" idx="1"/>
          </p:nvPr>
        </p:nvSpPr>
        <p:spPr>
          <a:xfrm>
            <a:off x="628131"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0226499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787167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A8D7D-BD5F-4848-87E5-ADD1F4A6E5F9}"/>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Tree>
    <p:extLst>
      <p:ext uri="{BB962C8B-B14F-4D97-AF65-F5344CB8AC3E}">
        <p14:creationId xmlns:p14="http://schemas.microsoft.com/office/powerpoint/2010/main" val="30578838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ouble - 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452670"/>
            <a:ext cx="1934005"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2"/>
          <p:cNvSpPr>
            <a:spLocks noGrp="1"/>
          </p:cNvSpPr>
          <p:nvPr>
            <p:ph sz="half" idx="1" hasCustomPrompt="1"/>
          </p:nvPr>
        </p:nvSpPr>
        <p:spPr>
          <a:xfrm>
            <a:off x="609600" y="1600201"/>
            <a:ext cx="5384800" cy="4525433"/>
          </a:xfrm>
          <a:prstGeom prst="rect">
            <a:avLst/>
          </a:prstGeom>
        </p:spPr>
        <p:txBody>
          <a:bodyPr/>
          <a:lstStyle>
            <a:lvl1pPr marL="380990" indent="-380990">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
        <p:nvSpPr>
          <p:cNvPr id="4" name="Content Placeholder 3"/>
          <p:cNvSpPr>
            <a:spLocks noGrp="1"/>
          </p:cNvSpPr>
          <p:nvPr>
            <p:ph sz="half" idx="2" hasCustomPrompt="1"/>
          </p:nvPr>
        </p:nvSpPr>
        <p:spPr>
          <a:xfrm>
            <a:off x="6197600" y="1600201"/>
            <a:ext cx="5384800" cy="4525433"/>
          </a:xfrm>
          <a:prstGeom prst="rect">
            <a:avLst/>
          </a:prstGeom>
        </p:spPr>
        <p:txBody>
          <a:bodyPr/>
          <a:lstStyle>
            <a:lvl1pPr marL="380990" indent="-380990">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3164326955"/>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548681"/>
            <a:ext cx="1741984"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3"/>
          <p:cNvSpPr>
            <a:spLocks noGrp="1"/>
          </p:cNvSpPr>
          <p:nvPr>
            <p:ph sz="half" idx="2" hasCustomPrompt="1"/>
          </p:nvPr>
        </p:nvSpPr>
        <p:spPr>
          <a:xfrm>
            <a:off x="609600" y="1700809"/>
            <a:ext cx="10094912" cy="4424825"/>
          </a:xfrm>
          <a:prstGeom prst="rect">
            <a:avLst/>
          </a:prstGeom>
        </p:spPr>
        <p:txBody>
          <a:bodyPr/>
          <a:lstStyle>
            <a:lvl1pPr marL="380990" indent="-380990">
              <a:buClr>
                <a:srgbClr val="EE2A24"/>
              </a:buClr>
              <a:buFont typeface="Arial" panose="020B0604020202020204" pitchFamily="34" charset="0"/>
              <a:buChar char="­"/>
              <a:defRPr sz="24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1071277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769051" y="5976698"/>
            <a:ext cx="7706357" cy="365125"/>
          </a:xfrm>
          <a:prstGeom prst="rect">
            <a:avLst/>
          </a:prstGeom>
        </p:spPr>
        <p:txBody>
          <a:bodyPr/>
          <a:lstStyle/>
          <a:p>
            <a:endParaRPr lang="en-GB"/>
          </a:p>
        </p:txBody>
      </p:sp>
      <p:sp>
        <p:nvSpPr>
          <p:cNvPr id="5" name="Footer Placeholder 4"/>
          <p:cNvSpPr>
            <a:spLocks noGrp="1"/>
          </p:cNvSpPr>
          <p:nvPr>
            <p:ph type="ftr" sz="quarter" idx="11"/>
          </p:nvPr>
        </p:nvSpPr>
        <p:spPr>
          <a:xfrm>
            <a:off x="4038603" y="6356351"/>
            <a:ext cx="4114799"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11241214" y="5390438"/>
            <a:ext cx="677614" cy="625610"/>
          </a:xfrm>
          <a:prstGeom prst="rect">
            <a:avLst/>
          </a:prstGeom>
        </p:spPr>
        <p:txBody>
          <a:bodyPr/>
          <a:lstStyle/>
          <a:p>
            <a:fld id="{CDEA46CE-92BB-4B22-8BD4-28032886E2F8}" type="slidenum">
              <a:rPr lang="en-GB" smtClean="0"/>
              <a:t>‹#›</a:t>
            </a:fld>
            <a:endParaRPr lang="en-GB"/>
          </a:p>
        </p:txBody>
      </p:sp>
      <p:sp>
        <p:nvSpPr>
          <p:cNvPr id="7" name="TextBox 6">
            <a:extLst>
              <a:ext uri="{FF2B5EF4-FFF2-40B4-BE49-F238E27FC236}">
                <a16:creationId xmlns:a16="http://schemas.microsoft.com/office/drawing/2014/main" id="{87905B94-067F-E19E-C39C-239C3B256105}"/>
              </a:ext>
            </a:extLst>
          </p:cNvPr>
          <p:cNvSpPr txBox="1"/>
          <p:nvPr userDrawn="1"/>
        </p:nvSpPr>
        <p:spPr>
          <a:xfrm>
            <a:off x="0" y="5864745"/>
            <a:ext cx="12192000" cy="830997"/>
          </a:xfrm>
          <a:prstGeom prst="rect">
            <a:avLst/>
          </a:prstGeom>
          <a:solidFill>
            <a:schemeClr val="bg2">
              <a:lumMod val="90000"/>
            </a:schemeClr>
          </a:solidFill>
        </p:spPr>
        <p:txBody>
          <a:bodyPr wrap="square" rtlCol="0">
            <a:spAutoFit/>
          </a:bodyPr>
          <a:lstStyle/>
          <a:p>
            <a:r>
              <a:rPr lang="en-GB" sz="4800">
                <a:latin typeface="Arial" panose="020B0604020202020204" pitchFamily="34" charset="0"/>
                <a:cs typeface="Arial" panose="020B0604020202020204" pitchFamily="34" charset="0"/>
              </a:rPr>
              <a:t>BRAND AND PRODUCT ID</a:t>
            </a:r>
          </a:p>
        </p:txBody>
      </p:sp>
      <p:sp>
        <p:nvSpPr>
          <p:cNvPr id="8" name="TextBox 7">
            <a:extLst>
              <a:ext uri="{FF2B5EF4-FFF2-40B4-BE49-F238E27FC236}">
                <a16:creationId xmlns:a16="http://schemas.microsoft.com/office/drawing/2014/main" id="{A6E6A4B7-B7E7-BA42-FDB3-EAD084F2AF72}"/>
              </a:ext>
            </a:extLst>
          </p:cNvPr>
          <p:cNvSpPr txBox="1"/>
          <p:nvPr userDrawn="1"/>
        </p:nvSpPr>
        <p:spPr>
          <a:xfrm rot="16200000">
            <a:off x="8278741" y="3075057"/>
            <a:ext cx="6858000" cy="707886"/>
          </a:xfrm>
          <a:prstGeom prst="rect">
            <a:avLst/>
          </a:prstGeom>
          <a:solidFill>
            <a:schemeClr val="bg2">
              <a:lumMod val="90000"/>
            </a:schemeClr>
          </a:solidFill>
        </p:spPr>
        <p:txBody>
          <a:bodyPr wrap="square" rtlCol="0">
            <a:spAutoFit/>
          </a:bodyPr>
          <a:lstStyle/>
          <a:p>
            <a:r>
              <a:rPr lang="en-GB" sz="4000">
                <a:latin typeface="Arial" panose="020B0604020202020204" pitchFamily="34" charset="0"/>
                <a:cs typeface="Arial" panose="020B0604020202020204" pitchFamily="34" charset="0"/>
              </a:rPr>
              <a:t>BRAND AND PRODUCT ID</a:t>
            </a:r>
          </a:p>
        </p:txBody>
      </p:sp>
    </p:spTree>
    <p:extLst>
      <p:ext uri="{BB962C8B-B14F-4D97-AF65-F5344CB8AC3E}">
        <p14:creationId xmlns:p14="http://schemas.microsoft.com/office/powerpoint/2010/main" val="36488305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E8F030-08E8-746F-6B60-6944293C97BC}"/>
              </a:ext>
            </a:extLst>
          </p:cNvPr>
          <p:cNvSpPr>
            <a:spLocks noGrp="1"/>
          </p:cNvSpPr>
          <p:nvPr>
            <p:ph type="ftr" sz="quarter" idx="11"/>
          </p:nvPr>
        </p:nvSpPr>
        <p:spPr>
          <a:xfrm>
            <a:off x="4038603" y="6356351"/>
            <a:ext cx="4114799" cy="365125"/>
          </a:xfrm>
          <a:prstGeom prst="rect">
            <a:avLst/>
          </a:prstGeom>
        </p:spPr>
        <p:txBody>
          <a:bodyPr/>
          <a:lstStyle/>
          <a:p>
            <a:endParaRPr lang="en-GB"/>
          </a:p>
        </p:txBody>
      </p:sp>
    </p:spTree>
    <p:extLst>
      <p:ext uri="{BB962C8B-B14F-4D97-AF65-F5344CB8AC3E}">
        <p14:creationId xmlns:p14="http://schemas.microsoft.com/office/powerpoint/2010/main" val="32629009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Double - title and bullets ">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452670"/>
            <a:ext cx="1934005" cy="753567"/>
          </a:xfrm>
          <a:prstGeom prst="rect">
            <a:avLst/>
          </a:prstGeom>
        </p:spPr>
        <p:txBody>
          <a:bodyPr/>
          <a:lstStyle>
            <a:lvl1pPr>
              <a:defRPr sz="4267" b="1">
                <a:latin typeface="Arial" panose="020B0604020202020204" pitchFamily="34" charset="0"/>
                <a:cs typeface="Arial" panose="020B0604020202020204" pitchFamily="34" charset="0"/>
              </a:defRPr>
            </a:lvl1pPr>
          </a:lstStyle>
          <a:p>
            <a:r>
              <a:rPr lang="en-US"/>
              <a:t>Title</a:t>
            </a:r>
            <a:endParaRPr lang="en-GB"/>
          </a:p>
        </p:txBody>
      </p:sp>
      <p:sp>
        <p:nvSpPr>
          <p:cNvPr id="3" name="Content Placeholder 2"/>
          <p:cNvSpPr>
            <a:spLocks noGrp="1"/>
          </p:cNvSpPr>
          <p:nvPr>
            <p:ph sz="half" idx="1" hasCustomPrompt="1"/>
          </p:nvPr>
        </p:nvSpPr>
        <p:spPr>
          <a:xfrm>
            <a:off x="609600" y="1600201"/>
            <a:ext cx="5384800" cy="4525433"/>
          </a:xfrm>
          <a:prstGeom prst="rect">
            <a:avLst/>
          </a:prstGeom>
        </p:spPr>
        <p:txBody>
          <a:bodyPr/>
          <a:lstStyle>
            <a:lvl1pPr marL="380990" indent="-380990">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
        <p:nvSpPr>
          <p:cNvPr id="4" name="Content Placeholder 3"/>
          <p:cNvSpPr>
            <a:spLocks noGrp="1"/>
          </p:cNvSpPr>
          <p:nvPr>
            <p:ph sz="half" idx="2" hasCustomPrompt="1"/>
          </p:nvPr>
        </p:nvSpPr>
        <p:spPr>
          <a:xfrm>
            <a:off x="6197600" y="1600201"/>
            <a:ext cx="5384800" cy="4525433"/>
          </a:xfrm>
          <a:prstGeom prst="rect">
            <a:avLst/>
          </a:prstGeom>
        </p:spPr>
        <p:txBody>
          <a:bodyPr/>
          <a:lstStyle>
            <a:lvl1pPr marL="380990" indent="-380990">
              <a:buClr>
                <a:srgbClr val="EE2A24"/>
              </a:buClr>
              <a:buFont typeface="Arial" panose="020B0604020202020204" pitchFamily="34" charset="0"/>
              <a:buChar char="­"/>
              <a:defRPr sz="2400"/>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p>
          <a:p>
            <a:pPr marL="380990" lvl="0" indent="-380990">
              <a:buClr>
                <a:srgbClr val="EE2A24"/>
              </a:buClr>
              <a:buFont typeface="Arial" panose="020B0604020202020204" pitchFamily="34" charset="0"/>
              <a:buChar char="­"/>
            </a:pPr>
            <a:r>
              <a:rPr lang="en-GB" sz="2400" b="0" cap="none">
                <a:latin typeface="Arial" panose="020B0604020202020204" pitchFamily="34" charset="0"/>
                <a:cs typeface="Arial" panose="020B0604020202020204" pitchFamily="34" charset="0"/>
              </a:rPr>
              <a:t>Bullets</a:t>
            </a:r>
            <a:endParaRPr lang="en-US" sz="2400" b="0" cap="none">
              <a:latin typeface="Arial" panose="020B0604020202020204" pitchFamily="34" charset="0"/>
              <a:cs typeface="Arial" panose="020B0604020202020204" pitchFamily="34" charset="0"/>
            </a:endParaRPr>
          </a:p>
          <a:p>
            <a:pPr lvl="0"/>
            <a:endParaRPr lang="en-GB"/>
          </a:p>
        </p:txBody>
      </p:sp>
    </p:spTree>
    <p:extLst>
      <p:ext uri="{BB962C8B-B14F-4D97-AF65-F5344CB8AC3E}">
        <p14:creationId xmlns:p14="http://schemas.microsoft.com/office/powerpoint/2010/main" val="3176933129"/>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EC494-0242-4051-FACA-56D5AD7DBCD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4BFD359-A1AB-D695-D3AC-56B6D01A9E0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TextBox 5">
            <a:extLst>
              <a:ext uri="{FF2B5EF4-FFF2-40B4-BE49-F238E27FC236}">
                <a16:creationId xmlns:a16="http://schemas.microsoft.com/office/drawing/2014/main" id="{D763FB9F-8172-4AF7-35DB-0B651244843B}"/>
              </a:ext>
            </a:extLst>
          </p:cNvPr>
          <p:cNvSpPr txBox="1"/>
          <p:nvPr userDrawn="1"/>
        </p:nvSpPr>
        <p:spPr>
          <a:xfrm>
            <a:off x="5933516" y="6235972"/>
            <a:ext cx="3828458" cy="276999"/>
          </a:xfrm>
          <a:prstGeom prst="rect">
            <a:avLst/>
          </a:prstGeom>
          <a:solidFill>
            <a:schemeClr val="bg1"/>
          </a:solidFill>
        </p:spPr>
        <p:txBody>
          <a:bodyPr wrap="square" rtlCol="0">
            <a:spAutoFit/>
          </a:bodyPr>
          <a:lstStyle/>
          <a:p>
            <a:r>
              <a:rPr lang="en-GB" sz="1200" b="1">
                <a:solidFill>
                  <a:srgbClr val="FF0000"/>
                </a:solidFill>
                <a:latin typeface="Arial" panose="020B0604020202020204" pitchFamily="34" charset="0"/>
                <a:cs typeface="Arial" panose="020B0604020202020204" pitchFamily="34" charset="0"/>
              </a:rPr>
              <a:t>Flooding        How it affects everyone         </a:t>
            </a:r>
            <a:r>
              <a:rPr lang="en-GB" sz="1200" b="1">
                <a:latin typeface="Arial" panose="020B0604020202020204" pitchFamily="34" charset="0"/>
                <a:cs typeface="Arial" panose="020B0604020202020204" pitchFamily="34" charset="0"/>
              </a:rPr>
              <a:t>Learn</a:t>
            </a:r>
          </a:p>
        </p:txBody>
      </p:sp>
      <p:pic>
        <p:nvPicPr>
          <p:cNvPr id="13" name="Picture 12">
            <a:extLst>
              <a:ext uri="{FF2B5EF4-FFF2-40B4-BE49-F238E27FC236}">
                <a16:creationId xmlns:a16="http://schemas.microsoft.com/office/drawing/2014/main" id="{F3270002-116C-0EA3-EEAA-534EF5ECA3EB}"/>
              </a:ext>
            </a:extLst>
          </p:cNvPr>
          <p:cNvPicPr>
            <a:picLocks noChangeAspect="1"/>
          </p:cNvPicPr>
          <p:nvPr userDrawn="1"/>
        </p:nvPicPr>
        <p:blipFill>
          <a:blip r:embed="rId2"/>
          <a:stretch>
            <a:fillRect/>
          </a:stretch>
        </p:blipFill>
        <p:spPr>
          <a:xfrm>
            <a:off x="6771293" y="6254326"/>
            <a:ext cx="172432" cy="172432"/>
          </a:xfrm>
          <a:prstGeom prst="rect">
            <a:avLst/>
          </a:prstGeom>
        </p:spPr>
      </p:pic>
      <p:pic>
        <p:nvPicPr>
          <p:cNvPr id="16" name="Picture 15">
            <a:extLst>
              <a:ext uri="{FF2B5EF4-FFF2-40B4-BE49-F238E27FC236}">
                <a16:creationId xmlns:a16="http://schemas.microsoft.com/office/drawing/2014/main" id="{EE7EAFD0-3FD1-37D7-83C9-EB9B461309DE}"/>
              </a:ext>
            </a:extLst>
          </p:cNvPr>
          <p:cNvPicPr>
            <a:picLocks noChangeAspect="1"/>
          </p:cNvPicPr>
          <p:nvPr userDrawn="1"/>
        </p:nvPicPr>
        <p:blipFill>
          <a:blip r:embed="rId3"/>
          <a:stretch>
            <a:fillRect/>
          </a:stretch>
        </p:blipFill>
        <p:spPr>
          <a:xfrm>
            <a:off x="8837726" y="6254326"/>
            <a:ext cx="172432" cy="177994"/>
          </a:xfrm>
          <a:prstGeom prst="rect">
            <a:avLst/>
          </a:prstGeom>
        </p:spPr>
      </p:pic>
    </p:spTree>
    <p:extLst>
      <p:ext uri="{BB962C8B-B14F-4D97-AF65-F5344CB8AC3E}">
        <p14:creationId xmlns:p14="http://schemas.microsoft.com/office/powerpoint/2010/main" val="1953902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E2731-2598-10B6-E463-F1B0400CF8F0}"/>
              </a:ext>
            </a:extLst>
          </p:cNvPr>
          <p:cNvSpPr>
            <a:spLocks noGrp="1"/>
          </p:cNvSpPr>
          <p:nvPr>
            <p:ph type="title"/>
          </p:nvPr>
        </p:nvSpPr>
        <p:spPr>
          <a:xfrm>
            <a:off x="679622" y="1709738"/>
            <a:ext cx="10478529"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C34873CD-E7E2-C4CD-B79D-54AA0DE2293D}"/>
              </a:ext>
            </a:extLst>
          </p:cNvPr>
          <p:cNvSpPr>
            <a:spLocks noGrp="1"/>
          </p:cNvSpPr>
          <p:nvPr>
            <p:ph type="body" idx="1"/>
          </p:nvPr>
        </p:nvSpPr>
        <p:spPr>
          <a:xfrm>
            <a:off x="679622" y="4589463"/>
            <a:ext cx="10478529"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3138110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42100-302D-702B-C270-BB286542935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1054B5A-CE49-E90C-8662-E5AFD5CDAE02}"/>
              </a:ext>
            </a:extLst>
          </p:cNvPr>
          <p:cNvSpPr>
            <a:spLocks noGrp="1"/>
          </p:cNvSpPr>
          <p:nvPr>
            <p:ph sz="half" idx="1"/>
          </p:nvPr>
        </p:nvSpPr>
        <p:spPr>
          <a:xfrm>
            <a:off x="679622" y="1825625"/>
            <a:ext cx="5144529"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4928F4A-202A-BDC1-EB3D-C7EDAD367BBD}"/>
              </a:ext>
            </a:extLst>
          </p:cNvPr>
          <p:cNvSpPr>
            <a:spLocks noGrp="1"/>
          </p:cNvSpPr>
          <p:nvPr>
            <p:ph sz="half" idx="2"/>
          </p:nvPr>
        </p:nvSpPr>
        <p:spPr>
          <a:xfrm>
            <a:off x="6013622" y="1825625"/>
            <a:ext cx="5144529"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92893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C38CB-DD72-6824-EC2C-BAD0E04EF4F0}"/>
              </a:ext>
            </a:extLst>
          </p:cNvPr>
          <p:cNvSpPr>
            <a:spLocks noGrp="1"/>
          </p:cNvSpPr>
          <p:nvPr>
            <p:ph type="title"/>
          </p:nvPr>
        </p:nvSpPr>
        <p:spPr>
          <a:xfrm>
            <a:off x="679151"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F84A20B-F385-EDFE-13FA-D521E62C6E75}"/>
              </a:ext>
            </a:extLst>
          </p:cNvPr>
          <p:cNvSpPr>
            <a:spLocks noGrp="1"/>
          </p:cNvSpPr>
          <p:nvPr>
            <p:ph type="body" idx="1"/>
          </p:nvPr>
        </p:nvSpPr>
        <p:spPr>
          <a:xfrm>
            <a:off x="679151"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BF2CAFB-D621-CDC6-AB94-C4386010C2F4}"/>
              </a:ext>
            </a:extLst>
          </p:cNvPr>
          <p:cNvSpPr>
            <a:spLocks noGrp="1"/>
          </p:cNvSpPr>
          <p:nvPr>
            <p:ph sz="half" idx="2"/>
          </p:nvPr>
        </p:nvSpPr>
        <p:spPr>
          <a:xfrm>
            <a:off x="679151"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48AE31F9-2ED2-8504-2CD9-F275A71C4BA5}"/>
              </a:ext>
            </a:extLst>
          </p:cNvPr>
          <p:cNvSpPr>
            <a:spLocks noGrp="1"/>
          </p:cNvSpPr>
          <p:nvPr>
            <p:ph type="body" sz="quarter" idx="3"/>
          </p:nvPr>
        </p:nvSpPr>
        <p:spPr>
          <a:xfrm>
            <a:off x="601156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22CED11-1148-7A55-6EAE-DB32D13AA16C}"/>
              </a:ext>
            </a:extLst>
          </p:cNvPr>
          <p:cNvSpPr>
            <a:spLocks noGrp="1"/>
          </p:cNvSpPr>
          <p:nvPr>
            <p:ph sz="quarter" idx="4"/>
          </p:nvPr>
        </p:nvSpPr>
        <p:spPr>
          <a:xfrm>
            <a:off x="6011563"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11368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425CD-AA63-79D4-8C64-D2A66F35D099}"/>
              </a:ext>
            </a:extLst>
          </p:cNvPr>
          <p:cNvSpPr>
            <a:spLocks noGrp="1"/>
          </p:cNvSpPr>
          <p:nvPr>
            <p:ph type="title"/>
          </p:nvPr>
        </p:nvSpPr>
        <p:spPr/>
        <p:txBody>
          <a:bodyPr/>
          <a:lstStyle/>
          <a:p>
            <a:r>
              <a:rPr lang="en-GB"/>
              <a:t>Click to edit Master title style</a:t>
            </a:r>
            <a:endParaRPr lang="en-US"/>
          </a:p>
        </p:txBody>
      </p:sp>
    </p:spTree>
    <p:extLst>
      <p:ext uri="{BB962C8B-B14F-4D97-AF65-F5344CB8AC3E}">
        <p14:creationId xmlns:p14="http://schemas.microsoft.com/office/powerpoint/2010/main" val="2456547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5245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A1FC8-E374-ED79-CAF6-80167FE44794}"/>
              </a:ext>
            </a:extLst>
          </p:cNvPr>
          <p:cNvSpPr>
            <a:spLocks noGrp="1"/>
          </p:cNvSpPr>
          <p:nvPr>
            <p:ph type="title"/>
          </p:nvPr>
        </p:nvSpPr>
        <p:spPr>
          <a:xfrm>
            <a:off x="691978" y="457200"/>
            <a:ext cx="3869982"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629FF546-57DE-82B2-ECAD-F3089D962ECD}"/>
              </a:ext>
            </a:extLst>
          </p:cNvPr>
          <p:cNvSpPr>
            <a:spLocks noGrp="1"/>
          </p:cNvSpPr>
          <p:nvPr>
            <p:ph idx="1"/>
          </p:nvPr>
        </p:nvSpPr>
        <p:spPr>
          <a:xfrm>
            <a:off x="4973123"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A95F1E8F-5D0D-267D-5519-47209A18C43D}"/>
              </a:ext>
            </a:extLst>
          </p:cNvPr>
          <p:cNvSpPr>
            <a:spLocks noGrp="1"/>
          </p:cNvSpPr>
          <p:nvPr>
            <p:ph type="body" sz="half" idx="2"/>
          </p:nvPr>
        </p:nvSpPr>
        <p:spPr>
          <a:xfrm>
            <a:off x="691978" y="2057400"/>
            <a:ext cx="3869982"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3876299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E3B72FC4-5883-201A-19DA-032BC85F41CD}"/>
              </a:ext>
            </a:extLst>
          </p:cNvPr>
          <p:cNvSpPr>
            <a:spLocks noGrp="1"/>
          </p:cNvSpPr>
          <p:nvPr>
            <p:ph type="pic" idx="1"/>
          </p:nvPr>
        </p:nvSpPr>
        <p:spPr>
          <a:xfrm>
            <a:off x="4973123"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8" name="Title 1">
            <a:extLst>
              <a:ext uri="{FF2B5EF4-FFF2-40B4-BE49-F238E27FC236}">
                <a16:creationId xmlns:a16="http://schemas.microsoft.com/office/drawing/2014/main" id="{F56BBFCD-6654-3711-C7A7-41F7FC0CB7DD}"/>
              </a:ext>
            </a:extLst>
          </p:cNvPr>
          <p:cNvSpPr>
            <a:spLocks noGrp="1"/>
          </p:cNvSpPr>
          <p:nvPr>
            <p:ph type="title"/>
          </p:nvPr>
        </p:nvSpPr>
        <p:spPr>
          <a:xfrm>
            <a:off x="691978" y="457200"/>
            <a:ext cx="3869982" cy="1600200"/>
          </a:xfrm>
        </p:spPr>
        <p:txBody>
          <a:bodyPr anchor="b"/>
          <a:lstStyle>
            <a:lvl1pPr>
              <a:defRPr sz="3200"/>
            </a:lvl1pPr>
          </a:lstStyle>
          <a:p>
            <a:r>
              <a:rPr lang="en-GB"/>
              <a:t>Click to edit Master title style</a:t>
            </a:r>
            <a:endParaRPr lang="en-US"/>
          </a:p>
        </p:txBody>
      </p:sp>
      <p:sp>
        <p:nvSpPr>
          <p:cNvPr id="9" name="Text Placeholder 3">
            <a:extLst>
              <a:ext uri="{FF2B5EF4-FFF2-40B4-BE49-F238E27FC236}">
                <a16:creationId xmlns:a16="http://schemas.microsoft.com/office/drawing/2014/main" id="{B8991DF8-935B-438E-9A40-D84A4BB820C9}"/>
              </a:ext>
            </a:extLst>
          </p:cNvPr>
          <p:cNvSpPr>
            <a:spLocks noGrp="1"/>
          </p:cNvSpPr>
          <p:nvPr>
            <p:ph type="body" sz="half" idx="2"/>
          </p:nvPr>
        </p:nvSpPr>
        <p:spPr>
          <a:xfrm>
            <a:off x="691978" y="2057400"/>
            <a:ext cx="3869982"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2338300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0">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C651CE-BA12-362B-8D63-484D5ECFFD71}"/>
              </a:ext>
            </a:extLst>
          </p:cNvPr>
          <p:cNvSpPr>
            <a:spLocks noGrp="1"/>
          </p:cNvSpPr>
          <p:nvPr>
            <p:ph type="title"/>
          </p:nvPr>
        </p:nvSpPr>
        <p:spPr>
          <a:xfrm>
            <a:off x="679622" y="365125"/>
            <a:ext cx="10478529"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8BBE032-79E9-CFEB-77B7-2F1C41A26B0F}"/>
              </a:ext>
            </a:extLst>
          </p:cNvPr>
          <p:cNvSpPr>
            <a:spLocks noGrp="1"/>
          </p:cNvSpPr>
          <p:nvPr>
            <p:ph type="body" idx="1"/>
          </p:nvPr>
        </p:nvSpPr>
        <p:spPr>
          <a:xfrm>
            <a:off x="679622" y="1825625"/>
            <a:ext cx="10478529"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1" name="TextBox 10">
            <a:extLst>
              <a:ext uri="{FF2B5EF4-FFF2-40B4-BE49-F238E27FC236}">
                <a16:creationId xmlns:a16="http://schemas.microsoft.com/office/drawing/2014/main" id="{669B2732-90BB-5C30-7D32-2F33F5139378}"/>
              </a:ext>
            </a:extLst>
          </p:cNvPr>
          <p:cNvSpPr txBox="1"/>
          <p:nvPr userDrawn="1"/>
        </p:nvSpPr>
        <p:spPr>
          <a:xfrm>
            <a:off x="568411" y="5895972"/>
            <a:ext cx="4191848" cy="646331"/>
          </a:xfrm>
          <a:prstGeom prst="rect">
            <a:avLst/>
          </a:prstGeom>
          <a:solidFill>
            <a:schemeClr val="bg1"/>
          </a:solidFill>
        </p:spPr>
        <p:txBody>
          <a:bodyPr wrap="square" rtlCol="0" anchor="b">
            <a:spAutoFit/>
          </a:bodyPr>
          <a:lstStyle/>
          <a:p>
            <a:r>
              <a:rPr lang="en-US" sz="3600" b="1">
                <a:solidFill>
                  <a:schemeClr val="tx1"/>
                </a:solidFill>
                <a:latin typeface="HelveticaNeueLT Pro 55 Roman" panose="020B0604020202020204"/>
                <a:cs typeface="Arial" panose="020B0604020202020204" pitchFamily="34" charset="0"/>
              </a:rPr>
              <a:t>Weather</a:t>
            </a:r>
            <a:r>
              <a:rPr lang="en-US" sz="3600" b="1">
                <a:solidFill>
                  <a:srgbClr val="FF0000"/>
                </a:solidFill>
                <a:latin typeface="HelveticaNeueLT Pro 55 Roman" panose="020B0604020202020204"/>
                <a:cs typeface="Arial" panose="020B0604020202020204" pitchFamily="34" charset="0"/>
              </a:rPr>
              <a:t> Together</a:t>
            </a:r>
          </a:p>
        </p:txBody>
      </p:sp>
      <p:sp>
        <p:nvSpPr>
          <p:cNvPr id="5" name="TextBox 4">
            <a:extLst>
              <a:ext uri="{FF2B5EF4-FFF2-40B4-BE49-F238E27FC236}">
                <a16:creationId xmlns:a16="http://schemas.microsoft.com/office/drawing/2014/main" id="{6DECB1B8-0E23-9432-B178-0D6B8F7B4985}"/>
              </a:ext>
            </a:extLst>
          </p:cNvPr>
          <p:cNvSpPr txBox="1"/>
          <p:nvPr userDrawn="1"/>
        </p:nvSpPr>
        <p:spPr>
          <a:xfrm>
            <a:off x="9621078" y="6215876"/>
            <a:ext cx="938779" cy="276999"/>
          </a:xfrm>
          <a:prstGeom prst="rect">
            <a:avLst/>
          </a:prstGeom>
          <a:solidFill>
            <a:schemeClr val="bg1"/>
          </a:solidFill>
        </p:spPr>
        <p:txBody>
          <a:bodyPr wrap="square" rtlCol="0">
            <a:spAutoFit/>
          </a:bodyPr>
          <a:lstStyle/>
          <a:p>
            <a:r>
              <a:rPr lang="en-GB" sz="1200" b="1">
                <a:solidFill>
                  <a:srgbClr val="FF0000"/>
                </a:solidFill>
                <a:latin typeface="Arial" panose="020B0604020202020204" pitchFamily="34" charset="0"/>
                <a:cs typeface="Arial" panose="020B0604020202020204" pitchFamily="34" charset="0"/>
              </a:rPr>
              <a:t>Plenaries</a:t>
            </a:r>
            <a:endParaRPr lang="en-GB" sz="1200" b="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1049571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 id="2147483695" r:id="rId18"/>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EE2A24"/>
        </a:buClr>
        <a:buFont typeface="System Font Regular"/>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EE2A24"/>
        </a:buClr>
        <a:buFont typeface="System Font Regular"/>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EE2A24"/>
        </a:buClr>
        <a:buFont typeface="System Font Regular"/>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038">
          <p15:clr>
            <a:srgbClr val="F26B43"/>
          </p15:clr>
        </p15:guide>
        <p15:guide id="2" pos="415">
          <p15:clr>
            <a:srgbClr val="F26B43"/>
          </p15:clr>
        </p15:guide>
        <p15:guide id="3" pos="3795">
          <p15:clr>
            <a:srgbClr val="F26B43"/>
          </p15:clr>
        </p15:guide>
        <p15:guide id="4" pos="3659">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7.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gif"/><Relationship Id="rId4" Type="http://schemas.openxmlformats.org/officeDocument/2006/relationships/image" Target="../media/image5.png"/><Relationship Id="rId9"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11.gif"/><Relationship Id="rId4" Type="http://schemas.openxmlformats.org/officeDocument/2006/relationships/image" Target="../media/image13.gif"/></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11.gif"/></Relationships>
</file>

<file path=ppt/slides/_rels/slide6.xml.rels><?xml version="1.0" encoding="UTF-8" standalone="yes"?>
<Relationships xmlns="http://schemas.openxmlformats.org/package/2006/relationships"><Relationship Id="rId8" Type="http://schemas.openxmlformats.org/officeDocument/2006/relationships/image" Target="../media/image20.png"/><Relationship Id="rId13" Type="http://schemas.openxmlformats.org/officeDocument/2006/relationships/image" Target="../media/image25.png"/><Relationship Id="rId3" Type="http://schemas.openxmlformats.org/officeDocument/2006/relationships/image" Target="../media/image15.png"/><Relationship Id="rId7" Type="http://schemas.openxmlformats.org/officeDocument/2006/relationships/image" Target="../media/image19.png"/><Relationship Id="rId12" Type="http://schemas.openxmlformats.org/officeDocument/2006/relationships/image" Target="../media/image24.png"/><Relationship Id="rId17" Type="http://schemas.openxmlformats.org/officeDocument/2006/relationships/hyperlink" Target="https://www.redcross.org.uk/weather-together-resources" TargetMode="External"/><Relationship Id="rId2" Type="http://schemas.openxmlformats.org/officeDocument/2006/relationships/notesSlide" Target="../notesSlides/notesSlide6.xml"/><Relationship Id="rId16" Type="http://schemas.openxmlformats.org/officeDocument/2006/relationships/hyperlink" Target="https://feedback.redcross.org.uk/s/WeatherTogether/" TargetMode="External"/><Relationship Id="rId1" Type="http://schemas.openxmlformats.org/officeDocument/2006/relationships/slideLayout" Target="../slideLayouts/slideLayout6.xml"/><Relationship Id="rId6" Type="http://schemas.openxmlformats.org/officeDocument/2006/relationships/image" Target="../media/image18.png"/><Relationship Id="rId11" Type="http://schemas.openxmlformats.org/officeDocument/2006/relationships/image" Target="../media/image23.png"/><Relationship Id="rId5" Type="http://schemas.openxmlformats.org/officeDocument/2006/relationships/image" Target="../media/image17.png"/><Relationship Id="rId15" Type="http://schemas.openxmlformats.org/officeDocument/2006/relationships/image" Target="../media/image27.png"/><Relationship Id="rId10" Type="http://schemas.openxmlformats.org/officeDocument/2006/relationships/image" Target="../media/image22.png"/><Relationship Id="rId4" Type="http://schemas.openxmlformats.org/officeDocument/2006/relationships/image" Target="../media/image16.png"/><Relationship Id="rId9" Type="http://schemas.openxmlformats.org/officeDocument/2006/relationships/image" Target="../media/image21.png"/><Relationship Id="rId14" Type="http://schemas.openxmlformats.org/officeDocument/2006/relationships/image" Target="../media/image2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25">
            <a:extLst>
              <a:ext uri="{FF2B5EF4-FFF2-40B4-BE49-F238E27FC236}">
                <a16:creationId xmlns:a16="http://schemas.microsoft.com/office/drawing/2014/main" id="{BF8E7413-B9FD-DEDC-1169-CAEBE5B1EAF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3"/>
          <a:stretch>
            <a:fillRect/>
          </a:stretch>
        </p:blipFill>
        <p:spPr>
          <a:xfrm>
            <a:off x="6563626" y="4626095"/>
            <a:ext cx="4185060" cy="527252"/>
          </a:xfrm>
          <a:prstGeom prst="rect">
            <a:avLst/>
          </a:prstGeom>
        </p:spPr>
      </p:pic>
      <p:pic>
        <p:nvPicPr>
          <p:cNvPr id="24" name="Picture 23">
            <a:extLst>
              <a:ext uri="{FF2B5EF4-FFF2-40B4-BE49-F238E27FC236}">
                <a16:creationId xmlns:a16="http://schemas.microsoft.com/office/drawing/2014/main" id="{51FED199-BE5C-FA6A-B04E-086080103A4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4"/>
          <a:stretch>
            <a:fillRect/>
          </a:stretch>
        </p:blipFill>
        <p:spPr>
          <a:xfrm>
            <a:off x="6597900" y="2936587"/>
            <a:ext cx="4150786" cy="502517"/>
          </a:xfrm>
          <a:prstGeom prst="rect">
            <a:avLst/>
          </a:prstGeom>
        </p:spPr>
      </p:pic>
      <p:pic>
        <p:nvPicPr>
          <p:cNvPr id="22" name="Picture 21">
            <a:extLst>
              <a:ext uri="{FF2B5EF4-FFF2-40B4-BE49-F238E27FC236}">
                <a16:creationId xmlns:a16="http://schemas.microsoft.com/office/drawing/2014/main" id="{57BE5F9D-AFDB-1FB7-5768-0925B0F8C24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5"/>
          <a:stretch>
            <a:fillRect/>
          </a:stretch>
        </p:blipFill>
        <p:spPr>
          <a:xfrm>
            <a:off x="6597900" y="1208248"/>
            <a:ext cx="4194278" cy="515442"/>
          </a:xfrm>
          <a:prstGeom prst="rect">
            <a:avLst/>
          </a:prstGeom>
        </p:spPr>
      </p:pic>
      <p:pic>
        <p:nvPicPr>
          <p:cNvPr id="20" name="Picture 19">
            <a:extLst>
              <a:ext uri="{FF2B5EF4-FFF2-40B4-BE49-F238E27FC236}">
                <a16:creationId xmlns:a16="http://schemas.microsoft.com/office/drawing/2014/main" id="{945D8AE5-E329-6B50-5469-70B4D22B230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6"/>
          <a:stretch>
            <a:fillRect/>
          </a:stretch>
        </p:blipFill>
        <p:spPr>
          <a:xfrm>
            <a:off x="1585906" y="2899453"/>
            <a:ext cx="4266374" cy="506440"/>
          </a:xfrm>
          <a:prstGeom prst="rect">
            <a:avLst/>
          </a:prstGeom>
        </p:spPr>
      </p:pic>
      <p:pic>
        <p:nvPicPr>
          <p:cNvPr id="18" name="Picture 17">
            <a:extLst>
              <a:ext uri="{FF2B5EF4-FFF2-40B4-BE49-F238E27FC236}">
                <a16:creationId xmlns:a16="http://schemas.microsoft.com/office/drawing/2014/main" id="{0BE2920E-8E94-C89D-EB02-8C65E5702E0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7"/>
          <a:stretch>
            <a:fillRect/>
          </a:stretch>
        </p:blipFill>
        <p:spPr>
          <a:xfrm>
            <a:off x="1694435" y="1272006"/>
            <a:ext cx="4194279" cy="502517"/>
          </a:xfrm>
          <a:prstGeom prst="rect">
            <a:avLst/>
          </a:prstGeom>
        </p:spPr>
      </p:pic>
      <p:sp>
        <p:nvSpPr>
          <p:cNvPr id="7" name="Title 6">
            <a:extLst>
              <a:ext uri="{FF2B5EF4-FFF2-40B4-BE49-F238E27FC236}">
                <a16:creationId xmlns:a16="http://schemas.microsoft.com/office/drawing/2014/main" id="{C25D5480-FD6C-047E-D8BF-E2DF83CCF771}"/>
              </a:ext>
            </a:extLst>
          </p:cNvPr>
          <p:cNvSpPr>
            <a:spLocks noGrp="1" noRot="1" noMove="1" noResize="1" noEditPoints="1" noAdjustHandles="1" noChangeArrowheads="1" noChangeShapeType="1"/>
          </p:cNvSpPr>
          <p:nvPr>
            <p:ph type="title" idx="4294967295"/>
          </p:nvPr>
        </p:nvSpPr>
        <p:spPr>
          <a:xfrm rot="16200000">
            <a:off x="-1436841" y="1677119"/>
            <a:ext cx="4533900" cy="1325563"/>
          </a:xfrm>
        </p:spPr>
        <p:txBody>
          <a:bodyPr/>
          <a:lstStyle/>
          <a:p>
            <a:r>
              <a:rPr lang="en-GB" dirty="0">
                <a:latin typeface="HelveticaNeueLT Pro 55 Roman" panose="020B0604020202020204" pitchFamily="34" charset="0"/>
              </a:rPr>
              <a:t>How did you do?</a:t>
            </a:r>
          </a:p>
        </p:txBody>
      </p:sp>
      <p:sp>
        <p:nvSpPr>
          <p:cNvPr id="8" name="Speech Bubble: Rectangle with Corners Rounded 7">
            <a:extLst>
              <a:ext uri="{FF2B5EF4-FFF2-40B4-BE49-F238E27FC236}">
                <a16:creationId xmlns:a16="http://schemas.microsoft.com/office/drawing/2014/main" id="{77064B24-33AD-D9A4-35A6-66CCF85F995C}"/>
              </a:ext>
            </a:extLst>
          </p:cNvPr>
          <p:cNvSpPr>
            <a:spLocks noGrp="1" noRot="1" noMove="1" noResize="1" noEditPoints="1" noAdjustHandles="1" noChangeArrowheads="1" noChangeShapeType="1"/>
          </p:cNvSpPr>
          <p:nvPr/>
        </p:nvSpPr>
        <p:spPr>
          <a:xfrm>
            <a:off x="1658002" y="1981036"/>
            <a:ext cx="4194279" cy="859797"/>
          </a:xfrm>
          <a:prstGeom prst="wedgeRoundRectCallout">
            <a:avLst/>
          </a:prstGeom>
          <a:solidFill>
            <a:srgbClr val="E4D7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a:solidFill>
                  <a:schemeClr val="tx1"/>
                </a:solidFill>
                <a:latin typeface="HelveticaNeueLT Pro 55 Roman" panose="020B0604020202020204" pitchFamily="34" charset="0"/>
              </a:rPr>
              <a:t>In today’s lesson, I am happy with the way I…</a:t>
            </a:r>
          </a:p>
        </p:txBody>
      </p:sp>
      <p:sp>
        <p:nvSpPr>
          <p:cNvPr id="9" name="Speech Bubble: Rectangle with Corners Rounded 8">
            <a:extLst>
              <a:ext uri="{FF2B5EF4-FFF2-40B4-BE49-F238E27FC236}">
                <a16:creationId xmlns:a16="http://schemas.microsoft.com/office/drawing/2014/main" id="{EC7177CA-E6D1-1D93-BBF1-D16E85958691}"/>
              </a:ext>
            </a:extLst>
          </p:cNvPr>
          <p:cNvSpPr>
            <a:spLocks noGrp="1" noRot="1" noMove="1" noResize="1" noEditPoints="1" noAdjustHandles="1" noChangeArrowheads="1" noChangeShapeType="1"/>
          </p:cNvSpPr>
          <p:nvPr/>
        </p:nvSpPr>
        <p:spPr>
          <a:xfrm>
            <a:off x="6597900" y="305015"/>
            <a:ext cx="4194278" cy="859797"/>
          </a:xfrm>
          <a:prstGeom prst="wedgeRoundRectCallout">
            <a:avLst/>
          </a:prstGeom>
          <a:solidFill>
            <a:srgbClr val="AFA4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a:solidFill>
                  <a:schemeClr val="tx1"/>
                </a:solidFill>
                <a:latin typeface="HelveticaNeueLT Pro 55 Roman" panose="020B0604020202020204" pitchFamily="34" charset="0"/>
              </a:rPr>
              <a:t>I am going to share my learning from today by…</a:t>
            </a:r>
          </a:p>
        </p:txBody>
      </p:sp>
      <p:sp>
        <p:nvSpPr>
          <p:cNvPr id="10" name="Speech Bubble: Rectangle with Corners Rounded 9">
            <a:extLst>
              <a:ext uri="{FF2B5EF4-FFF2-40B4-BE49-F238E27FC236}">
                <a16:creationId xmlns:a16="http://schemas.microsoft.com/office/drawing/2014/main" id="{B2DA0C05-2547-8AB6-88F0-DF8726B370A3}"/>
              </a:ext>
            </a:extLst>
          </p:cNvPr>
          <p:cNvSpPr>
            <a:spLocks noGrp="1" noRot="1" noMove="1" noResize="1" noEditPoints="1" noAdjustHandles="1" noChangeArrowheads="1" noChangeShapeType="1"/>
          </p:cNvSpPr>
          <p:nvPr/>
        </p:nvSpPr>
        <p:spPr>
          <a:xfrm>
            <a:off x="1658002" y="3830237"/>
            <a:ext cx="4194279" cy="776614"/>
          </a:xfrm>
          <a:prstGeom prst="wedgeRoundRectCallout">
            <a:avLst/>
          </a:prstGeom>
          <a:solidFill>
            <a:srgbClr val="7D1C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a:latin typeface="HelveticaNeueLT Pro 55 Roman" panose="020B0604020202020204" pitchFamily="34" charset="0"/>
              </a:rPr>
              <a:t>The skills I used today were…</a:t>
            </a:r>
          </a:p>
        </p:txBody>
      </p:sp>
      <p:sp>
        <p:nvSpPr>
          <p:cNvPr id="11" name="Speech Bubble: Rectangle with Corners Rounded 10">
            <a:extLst>
              <a:ext uri="{FF2B5EF4-FFF2-40B4-BE49-F238E27FC236}">
                <a16:creationId xmlns:a16="http://schemas.microsoft.com/office/drawing/2014/main" id="{AAEE832E-6FEC-301A-C130-E4AE14B6313F}"/>
              </a:ext>
            </a:extLst>
          </p:cNvPr>
          <p:cNvSpPr>
            <a:spLocks noGrp="1" noRot="1" noMove="1" noResize="1" noEditPoints="1" noAdjustHandles="1" noChangeArrowheads="1" noChangeShapeType="1"/>
          </p:cNvSpPr>
          <p:nvPr/>
        </p:nvSpPr>
        <p:spPr>
          <a:xfrm>
            <a:off x="6597901" y="3779792"/>
            <a:ext cx="4194278" cy="827059"/>
          </a:xfrm>
          <a:prstGeom prst="wedgeRoundRectCallout">
            <a:avLst/>
          </a:prstGeom>
          <a:solidFill>
            <a:srgbClr val="158A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a:latin typeface="HelveticaNeueLT Pro 55 Roman" panose="020B0604020202020204" pitchFamily="34" charset="0"/>
              </a:rPr>
              <a:t>The part I enjoyed most about today’s lesson was…</a:t>
            </a:r>
          </a:p>
        </p:txBody>
      </p:sp>
      <p:sp>
        <p:nvSpPr>
          <p:cNvPr id="12" name="Speech Bubble: Rectangle with Corners Rounded 11">
            <a:extLst>
              <a:ext uri="{FF2B5EF4-FFF2-40B4-BE49-F238E27FC236}">
                <a16:creationId xmlns:a16="http://schemas.microsoft.com/office/drawing/2014/main" id="{83F48CC8-12DA-E99A-5D11-2544ECD26B34}"/>
              </a:ext>
            </a:extLst>
          </p:cNvPr>
          <p:cNvSpPr>
            <a:spLocks noGrp="1" noRot="1" noMove="1" noResize="1" noEditPoints="1" noAdjustHandles="1" noChangeArrowheads="1" noChangeShapeType="1"/>
          </p:cNvSpPr>
          <p:nvPr/>
        </p:nvSpPr>
        <p:spPr>
          <a:xfrm>
            <a:off x="6597900" y="2050159"/>
            <a:ext cx="4194278" cy="827060"/>
          </a:xfrm>
          <a:prstGeom prst="wedgeRoundRectCallout">
            <a:avLst/>
          </a:prstGeom>
          <a:solidFill>
            <a:srgbClr val="5C74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a:latin typeface="HelveticaNeueLT Pro 55 Roman" panose="020B0604020202020204" pitchFamily="34" charset="0"/>
              </a:rPr>
              <a:t>Now I know how to…</a:t>
            </a:r>
          </a:p>
        </p:txBody>
      </p:sp>
      <p:pic>
        <p:nvPicPr>
          <p:cNvPr id="5" name="Picture 4" descr="Icon&#10;&#10;Description automatically generated with medium confidence">
            <a:extLst>
              <a:ext uri="{FF2B5EF4-FFF2-40B4-BE49-F238E27FC236}">
                <a16:creationId xmlns:a16="http://schemas.microsoft.com/office/drawing/2014/main" id="{A79205C8-4D44-5A69-BE42-CE8638ABB5AA}"/>
              </a:ext>
            </a:extLst>
          </p:cNvPr>
          <p:cNvPicPr>
            <a:picLocks noGrp="1" noRot="1" noChangeAspect="1" noMove="1" noResize="1" noEditPoints="1" noAdjustHandles="1" noChangeArrowheads="1" noChangeShapeType="1" noCrop="1"/>
          </p:cNvPicPr>
          <p:nvPr/>
        </p:nvPicPr>
        <p:blipFill>
          <a:blip r:embed="rId8" cstate="screen">
            <a:extLst>
              <a:ext uri="{28A0092B-C50C-407E-A947-70E740481C1C}">
                <a14:useLocalDpi xmlns:a14="http://schemas.microsoft.com/office/drawing/2010/main" val="0"/>
              </a:ext>
            </a:extLst>
          </a:blip>
          <a:stretch>
            <a:fillRect/>
          </a:stretch>
        </p:blipFill>
        <p:spPr>
          <a:xfrm>
            <a:off x="74312" y="4430507"/>
            <a:ext cx="1016016" cy="1016016"/>
          </a:xfrm>
          <a:prstGeom prst="rect">
            <a:avLst/>
          </a:prstGeom>
        </p:spPr>
      </p:pic>
      <p:pic>
        <p:nvPicPr>
          <p:cNvPr id="16" name="Picture 15">
            <a:extLst>
              <a:ext uri="{FF2B5EF4-FFF2-40B4-BE49-F238E27FC236}">
                <a16:creationId xmlns:a16="http://schemas.microsoft.com/office/drawing/2014/main" id="{820A7B6B-40B4-7DB6-FFC9-BEF1A0576D9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9"/>
          <a:stretch>
            <a:fillRect/>
          </a:stretch>
        </p:blipFill>
        <p:spPr>
          <a:xfrm>
            <a:off x="1658002" y="4687257"/>
            <a:ext cx="4230712" cy="502517"/>
          </a:xfrm>
          <a:prstGeom prst="rect">
            <a:avLst/>
          </a:prstGeom>
        </p:spPr>
      </p:pic>
      <p:sp>
        <p:nvSpPr>
          <p:cNvPr id="6" name="Speech Bubble: Rectangle with Corners Rounded 5">
            <a:extLst>
              <a:ext uri="{FF2B5EF4-FFF2-40B4-BE49-F238E27FC236}">
                <a16:creationId xmlns:a16="http://schemas.microsoft.com/office/drawing/2014/main" id="{407804F4-B54C-8D78-6669-77F95D58A8B5}"/>
              </a:ext>
            </a:extLst>
          </p:cNvPr>
          <p:cNvSpPr>
            <a:spLocks noGrp="1" noRot="1" noMove="1" noResize="1" noEditPoints="1" noAdjustHandles="1" noChangeArrowheads="1" noChangeShapeType="1"/>
          </p:cNvSpPr>
          <p:nvPr/>
        </p:nvSpPr>
        <p:spPr>
          <a:xfrm>
            <a:off x="1658002" y="331803"/>
            <a:ext cx="4194278" cy="859797"/>
          </a:xfrm>
          <a:prstGeom prst="wedgeRoundRectCallout">
            <a:avLst/>
          </a:prstGeom>
          <a:solidFill>
            <a:srgbClr val="F1B1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a:solidFill>
                  <a:schemeClr val="tx1"/>
                </a:solidFill>
                <a:latin typeface="HelveticaNeueLT Pro 55 Roman" panose="020B0604020202020204" pitchFamily="34" charset="0"/>
              </a:rPr>
              <a:t>The most important thing I learned today is…</a:t>
            </a:r>
          </a:p>
        </p:txBody>
      </p:sp>
      <p:sp>
        <p:nvSpPr>
          <p:cNvPr id="2" name="TextBox 1">
            <a:extLst>
              <a:ext uri="{FF2B5EF4-FFF2-40B4-BE49-F238E27FC236}">
                <a16:creationId xmlns:a16="http://schemas.microsoft.com/office/drawing/2014/main" id="{AAAFC6F6-1515-D2B0-1DE2-AC78C86D27CC}"/>
              </a:ext>
            </a:extLst>
          </p:cNvPr>
          <p:cNvSpPr txBox="1">
            <a:spLocks noGrp="1" noRot="1" noMove="1" noResize="1" noEditPoints="1" noAdjustHandles="1" noChangeArrowheads="1" noChangeShapeType="1"/>
          </p:cNvSpPr>
          <p:nvPr/>
        </p:nvSpPr>
        <p:spPr>
          <a:xfrm rot="16200000">
            <a:off x="10650265" y="987107"/>
            <a:ext cx="1895383"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b="1" dirty="0">
                <a:solidFill>
                  <a:srgbClr val="FF0000"/>
                </a:solidFill>
                <a:latin typeface="HelveticaNeueLT Pro 55 Roman" panose="020B0604020202020204"/>
              </a:rPr>
              <a:t>Plenary</a:t>
            </a:r>
          </a:p>
        </p:txBody>
      </p:sp>
      <p:pic>
        <p:nvPicPr>
          <p:cNvPr id="3" name="Picture 2" descr="An indicator showing the end of the slide and the start of the next.">
            <a:extLst>
              <a:ext uri="{FF2B5EF4-FFF2-40B4-BE49-F238E27FC236}">
                <a16:creationId xmlns:a16="http://schemas.microsoft.com/office/drawing/2014/main" id="{95B6350B-96F0-C06E-5A7B-0CC47C9F9205}"/>
              </a:ext>
            </a:extLst>
          </p:cNvPr>
          <p:cNvPicPr>
            <a:picLocks noGrp="1" noRot="1" noChangeAspect="1" noMove="1" noResize="1" noEditPoints="1" noAdjustHandles="1" noChangeArrowheads="1" noChangeShapeType="1" noCrop="1"/>
          </p:cNvPicPr>
          <p:nvPr/>
        </p:nvPicPr>
        <p:blipFill rotWithShape="1">
          <a:blip r:embed="rId10" cstate="screen">
            <a:extLst>
              <a:ext uri="{28A0092B-C50C-407E-A947-70E740481C1C}">
                <a14:useLocalDpi xmlns:a14="http://schemas.microsoft.com/office/drawing/2010/main" val="0"/>
              </a:ext>
            </a:extLst>
          </a:blip>
          <a:srcRect t="9865"/>
          <a:stretch/>
        </p:blipFill>
        <p:spPr>
          <a:xfrm>
            <a:off x="10329461" y="67408"/>
            <a:ext cx="1184387" cy="615892"/>
          </a:xfrm>
          <a:prstGeom prst="rect">
            <a:avLst/>
          </a:prstGeom>
        </p:spPr>
      </p:pic>
    </p:spTree>
    <p:extLst>
      <p:ext uri="{BB962C8B-B14F-4D97-AF65-F5344CB8AC3E}">
        <p14:creationId xmlns:p14="http://schemas.microsoft.com/office/powerpoint/2010/main" val="3961705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774FFD5E-457F-0554-B434-664049DCE7A9}"/>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p:nvCxnSpPr>
        <p:spPr>
          <a:xfrm flipV="1">
            <a:off x="3405128" y="1385198"/>
            <a:ext cx="1839343" cy="71232"/>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A6A9E5B4-06DE-44E1-28AF-6102874367D5}"/>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8220693" y="4098464"/>
            <a:ext cx="1952767" cy="166499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8EE27DCC-7E9E-2305-0D43-78B4C4F0268F}"/>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6308483" y="4098464"/>
            <a:ext cx="1952767" cy="1664996"/>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D0A1768F-4997-BB0E-3B72-FA231E5BE153}"/>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8251115" y="2433468"/>
            <a:ext cx="1922345" cy="1664996"/>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99434246-5DC6-D8EE-15BE-4F1FE8BEE0A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5371819" y="376518"/>
            <a:ext cx="1591681" cy="167940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31DDCD8F-AAD7-50DE-E951-DAD2422FAA7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2328607" y="834322"/>
            <a:ext cx="957783" cy="88725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0000"/>
              </a:solidFill>
            </a:endParaRPr>
          </a:p>
        </p:txBody>
      </p:sp>
      <p:sp>
        <p:nvSpPr>
          <p:cNvPr id="23" name="Rectangle 22">
            <a:extLst>
              <a:ext uri="{FF2B5EF4-FFF2-40B4-BE49-F238E27FC236}">
                <a16:creationId xmlns:a16="http://schemas.microsoft.com/office/drawing/2014/main" id="{30177436-EFB0-B4D6-45E1-EA19FB18E6CB}"/>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645459" y="376518"/>
            <a:ext cx="1691758" cy="170246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2" name="Content Placeholder 1">
            <a:extLst>
              <a:ext uri="{FF2B5EF4-FFF2-40B4-BE49-F238E27FC236}">
                <a16:creationId xmlns:a16="http://schemas.microsoft.com/office/drawing/2014/main" id="{C9A6862E-9855-7C7C-0F82-1972DFB4D915}"/>
              </a:ext>
            </a:extLst>
          </p:cNvPr>
          <p:cNvSpPr>
            <a:spLocks noGrp="1" noRot="1" noMove="1" noResize="1" noEditPoints="1" noAdjustHandles="1" noChangeArrowheads="1" noChangeShapeType="1"/>
          </p:cNvSpPr>
          <p:nvPr>
            <p:ph idx="4294967295"/>
          </p:nvPr>
        </p:nvSpPr>
        <p:spPr>
          <a:xfrm>
            <a:off x="6314984" y="2347949"/>
            <a:ext cx="1590675" cy="1325563"/>
          </a:xfrm>
        </p:spPr>
        <p:txBody>
          <a:bodyPr>
            <a:normAutofit fontScale="92500" lnSpcReduction="10000"/>
          </a:bodyPr>
          <a:lstStyle/>
          <a:p>
            <a:pPr>
              <a:lnSpc>
                <a:spcPct val="100000"/>
              </a:lnSpc>
            </a:pPr>
            <a:endParaRPr lang="en-GB">
              <a:latin typeface="HelveticaNeueLT Pro 55 Roman" panose="020B0604020202020204" pitchFamily="34" charset="0"/>
            </a:endParaRPr>
          </a:p>
          <a:p>
            <a:pPr marL="0" indent="0" algn="ctr">
              <a:lnSpc>
                <a:spcPct val="100000"/>
              </a:lnSpc>
              <a:buNone/>
            </a:pPr>
            <a:r>
              <a:rPr lang="en-GB">
                <a:latin typeface="HelveticaNeueLT Pro 55 Roman" panose="020B0604020202020204" pitchFamily="34" charset="0"/>
              </a:rPr>
              <a:t>It could be</a:t>
            </a:r>
          </a:p>
        </p:txBody>
      </p:sp>
      <p:sp>
        <p:nvSpPr>
          <p:cNvPr id="9" name="Content Placeholder 1">
            <a:extLst>
              <a:ext uri="{FF2B5EF4-FFF2-40B4-BE49-F238E27FC236}">
                <a16:creationId xmlns:a16="http://schemas.microsoft.com/office/drawing/2014/main" id="{4C0E2669-ABD9-11B2-BF62-2E2A33F49197}"/>
              </a:ext>
            </a:extLst>
          </p:cNvPr>
          <p:cNvSpPr txBox="1">
            <a:spLocks noGrp="1" noRot="1" noMove="1" noResize="1" noEditPoints="1" noAdjustHandles="1" noChangeArrowheads="1" noChangeShapeType="1"/>
          </p:cNvSpPr>
          <p:nvPr/>
        </p:nvSpPr>
        <p:spPr>
          <a:xfrm>
            <a:off x="943085" y="2834715"/>
            <a:ext cx="4138595" cy="1872015"/>
          </a:xfrm>
          <a:prstGeom prst="rect">
            <a:avLst/>
          </a:prstGeom>
        </p:spPr>
        <p:txBody>
          <a:bodyPr vert="horz" lIns="91440" tIns="45720" rIns="91440" bIns="45720" rtlCol="0">
            <a:noAutofit/>
          </a:bodyPr>
          <a:lstStyle>
            <a:lvl1pPr marL="457200" indent="-457200" algn="l" defTabSz="914409" rtl="0" eaLnBrk="1" latinLnBrk="0" hangingPunct="1">
              <a:lnSpc>
                <a:spcPct val="90000"/>
              </a:lnSpc>
              <a:spcBef>
                <a:spcPts val="1000"/>
              </a:spcBef>
              <a:buClr>
                <a:srgbClr val="EE2A24"/>
              </a:buClr>
              <a:buFont typeface="Calibri" panose="020F0502020204030204" pitchFamily="34" charset="0"/>
              <a:buChar char="-"/>
              <a:defRPr sz="2800" kern="1200">
                <a:solidFill>
                  <a:schemeClr val="tx1"/>
                </a:solidFill>
                <a:latin typeface="+mn-lt"/>
                <a:ea typeface="+mn-ea"/>
                <a:cs typeface="+mn-cs"/>
              </a:defRPr>
            </a:lvl1pPr>
            <a:lvl2pPr marL="685807" indent="-228602" algn="l" defTabSz="914409" rtl="0" eaLnBrk="1" latinLnBrk="0" hangingPunct="1">
              <a:lnSpc>
                <a:spcPct val="90000"/>
              </a:lnSpc>
              <a:spcBef>
                <a:spcPts val="499"/>
              </a:spcBef>
              <a:buClr>
                <a:srgbClr val="EE2A24"/>
              </a:buClr>
              <a:buFont typeface="Calibri" panose="020F0502020204030204" pitchFamily="34" charset="0"/>
              <a:buChar char="–"/>
              <a:defRPr sz="2401" kern="1200">
                <a:solidFill>
                  <a:schemeClr val="tx1"/>
                </a:solidFill>
                <a:latin typeface="+mn-lt"/>
                <a:ea typeface="+mn-ea"/>
                <a:cs typeface="+mn-cs"/>
              </a:defRPr>
            </a:lvl2pPr>
            <a:lvl3pPr marL="1143013" indent="-228602" algn="l" defTabSz="914409" rtl="0" eaLnBrk="1" latinLnBrk="0" hangingPunct="1">
              <a:lnSpc>
                <a:spcPct val="90000"/>
              </a:lnSpc>
              <a:spcBef>
                <a:spcPts val="499"/>
              </a:spcBef>
              <a:buClr>
                <a:srgbClr val="EE2A24"/>
              </a:buClr>
              <a:buFont typeface="Calibri" panose="020F0502020204030204" pitchFamily="34" charset="0"/>
              <a:buChar char="–"/>
              <a:defRPr sz="2000" kern="1200">
                <a:solidFill>
                  <a:schemeClr val="tx1"/>
                </a:solidFill>
                <a:latin typeface="+mn-lt"/>
                <a:ea typeface="+mn-ea"/>
                <a:cs typeface="+mn-cs"/>
              </a:defRPr>
            </a:lvl3pPr>
            <a:lvl4pPr marL="1600217" indent="-228602" algn="l" defTabSz="914409" rtl="0" eaLnBrk="1" latinLnBrk="0" hangingPunct="1">
              <a:lnSpc>
                <a:spcPct val="90000"/>
              </a:lnSpc>
              <a:spcBef>
                <a:spcPts val="499"/>
              </a:spcBef>
              <a:buClr>
                <a:srgbClr val="EE2A24"/>
              </a:buClr>
              <a:buFont typeface="Calibri" panose="020F0502020204030204" pitchFamily="34" charset="0"/>
              <a:buChar char="–"/>
              <a:defRPr sz="1800" kern="1200">
                <a:solidFill>
                  <a:schemeClr val="tx1"/>
                </a:solidFill>
                <a:latin typeface="+mn-lt"/>
                <a:ea typeface="+mn-ea"/>
                <a:cs typeface="+mn-cs"/>
              </a:defRPr>
            </a:lvl4pPr>
            <a:lvl5pPr marL="2057422" indent="-228602" algn="l" defTabSz="914409" rtl="0" eaLnBrk="1" latinLnBrk="0" hangingPunct="1">
              <a:lnSpc>
                <a:spcPct val="90000"/>
              </a:lnSpc>
              <a:spcBef>
                <a:spcPts val="499"/>
              </a:spcBef>
              <a:buClr>
                <a:srgbClr val="EE2A24"/>
              </a:buClr>
              <a:buFont typeface="Calibri" panose="020F0502020204030204" pitchFamily="34" charset="0"/>
              <a:buChar char="–"/>
              <a:defRPr sz="1800" kern="1200">
                <a:solidFill>
                  <a:schemeClr val="tx1"/>
                </a:solidFill>
                <a:latin typeface="+mn-lt"/>
                <a:ea typeface="+mn-ea"/>
                <a:cs typeface="+mn-cs"/>
              </a:defRPr>
            </a:lvl5pPr>
            <a:lvl6pPr marL="2514626" indent="-228602" algn="l" defTabSz="914409"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6pPr>
            <a:lvl7pPr marL="2971831" indent="-228602" algn="l" defTabSz="914409"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7pPr>
            <a:lvl8pPr marL="3429036" indent="-228602" algn="l" defTabSz="914409"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8pPr>
            <a:lvl9pPr marL="3886242" indent="-228602" algn="l" defTabSz="914409"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buNone/>
            </a:pPr>
            <a:r>
              <a:rPr lang="en-GB">
                <a:latin typeface="HelveticaNeueLT Pro 55 Roman" panose="020B0604020202020204" pitchFamily="34" charset="0"/>
              </a:rPr>
              <a:t>Think of something from our lesson that you will remember the most.</a:t>
            </a:r>
          </a:p>
        </p:txBody>
      </p:sp>
      <p:sp>
        <p:nvSpPr>
          <p:cNvPr id="10" name="Content Placeholder 1">
            <a:extLst>
              <a:ext uri="{FF2B5EF4-FFF2-40B4-BE49-F238E27FC236}">
                <a16:creationId xmlns:a16="http://schemas.microsoft.com/office/drawing/2014/main" id="{22A92991-47D5-62A6-253B-6B3D17BEC143}"/>
              </a:ext>
            </a:extLst>
          </p:cNvPr>
          <p:cNvSpPr txBox="1">
            <a:spLocks noGrp="1" noRot="1" noMove="1" noResize="1" noEditPoints="1" noAdjustHandles="1" noChangeArrowheads="1" noChangeShapeType="1"/>
          </p:cNvSpPr>
          <p:nvPr/>
        </p:nvSpPr>
        <p:spPr>
          <a:xfrm>
            <a:off x="7904612" y="4062751"/>
            <a:ext cx="2206164" cy="1432194"/>
          </a:xfrm>
          <a:prstGeom prst="rect">
            <a:avLst/>
          </a:prstGeom>
        </p:spPr>
        <p:txBody>
          <a:bodyPr vert="horz" lIns="91440" tIns="45720" rIns="91440" bIns="45720" rtlCol="0">
            <a:normAutofit fontScale="92500" lnSpcReduction="10000"/>
          </a:bodyPr>
          <a:lstStyle>
            <a:lvl1pPr marL="457200" indent="-457200" algn="l" defTabSz="914409" rtl="0" eaLnBrk="1" latinLnBrk="0" hangingPunct="1">
              <a:lnSpc>
                <a:spcPct val="90000"/>
              </a:lnSpc>
              <a:spcBef>
                <a:spcPts val="1000"/>
              </a:spcBef>
              <a:buClr>
                <a:srgbClr val="EE2A24"/>
              </a:buClr>
              <a:buFont typeface="Calibri" panose="020F0502020204030204" pitchFamily="34" charset="0"/>
              <a:buChar char="-"/>
              <a:defRPr sz="2800" kern="1200">
                <a:solidFill>
                  <a:schemeClr val="tx1"/>
                </a:solidFill>
                <a:latin typeface="+mn-lt"/>
                <a:ea typeface="+mn-ea"/>
                <a:cs typeface="+mn-cs"/>
              </a:defRPr>
            </a:lvl1pPr>
            <a:lvl2pPr marL="685807" indent="-228602" algn="l" defTabSz="914409" rtl="0" eaLnBrk="1" latinLnBrk="0" hangingPunct="1">
              <a:lnSpc>
                <a:spcPct val="90000"/>
              </a:lnSpc>
              <a:spcBef>
                <a:spcPts val="499"/>
              </a:spcBef>
              <a:buClr>
                <a:srgbClr val="EE2A24"/>
              </a:buClr>
              <a:buFont typeface="Calibri" panose="020F0502020204030204" pitchFamily="34" charset="0"/>
              <a:buChar char="–"/>
              <a:defRPr sz="2401" kern="1200">
                <a:solidFill>
                  <a:schemeClr val="tx1"/>
                </a:solidFill>
                <a:latin typeface="+mn-lt"/>
                <a:ea typeface="+mn-ea"/>
                <a:cs typeface="+mn-cs"/>
              </a:defRPr>
            </a:lvl2pPr>
            <a:lvl3pPr marL="1143013" indent="-228602" algn="l" defTabSz="914409" rtl="0" eaLnBrk="1" latinLnBrk="0" hangingPunct="1">
              <a:lnSpc>
                <a:spcPct val="90000"/>
              </a:lnSpc>
              <a:spcBef>
                <a:spcPts val="499"/>
              </a:spcBef>
              <a:buClr>
                <a:srgbClr val="EE2A24"/>
              </a:buClr>
              <a:buFont typeface="Calibri" panose="020F0502020204030204" pitchFamily="34" charset="0"/>
              <a:buChar char="–"/>
              <a:defRPr sz="2000" kern="1200">
                <a:solidFill>
                  <a:schemeClr val="tx1"/>
                </a:solidFill>
                <a:latin typeface="+mn-lt"/>
                <a:ea typeface="+mn-ea"/>
                <a:cs typeface="+mn-cs"/>
              </a:defRPr>
            </a:lvl3pPr>
            <a:lvl4pPr marL="1600217" indent="-228602" algn="l" defTabSz="914409" rtl="0" eaLnBrk="1" latinLnBrk="0" hangingPunct="1">
              <a:lnSpc>
                <a:spcPct val="90000"/>
              </a:lnSpc>
              <a:spcBef>
                <a:spcPts val="499"/>
              </a:spcBef>
              <a:buClr>
                <a:srgbClr val="EE2A24"/>
              </a:buClr>
              <a:buFont typeface="Calibri" panose="020F0502020204030204" pitchFamily="34" charset="0"/>
              <a:buChar char="–"/>
              <a:defRPr sz="1800" kern="1200">
                <a:solidFill>
                  <a:schemeClr val="tx1"/>
                </a:solidFill>
                <a:latin typeface="+mn-lt"/>
                <a:ea typeface="+mn-ea"/>
                <a:cs typeface="+mn-cs"/>
              </a:defRPr>
            </a:lvl4pPr>
            <a:lvl5pPr marL="2057422" indent="-228602" algn="l" defTabSz="914409" rtl="0" eaLnBrk="1" latinLnBrk="0" hangingPunct="1">
              <a:lnSpc>
                <a:spcPct val="90000"/>
              </a:lnSpc>
              <a:spcBef>
                <a:spcPts val="499"/>
              </a:spcBef>
              <a:buClr>
                <a:srgbClr val="EE2A24"/>
              </a:buClr>
              <a:buFont typeface="Calibri" panose="020F0502020204030204" pitchFamily="34" charset="0"/>
              <a:buChar char="–"/>
              <a:defRPr sz="1800" kern="1200">
                <a:solidFill>
                  <a:schemeClr val="tx1"/>
                </a:solidFill>
                <a:latin typeface="+mn-lt"/>
                <a:ea typeface="+mn-ea"/>
                <a:cs typeface="+mn-cs"/>
              </a:defRPr>
            </a:lvl5pPr>
            <a:lvl6pPr marL="2514626" indent="-228602" algn="l" defTabSz="914409"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6pPr>
            <a:lvl7pPr marL="2971831" indent="-228602" algn="l" defTabSz="914409"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7pPr>
            <a:lvl8pPr marL="3429036" indent="-228602" algn="l" defTabSz="914409"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8pPr>
            <a:lvl9pPr marL="3886242" indent="-228602" algn="l" defTabSz="914409"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endParaRPr lang="en-GB">
              <a:latin typeface="HelveticaNeueLT Pro 55 Roman" panose="020B0604020202020204" pitchFamily="34" charset="0"/>
            </a:endParaRPr>
          </a:p>
          <a:p>
            <a:pPr marL="457205" lvl="1" indent="0" algn="ctr">
              <a:lnSpc>
                <a:spcPct val="100000"/>
              </a:lnSpc>
              <a:buNone/>
            </a:pPr>
            <a:r>
              <a:rPr lang="en-GB" sz="2200">
                <a:solidFill>
                  <a:schemeClr val="bg1"/>
                </a:solidFill>
                <a:latin typeface="HelveticaNeueLT Pro 55 Roman" panose="020B0604020202020204" pitchFamily="34" charset="0"/>
              </a:rPr>
              <a:t>Something you feel you did well</a:t>
            </a:r>
          </a:p>
        </p:txBody>
      </p:sp>
      <p:sp>
        <p:nvSpPr>
          <p:cNvPr id="11" name="Content Placeholder 1">
            <a:extLst>
              <a:ext uri="{FF2B5EF4-FFF2-40B4-BE49-F238E27FC236}">
                <a16:creationId xmlns:a16="http://schemas.microsoft.com/office/drawing/2014/main" id="{C395BC3C-AC0C-60EE-0E1D-C66F1A8A79A6}"/>
              </a:ext>
            </a:extLst>
          </p:cNvPr>
          <p:cNvSpPr txBox="1">
            <a:spLocks noGrp="1" noRot="1" noMove="1" noResize="1" noEditPoints="1" noAdjustHandles="1" noChangeArrowheads="1" noChangeShapeType="1"/>
          </p:cNvSpPr>
          <p:nvPr/>
        </p:nvSpPr>
        <p:spPr>
          <a:xfrm>
            <a:off x="7811506" y="2591883"/>
            <a:ext cx="2392376" cy="1178840"/>
          </a:xfrm>
          <a:prstGeom prst="rect">
            <a:avLst/>
          </a:prstGeom>
        </p:spPr>
        <p:txBody>
          <a:bodyPr vert="horz" lIns="91440" tIns="45720" rIns="91440" bIns="45720" rtlCol="0">
            <a:normAutofit fontScale="77500" lnSpcReduction="20000"/>
          </a:bodyPr>
          <a:lstStyle>
            <a:lvl1pPr marL="457200" indent="-457200" algn="l" defTabSz="914409" rtl="0" eaLnBrk="1" latinLnBrk="0" hangingPunct="1">
              <a:lnSpc>
                <a:spcPct val="90000"/>
              </a:lnSpc>
              <a:spcBef>
                <a:spcPts val="1000"/>
              </a:spcBef>
              <a:buClr>
                <a:srgbClr val="EE2A24"/>
              </a:buClr>
              <a:buFont typeface="Calibri" panose="020F0502020204030204" pitchFamily="34" charset="0"/>
              <a:buChar char="-"/>
              <a:defRPr sz="2800" kern="1200">
                <a:solidFill>
                  <a:schemeClr val="tx1"/>
                </a:solidFill>
                <a:latin typeface="+mn-lt"/>
                <a:ea typeface="+mn-ea"/>
                <a:cs typeface="+mn-cs"/>
              </a:defRPr>
            </a:lvl1pPr>
            <a:lvl2pPr marL="685807" indent="-228602" algn="l" defTabSz="914409" rtl="0" eaLnBrk="1" latinLnBrk="0" hangingPunct="1">
              <a:lnSpc>
                <a:spcPct val="90000"/>
              </a:lnSpc>
              <a:spcBef>
                <a:spcPts val="499"/>
              </a:spcBef>
              <a:buClr>
                <a:srgbClr val="EE2A24"/>
              </a:buClr>
              <a:buFont typeface="Calibri" panose="020F0502020204030204" pitchFamily="34" charset="0"/>
              <a:buChar char="–"/>
              <a:defRPr sz="2401" kern="1200">
                <a:solidFill>
                  <a:schemeClr val="tx1"/>
                </a:solidFill>
                <a:latin typeface="+mn-lt"/>
                <a:ea typeface="+mn-ea"/>
                <a:cs typeface="+mn-cs"/>
              </a:defRPr>
            </a:lvl2pPr>
            <a:lvl3pPr marL="1143013" indent="-228602" algn="l" defTabSz="914409" rtl="0" eaLnBrk="1" latinLnBrk="0" hangingPunct="1">
              <a:lnSpc>
                <a:spcPct val="90000"/>
              </a:lnSpc>
              <a:spcBef>
                <a:spcPts val="499"/>
              </a:spcBef>
              <a:buClr>
                <a:srgbClr val="EE2A24"/>
              </a:buClr>
              <a:buFont typeface="Calibri" panose="020F0502020204030204" pitchFamily="34" charset="0"/>
              <a:buChar char="–"/>
              <a:defRPr sz="2000" kern="1200">
                <a:solidFill>
                  <a:schemeClr val="tx1"/>
                </a:solidFill>
                <a:latin typeface="+mn-lt"/>
                <a:ea typeface="+mn-ea"/>
                <a:cs typeface="+mn-cs"/>
              </a:defRPr>
            </a:lvl3pPr>
            <a:lvl4pPr marL="1600217" indent="-228602" algn="l" defTabSz="914409" rtl="0" eaLnBrk="1" latinLnBrk="0" hangingPunct="1">
              <a:lnSpc>
                <a:spcPct val="90000"/>
              </a:lnSpc>
              <a:spcBef>
                <a:spcPts val="499"/>
              </a:spcBef>
              <a:buClr>
                <a:srgbClr val="EE2A24"/>
              </a:buClr>
              <a:buFont typeface="Calibri" panose="020F0502020204030204" pitchFamily="34" charset="0"/>
              <a:buChar char="–"/>
              <a:defRPr sz="1800" kern="1200">
                <a:solidFill>
                  <a:schemeClr val="tx1"/>
                </a:solidFill>
                <a:latin typeface="+mn-lt"/>
                <a:ea typeface="+mn-ea"/>
                <a:cs typeface="+mn-cs"/>
              </a:defRPr>
            </a:lvl4pPr>
            <a:lvl5pPr marL="2057422" indent="-228602" algn="l" defTabSz="914409" rtl="0" eaLnBrk="1" latinLnBrk="0" hangingPunct="1">
              <a:lnSpc>
                <a:spcPct val="90000"/>
              </a:lnSpc>
              <a:spcBef>
                <a:spcPts val="499"/>
              </a:spcBef>
              <a:buClr>
                <a:srgbClr val="EE2A24"/>
              </a:buClr>
              <a:buFont typeface="Calibri" panose="020F0502020204030204" pitchFamily="34" charset="0"/>
              <a:buChar char="–"/>
              <a:defRPr sz="1800" kern="1200">
                <a:solidFill>
                  <a:schemeClr val="tx1"/>
                </a:solidFill>
                <a:latin typeface="+mn-lt"/>
                <a:ea typeface="+mn-ea"/>
                <a:cs typeface="+mn-cs"/>
              </a:defRPr>
            </a:lvl5pPr>
            <a:lvl6pPr marL="2514626" indent="-228602" algn="l" defTabSz="914409"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6pPr>
            <a:lvl7pPr marL="2971831" indent="-228602" algn="l" defTabSz="914409"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7pPr>
            <a:lvl8pPr marL="3429036" indent="-228602" algn="l" defTabSz="914409"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8pPr>
            <a:lvl9pPr marL="3886242" indent="-228602" algn="l" defTabSz="914409"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endParaRPr lang="en-GB">
              <a:latin typeface="HelveticaNeueLT Pro 55 Roman" panose="020B0604020202020204" pitchFamily="34" charset="0"/>
            </a:endParaRPr>
          </a:p>
          <a:p>
            <a:pPr marL="457205" lvl="1" indent="0" algn="ctr">
              <a:lnSpc>
                <a:spcPct val="100000"/>
              </a:lnSpc>
              <a:buNone/>
            </a:pPr>
            <a:r>
              <a:rPr lang="en-GB">
                <a:solidFill>
                  <a:schemeClr val="bg1"/>
                </a:solidFill>
                <a:latin typeface="HelveticaNeueLT Pro 55 Roman" panose="020B0604020202020204" pitchFamily="34" charset="0"/>
              </a:rPr>
              <a:t>A practical way to prepare or cope</a:t>
            </a:r>
          </a:p>
        </p:txBody>
      </p:sp>
      <p:sp>
        <p:nvSpPr>
          <p:cNvPr id="12" name="Content Placeholder 1">
            <a:extLst>
              <a:ext uri="{FF2B5EF4-FFF2-40B4-BE49-F238E27FC236}">
                <a16:creationId xmlns:a16="http://schemas.microsoft.com/office/drawing/2014/main" id="{F202B05C-5D44-8286-F468-F02E4E820E15}"/>
              </a:ext>
            </a:extLst>
          </p:cNvPr>
          <p:cNvSpPr txBox="1">
            <a:spLocks noGrp="1" noRot="1" noMove="1" noResize="1" noEditPoints="1" noAdjustHandles="1" noChangeArrowheads="1" noChangeShapeType="1"/>
          </p:cNvSpPr>
          <p:nvPr/>
        </p:nvSpPr>
        <p:spPr>
          <a:xfrm>
            <a:off x="6211491" y="4363897"/>
            <a:ext cx="1722827" cy="906130"/>
          </a:xfrm>
          <a:prstGeom prst="rect">
            <a:avLst/>
          </a:prstGeom>
        </p:spPr>
        <p:txBody>
          <a:bodyPr vert="horz" lIns="91440" tIns="45720" rIns="91440" bIns="45720" rtlCol="0">
            <a:normAutofit fontScale="70000" lnSpcReduction="20000"/>
          </a:bodyPr>
          <a:lstStyle>
            <a:lvl1pPr marL="457200" indent="-457200" algn="l" defTabSz="914409" rtl="0" eaLnBrk="1" latinLnBrk="0" hangingPunct="1">
              <a:lnSpc>
                <a:spcPct val="90000"/>
              </a:lnSpc>
              <a:spcBef>
                <a:spcPts val="1000"/>
              </a:spcBef>
              <a:buClr>
                <a:srgbClr val="EE2A24"/>
              </a:buClr>
              <a:buFont typeface="Calibri" panose="020F0502020204030204" pitchFamily="34" charset="0"/>
              <a:buChar char="-"/>
              <a:defRPr sz="2800" kern="1200">
                <a:solidFill>
                  <a:schemeClr val="tx1"/>
                </a:solidFill>
                <a:latin typeface="+mn-lt"/>
                <a:ea typeface="+mn-ea"/>
                <a:cs typeface="+mn-cs"/>
              </a:defRPr>
            </a:lvl1pPr>
            <a:lvl2pPr marL="685807" indent="-228602" algn="l" defTabSz="914409" rtl="0" eaLnBrk="1" latinLnBrk="0" hangingPunct="1">
              <a:lnSpc>
                <a:spcPct val="90000"/>
              </a:lnSpc>
              <a:spcBef>
                <a:spcPts val="499"/>
              </a:spcBef>
              <a:buClr>
                <a:srgbClr val="EE2A24"/>
              </a:buClr>
              <a:buFont typeface="Calibri" panose="020F0502020204030204" pitchFamily="34" charset="0"/>
              <a:buChar char="–"/>
              <a:defRPr sz="2401" kern="1200">
                <a:solidFill>
                  <a:schemeClr val="tx1"/>
                </a:solidFill>
                <a:latin typeface="+mn-lt"/>
                <a:ea typeface="+mn-ea"/>
                <a:cs typeface="+mn-cs"/>
              </a:defRPr>
            </a:lvl2pPr>
            <a:lvl3pPr marL="1143013" indent="-228602" algn="l" defTabSz="914409" rtl="0" eaLnBrk="1" latinLnBrk="0" hangingPunct="1">
              <a:lnSpc>
                <a:spcPct val="90000"/>
              </a:lnSpc>
              <a:spcBef>
                <a:spcPts val="499"/>
              </a:spcBef>
              <a:buClr>
                <a:srgbClr val="EE2A24"/>
              </a:buClr>
              <a:buFont typeface="Calibri" panose="020F0502020204030204" pitchFamily="34" charset="0"/>
              <a:buChar char="–"/>
              <a:defRPr sz="2000" kern="1200">
                <a:solidFill>
                  <a:schemeClr val="tx1"/>
                </a:solidFill>
                <a:latin typeface="+mn-lt"/>
                <a:ea typeface="+mn-ea"/>
                <a:cs typeface="+mn-cs"/>
              </a:defRPr>
            </a:lvl3pPr>
            <a:lvl4pPr marL="1600217" indent="-228602" algn="l" defTabSz="914409" rtl="0" eaLnBrk="1" latinLnBrk="0" hangingPunct="1">
              <a:lnSpc>
                <a:spcPct val="90000"/>
              </a:lnSpc>
              <a:spcBef>
                <a:spcPts val="499"/>
              </a:spcBef>
              <a:buClr>
                <a:srgbClr val="EE2A24"/>
              </a:buClr>
              <a:buFont typeface="Calibri" panose="020F0502020204030204" pitchFamily="34" charset="0"/>
              <a:buChar char="–"/>
              <a:defRPr sz="1800" kern="1200">
                <a:solidFill>
                  <a:schemeClr val="tx1"/>
                </a:solidFill>
                <a:latin typeface="+mn-lt"/>
                <a:ea typeface="+mn-ea"/>
                <a:cs typeface="+mn-cs"/>
              </a:defRPr>
            </a:lvl4pPr>
            <a:lvl5pPr marL="2057422" indent="-228602" algn="l" defTabSz="914409" rtl="0" eaLnBrk="1" latinLnBrk="0" hangingPunct="1">
              <a:lnSpc>
                <a:spcPct val="90000"/>
              </a:lnSpc>
              <a:spcBef>
                <a:spcPts val="499"/>
              </a:spcBef>
              <a:buClr>
                <a:srgbClr val="EE2A24"/>
              </a:buClr>
              <a:buFont typeface="Calibri" panose="020F0502020204030204" pitchFamily="34" charset="0"/>
              <a:buChar char="–"/>
              <a:defRPr sz="1800" kern="1200">
                <a:solidFill>
                  <a:schemeClr val="tx1"/>
                </a:solidFill>
                <a:latin typeface="+mn-lt"/>
                <a:ea typeface="+mn-ea"/>
                <a:cs typeface="+mn-cs"/>
              </a:defRPr>
            </a:lvl5pPr>
            <a:lvl6pPr marL="2514626" indent="-228602" algn="l" defTabSz="914409"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6pPr>
            <a:lvl7pPr marL="2971831" indent="-228602" algn="l" defTabSz="914409"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7pPr>
            <a:lvl8pPr marL="3429036" indent="-228602" algn="l" defTabSz="914409"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8pPr>
            <a:lvl9pPr marL="3886242" indent="-228602" algn="l" defTabSz="914409" rtl="0" eaLnBrk="1" latinLnBrk="0" hangingPunct="1">
              <a:lnSpc>
                <a:spcPct val="90000"/>
              </a:lnSpc>
              <a:spcBef>
                <a:spcPts val="499"/>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endParaRPr lang="en-GB">
              <a:latin typeface="HelveticaNeueLT Pro 55 Roman" panose="020B0604020202020204" pitchFamily="34" charset="0"/>
            </a:endParaRPr>
          </a:p>
          <a:p>
            <a:pPr marL="457205" lvl="1" indent="0" algn="ctr">
              <a:lnSpc>
                <a:spcPct val="100000"/>
              </a:lnSpc>
              <a:buNone/>
            </a:pPr>
            <a:r>
              <a:rPr lang="en-GB" sz="2900">
                <a:solidFill>
                  <a:schemeClr val="bg1"/>
                </a:solidFill>
                <a:latin typeface="HelveticaNeueLT Pro 55 Roman" panose="020B0604020202020204" pitchFamily="34" charset="0"/>
              </a:rPr>
              <a:t>A new skill</a:t>
            </a:r>
          </a:p>
        </p:txBody>
      </p:sp>
      <p:sp>
        <p:nvSpPr>
          <p:cNvPr id="14" name="TextBox 13">
            <a:extLst>
              <a:ext uri="{FF2B5EF4-FFF2-40B4-BE49-F238E27FC236}">
                <a16:creationId xmlns:a16="http://schemas.microsoft.com/office/drawing/2014/main" id="{CE7848C8-321A-C2BB-C0AB-D18249F07240}"/>
              </a:ext>
            </a:extLst>
          </p:cNvPr>
          <p:cNvSpPr txBox="1">
            <a:spLocks noGrp="1" noRot="1" noMove="1" noResize="1" noEditPoints="1" noAdjustHandles="1" noChangeArrowheads="1" noChangeShapeType="1"/>
          </p:cNvSpPr>
          <p:nvPr/>
        </p:nvSpPr>
        <p:spPr>
          <a:xfrm>
            <a:off x="838101" y="689138"/>
            <a:ext cx="1297864" cy="1077218"/>
          </a:xfrm>
          <a:prstGeom prst="rect">
            <a:avLst/>
          </a:prstGeom>
          <a:noFill/>
        </p:spPr>
        <p:txBody>
          <a:bodyPr wrap="square">
            <a:spAutoFit/>
          </a:bodyPr>
          <a:lstStyle/>
          <a:p>
            <a:pPr algn="ctr"/>
            <a:r>
              <a:rPr lang="en-GB" sz="3200">
                <a:solidFill>
                  <a:schemeClr val="bg1"/>
                </a:solidFill>
                <a:latin typeface="HelveticaNeueLT Pro 55 Roman" panose="020B0604020202020204" pitchFamily="34" charset="0"/>
              </a:rPr>
              <a:t>What do </a:t>
            </a:r>
            <a:endParaRPr lang="en-GB" sz="3200">
              <a:solidFill>
                <a:schemeClr val="bg1"/>
              </a:solidFill>
            </a:endParaRPr>
          </a:p>
        </p:txBody>
      </p:sp>
      <p:sp>
        <p:nvSpPr>
          <p:cNvPr id="16" name="TextBox 15">
            <a:extLst>
              <a:ext uri="{FF2B5EF4-FFF2-40B4-BE49-F238E27FC236}">
                <a16:creationId xmlns:a16="http://schemas.microsoft.com/office/drawing/2014/main" id="{516DD2CF-F094-06BF-6F6E-FF5364ADB9FA}"/>
              </a:ext>
            </a:extLst>
          </p:cNvPr>
          <p:cNvSpPr txBox="1">
            <a:spLocks noGrp="1" noRot="1" noMove="1" noResize="1" noEditPoints="1" noAdjustHandles="1" noChangeArrowheads="1" noChangeShapeType="1"/>
          </p:cNvSpPr>
          <p:nvPr/>
        </p:nvSpPr>
        <p:spPr>
          <a:xfrm>
            <a:off x="2368369" y="923831"/>
            <a:ext cx="878260" cy="584775"/>
          </a:xfrm>
          <a:prstGeom prst="rect">
            <a:avLst/>
          </a:prstGeom>
          <a:noFill/>
        </p:spPr>
        <p:txBody>
          <a:bodyPr wrap="square">
            <a:spAutoFit/>
          </a:bodyPr>
          <a:lstStyle/>
          <a:p>
            <a:pPr algn="ctr"/>
            <a:r>
              <a:rPr lang="en-GB" sz="3200">
                <a:solidFill>
                  <a:schemeClr val="bg1"/>
                </a:solidFill>
                <a:latin typeface="HelveticaNeueLT Pro 55 Roman" panose="020B0604020202020204" pitchFamily="34" charset="0"/>
              </a:rPr>
              <a:t>you</a:t>
            </a:r>
            <a:r>
              <a:rPr lang="en-GB" sz="3200">
                <a:latin typeface="HelveticaNeueLT Pro 55 Roman" panose="020B0604020202020204" pitchFamily="34" charset="0"/>
              </a:rPr>
              <a:t> </a:t>
            </a:r>
            <a:endParaRPr lang="en-GB" sz="3200"/>
          </a:p>
        </p:txBody>
      </p:sp>
      <p:sp>
        <p:nvSpPr>
          <p:cNvPr id="18" name="TextBox 17">
            <a:extLst>
              <a:ext uri="{FF2B5EF4-FFF2-40B4-BE49-F238E27FC236}">
                <a16:creationId xmlns:a16="http://schemas.microsoft.com/office/drawing/2014/main" id="{3E8FD00F-F650-3081-7757-02958F6BC838}"/>
              </a:ext>
            </a:extLst>
          </p:cNvPr>
          <p:cNvSpPr txBox="1">
            <a:spLocks noGrp="1" noRot="1" noMove="1" noResize="1" noEditPoints="1" noAdjustHandles="1" noChangeArrowheads="1" noChangeShapeType="1"/>
          </p:cNvSpPr>
          <p:nvPr/>
        </p:nvSpPr>
        <p:spPr>
          <a:xfrm>
            <a:off x="3231511" y="985561"/>
            <a:ext cx="2199299" cy="584775"/>
          </a:xfrm>
          <a:prstGeom prst="rect">
            <a:avLst/>
          </a:prstGeom>
          <a:noFill/>
        </p:spPr>
        <p:txBody>
          <a:bodyPr wrap="square">
            <a:spAutoFit/>
          </a:bodyPr>
          <a:lstStyle/>
          <a:p>
            <a:pPr algn="ctr"/>
            <a:r>
              <a:rPr lang="en-GB" sz="3200" dirty="0">
                <a:latin typeface="HelveticaNeueLT Pro 55 Roman" panose="020B0604020202020204" pitchFamily="34" charset="0"/>
              </a:rPr>
              <a:t>remember</a:t>
            </a:r>
            <a:endParaRPr lang="en-GB" sz="3200" dirty="0"/>
          </a:p>
        </p:txBody>
      </p:sp>
      <p:sp>
        <p:nvSpPr>
          <p:cNvPr id="20" name="TextBox 19">
            <a:extLst>
              <a:ext uri="{FF2B5EF4-FFF2-40B4-BE49-F238E27FC236}">
                <a16:creationId xmlns:a16="http://schemas.microsoft.com/office/drawing/2014/main" id="{F920BA16-9452-E9DE-A7AD-C2B32452187F}"/>
              </a:ext>
            </a:extLst>
          </p:cNvPr>
          <p:cNvSpPr txBox="1">
            <a:spLocks noGrp="1" noRot="1" noMove="1" noResize="1" noEditPoints="1" noAdjustHandles="1" noChangeArrowheads="1" noChangeShapeType="1"/>
          </p:cNvSpPr>
          <p:nvPr/>
        </p:nvSpPr>
        <p:spPr>
          <a:xfrm>
            <a:off x="5444662" y="627583"/>
            <a:ext cx="1551256" cy="1200329"/>
          </a:xfrm>
          <a:prstGeom prst="rect">
            <a:avLst/>
          </a:prstGeom>
          <a:noFill/>
        </p:spPr>
        <p:txBody>
          <a:bodyPr wrap="square">
            <a:spAutoFit/>
          </a:bodyPr>
          <a:lstStyle/>
          <a:p>
            <a:pPr algn="ctr"/>
            <a:r>
              <a:rPr lang="en-GB" sz="3200">
                <a:solidFill>
                  <a:schemeClr val="bg1"/>
                </a:solidFill>
                <a:latin typeface="HelveticaNeueLT Pro 55 Roman" panose="020B0604020202020204" pitchFamily="34" charset="0"/>
              </a:rPr>
              <a:t>the most</a:t>
            </a:r>
            <a:r>
              <a:rPr lang="en-GB" sz="4000" b="1">
                <a:solidFill>
                  <a:srgbClr val="FF0000"/>
                </a:solidFill>
                <a:latin typeface="HelveticaNeueLT Pro 55 Roman" panose="020B0604020202020204" pitchFamily="34" charset="0"/>
              </a:rPr>
              <a:t>?</a:t>
            </a:r>
            <a:endParaRPr lang="en-GB" sz="3200" b="1">
              <a:solidFill>
                <a:srgbClr val="FF0000"/>
              </a:solidFill>
            </a:endParaRPr>
          </a:p>
        </p:txBody>
      </p:sp>
      <p:sp>
        <p:nvSpPr>
          <p:cNvPr id="7" name="Title 6">
            <a:extLst>
              <a:ext uri="{FF2B5EF4-FFF2-40B4-BE49-F238E27FC236}">
                <a16:creationId xmlns:a16="http://schemas.microsoft.com/office/drawing/2014/main" id="{FD71E28A-CC67-16D5-3474-21CC72D790EB}"/>
              </a:ext>
            </a:extLst>
          </p:cNvPr>
          <p:cNvSpPr txBox="1">
            <a:spLocks noGrp="1" noRot="1" noMove="1" noResize="1" noEditPoints="1" noAdjustHandles="1" noChangeArrowheads="1" noChangeShapeType="1"/>
          </p:cNvSpPr>
          <p:nvPr>
            <p:ph type="title" idx="4294967295"/>
          </p:nvPr>
        </p:nvSpPr>
        <p:spPr>
          <a:xfrm rot="16200000">
            <a:off x="10650265" y="987107"/>
            <a:ext cx="1895383"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FF0000"/>
                </a:solidFill>
                <a:effectLst/>
                <a:uLnTx/>
                <a:uFillTx/>
                <a:latin typeface="HelveticaNeueLT Pro 55 Roman" panose="020B0604020202020204"/>
                <a:ea typeface="+mn-ea"/>
                <a:cs typeface="+mn-cs"/>
              </a:rPr>
              <a:t>Plenary</a:t>
            </a:r>
          </a:p>
        </p:txBody>
      </p:sp>
      <p:pic>
        <p:nvPicPr>
          <p:cNvPr id="4" name="Picture 3" descr="An indicator showing the end of the slide and the start of the next.">
            <a:extLst>
              <a:ext uri="{FF2B5EF4-FFF2-40B4-BE49-F238E27FC236}">
                <a16:creationId xmlns:a16="http://schemas.microsoft.com/office/drawing/2014/main" id="{C85EEE93-33A2-B6F2-AAEC-762DFFC20FFF}"/>
              </a:ext>
            </a:extLst>
          </p:cNvPr>
          <p:cNvPicPr>
            <a:picLocks noGrp="1" noRot="1" noChangeAspect="1" noMove="1" noResize="1" noEditPoints="1" noAdjustHandles="1" noChangeArrowheads="1" noChangeShapeType="1" noCrop="1"/>
          </p:cNvPicPr>
          <p:nvPr/>
        </p:nvPicPr>
        <p:blipFill rotWithShape="1">
          <a:blip r:embed="rId3" cstate="screen">
            <a:extLst>
              <a:ext uri="{28A0092B-C50C-407E-A947-70E740481C1C}">
                <a14:useLocalDpi xmlns:a14="http://schemas.microsoft.com/office/drawing/2010/main" val="0"/>
              </a:ext>
            </a:extLst>
          </a:blip>
          <a:srcRect t="9865"/>
          <a:stretch/>
        </p:blipFill>
        <p:spPr>
          <a:xfrm>
            <a:off x="10329461" y="67408"/>
            <a:ext cx="1184387" cy="615892"/>
          </a:xfrm>
          <a:prstGeom prst="rect">
            <a:avLst/>
          </a:prstGeom>
        </p:spPr>
      </p:pic>
    </p:spTree>
    <p:extLst>
      <p:ext uri="{BB962C8B-B14F-4D97-AF65-F5344CB8AC3E}">
        <p14:creationId xmlns:p14="http://schemas.microsoft.com/office/powerpoint/2010/main" val="684211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73F39B6-92F3-DCE4-1108-C57988F4BC1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rotWithShape="1">
          <a:blip r:embed="rId3"/>
          <a:srcRect l="826" t="40296" r="-826" b="2753"/>
          <a:stretch/>
        </p:blipFill>
        <p:spPr>
          <a:xfrm>
            <a:off x="0" y="-127186"/>
            <a:ext cx="10458508" cy="1198087"/>
          </a:xfrm>
          <a:prstGeom prst="rect">
            <a:avLst/>
          </a:prstGeom>
        </p:spPr>
      </p:pic>
      <p:sp>
        <p:nvSpPr>
          <p:cNvPr id="15" name="Content Placeholder 2">
            <a:extLst>
              <a:ext uri="{FF2B5EF4-FFF2-40B4-BE49-F238E27FC236}">
                <a16:creationId xmlns:a16="http://schemas.microsoft.com/office/drawing/2014/main" id="{6F2036CA-2D6C-3B81-B673-2EF9E1F9E5AC}"/>
              </a:ext>
            </a:extLst>
          </p:cNvPr>
          <p:cNvSpPr txBox="1">
            <a:spLocks noGrp="1" noRot="1" noMove="1" noResize="1" noEditPoints="1" noAdjustHandles="1" noChangeArrowheads="1" noChangeShapeType="1"/>
          </p:cNvSpPr>
          <p:nvPr/>
        </p:nvSpPr>
        <p:spPr>
          <a:xfrm>
            <a:off x="830775" y="2425171"/>
            <a:ext cx="6875214" cy="3807633"/>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Clr>
                <a:srgbClr val="EE2A24"/>
              </a:buClr>
              <a:buFont typeface="System Font Regular"/>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EE2A24"/>
              </a:buClr>
              <a:buFont typeface="System Font Regular"/>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EE2A24"/>
              </a:buClr>
              <a:buFont typeface="System Font Regular"/>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lnSpc>
                <a:spcPct val="100000"/>
              </a:lnSpc>
              <a:buFont typeface="+mj-lt"/>
              <a:buAutoNum type="arabicPeriod"/>
            </a:pPr>
            <a:r>
              <a:rPr lang="en-GB" sz="2400" dirty="0">
                <a:latin typeface="HelveticaNeueLT Pro 55 Roman"/>
              </a:rPr>
              <a:t>Spend a minute reflecting on your learning and how it made your body feel. </a:t>
            </a:r>
          </a:p>
          <a:p>
            <a:pPr marL="457200" indent="-457200">
              <a:lnSpc>
                <a:spcPct val="100000"/>
              </a:lnSpc>
              <a:buFont typeface="+mj-lt"/>
              <a:buAutoNum type="arabicPeriod"/>
            </a:pPr>
            <a:r>
              <a:rPr lang="en-GB" sz="2400" dirty="0">
                <a:latin typeface="HelveticaNeueLT Pro 55 Roman"/>
                <a:cs typeface="Arial"/>
              </a:rPr>
              <a:t>Start at the tips of your toes and scan each part of your body up to the top of your head.</a:t>
            </a:r>
          </a:p>
          <a:p>
            <a:pPr marL="457200" indent="-457200">
              <a:lnSpc>
                <a:spcPct val="100000"/>
              </a:lnSpc>
              <a:buFont typeface="+mj-lt"/>
              <a:buAutoNum type="arabicPeriod"/>
            </a:pPr>
            <a:r>
              <a:rPr lang="en-GB" sz="2400" dirty="0">
                <a:latin typeface="HelveticaNeueLT Pro 55 Roman"/>
              </a:rPr>
              <a:t>You may notice a part of you feels hot, jumpy, uncomfortable, cold, or anything else!</a:t>
            </a:r>
          </a:p>
          <a:p>
            <a:pPr marL="457200" indent="-457200">
              <a:lnSpc>
                <a:spcPct val="100000"/>
              </a:lnSpc>
              <a:buFont typeface="+mj-lt"/>
              <a:buAutoNum type="arabicPeriod"/>
            </a:pPr>
            <a:r>
              <a:rPr lang="en-GB" sz="2400" dirty="0">
                <a:latin typeface="HelveticaNeueLT Pro 55 Roman" panose="020B0604020202020204" pitchFamily="34" charset="0"/>
              </a:rPr>
              <a:t>Remember to be kind and gentle to yourself.</a:t>
            </a:r>
          </a:p>
          <a:p>
            <a:pPr>
              <a:lnSpc>
                <a:spcPct val="100000"/>
              </a:lnSpc>
            </a:pPr>
            <a:endParaRPr lang="en-GB" sz="2400" dirty="0">
              <a:latin typeface="HelveticaNeueLT Pro 55 Roman"/>
            </a:endParaRPr>
          </a:p>
          <a:p>
            <a:pPr marL="0" indent="0">
              <a:lnSpc>
                <a:spcPct val="100000"/>
              </a:lnSpc>
              <a:buNone/>
            </a:pPr>
            <a:endParaRPr lang="en-GB" sz="2400" dirty="0">
              <a:latin typeface="HelveticaNeueLT Pro 55 Roman" panose="020B0604020202020204" pitchFamily="34" charset="0"/>
            </a:endParaRPr>
          </a:p>
        </p:txBody>
      </p:sp>
      <p:sp>
        <p:nvSpPr>
          <p:cNvPr id="16" name="TextBox 15">
            <a:extLst>
              <a:ext uri="{FF2B5EF4-FFF2-40B4-BE49-F238E27FC236}">
                <a16:creationId xmlns:a16="http://schemas.microsoft.com/office/drawing/2014/main" id="{586741CC-FAD6-2F55-FD51-01D622483B00}"/>
              </a:ext>
            </a:extLst>
          </p:cNvPr>
          <p:cNvSpPr txBox="1">
            <a:spLocks noGrp="1" noRot="1" noMove="1" noResize="1" noEditPoints="1" noAdjustHandles="1" noChangeArrowheads="1" noChangeShapeType="1"/>
          </p:cNvSpPr>
          <p:nvPr/>
        </p:nvSpPr>
        <p:spPr>
          <a:xfrm rot="16200000">
            <a:off x="10628244" y="1009128"/>
            <a:ext cx="1939427"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b="1" dirty="0">
                <a:solidFill>
                  <a:srgbClr val="FF0000"/>
                </a:solidFill>
                <a:latin typeface="HelveticaNeueLT Pro 55 Roman" panose="020B0604020202020204"/>
              </a:rPr>
              <a:t>Plenary</a:t>
            </a:r>
          </a:p>
        </p:txBody>
      </p:sp>
      <p:pic>
        <p:nvPicPr>
          <p:cNvPr id="2" name="Picture 1" descr="Logo&#10;&#10;Description automatically generated">
            <a:extLst>
              <a:ext uri="{FF2B5EF4-FFF2-40B4-BE49-F238E27FC236}">
                <a16:creationId xmlns:a16="http://schemas.microsoft.com/office/drawing/2014/main" id="{5AC6374C-1AF4-0B5F-CD14-805CE70E6ED4}"/>
              </a:ext>
            </a:extLst>
          </p:cNvPr>
          <p:cNvPicPr>
            <a:picLocks noGrp="1" noRot="1" noChangeAspect="1" noMove="1" noResize="1" noEditPoints="1" noAdjustHandles="1" noChangeArrowheads="1" noChangeShapeType="1" noCrop="1"/>
          </p:cNvPicPr>
          <p:nvPr/>
        </p:nvPicPr>
        <p:blipFill rotWithShape="1">
          <a:blip r:embed="rId4" cstate="screen">
            <a:extLst>
              <a:ext uri="{28A0092B-C50C-407E-A947-70E740481C1C}">
                <a14:useLocalDpi xmlns:a14="http://schemas.microsoft.com/office/drawing/2010/main" val="0"/>
              </a:ext>
            </a:extLst>
          </a:blip>
          <a:srcRect l="28300" t="14389" r="27052" b="10271"/>
          <a:stretch/>
        </p:blipFill>
        <p:spPr>
          <a:xfrm>
            <a:off x="8575364" y="2442595"/>
            <a:ext cx="2373086" cy="2253342"/>
          </a:xfrm>
          <a:prstGeom prst="rect">
            <a:avLst/>
          </a:prstGeom>
          <a:ln w="19050">
            <a:solidFill>
              <a:schemeClr val="bg1"/>
            </a:solidFill>
          </a:ln>
        </p:spPr>
      </p:pic>
      <p:sp>
        <p:nvSpPr>
          <p:cNvPr id="3" name="Rectangle 2" descr="A pause symbol&#10;">
            <a:extLst>
              <a:ext uri="{FF2B5EF4-FFF2-40B4-BE49-F238E27FC236}">
                <a16:creationId xmlns:a16="http://schemas.microsoft.com/office/drawing/2014/main" id="{715F64E7-E0A1-1C7C-6051-393097151E60}"/>
              </a:ext>
            </a:extLst>
          </p:cNvPr>
          <p:cNvSpPr>
            <a:spLocks noGrp="1" noRot="1" noMove="1" noResize="1" noEditPoints="1" noAdjustHandles="1" noChangeArrowheads="1" noChangeShapeType="1"/>
          </p:cNvSpPr>
          <p:nvPr/>
        </p:nvSpPr>
        <p:spPr>
          <a:xfrm>
            <a:off x="8620196" y="2425171"/>
            <a:ext cx="2283421" cy="2253342"/>
          </a:xfrm>
          <a:prstGeom prst="rect">
            <a:avLst/>
          </a:prstGeom>
          <a:noFill/>
          <a:ln w="152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itle 1">
            <a:extLst>
              <a:ext uri="{FF2B5EF4-FFF2-40B4-BE49-F238E27FC236}">
                <a16:creationId xmlns:a16="http://schemas.microsoft.com/office/drawing/2014/main" id="{EA92508A-B985-C3DA-966E-DD0360AFC17D}"/>
              </a:ext>
            </a:extLst>
          </p:cNvPr>
          <p:cNvSpPr txBox="1">
            <a:spLocks noGrp="1" noRot="1" noMove="1" noResize="1" noEditPoints="1" noAdjustHandles="1" noChangeArrowheads="1" noChangeShapeType="1"/>
          </p:cNvSpPr>
          <p:nvPr/>
        </p:nvSpPr>
        <p:spPr>
          <a:xfrm>
            <a:off x="8257484" y="1987328"/>
            <a:ext cx="2867333" cy="317750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algn="ctr"/>
            <a:r>
              <a:rPr lang="en-GB" sz="2800" b="1">
                <a:solidFill>
                  <a:srgbClr val="FF0000"/>
                </a:solidFill>
                <a:latin typeface="HelveticaNeueLT Pro 55 Roman" panose="020B0604020202020204" pitchFamily="34" charset="0"/>
              </a:rPr>
              <a:t>Take a pause</a:t>
            </a:r>
            <a:br>
              <a:rPr lang="en-GB" sz="2800">
                <a:latin typeface="HelveticaNeueLT Pro 55 Roman" panose="020B0604020202020204" pitchFamily="34" charset="0"/>
              </a:rPr>
            </a:br>
            <a:br>
              <a:rPr lang="en-GB" sz="2800">
                <a:latin typeface="HelveticaNeueLT Pro 55 Roman" panose="020B0604020202020204" pitchFamily="34" charset="0"/>
              </a:rPr>
            </a:br>
            <a:br>
              <a:rPr lang="en-GB" sz="2800">
                <a:latin typeface="HelveticaNeueLT Pro 55 Roman" panose="020B0604020202020204" pitchFamily="34" charset="0"/>
              </a:rPr>
            </a:br>
            <a:br>
              <a:rPr lang="en-GB" sz="2800">
                <a:latin typeface="HelveticaNeueLT Pro 55 Roman" panose="020B0604020202020204" pitchFamily="34" charset="0"/>
              </a:rPr>
            </a:br>
            <a:br>
              <a:rPr lang="en-GB" sz="2800">
                <a:latin typeface="HelveticaNeueLT Pro 55 Roman" panose="020B0604020202020204" pitchFamily="34" charset="0"/>
              </a:rPr>
            </a:br>
            <a:br>
              <a:rPr lang="en-GB" sz="2800">
                <a:latin typeface="HelveticaNeueLT Pro 55 Roman" panose="020B0604020202020204" pitchFamily="34" charset="0"/>
              </a:rPr>
            </a:br>
            <a:br>
              <a:rPr lang="en-GB" sz="2800">
                <a:latin typeface="HelveticaNeueLT Pro 55 Roman" panose="020B0604020202020204" pitchFamily="34" charset="0"/>
              </a:rPr>
            </a:br>
            <a:r>
              <a:rPr lang="en-GB" sz="2800">
                <a:latin typeface="HelveticaNeueLT Pro 55 Roman" panose="020B0604020202020204" pitchFamily="34" charset="0"/>
              </a:rPr>
              <a:t> </a:t>
            </a:r>
            <a:r>
              <a:rPr lang="en-GB" sz="2800" b="1">
                <a:solidFill>
                  <a:srgbClr val="FF0000"/>
                </a:solidFill>
                <a:latin typeface="HelveticaNeueLT Pro 55 Roman"/>
              </a:rPr>
              <a:t>final body scan</a:t>
            </a:r>
            <a:endParaRPr lang="en-GB" sz="2800" b="1">
              <a:solidFill>
                <a:srgbClr val="FF0000"/>
              </a:solidFill>
              <a:latin typeface="HelveticaNeueLT Pro 55 Roman" panose="020B0604020202020204" pitchFamily="34" charset="0"/>
            </a:endParaRPr>
          </a:p>
        </p:txBody>
      </p:sp>
      <p:sp>
        <p:nvSpPr>
          <p:cNvPr id="7" name="TextBox 6">
            <a:extLst>
              <a:ext uri="{FF2B5EF4-FFF2-40B4-BE49-F238E27FC236}">
                <a16:creationId xmlns:a16="http://schemas.microsoft.com/office/drawing/2014/main" id="{D04A7D30-5E3F-988F-C0A6-21D282EE386B}"/>
              </a:ext>
            </a:extLst>
          </p:cNvPr>
          <p:cNvSpPr txBox="1">
            <a:spLocks noGrp="1" noRot="1" noMove="1" noResize="1" noEditPoints="1" noAdjustHandles="1" noChangeArrowheads="1" noChangeShapeType="1"/>
          </p:cNvSpPr>
          <p:nvPr/>
        </p:nvSpPr>
        <p:spPr>
          <a:xfrm>
            <a:off x="655455" y="1070901"/>
            <a:ext cx="6967095" cy="1200329"/>
          </a:xfrm>
          <a:prstGeom prst="rect">
            <a:avLst/>
          </a:prstGeom>
          <a:noFill/>
        </p:spPr>
        <p:txBody>
          <a:bodyPr wrap="square">
            <a:spAutoFit/>
          </a:bodyPr>
          <a:lstStyle/>
          <a:p>
            <a:r>
              <a:rPr lang="en-GB" sz="2400" dirty="0">
                <a:latin typeface="HelveticaNeueLT Pro 55 Roman" panose="020B0604020202020204" pitchFamily="34" charset="0"/>
              </a:rPr>
              <a:t>You may have found today’s lesson emotionally challenging. Checking in with how we feel these emotions in our bodies can be helpful. </a:t>
            </a:r>
          </a:p>
        </p:txBody>
      </p:sp>
      <p:pic>
        <p:nvPicPr>
          <p:cNvPr id="6" name="Picture 5" descr="An indicator showing the end of the slide and the start of the next.">
            <a:extLst>
              <a:ext uri="{FF2B5EF4-FFF2-40B4-BE49-F238E27FC236}">
                <a16:creationId xmlns:a16="http://schemas.microsoft.com/office/drawing/2014/main" id="{F006CBAC-E163-018E-38DA-72C51EC1AA63}"/>
              </a:ext>
            </a:extLst>
          </p:cNvPr>
          <p:cNvPicPr>
            <a:picLocks noGrp="1" noRot="1" noChangeAspect="1" noMove="1" noResize="1" noEditPoints="1" noAdjustHandles="1" noChangeArrowheads="1" noChangeShapeType="1" noCrop="1"/>
          </p:cNvPicPr>
          <p:nvPr/>
        </p:nvPicPr>
        <p:blipFill rotWithShape="1">
          <a:blip r:embed="rId5" cstate="screen">
            <a:extLst>
              <a:ext uri="{28A0092B-C50C-407E-A947-70E740481C1C}">
                <a14:useLocalDpi xmlns:a14="http://schemas.microsoft.com/office/drawing/2010/main" val="0"/>
              </a:ext>
            </a:extLst>
          </a:blip>
          <a:srcRect t="9865"/>
          <a:stretch/>
        </p:blipFill>
        <p:spPr>
          <a:xfrm>
            <a:off x="10329461" y="67408"/>
            <a:ext cx="1184387" cy="615892"/>
          </a:xfrm>
          <a:prstGeom prst="rect">
            <a:avLst/>
          </a:prstGeom>
        </p:spPr>
      </p:pic>
      <p:sp>
        <p:nvSpPr>
          <p:cNvPr id="8" name="Title 7">
            <a:extLst>
              <a:ext uri="{FF2B5EF4-FFF2-40B4-BE49-F238E27FC236}">
                <a16:creationId xmlns:a16="http://schemas.microsoft.com/office/drawing/2014/main" id="{F9FF7E4E-D14E-42A1-BFF2-4486B74ADB45}"/>
              </a:ext>
            </a:extLst>
          </p:cNvPr>
          <p:cNvSpPr>
            <a:spLocks noGrp="1" noRot="1" noMove="1" noResize="1" noEditPoints="1" noAdjustHandles="1" noChangeArrowheads="1" noChangeShapeType="1"/>
          </p:cNvSpPr>
          <p:nvPr>
            <p:ph type="title" idx="4294967295"/>
          </p:nvPr>
        </p:nvSpPr>
        <p:spPr>
          <a:xfrm>
            <a:off x="679622" y="-1325563"/>
            <a:ext cx="10478529" cy="1325563"/>
          </a:xfrm>
        </p:spPr>
        <p:txBody>
          <a:bodyPr vert="horz" lIns="91440" tIns="45720" rIns="91440" bIns="45720" rtlCol="0" anchor="b">
            <a:normAutofit/>
          </a:bodyPr>
          <a:lstStyle/>
          <a:p>
            <a:r>
              <a:rPr lang="en-GB" dirty="0">
                <a:latin typeface="Arial"/>
                <a:cs typeface="Arial"/>
              </a:rPr>
              <a:t>Take a pause</a:t>
            </a:r>
            <a:endParaRPr lang="en-GB" dirty="0"/>
          </a:p>
        </p:txBody>
      </p:sp>
    </p:spTree>
    <p:extLst>
      <p:ext uri="{BB962C8B-B14F-4D97-AF65-F5344CB8AC3E}">
        <p14:creationId xmlns:p14="http://schemas.microsoft.com/office/powerpoint/2010/main" val="1301144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descr="A target symbol.&#10;">
            <a:extLst>
              <a:ext uri="{FF2B5EF4-FFF2-40B4-BE49-F238E27FC236}">
                <a16:creationId xmlns:a16="http://schemas.microsoft.com/office/drawing/2014/main" id="{A9C1AAFA-642C-F1A9-012A-54854B17FF74}"/>
              </a:ext>
            </a:extLst>
          </p:cNvPr>
          <p:cNvSpPr>
            <a:spLocks noGrp="1" noRot="1" noMove="1" noResize="1" noEditPoints="1" noAdjustHandles="1" noChangeArrowheads="1" noChangeShapeType="1"/>
          </p:cNvSpPr>
          <p:nvPr/>
        </p:nvSpPr>
        <p:spPr>
          <a:xfrm>
            <a:off x="6357019" y="641198"/>
            <a:ext cx="4162927" cy="4533901"/>
          </a:xfrm>
          <a:prstGeom prst="rect">
            <a:avLst/>
          </a:prstGeom>
          <a:solidFill>
            <a:srgbClr val="B4C7E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 name="Title 6">
            <a:extLst>
              <a:ext uri="{FF2B5EF4-FFF2-40B4-BE49-F238E27FC236}">
                <a16:creationId xmlns:a16="http://schemas.microsoft.com/office/drawing/2014/main" id="{163F2228-A2F3-D4B7-B79C-7B248E2B2FE3}"/>
              </a:ext>
            </a:extLst>
          </p:cNvPr>
          <p:cNvSpPr txBox="1">
            <a:spLocks noGrp="1" noRot="1" noMove="1" noResize="1" noEditPoints="1" noAdjustHandles="1" noChangeArrowheads="1" noChangeShapeType="1"/>
          </p:cNvSpPr>
          <p:nvPr>
            <p:ph type="title" idx="4294967295"/>
          </p:nvPr>
        </p:nvSpPr>
        <p:spPr>
          <a:xfrm rot="16200000">
            <a:off x="-1444747" y="1677120"/>
            <a:ext cx="45339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0" i="0" u="none" strike="noStrike" kern="1200" cap="none" spc="0" normalizeH="0" baseline="0" noProof="0" dirty="0">
                <a:ln>
                  <a:noFill/>
                </a:ln>
                <a:solidFill>
                  <a:schemeClr val="tx1"/>
                </a:solidFill>
                <a:effectLst/>
                <a:uLnTx/>
                <a:uFillTx/>
                <a:latin typeface="HelveticaNeueLT Pro 55 Roman" panose="020B0604020202020204" pitchFamily="34" charset="0"/>
                <a:ea typeface="+mj-ea"/>
                <a:cs typeface="Arial" panose="020B0604020202020204" pitchFamily="34" charset="0"/>
              </a:rPr>
              <a:t>How did you do?</a:t>
            </a:r>
          </a:p>
        </p:txBody>
      </p:sp>
      <p:pic>
        <p:nvPicPr>
          <p:cNvPr id="4" name="Picture 3" descr="Icon&#10;&#10;Description automatically generated with medium confidence">
            <a:extLst>
              <a:ext uri="{FF2B5EF4-FFF2-40B4-BE49-F238E27FC236}">
                <a16:creationId xmlns:a16="http://schemas.microsoft.com/office/drawing/2014/main" id="{3F378C92-69BF-9968-946D-85C9CE809714}"/>
              </a:ext>
            </a:extLst>
          </p:cNvPr>
          <p:cNvPicPr>
            <a:picLocks noGrp="1" noRot="1" noChangeAspect="1" noMove="1" noResize="1" noEditPoints="1" noAdjustHandles="1" noChangeArrowheads="1" noChangeShapeType="1" noCrop="1"/>
          </p:cNvPicPr>
          <p:nvPr/>
        </p:nvPicPr>
        <p:blipFill>
          <a:blip r:embed="rId3" cstate="screen">
            <a:extLst>
              <a:ext uri="{28A0092B-C50C-407E-A947-70E740481C1C}">
                <a14:useLocalDpi xmlns:a14="http://schemas.microsoft.com/office/drawing/2010/main" val="0"/>
              </a:ext>
            </a:extLst>
          </a:blip>
          <a:stretch>
            <a:fillRect/>
          </a:stretch>
        </p:blipFill>
        <p:spPr>
          <a:xfrm>
            <a:off x="74312" y="4430507"/>
            <a:ext cx="1016016" cy="1016016"/>
          </a:xfrm>
          <a:prstGeom prst="rect">
            <a:avLst/>
          </a:prstGeom>
        </p:spPr>
      </p:pic>
      <p:sp>
        <p:nvSpPr>
          <p:cNvPr id="9" name="Content Placeholder 2">
            <a:extLst>
              <a:ext uri="{FF2B5EF4-FFF2-40B4-BE49-F238E27FC236}">
                <a16:creationId xmlns:a16="http://schemas.microsoft.com/office/drawing/2014/main" id="{5FA665BF-3F9D-CC91-1C9A-2ED90807B20C}"/>
              </a:ext>
            </a:extLst>
          </p:cNvPr>
          <p:cNvSpPr txBox="1">
            <a:spLocks noGrp="1" noRot="1" noMove="1" noResize="1" noEditPoints="1" noAdjustHandles="1" noChangeArrowheads="1" noChangeShapeType="1"/>
          </p:cNvSpPr>
          <p:nvPr/>
        </p:nvSpPr>
        <p:spPr>
          <a:xfrm>
            <a:off x="1468380" y="230849"/>
            <a:ext cx="4637498" cy="5354601"/>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Clr>
                <a:srgbClr val="EE2A24"/>
              </a:buClr>
              <a:buFont typeface="System Font Regular"/>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EE2A24"/>
              </a:buClr>
              <a:buFont typeface="System Font Regular"/>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EE2A24"/>
              </a:buClr>
              <a:buFont typeface="System Font Regular"/>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GB" sz="1800" b="1" dirty="0">
                <a:latin typeface="HelveticaNeueLT Pro 55 Roman"/>
              </a:rPr>
              <a:t>Instructions</a:t>
            </a:r>
            <a:r>
              <a:rPr lang="en-GB" sz="1800" dirty="0">
                <a:latin typeface="HelveticaNeueLT Pro 55 Roman"/>
              </a:rPr>
              <a:t>:</a:t>
            </a:r>
          </a:p>
          <a:p>
            <a:pPr marL="457200" indent="-457200">
              <a:lnSpc>
                <a:spcPct val="100000"/>
              </a:lnSpc>
              <a:buFont typeface="+mj-lt"/>
              <a:buAutoNum type="arabicPeriod"/>
            </a:pPr>
            <a:r>
              <a:rPr lang="en-GB" sz="1800" dirty="0">
                <a:latin typeface="HelveticaNeueLT Pro 55 Roman"/>
              </a:rPr>
              <a:t>Reflect on your learning from today and the big questions you answered. </a:t>
            </a:r>
          </a:p>
          <a:p>
            <a:pPr marL="457200" indent="-457200">
              <a:lnSpc>
                <a:spcPct val="100000"/>
              </a:lnSpc>
              <a:buFont typeface="+mj-lt"/>
              <a:buAutoNum type="arabicPeriod"/>
            </a:pPr>
            <a:r>
              <a:rPr lang="en-GB" sz="1800" dirty="0">
                <a:latin typeface="HelveticaNeueLT Pro 55 Roman"/>
              </a:rPr>
              <a:t>Draw a small target in your book. The aim of a target is to hit the middle.</a:t>
            </a:r>
          </a:p>
          <a:p>
            <a:pPr marL="457200" indent="-457200">
              <a:lnSpc>
                <a:spcPct val="100000"/>
              </a:lnSpc>
              <a:buFont typeface="+mj-lt"/>
              <a:buAutoNum type="arabicPeriod"/>
            </a:pPr>
            <a:r>
              <a:rPr lang="en-GB" sz="1800" dirty="0">
                <a:latin typeface="HelveticaNeueLT Pro 55 Roman"/>
              </a:rPr>
              <a:t>Add a dot to show how you were feeling about this topic at the start of the lesson.</a:t>
            </a:r>
          </a:p>
          <a:p>
            <a:pPr marL="457200" indent="-457200">
              <a:lnSpc>
                <a:spcPct val="100000"/>
              </a:lnSpc>
              <a:buFont typeface="+mj-lt"/>
              <a:buAutoNum type="arabicPeriod"/>
            </a:pPr>
            <a:r>
              <a:rPr lang="en-GB" sz="1800" dirty="0">
                <a:latin typeface="HelveticaNeueLT Pro 55 Roman"/>
              </a:rPr>
              <a:t>Add another dot to show how you feel about it now.</a:t>
            </a:r>
          </a:p>
          <a:p>
            <a:pPr marL="0" indent="0">
              <a:lnSpc>
                <a:spcPct val="100000"/>
              </a:lnSpc>
              <a:buNone/>
            </a:pPr>
            <a:r>
              <a:rPr lang="en-GB" sz="1800" b="1" dirty="0">
                <a:latin typeface="HelveticaNeueLT Pro 55 Roman"/>
              </a:rPr>
              <a:t>Questions</a:t>
            </a:r>
            <a:r>
              <a:rPr lang="en-GB" sz="1800" dirty="0">
                <a:latin typeface="HelveticaNeueLT Pro 55 Roman"/>
              </a:rPr>
              <a:t>:</a:t>
            </a:r>
          </a:p>
          <a:p>
            <a:pPr>
              <a:lnSpc>
                <a:spcPct val="100000"/>
              </a:lnSpc>
            </a:pPr>
            <a:r>
              <a:rPr lang="en-GB" sz="1800" dirty="0">
                <a:latin typeface="HelveticaNeueLT Pro 55 Roman"/>
              </a:rPr>
              <a:t>Did you make progress towards the middle?</a:t>
            </a:r>
          </a:p>
          <a:p>
            <a:pPr>
              <a:lnSpc>
                <a:spcPct val="100000"/>
              </a:lnSpc>
            </a:pPr>
            <a:r>
              <a:rPr lang="en-GB" sz="1800" dirty="0">
                <a:latin typeface="HelveticaNeueLT Pro 55 Roman"/>
              </a:rPr>
              <a:t>Why was this?</a:t>
            </a:r>
          </a:p>
          <a:p>
            <a:pPr>
              <a:lnSpc>
                <a:spcPct val="100000"/>
              </a:lnSpc>
            </a:pPr>
            <a:r>
              <a:rPr lang="en-GB" sz="1800" dirty="0">
                <a:latin typeface="HelveticaNeueLT Pro 55 Roman"/>
              </a:rPr>
              <a:t>What could be the next steps in your learning journey?</a:t>
            </a:r>
            <a:endParaRPr lang="en-GB" sz="1800" dirty="0">
              <a:latin typeface="HelveticaNeueLT Pro 55 Roman" panose="020B0604020202020204" pitchFamily="34" charset="0"/>
            </a:endParaRPr>
          </a:p>
        </p:txBody>
      </p:sp>
      <p:grpSp>
        <p:nvGrpSpPr>
          <p:cNvPr id="19" name="Group 18">
            <a:extLst>
              <a:ext uri="{FF2B5EF4-FFF2-40B4-BE49-F238E27FC236}">
                <a16:creationId xmlns:a16="http://schemas.microsoft.com/office/drawing/2014/main" id="{BCE9D65B-8835-8FC7-48EF-21ADC3D047D5}"/>
              </a:ext>
            </a:extLst>
          </p:cNvPr>
          <p:cNvGrpSpPr>
            <a:grpSpLocks noGrp="1" noUngrp="1" noRot="1" noMove="1" noResize="1"/>
          </p:cNvGrpSpPr>
          <p:nvPr/>
        </p:nvGrpSpPr>
        <p:grpSpPr>
          <a:xfrm>
            <a:off x="6662465" y="1322925"/>
            <a:ext cx="3386912" cy="3283926"/>
            <a:chOff x="7101617" y="1405047"/>
            <a:chExt cx="3386912" cy="3283926"/>
          </a:xfrm>
        </p:grpSpPr>
        <p:grpSp>
          <p:nvGrpSpPr>
            <p:cNvPr id="8" name="Group 7">
              <a:extLst>
                <a:ext uri="{FF2B5EF4-FFF2-40B4-BE49-F238E27FC236}">
                  <a16:creationId xmlns:a16="http://schemas.microsoft.com/office/drawing/2014/main" id="{5883E1E9-C926-966D-7CBD-4D98E2AA922C}"/>
                </a:ext>
              </a:extLst>
            </p:cNvPr>
            <p:cNvGrpSpPr>
              <a:grpSpLocks noGrp="1" noUngrp="1" noRot="1" noMove="1" noResize="1"/>
            </p:cNvGrpSpPr>
            <p:nvPr/>
          </p:nvGrpSpPr>
          <p:grpSpPr>
            <a:xfrm>
              <a:off x="7567529" y="1894973"/>
              <a:ext cx="2921000" cy="2794000"/>
              <a:chOff x="7048500" y="508000"/>
              <a:chExt cx="2921000" cy="2794000"/>
            </a:xfrm>
          </p:grpSpPr>
          <p:sp>
            <p:nvSpPr>
              <p:cNvPr id="5" name="Flowchart: Connector 4">
                <a:extLst>
                  <a:ext uri="{FF2B5EF4-FFF2-40B4-BE49-F238E27FC236}">
                    <a16:creationId xmlns:a16="http://schemas.microsoft.com/office/drawing/2014/main" id="{624E740C-66C2-CE9F-F725-D6CEF75186AD}"/>
                  </a:ext>
                </a:extLst>
              </p:cNvPr>
              <p:cNvSpPr>
                <a:spLocks noGrp="1" noRot="1" noMove="1" noResize="1" noEditPoints="1" noAdjustHandles="1" noChangeArrowheads="1" noChangeShapeType="1"/>
              </p:cNvSpPr>
              <p:nvPr/>
            </p:nvSpPr>
            <p:spPr>
              <a:xfrm>
                <a:off x="7048500" y="508000"/>
                <a:ext cx="2921000" cy="2794000"/>
              </a:xfrm>
              <a:prstGeom prst="flowChartConnector">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Flowchart: Connector 5">
                <a:extLst>
                  <a:ext uri="{FF2B5EF4-FFF2-40B4-BE49-F238E27FC236}">
                    <a16:creationId xmlns:a16="http://schemas.microsoft.com/office/drawing/2014/main" id="{323FF124-2109-34BB-505D-F053E36A2E39}"/>
                  </a:ext>
                </a:extLst>
              </p:cNvPr>
              <p:cNvSpPr>
                <a:spLocks noGrp="1" noRot="1" noMove="1" noResize="1" noEditPoints="1" noAdjustHandles="1" noChangeArrowheads="1" noChangeShapeType="1"/>
              </p:cNvSpPr>
              <p:nvPr/>
            </p:nvSpPr>
            <p:spPr>
              <a:xfrm>
                <a:off x="7619999" y="1104900"/>
                <a:ext cx="1781175" cy="1638300"/>
              </a:xfrm>
              <a:prstGeom prst="flowChartConnector">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lowchart: Connector 6">
                <a:extLst>
                  <a:ext uri="{FF2B5EF4-FFF2-40B4-BE49-F238E27FC236}">
                    <a16:creationId xmlns:a16="http://schemas.microsoft.com/office/drawing/2014/main" id="{D88F513E-811E-69DE-ADF5-8EACC12F421F}"/>
                  </a:ext>
                </a:extLst>
              </p:cNvPr>
              <p:cNvSpPr>
                <a:spLocks noGrp="1" noRot="1" noMove="1" noResize="1" noEditPoints="1" noAdjustHandles="1" noChangeArrowheads="1" noChangeShapeType="1"/>
              </p:cNvSpPr>
              <p:nvPr/>
            </p:nvSpPr>
            <p:spPr>
              <a:xfrm>
                <a:off x="8148637" y="1603300"/>
                <a:ext cx="720726" cy="711200"/>
              </a:xfrm>
              <a:prstGeom prst="flowChartConnector">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 name="Flowchart: Connector 9">
              <a:extLst>
                <a:ext uri="{FF2B5EF4-FFF2-40B4-BE49-F238E27FC236}">
                  <a16:creationId xmlns:a16="http://schemas.microsoft.com/office/drawing/2014/main" id="{AB0C4B61-D11C-8580-3FB4-C76041CACF6F}"/>
                </a:ext>
              </a:extLst>
            </p:cNvPr>
            <p:cNvSpPr>
              <a:spLocks noGrp="1" noRot="1" noMove="1" noResize="1" noEditPoints="1" noAdjustHandles="1" noChangeArrowheads="1" noChangeShapeType="1"/>
            </p:cNvSpPr>
            <p:nvPr/>
          </p:nvSpPr>
          <p:spPr>
            <a:xfrm>
              <a:off x="8877635" y="1981960"/>
              <a:ext cx="156410" cy="162426"/>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Flowchart: Connector 10">
              <a:extLst>
                <a:ext uri="{FF2B5EF4-FFF2-40B4-BE49-F238E27FC236}">
                  <a16:creationId xmlns:a16="http://schemas.microsoft.com/office/drawing/2014/main" id="{EC07A51A-5E86-D148-507E-2F321D4D25D7}"/>
                </a:ext>
              </a:extLst>
            </p:cNvPr>
            <p:cNvSpPr>
              <a:spLocks noGrp="1" noRot="1" noMove="1" noResize="1" noEditPoints="1" noAdjustHandles="1" noChangeArrowheads="1" noChangeShapeType="1"/>
            </p:cNvSpPr>
            <p:nvPr/>
          </p:nvSpPr>
          <p:spPr>
            <a:xfrm>
              <a:off x="8894011" y="2735317"/>
              <a:ext cx="156410" cy="162426"/>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Content Placeholder 2">
              <a:extLst>
                <a:ext uri="{FF2B5EF4-FFF2-40B4-BE49-F238E27FC236}">
                  <a16:creationId xmlns:a16="http://schemas.microsoft.com/office/drawing/2014/main" id="{0CAF1991-25E8-EC2A-4AA3-6BDE8BAB1DA3}"/>
                </a:ext>
              </a:extLst>
            </p:cNvPr>
            <p:cNvSpPr txBox="1">
              <a:spLocks noGrp="1" noRot="1" noMove="1" noResize="1" noEditPoints="1" noAdjustHandles="1" noChangeArrowheads="1" noChangeShapeType="1"/>
            </p:cNvSpPr>
            <p:nvPr/>
          </p:nvSpPr>
          <p:spPr>
            <a:xfrm>
              <a:off x="7945811" y="1405047"/>
              <a:ext cx="931824" cy="458852"/>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Clr>
                  <a:srgbClr val="EE2A24"/>
                </a:buClr>
                <a:buFont typeface="System Font Regular"/>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EE2A24"/>
                </a:buClr>
                <a:buFont typeface="System Font Regular"/>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EE2A24"/>
                </a:buClr>
                <a:buFont typeface="System Font Regular"/>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GB" sz="2400" dirty="0">
                  <a:latin typeface="HelveticaNeueLT Pro 55 Roman"/>
                </a:rPr>
                <a:t>Start</a:t>
              </a:r>
              <a:endParaRPr lang="en-GB" sz="2400" dirty="0">
                <a:latin typeface="HelveticaNeueLT Pro 55 Roman" panose="020B0604020202020204" pitchFamily="34" charset="0"/>
              </a:endParaRPr>
            </a:p>
            <a:p>
              <a:pPr>
                <a:lnSpc>
                  <a:spcPct val="100000"/>
                </a:lnSpc>
              </a:pPr>
              <a:endParaRPr lang="en-GB" sz="2400" dirty="0">
                <a:latin typeface="HelveticaNeueLT Pro 55 Roman"/>
              </a:endParaRPr>
            </a:p>
            <a:p>
              <a:pPr marL="0" indent="0">
                <a:lnSpc>
                  <a:spcPct val="100000"/>
                </a:lnSpc>
                <a:buNone/>
              </a:pPr>
              <a:endParaRPr lang="en-GB" sz="2400" dirty="0">
                <a:latin typeface="HelveticaNeueLT Pro 55 Roman" panose="020B0604020202020204" pitchFamily="34" charset="0"/>
              </a:endParaRPr>
            </a:p>
          </p:txBody>
        </p:sp>
        <p:sp>
          <p:nvSpPr>
            <p:cNvPr id="13" name="Content Placeholder 2">
              <a:extLst>
                <a:ext uri="{FF2B5EF4-FFF2-40B4-BE49-F238E27FC236}">
                  <a16:creationId xmlns:a16="http://schemas.microsoft.com/office/drawing/2014/main" id="{DE27E4FA-D76C-A36E-1078-4D324E8EACCE}"/>
                </a:ext>
              </a:extLst>
            </p:cNvPr>
            <p:cNvSpPr txBox="1">
              <a:spLocks noGrp="1" noRot="1" noMove="1" noResize="1" noEditPoints="1" noAdjustHandles="1" noChangeArrowheads="1" noChangeShapeType="1"/>
            </p:cNvSpPr>
            <p:nvPr/>
          </p:nvSpPr>
          <p:spPr>
            <a:xfrm>
              <a:off x="7101617" y="2144386"/>
              <a:ext cx="931824" cy="458852"/>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Clr>
                  <a:srgbClr val="EE2A24"/>
                </a:buClr>
                <a:buFont typeface="System Font Regular"/>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EE2A24"/>
                </a:buClr>
                <a:buFont typeface="System Font Regular"/>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EE2A24"/>
                </a:buClr>
                <a:buFont typeface="System Font Regular"/>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GB" sz="2400" dirty="0">
                  <a:latin typeface="HelveticaNeueLT Pro 55 Roman"/>
                </a:rPr>
                <a:t>End</a:t>
              </a:r>
              <a:endParaRPr lang="en-GB" sz="2400" dirty="0">
                <a:latin typeface="HelveticaNeueLT Pro 55 Roman" panose="020B0604020202020204" pitchFamily="34" charset="0"/>
              </a:endParaRPr>
            </a:p>
            <a:p>
              <a:pPr>
                <a:lnSpc>
                  <a:spcPct val="100000"/>
                </a:lnSpc>
              </a:pPr>
              <a:endParaRPr lang="en-GB" sz="2400" dirty="0">
                <a:latin typeface="HelveticaNeueLT Pro 55 Roman"/>
              </a:endParaRPr>
            </a:p>
            <a:p>
              <a:pPr marL="0" indent="0">
                <a:lnSpc>
                  <a:spcPct val="100000"/>
                </a:lnSpc>
                <a:buNone/>
              </a:pPr>
              <a:endParaRPr lang="en-GB" sz="2400" dirty="0">
                <a:latin typeface="HelveticaNeueLT Pro 55 Roman" panose="020B0604020202020204" pitchFamily="34" charset="0"/>
              </a:endParaRPr>
            </a:p>
          </p:txBody>
        </p:sp>
        <p:cxnSp>
          <p:nvCxnSpPr>
            <p:cNvPr id="15" name="Straight Arrow Connector 14">
              <a:extLst>
                <a:ext uri="{FF2B5EF4-FFF2-40B4-BE49-F238E27FC236}">
                  <a16:creationId xmlns:a16="http://schemas.microsoft.com/office/drawing/2014/main" id="{6160BD24-BC6D-E033-1D07-0EC55B8A52B5}"/>
                </a:ext>
              </a:extLst>
            </p:cNvPr>
            <p:cNvCxnSpPr>
              <a:cxnSpLocks noGrp="1" noRot="1" noMove="1" noResize="1" noEditPoints="1" noAdjustHandles="1" noChangeArrowheads="1" noChangeShapeType="1"/>
              <a:stCxn id="12" idx="2"/>
            </p:cNvCxnSpPr>
            <p:nvPr/>
          </p:nvCxnSpPr>
          <p:spPr>
            <a:xfrm>
              <a:off x="8411723" y="1863899"/>
              <a:ext cx="413440" cy="118061"/>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A28F9C28-D4FC-D3C7-C5AA-83462CB4BB7C}"/>
                </a:ext>
              </a:extLst>
            </p:cNvPr>
            <p:cNvCxnSpPr>
              <a:cxnSpLocks noGrp="1" noRot="1" noMove="1" noResize="1" noEditPoints="1" noAdjustHandles="1" noChangeArrowheads="1" noChangeShapeType="1"/>
            </p:cNvCxnSpPr>
            <p:nvPr/>
          </p:nvCxnSpPr>
          <p:spPr>
            <a:xfrm>
              <a:off x="7672761" y="2575281"/>
              <a:ext cx="1115663" cy="241249"/>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20" name="TextBox 19">
            <a:extLst>
              <a:ext uri="{FF2B5EF4-FFF2-40B4-BE49-F238E27FC236}">
                <a16:creationId xmlns:a16="http://schemas.microsoft.com/office/drawing/2014/main" id="{7DFED2B4-55F5-6B35-010D-2B8999013948}"/>
              </a:ext>
            </a:extLst>
          </p:cNvPr>
          <p:cNvSpPr txBox="1">
            <a:spLocks noGrp="1" noRot="1" noMove="1" noResize="1" noEditPoints="1" noAdjustHandles="1" noChangeArrowheads="1" noChangeShapeType="1"/>
          </p:cNvSpPr>
          <p:nvPr/>
        </p:nvSpPr>
        <p:spPr>
          <a:xfrm rot="16200000">
            <a:off x="10628244" y="1009128"/>
            <a:ext cx="1939427"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b="1" dirty="0">
                <a:solidFill>
                  <a:srgbClr val="FF0000"/>
                </a:solidFill>
                <a:latin typeface="HelveticaNeueLT Pro 55 Roman" panose="020B0604020202020204"/>
              </a:rPr>
              <a:t>Plenary</a:t>
            </a:r>
          </a:p>
        </p:txBody>
      </p:sp>
      <p:sp>
        <p:nvSpPr>
          <p:cNvPr id="21" name="Content Placeholder 2">
            <a:extLst>
              <a:ext uri="{FF2B5EF4-FFF2-40B4-BE49-F238E27FC236}">
                <a16:creationId xmlns:a16="http://schemas.microsoft.com/office/drawing/2014/main" id="{41697BAF-92B6-F205-1DD9-B9F9D7EBCB1D}"/>
              </a:ext>
            </a:extLst>
          </p:cNvPr>
          <p:cNvSpPr txBox="1">
            <a:spLocks noGrp="1" noRot="1" noMove="1" noResize="1" noEditPoints="1" noAdjustHandles="1" noChangeArrowheads="1" noChangeShapeType="1"/>
          </p:cNvSpPr>
          <p:nvPr/>
        </p:nvSpPr>
        <p:spPr>
          <a:xfrm>
            <a:off x="6386714" y="764125"/>
            <a:ext cx="2415149" cy="458852"/>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Clr>
                <a:srgbClr val="EE2A24"/>
              </a:buClr>
              <a:buFont typeface="System Font Regular"/>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EE2A24"/>
              </a:buClr>
              <a:buFont typeface="System Font Regular"/>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EE2A24"/>
              </a:buClr>
              <a:buFont typeface="System Font Regular"/>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GB" sz="2400" dirty="0">
                <a:latin typeface="HelveticaNeueLT Pro 55 Roman"/>
              </a:rPr>
              <a:t>Example:</a:t>
            </a:r>
            <a:endParaRPr lang="en-GB" sz="2400" dirty="0">
              <a:latin typeface="HelveticaNeueLT Pro 55 Roman" panose="020B0604020202020204" pitchFamily="34" charset="0"/>
            </a:endParaRPr>
          </a:p>
          <a:p>
            <a:pPr>
              <a:lnSpc>
                <a:spcPct val="100000"/>
              </a:lnSpc>
            </a:pPr>
            <a:endParaRPr lang="en-GB" sz="2400" dirty="0">
              <a:latin typeface="HelveticaNeueLT Pro 55 Roman"/>
            </a:endParaRPr>
          </a:p>
          <a:p>
            <a:pPr marL="0" indent="0">
              <a:lnSpc>
                <a:spcPct val="100000"/>
              </a:lnSpc>
              <a:buNone/>
            </a:pPr>
            <a:endParaRPr lang="en-GB" sz="2400" dirty="0">
              <a:latin typeface="HelveticaNeueLT Pro 55 Roman" panose="020B0604020202020204" pitchFamily="34" charset="0"/>
            </a:endParaRPr>
          </a:p>
        </p:txBody>
      </p:sp>
    </p:spTree>
    <p:extLst>
      <p:ext uri="{BB962C8B-B14F-4D97-AF65-F5344CB8AC3E}">
        <p14:creationId xmlns:p14="http://schemas.microsoft.com/office/powerpoint/2010/main" val="527228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4" name="Straight Connector 23">
            <a:extLst>
              <a:ext uri="{FF2B5EF4-FFF2-40B4-BE49-F238E27FC236}">
                <a16:creationId xmlns:a16="http://schemas.microsoft.com/office/drawing/2014/main" id="{813B2606-D21B-6D69-34D2-102E4FACA1D3}"/>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p:nvCxnSpPr>
        <p:spPr>
          <a:xfrm flipV="1">
            <a:off x="4036298" y="1374195"/>
            <a:ext cx="1247347" cy="77932"/>
          </a:xfrm>
          <a:prstGeom prst="line">
            <a:avLst/>
          </a:prstGeom>
          <a:ln w="57150">
            <a:solidFill>
              <a:srgbClr val="FF0000"/>
            </a:solidFill>
          </a:ln>
        </p:spPr>
        <p:style>
          <a:lnRef idx="3">
            <a:schemeClr val="dk1"/>
          </a:lnRef>
          <a:fillRef idx="0">
            <a:schemeClr val="dk1"/>
          </a:fillRef>
          <a:effectRef idx="2">
            <a:schemeClr val="dk1"/>
          </a:effectRef>
          <a:fontRef idx="minor">
            <a:schemeClr val="tx1"/>
          </a:fontRef>
        </p:style>
      </p:cxnSp>
      <p:sp>
        <p:nvSpPr>
          <p:cNvPr id="2" name="Content Placeholder 1">
            <a:extLst>
              <a:ext uri="{FF2B5EF4-FFF2-40B4-BE49-F238E27FC236}">
                <a16:creationId xmlns:a16="http://schemas.microsoft.com/office/drawing/2014/main" id="{C9A6862E-9855-7C7C-0F82-1972DFB4D915}"/>
              </a:ext>
            </a:extLst>
          </p:cNvPr>
          <p:cNvSpPr>
            <a:spLocks noGrp="1" noRot="1" noMove="1" noResize="1" noEditPoints="1" noAdjustHandles="1" noChangeArrowheads="1" noChangeShapeType="1"/>
          </p:cNvSpPr>
          <p:nvPr>
            <p:ph type="title" idx="4294967295"/>
          </p:nvPr>
        </p:nvSpPr>
        <p:spPr>
          <a:xfrm>
            <a:off x="712788" y="2327275"/>
            <a:ext cx="4570412" cy="39116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ts val="1000"/>
              </a:spcBef>
              <a:spcAft>
                <a:spcPts val="0"/>
              </a:spcAft>
              <a:buClr>
                <a:srgbClr val="EE2A24"/>
              </a:buClr>
              <a:buSzTx/>
              <a:buFont typeface="System Font Regular"/>
              <a:buNone/>
              <a:tabLst/>
              <a:defRPr/>
            </a:pPr>
            <a:r>
              <a:rPr kumimoji="0" lang="en-GB" sz="2800" b="1" i="0" u="none" strike="noStrike" kern="1200" cap="none" spc="0" normalizeH="0" baseline="0" noProof="0" dirty="0">
                <a:ln>
                  <a:noFill/>
                </a:ln>
                <a:solidFill>
                  <a:schemeClr val="tx1"/>
                </a:solidFill>
                <a:effectLst/>
                <a:uLnTx/>
                <a:uFillTx/>
                <a:latin typeface="HelveticaNeueLT Pro 55 Roman" panose="020B0604020202020204" pitchFamily="34" charset="0"/>
                <a:ea typeface="+mn-ea"/>
                <a:cs typeface="Arial" panose="020B0604020202020204" pitchFamily="34" charset="0"/>
              </a:rPr>
              <a:t>How was today’s lesson?</a:t>
            </a:r>
          </a:p>
          <a:p>
            <a:pPr marL="514350" marR="0" lvl="0" indent="-514350" algn="l" defTabSz="914400" rtl="0" eaLnBrk="1" fontAlgn="auto" latinLnBrk="0" hangingPunct="1">
              <a:lnSpc>
                <a:spcPct val="100000"/>
              </a:lnSpc>
              <a:spcBef>
                <a:spcPts val="1000"/>
              </a:spcBef>
              <a:spcAft>
                <a:spcPts val="0"/>
              </a:spcAft>
              <a:buClr>
                <a:srgbClr val="EE2A24"/>
              </a:buClr>
              <a:buSzTx/>
              <a:buFont typeface="+mj-lt"/>
              <a:buAutoNum type="arabicPeriod"/>
              <a:tabLst/>
              <a:defRPr/>
            </a:pPr>
            <a:r>
              <a:rPr kumimoji="0" lang="en-GB" sz="2800" b="0" i="0" u="none" strike="noStrike" kern="1200" cap="none" spc="0" normalizeH="0" baseline="0" noProof="0" dirty="0">
                <a:ln>
                  <a:noFill/>
                </a:ln>
                <a:solidFill>
                  <a:schemeClr val="tx1"/>
                </a:solidFill>
                <a:effectLst/>
                <a:uLnTx/>
                <a:uFillTx/>
                <a:latin typeface="HelveticaNeueLT Pro 55 Roman" panose="020B0604020202020204" pitchFamily="34" charset="0"/>
                <a:ea typeface="+mn-ea"/>
                <a:cs typeface="Arial" panose="020B0604020202020204" pitchFamily="34" charset="0"/>
              </a:rPr>
              <a:t>Reflect on how this lesson went for you.</a:t>
            </a:r>
          </a:p>
          <a:p>
            <a:pPr marL="514350" marR="0" lvl="0" indent="-514350" algn="l" defTabSz="914400" rtl="0" eaLnBrk="1" fontAlgn="auto" latinLnBrk="0" hangingPunct="1">
              <a:lnSpc>
                <a:spcPct val="100000"/>
              </a:lnSpc>
              <a:spcBef>
                <a:spcPts val="1000"/>
              </a:spcBef>
              <a:spcAft>
                <a:spcPts val="0"/>
              </a:spcAft>
              <a:buClr>
                <a:srgbClr val="EE2A24"/>
              </a:buClr>
              <a:buSzTx/>
              <a:buFont typeface="+mj-lt"/>
              <a:buAutoNum type="arabicPeriod"/>
              <a:tabLst/>
              <a:defRPr/>
            </a:pPr>
            <a:r>
              <a:rPr kumimoji="0" lang="en-GB" sz="2800" b="0" i="0" u="none" strike="noStrike" kern="1200" cap="none" spc="0" normalizeH="0" baseline="0" noProof="0" dirty="0">
                <a:ln>
                  <a:noFill/>
                </a:ln>
                <a:solidFill>
                  <a:schemeClr val="tx1"/>
                </a:solidFill>
                <a:effectLst/>
                <a:uLnTx/>
                <a:uFillTx/>
                <a:latin typeface="HelveticaNeueLT Pro 55 Roman" panose="020B0604020202020204" pitchFamily="34" charset="0"/>
                <a:ea typeface="+mn-ea"/>
                <a:cs typeface="Arial" panose="020B0604020202020204" pitchFamily="34" charset="0"/>
              </a:rPr>
              <a:t>Draw an emoji to share how you feel about this.</a:t>
            </a:r>
          </a:p>
          <a:p>
            <a:pPr marL="0" marR="0" lvl="0" indent="0" algn="l" defTabSz="914400" rtl="0" eaLnBrk="1" fontAlgn="auto" latinLnBrk="0" hangingPunct="1">
              <a:lnSpc>
                <a:spcPct val="100000"/>
              </a:lnSpc>
              <a:spcBef>
                <a:spcPts val="1000"/>
              </a:spcBef>
              <a:spcAft>
                <a:spcPts val="0"/>
              </a:spcAft>
              <a:buClr>
                <a:srgbClr val="EE2A24"/>
              </a:buClr>
              <a:buSzTx/>
              <a:buFont typeface="System Font Regular"/>
              <a:buNone/>
              <a:tabLst/>
              <a:defRPr/>
            </a:pPr>
            <a:endParaRPr kumimoji="0" lang="en-GB" sz="2800" b="0" i="0" u="none" strike="noStrike" kern="1200" cap="none" spc="0" normalizeH="0" baseline="0" noProof="0" dirty="0">
              <a:ln>
                <a:noFill/>
              </a:ln>
              <a:solidFill>
                <a:schemeClr val="tx1"/>
              </a:solidFill>
              <a:effectLst/>
              <a:uLnTx/>
              <a:uFillTx/>
              <a:latin typeface="HelveticaNeueLT Pro 55 Roman"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1000"/>
              </a:spcBef>
              <a:spcAft>
                <a:spcPts val="0"/>
              </a:spcAft>
              <a:buClr>
                <a:srgbClr val="EE2A24"/>
              </a:buClr>
              <a:buSzTx/>
              <a:buFont typeface="System Font Regular"/>
              <a:buNone/>
              <a:tabLst/>
              <a:defRPr/>
            </a:pPr>
            <a:endParaRPr kumimoji="0" lang="en-GB" sz="2800" b="0" i="0" u="none" strike="noStrike" kern="1200" cap="none" spc="0" normalizeH="0" baseline="0" noProof="0" dirty="0">
              <a:ln>
                <a:noFill/>
              </a:ln>
              <a:solidFill>
                <a:schemeClr val="tx1"/>
              </a:solidFill>
              <a:effectLst/>
              <a:uLnTx/>
              <a:uFillTx/>
              <a:latin typeface="HelveticaNeueLT Pro 55 Roman" panose="020B0604020202020204" pitchFamily="34" charset="0"/>
              <a:ea typeface="+mn-ea"/>
              <a:cs typeface="Arial" panose="020B0604020202020204" pitchFamily="34" charset="0"/>
            </a:endParaRPr>
          </a:p>
        </p:txBody>
      </p:sp>
      <p:pic>
        <p:nvPicPr>
          <p:cNvPr id="6" name="Picture 5" descr="Shape&#10;&#10;Description automatically generated with medium confidence">
            <a:extLst>
              <a:ext uri="{FF2B5EF4-FFF2-40B4-BE49-F238E27FC236}">
                <a16:creationId xmlns:a16="http://schemas.microsoft.com/office/drawing/2014/main" id="{FA703BFC-2F38-93ED-C80B-C7CDC4AC6263}"/>
              </a:ext>
            </a:extLst>
          </p:cNvPr>
          <p:cNvPicPr>
            <a:picLocks noGrp="1" noRot="1" noChangeAspect="1" noMove="1" noResize="1" noEditPoints="1" noAdjustHandles="1" noChangeArrowheads="1" noChangeShapeType="1" noCrop="1"/>
          </p:cNvPicPr>
          <p:nvPr/>
        </p:nvPicPr>
        <p:blipFill>
          <a:blip r:embed="rId3" cstate="screen">
            <a:extLst>
              <a:ext uri="{28A0092B-C50C-407E-A947-70E740481C1C}">
                <a14:useLocalDpi xmlns:a14="http://schemas.microsoft.com/office/drawing/2010/main" val="0"/>
              </a:ext>
            </a:extLst>
          </a:blip>
          <a:stretch>
            <a:fillRect/>
          </a:stretch>
        </p:blipFill>
        <p:spPr>
          <a:xfrm>
            <a:off x="6585579" y="583881"/>
            <a:ext cx="3993499" cy="3238233"/>
          </a:xfrm>
          <a:prstGeom prst="rect">
            <a:avLst/>
          </a:prstGeom>
        </p:spPr>
      </p:pic>
      <p:sp>
        <p:nvSpPr>
          <p:cNvPr id="5" name="Rectangle 4">
            <a:extLst>
              <a:ext uri="{FF2B5EF4-FFF2-40B4-BE49-F238E27FC236}">
                <a16:creationId xmlns:a16="http://schemas.microsoft.com/office/drawing/2014/main" id="{2212178A-59F6-71C4-F61A-493D25468115}"/>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3075076" y="887280"/>
            <a:ext cx="957783" cy="88725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0000"/>
              </a:solidFill>
            </a:endParaRPr>
          </a:p>
        </p:txBody>
      </p:sp>
      <p:sp>
        <p:nvSpPr>
          <p:cNvPr id="8" name="Rectangle 7">
            <a:extLst>
              <a:ext uri="{FF2B5EF4-FFF2-40B4-BE49-F238E27FC236}">
                <a16:creationId xmlns:a16="http://schemas.microsoft.com/office/drawing/2014/main" id="{FBD26890-4C2B-8013-D553-971911211BC5}"/>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1391928" y="429476"/>
            <a:ext cx="1691758" cy="170246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9" name="TextBox 8">
            <a:extLst>
              <a:ext uri="{FF2B5EF4-FFF2-40B4-BE49-F238E27FC236}">
                <a16:creationId xmlns:a16="http://schemas.microsoft.com/office/drawing/2014/main" id="{470FB0F0-C0E2-297A-D469-4D1BA2E064BE}"/>
              </a:ext>
            </a:extLst>
          </p:cNvPr>
          <p:cNvSpPr txBox="1">
            <a:spLocks noGrp="1" noRot="1" noMove="1" noResize="1" noEditPoints="1" noAdjustHandles="1" noChangeArrowheads="1" noChangeShapeType="1"/>
          </p:cNvSpPr>
          <p:nvPr/>
        </p:nvSpPr>
        <p:spPr>
          <a:xfrm>
            <a:off x="1584570" y="742096"/>
            <a:ext cx="1297864" cy="1200329"/>
          </a:xfrm>
          <a:prstGeom prst="rect">
            <a:avLst/>
          </a:prstGeom>
          <a:noFill/>
        </p:spPr>
        <p:txBody>
          <a:bodyPr wrap="square">
            <a:spAutoFit/>
          </a:bodyPr>
          <a:lstStyle/>
          <a:p>
            <a:pPr algn="ctr"/>
            <a:r>
              <a:rPr lang="en-GB" sz="3600">
                <a:solidFill>
                  <a:schemeClr val="bg1"/>
                </a:solidFill>
                <a:latin typeface="HelveticaNeueLT Pro 55 Roman" panose="020B0604020202020204" pitchFamily="34" charset="0"/>
              </a:rPr>
              <a:t>Say it</a:t>
            </a:r>
            <a:endParaRPr lang="en-GB" sz="1400">
              <a:solidFill>
                <a:schemeClr val="bg1"/>
              </a:solidFill>
            </a:endParaRPr>
          </a:p>
        </p:txBody>
      </p:sp>
      <p:sp>
        <p:nvSpPr>
          <p:cNvPr id="10" name="TextBox 9">
            <a:extLst>
              <a:ext uri="{FF2B5EF4-FFF2-40B4-BE49-F238E27FC236}">
                <a16:creationId xmlns:a16="http://schemas.microsoft.com/office/drawing/2014/main" id="{8561AFBB-11EB-F1EB-E887-C3B0887D5FB3}"/>
              </a:ext>
            </a:extLst>
          </p:cNvPr>
          <p:cNvSpPr txBox="1">
            <a:spLocks noGrp="1" noRot="1" noMove="1" noResize="1" noEditPoints="1" noAdjustHandles="1" noChangeArrowheads="1" noChangeShapeType="1"/>
          </p:cNvSpPr>
          <p:nvPr/>
        </p:nvSpPr>
        <p:spPr>
          <a:xfrm>
            <a:off x="3114838" y="976789"/>
            <a:ext cx="878260" cy="584775"/>
          </a:xfrm>
          <a:prstGeom prst="rect">
            <a:avLst/>
          </a:prstGeom>
          <a:noFill/>
        </p:spPr>
        <p:txBody>
          <a:bodyPr wrap="square">
            <a:spAutoFit/>
          </a:bodyPr>
          <a:lstStyle/>
          <a:p>
            <a:pPr algn="ctr"/>
            <a:r>
              <a:rPr lang="en-GB" sz="2800">
                <a:solidFill>
                  <a:schemeClr val="bg1"/>
                </a:solidFill>
                <a:latin typeface="HelveticaNeueLT Pro 55 Roman" panose="020B0604020202020204" pitchFamily="34" charset="0"/>
              </a:rPr>
              <a:t>with</a:t>
            </a:r>
            <a:r>
              <a:rPr lang="en-GB" sz="3200">
                <a:latin typeface="HelveticaNeueLT Pro 55 Roman" panose="020B0604020202020204" pitchFamily="34" charset="0"/>
              </a:rPr>
              <a:t> </a:t>
            </a:r>
            <a:endParaRPr lang="en-GB" sz="3200"/>
          </a:p>
        </p:txBody>
      </p:sp>
      <p:sp>
        <p:nvSpPr>
          <p:cNvPr id="11" name="TextBox 10">
            <a:extLst>
              <a:ext uri="{FF2B5EF4-FFF2-40B4-BE49-F238E27FC236}">
                <a16:creationId xmlns:a16="http://schemas.microsoft.com/office/drawing/2014/main" id="{7A365E86-02B1-9DC6-E7F4-FE379E81CFC9}"/>
              </a:ext>
            </a:extLst>
          </p:cNvPr>
          <p:cNvSpPr txBox="1">
            <a:spLocks noGrp="1" noRot="1" noMove="1" noResize="1" noEditPoints="1" noAdjustHandles="1" noChangeArrowheads="1" noChangeShapeType="1"/>
          </p:cNvSpPr>
          <p:nvPr/>
        </p:nvSpPr>
        <p:spPr>
          <a:xfrm>
            <a:off x="3750559" y="988718"/>
            <a:ext cx="2199299" cy="584775"/>
          </a:xfrm>
          <a:prstGeom prst="rect">
            <a:avLst/>
          </a:prstGeom>
          <a:noFill/>
        </p:spPr>
        <p:txBody>
          <a:bodyPr wrap="square">
            <a:spAutoFit/>
          </a:bodyPr>
          <a:lstStyle/>
          <a:p>
            <a:pPr algn="ctr"/>
            <a:r>
              <a:rPr lang="en-GB" sz="3200">
                <a:latin typeface="HelveticaNeueLT Pro 55 Roman" panose="020B0604020202020204" pitchFamily="34" charset="0"/>
              </a:rPr>
              <a:t>emojis </a:t>
            </a:r>
            <a:r>
              <a:rPr lang="en-GB" sz="3200" b="1">
                <a:solidFill>
                  <a:srgbClr val="FF0000"/>
                </a:solidFill>
                <a:latin typeface="HelveticaNeueLT Pro 55 Roman" panose="020B0604020202020204" pitchFamily="34" charset="0"/>
              </a:rPr>
              <a:t>?</a:t>
            </a:r>
            <a:r>
              <a:rPr lang="en-GB" sz="3200">
                <a:latin typeface="HelveticaNeueLT Pro 55 Roman" panose="020B0604020202020204" pitchFamily="34" charset="0"/>
              </a:rPr>
              <a:t> </a:t>
            </a:r>
            <a:endParaRPr lang="en-GB" sz="3200"/>
          </a:p>
        </p:txBody>
      </p:sp>
      <p:sp>
        <p:nvSpPr>
          <p:cNvPr id="22" name="TextBox 21">
            <a:extLst>
              <a:ext uri="{FF2B5EF4-FFF2-40B4-BE49-F238E27FC236}">
                <a16:creationId xmlns:a16="http://schemas.microsoft.com/office/drawing/2014/main" id="{26CAD3DC-CEE0-1EB9-808C-883617585B14}"/>
              </a:ext>
            </a:extLst>
          </p:cNvPr>
          <p:cNvSpPr txBox="1">
            <a:spLocks noGrp="1" noRot="1" noMove="1" noResize="1" noEditPoints="1" noAdjustHandles="1" noChangeArrowheads="1" noChangeShapeType="1"/>
          </p:cNvSpPr>
          <p:nvPr/>
        </p:nvSpPr>
        <p:spPr>
          <a:xfrm rot="21444779">
            <a:off x="6750797" y="3742025"/>
            <a:ext cx="3694954" cy="1631216"/>
          </a:xfrm>
          <a:prstGeom prst="rect">
            <a:avLst/>
          </a:prstGeom>
          <a:noFill/>
        </p:spPr>
        <p:txBody>
          <a:bodyPr wrap="square">
            <a:spAutoFit/>
          </a:bodyPr>
          <a:lstStyle/>
          <a:p>
            <a:pPr algn="ctr"/>
            <a:r>
              <a:rPr lang="en-GB" sz="2000" dirty="0">
                <a:solidFill>
                  <a:srgbClr val="0070C0"/>
                </a:solidFill>
                <a:latin typeface="Segoe Script" panose="030B0504020000000003" pitchFamily="66" charset="0"/>
              </a:rPr>
              <a:t>I learned a lot about how I can cope, I’m going to think more about how I can share this to help others.</a:t>
            </a:r>
          </a:p>
        </p:txBody>
      </p:sp>
      <p:sp>
        <p:nvSpPr>
          <p:cNvPr id="3" name="TextBox 2">
            <a:extLst>
              <a:ext uri="{FF2B5EF4-FFF2-40B4-BE49-F238E27FC236}">
                <a16:creationId xmlns:a16="http://schemas.microsoft.com/office/drawing/2014/main" id="{7292DC36-36C6-5536-7B53-2F1D25209951}"/>
              </a:ext>
            </a:extLst>
          </p:cNvPr>
          <p:cNvSpPr txBox="1">
            <a:spLocks noGrp="1" noRot="1" noMove="1" noResize="1" noEditPoints="1" noAdjustHandles="1" noChangeArrowheads="1" noChangeShapeType="1"/>
          </p:cNvSpPr>
          <p:nvPr/>
        </p:nvSpPr>
        <p:spPr>
          <a:xfrm rot="16200000">
            <a:off x="10650265" y="987107"/>
            <a:ext cx="1895383"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b="1" dirty="0">
                <a:solidFill>
                  <a:srgbClr val="FF0000"/>
                </a:solidFill>
                <a:latin typeface="HelveticaNeueLT Pro 55 Roman" panose="020B0604020202020204"/>
              </a:rPr>
              <a:t>Plenary</a:t>
            </a:r>
          </a:p>
        </p:txBody>
      </p:sp>
      <p:pic>
        <p:nvPicPr>
          <p:cNvPr id="4" name="Picture 3" descr="An indicator showing the end of the slide and the start of the next.">
            <a:extLst>
              <a:ext uri="{FF2B5EF4-FFF2-40B4-BE49-F238E27FC236}">
                <a16:creationId xmlns:a16="http://schemas.microsoft.com/office/drawing/2014/main" id="{C7F786E1-1B5B-CEE7-F6B8-B59F8194F89F}"/>
              </a:ext>
            </a:extLst>
          </p:cNvPr>
          <p:cNvPicPr>
            <a:picLocks noGrp="1" noRot="1" noChangeAspect="1" noMove="1" noResize="1" noEditPoints="1" noAdjustHandles="1" noChangeArrowheads="1" noChangeShapeType="1" noCrop="1"/>
          </p:cNvPicPr>
          <p:nvPr/>
        </p:nvPicPr>
        <p:blipFill rotWithShape="1">
          <a:blip r:embed="rId4" cstate="screen">
            <a:extLst>
              <a:ext uri="{28A0092B-C50C-407E-A947-70E740481C1C}">
                <a14:useLocalDpi xmlns:a14="http://schemas.microsoft.com/office/drawing/2010/main" val="0"/>
              </a:ext>
            </a:extLst>
          </a:blip>
          <a:srcRect t="9865"/>
          <a:stretch/>
        </p:blipFill>
        <p:spPr>
          <a:xfrm>
            <a:off x="10329461" y="67408"/>
            <a:ext cx="1184387" cy="615892"/>
          </a:xfrm>
          <a:prstGeom prst="rect">
            <a:avLst/>
          </a:prstGeom>
        </p:spPr>
      </p:pic>
    </p:spTree>
    <p:extLst>
      <p:ext uri="{BB962C8B-B14F-4D97-AF65-F5344CB8AC3E}">
        <p14:creationId xmlns:p14="http://schemas.microsoft.com/office/powerpoint/2010/main" val="1260462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5F7D710-DEEC-537C-CD30-4BF705C30611}"/>
              </a:ext>
            </a:extLst>
          </p:cNvPr>
          <p:cNvSpPr txBox="1">
            <a:spLocks noGrp="1" noRot="1" noMove="1" noResize="1" noEditPoints="1" noAdjustHandles="1" noChangeArrowheads="1" noChangeShapeType="1"/>
          </p:cNvSpPr>
          <p:nvPr/>
        </p:nvSpPr>
        <p:spPr>
          <a:xfrm>
            <a:off x="4136982" y="5001667"/>
            <a:ext cx="2886294" cy="9849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1400"/>
          </a:p>
        </p:txBody>
      </p:sp>
      <p:pic>
        <p:nvPicPr>
          <p:cNvPr id="3" name="Picture 2">
            <a:extLst>
              <a:ext uri="{FF2B5EF4-FFF2-40B4-BE49-F238E27FC236}">
                <a16:creationId xmlns:a16="http://schemas.microsoft.com/office/drawing/2014/main" id="{00FDE539-951D-D260-10F5-C712D8A292D6}"/>
              </a:ext>
            </a:extLst>
          </p:cNvPr>
          <p:cNvPicPr>
            <a:picLocks noGrp="1" noRot="1" noChangeAspect="1" noMove="1" noResize="1" noEditPoints="1" noAdjustHandles="1" noChangeArrowheads="1" noChangeShapeType="1" noCrop="1"/>
          </p:cNvPicPr>
          <p:nvPr/>
        </p:nvPicPr>
        <p:blipFill rotWithShape="1">
          <a:blip r:embed="rId3"/>
          <a:srcRect l="27822" t="-14001" r="4954" b="-1532"/>
          <a:stretch/>
        </p:blipFill>
        <p:spPr>
          <a:xfrm>
            <a:off x="511518" y="688898"/>
            <a:ext cx="2389107" cy="343639"/>
          </a:xfrm>
          <a:prstGeom prst="rect">
            <a:avLst/>
          </a:prstGeom>
        </p:spPr>
      </p:pic>
      <p:sp>
        <p:nvSpPr>
          <p:cNvPr id="11" name="TextBox 10">
            <a:extLst>
              <a:ext uri="{FF2B5EF4-FFF2-40B4-BE49-F238E27FC236}">
                <a16:creationId xmlns:a16="http://schemas.microsoft.com/office/drawing/2014/main" id="{50CB55BC-453A-7257-2188-ED0596968A83}"/>
              </a:ext>
            </a:extLst>
          </p:cNvPr>
          <p:cNvSpPr txBox="1">
            <a:spLocks noGrp="1" noRot="1" noMove="1" noResize="1" noEditPoints="1" noAdjustHandles="1" noChangeArrowheads="1" noChangeShapeType="1"/>
          </p:cNvSpPr>
          <p:nvPr/>
        </p:nvSpPr>
        <p:spPr>
          <a:xfrm>
            <a:off x="790589" y="171710"/>
            <a:ext cx="2955374" cy="523220"/>
          </a:xfrm>
          <a:prstGeom prst="rect">
            <a:avLst/>
          </a:prstGeom>
          <a:noFill/>
        </p:spPr>
        <p:txBody>
          <a:bodyPr wrap="square" rtlCol="0">
            <a:spAutoFit/>
          </a:bodyPr>
          <a:lstStyle/>
          <a:p>
            <a:r>
              <a:rPr lang="en-GB" sz="2800" b="1" dirty="0">
                <a:latin typeface="Arial"/>
                <a:cs typeface="Arial"/>
              </a:rPr>
              <a:t>Flooding</a:t>
            </a:r>
          </a:p>
        </p:txBody>
      </p:sp>
      <p:pic>
        <p:nvPicPr>
          <p:cNvPr id="12" name="Picture 11">
            <a:extLst>
              <a:ext uri="{FF2B5EF4-FFF2-40B4-BE49-F238E27FC236}">
                <a16:creationId xmlns:a16="http://schemas.microsoft.com/office/drawing/2014/main" id="{EA53CFE4-5623-0A04-E94A-2B8789B0AD09}"/>
              </a:ext>
            </a:extLst>
          </p:cNvPr>
          <p:cNvPicPr>
            <a:picLocks noGrp="1" noRot="1" noChangeAspect="1" noMove="1" noResize="1" noEditPoints="1" noAdjustHandles="1" noChangeArrowheads="1" noChangeShapeType="1" noCrop="1"/>
          </p:cNvPicPr>
          <p:nvPr/>
        </p:nvPicPr>
        <p:blipFill rotWithShape="1">
          <a:blip r:embed="rId4"/>
          <a:srcRect l="27669" t="-4917" r="65925" b="3712"/>
          <a:stretch/>
        </p:blipFill>
        <p:spPr>
          <a:xfrm>
            <a:off x="475256" y="1375569"/>
            <a:ext cx="235366" cy="331478"/>
          </a:xfrm>
          <a:prstGeom prst="rect">
            <a:avLst/>
          </a:prstGeom>
        </p:spPr>
      </p:pic>
      <p:pic>
        <p:nvPicPr>
          <p:cNvPr id="16" name="Picture 15">
            <a:extLst>
              <a:ext uri="{FF2B5EF4-FFF2-40B4-BE49-F238E27FC236}">
                <a16:creationId xmlns:a16="http://schemas.microsoft.com/office/drawing/2014/main" id="{2DC8B02D-01A6-9826-D17F-79BD8FF4736C}"/>
              </a:ext>
            </a:extLst>
          </p:cNvPr>
          <p:cNvPicPr>
            <a:picLocks noGrp="1" noRot="1" noChangeAspect="1" noMove="1" noResize="1" noEditPoints="1" noAdjustHandles="1" noChangeArrowheads="1" noChangeShapeType="1" noCrop="1"/>
          </p:cNvPicPr>
          <p:nvPr/>
        </p:nvPicPr>
        <p:blipFill rotWithShape="1">
          <a:blip r:embed="rId5"/>
          <a:srcRect l="27334" t="-3308" r="5514"/>
          <a:stretch/>
        </p:blipFill>
        <p:spPr>
          <a:xfrm>
            <a:off x="498752" y="2392277"/>
            <a:ext cx="2364699" cy="307425"/>
          </a:xfrm>
          <a:prstGeom prst="rect">
            <a:avLst/>
          </a:prstGeom>
        </p:spPr>
      </p:pic>
      <p:pic>
        <p:nvPicPr>
          <p:cNvPr id="19" name="Picture 18">
            <a:extLst>
              <a:ext uri="{FF2B5EF4-FFF2-40B4-BE49-F238E27FC236}">
                <a16:creationId xmlns:a16="http://schemas.microsoft.com/office/drawing/2014/main" id="{21AE55E6-C76F-FF5C-D848-79F1A5BD0731}"/>
              </a:ext>
            </a:extLst>
          </p:cNvPr>
          <p:cNvPicPr>
            <a:picLocks noGrp="1" noRot="1" noChangeAspect="1" noMove="1" noResize="1" noEditPoints="1" noAdjustHandles="1" noChangeArrowheads="1" noChangeShapeType="1" noCrop="1"/>
          </p:cNvPicPr>
          <p:nvPr/>
        </p:nvPicPr>
        <p:blipFill rotWithShape="1">
          <a:blip r:embed="rId6"/>
          <a:srcRect l="29932" t="-8169" r="10947" b="3144"/>
          <a:stretch/>
        </p:blipFill>
        <p:spPr>
          <a:xfrm>
            <a:off x="498752" y="3203857"/>
            <a:ext cx="1794345" cy="200416"/>
          </a:xfrm>
          <a:prstGeom prst="rect">
            <a:avLst/>
          </a:prstGeom>
        </p:spPr>
      </p:pic>
      <p:pic>
        <p:nvPicPr>
          <p:cNvPr id="21" name="Picture 20">
            <a:extLst>
              <a:ext uri="{FF2B5EF4-FFF2-40B4-BE49-F238E27FC236}">
                <a16:creationId xmlns:a16="http://schemas.microsoft.com/office/drawing/2014/main" id="{31382604-34F5-E705-90CF-EC7C4665464B}"/>
              </a:ext>
            </a:extLst>
          </p:cNvPr>
          <p:cNvPicPr>
            <a:picLocks noGrp="1" noRot="1" noChangeAspect="1" noMove="1" noResize="1" noEditPoints="1" noAdjustHandles="1" noChangeArrowheads="1" noChangeShapeType="1" noCrop="1"/>
          </p:cNvPicPr>
          <p:nvPr/>
        </p:nvPicPr>
        <p:blipFill rotWithShape="1">
          <a:blip r:embed="rId7"/>
          <a:srcRect l="27465" t="18504" r="63907" b="2620"/>
          <a:stretch/>
        </p:blipFill>
        <p:spPr>
          <a:xfrm>
            <a:off x="511519" y="4026368"/>
            <a:ext cx="303892" cy="236360"/>
          </a:xfrm>
          <a:prstGeom prst="rect">
            <a:avLst/>
          </a:prstGeom>
        </p:spPr>
      </p:pic>
      <p:pic>
        <p:nvPicPr>
          <p:cNvPr id="23" name="Picture 22">
            <a:extLst>
              <a:ext uri="{FF2B5EF4-FFF2-40B4-BE49-F238E27FC236}">
                <a16:creationId xmlns:a16="http://schemas.microsoft.com/office/drawing/2014/main" id="{250B1E92-5A85-5A5B-AAD8-29DF64A821A9}"/>
              </a:ext>
            </a:extLst>
          </p:cNvPr>
          <p:cNvPicPr>
            <a:picLocks noGrp="1" noRot="1" noChangeAspect="1" noMove="1" noResize="1" noEditPoints="1" noAdjustHandles="1" noChangeArrowheads="1" noChangeShapeType="1" noCrop="1"/>
          </p:cNvPicPr>
          <p:nvPr/>
        </p:nvPicPr>
        <p:blipFill rotWithShape="1">
          <a:blip r:embed="rId8"/>
          <a:srcRect l="28017" t="20364" r="4506"/>
          <a:stretch/>
        </p:blipFill>
        <p:spPr>
          <a:xfrm>
            <a:off x="511518" y="4890037"/>
            <a:ext cx="2410378" cy="258252"/>
          </a:xfrm>
          <a:prstGeom prst="rect">
            <a:avLst/>
          </a:prstGeom>
        </p:spPr>
      </p:pic>
      <p:sp>
        <p:nvSpPr>
          <p:cNvPr id="25" name="TextBox 24">
            <a:extLst>
              <a:ext uri="{FF2B5EF4-FFF2-40B4-BE49-F238E27FC236}">
                <a16:creationId xmlns:a16="http://schemas.microsoft.com/office/drawing/2014/main" id="{0AFB1B27-EF2B-0157-6875-5342F18E5C52}"/>
              </a:ext>
            </a:extLst>
          </p:cNvPr>
          <p:cNvSpPr txBox="1">
            <a:spLocks noGrp="1" noRot="1" noMove="1" noResize="1" noEditPoints="1" noAdjustHandles="1" noChangeArrowheads="1" noChangeShapeType="1"/>
          </p:cNvSpPr>
          <p:nvPr/>
        </p:nvSpPr>
        <p:spPr>
          <a:xfrm>
            <a:off x="573217" y="984440"/>
            <a:ext cx="2770855" cy="4308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black">
                    <a:lumMod val="50000"/>
                    <a:lumOff val="50000"/>
                  </a:prstClr>
                </a:solidFill>
                <a:effectLst/>
                <a:uLnTx/>
                <a:uFillTx/>
                <a:latin typeface="Arial"/>
                <a:ea typeface="+mn-ea"/>
                <a:cs typeface="Arial"/>
              </a:rPr>
              <a:t>Read 3 characters’ flood stories and discuss how they could be affected.</a:t>
            </a:r>
          </a:p>
        </p:txBody>
      </p:sp>
      <p:sp>
        <p:nvSpPr>
          <p:cNvPr id="26" name="TextBox 25">
            <a:extLst>
              <a:ext uri="{FF2B5EF4-FFF2-40B4-BE49-F238E27FC236}">
                <a16:creationId xmlns:a16="http://schemas.microsoft.com/office/drawing/2014/main" id="{6B6B1162-016B-D4E9-0E8E-0F93A2DC4E7D}"/>
              </a:ext>
            </a:extLst>
          </p:cNvPr>
          <p:cNvSpPr txBox="1">
            <a:spLocks noGrp="1" noRot="1" noMove="1" noResize="1" noEditPoints="1" noAdjustHandles="1" noChangeArrowheads="1" noChangeShapeType="1"/>
          </p:cNvSpPr>
          <p:nvPr/>
        </p:nvSpPr>
        <p:spPr>
          <a:xfrm>
            <a:off x="551508" y="1656591"/>
            <a:ext cx="2770855"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lumMod val="50000"/>
                    <a:lumOff val="50000"/>
                  </a:prstClr>
                </a:solidFill>
                <a:effectLst/>
                <a:uLnTx/>
                <a:uFillTx/>
                <a:latin typeface="Arial"/>
                <a:ea typeface="+mn-ea"/>
                <a:cs typeface="+mn-cs"/>
              </a:rPr>
              <a:t>Look at local flood maps and the role of the emergency services to explore how flooding can affect us all.</a:t>
            </a:r>
          </a:p>
          <a:p>
            <a:pPr>
              <a:defRPr/>
            </a:pPr>
            <a:r>
              <a:rPr lang="en-GB" sz="1100" b="1" i="0" u="none" strike="noStrike" noProof="0" dirty="0">
                <a:solidFill>
                  <a:schemeClr val="tx1"/>
                </a:solidFill>
                <a:latin typeface="Arial"/>
              </a:rPr>
              <a:t>Worksheet: note writing help</a:t>
            </a:r>
          </a:p>
        </p:txBody>
      </p:sp>
      <p:sp>
        <p:nvSpPr>
          <p:cNvPr id="27" name="TextBox 26">
            <a:extLst>
              <a:ext uri="{FF2B5EF4-FFF2-40B4-BE49-F238E27FC236}">
                <a16:creationId xmlns:a16="http://schemas.microsoft.com/office/drawing/2014/main" id="{13B644EE-A486-0694-6721-5AB38D075452}"/>
              </a:ext>
            </a:extLst>
          </p:cNvPr>
          <p:cNvSpPr txBox="1">
            <a:spLocks noGrp="1" noRot="1" noMove="1" noResize="1" noEditPoints="1" noAdjustHandles="1" noChangeArrowheads="1" noChangeShapeType="1"/>
          </p:cNvSpPr>
          <p:nvPr/>
        </p:nvSpPr>
        <p:spPr>
          <a:xfrm>
            <a:off x="569847" y="2719623"/>
            <a:ext cx="2450422" cy="430887"/>
          </a:xfrm>
          <a:prstGeom prst="rect">
            <a:avLst/>
          </a:prstGeom>
          <a:noFill/>
        </p:spPr>
        <p:txBody>
          <a:bodyPr wrap="square" rtlCol="0">
            <a:spAutoFit/>
          </a:bodyPr>
          <a:lstStyle/>
          <a:p>
            <a:r>
              <a:rPr lang="en-GB" sz="1100" b="0" i="0" u="none" strike="noStrike" noProof="0">
                <a:solidFill>
                  <a:schemeClr val="tx1">
                    <a:lumMod val="50000"/>
                    <a:lumOff val="50000"/>
                  </a:schemeClr>
                </a:solidFill>
                <a:latin typeface="Arial"/>
                <a:cs typeface="Arial"/>
              </a:rPr>
              <a:t>Examine images of flooding and identify the dangers.</a:t>
            </a:r>
            <a:endParaRPr lang="en-GB" sz="1100" b="0">
              <a:solidFill>
                <a:schemeClr val="tx1">
                  <a:lumMod val="50000"/>
                  <a:lumOff val="50000"/>
                </a:schemeClr>
              </a:solidFill>
              <a:latin typeface="Arial"/>
              <a:cs typeface="Arial"/>
            </a:endParaRPr>
          </a:p>
        </p:txBody>
      </p:sp>
      <p:sp>
        <p:nvSpPr>
          <p:cNvPr id="28" name="TextBox 27">
            <a:extLst>
              <a:ext uri="{FF2B5EF4-FFF2-40B4-BE49-F238E27FC236}">
                <a16:creationId xmlns:a16="http://schemas.microsoft.com/office/drawing/2014/main" id="{86C34452-8274-1AEC-75FC-9CF964DD7588}"/>
              </a:ext>
            </a:extLst>
          </p:cNvPr>
          <p:cNvSpPr txBox="1">
            <a:spLocks noGrp="1" noRot="1" noMove="1" noResize="1" noEditPoints="1" noAdjustHandles="1" noChangeArrowheads="1" noChangeShapeType="1"/>
          </p:cNvSpPr>
          <p:nvPr/>
        </p:nvSpPr>
        <p:spPr>
          <a:xfrm>
            <a:off x="569847" y="3442230"/>
            <a:ext cx="2752517" cy="600164"/>
          </a:xfrm>
          <a:prstGeom prst="rect">
            <a:avLst/>
          </a:prstGeom>
          <a:noFill/>
        </p:spPr>
        <p:txBody>
          <a:bodyPr wrap="square" rtlCol="0">
            <a:spAutoFit/>
          </a:bodyPr>
          <a:lstStyle/>
          <a:p>
            <a:r>
              <a:rPr lang="en-GB" sz="1100" b="0" i="0" u="none" strike="noStrike" noProof="0" dirty="0">
                <a:solidFill>
                  <a:schemeClr val="tx1">
                    <a:lumMod val="50000"/>
                    <a:lumOff val="50000"/>
                  </a:schemeClr>
                </a:solidFill>
                <a:latin typeface="Arial"/>
                <a:cs typeface="Arial"/>
              </a:rPr>
              <a:t>Play a scenario game to find out about bug out bags and why it is important to have one ready</a:t>
            </a:r>
            <a:r>
              <a:rPr lang="en-GB" sz="1100" b="0" i="0" u="none" strike="noStrike" noProof="0" dirty="0">
                <a:latin typeface="Arial"/>
                <a:cs typeface="Arial"/>
              </a:rPr>
              <a:t>.</a:t>
            </a:r>
            <a:endParaRPr lang="en-GB" sz="1100" b="0" dirty="0">
              <a:latin typeface="Arial"/>
              <a:cs typeface="Arial"/>
            </a:endParaRPr>
          </a:p>
        </p:txBody>
      </p:sp>
      <p:sp>
        <p:nvSpPr>
          <p:cNvPr id="29" name="TextBox 28">
            <a:extLst>
              <a:ext uri="{FF2B5EF4-FFF2-40B4-BE49-F238E27FC236}">
                <a16:creationId xmlns:a16="http://schemas.microsoft.com/office/drawing/2014/main" id="{9A7D2388-510C-6F30-8387-8A3478BA3D81}"/>
              </a:ext>
            </a:extLst>
          </p:cNvPr>
          <p:cNvSpPr txBox="1">
            <a:spLocks noGrp="1" noRot="1" noMove="1" noResize="1" noEditPoints="1" noAdjustHandles="1" noChangeArrowheads="1" noChangeShapeType="1"/>
          </p:cNvSpPr>
          <p:nvPr/>
        </p:nvSpPr>
        <p:spPr>
          <a:xfrm>
            <a:off x="569846" y="4262727"/>
            <a:ext cx="2752517" cy="600164"/>
          </a:xfrm>
          <a:prstGeom prst="rect">
            <a:avLst/>
          </a:prstGeom>
          <a:noFill/>
        </p:spPr>
        <p:txBody>
          <a:bodyPr wrap="square" rtlCol="0">
            <a:spAutoFit/>
          </a:bodyPr>
          <a:lstStyle/>
          <a:p>
            <a:r>
              <a:rPr lang="en-GB" sz="1100" b="0" i="0" u="none" strike="noStrike" noProof="0">
                <a:solidFill>
                  <a:schemeClr val="tx1">
                    <a:lumMod val="50000"/>
                    <a:lumOff val="50000"/>
                  </a:schemeClr>
                </a:solidFill>
                <a:latin typeface="Arial"/>
              </a:rPr>
              <a:t>Play a ‘choose your own adventure’ game to learn how to respond to flood alerts and warnings.</a:t>
            </a:r>
          </a:p>
        </p:txBody>
      </p:sp>
      <p:sp>
        <p:nvSpPr>
          <p:cNvPr id="30" name="TextBox 29">
            <a:extLst>
              <a:ext uri="{FF2B5EF4-FFF2-40B4-BE49-F238E27FC236}">
                <a16:creationId xmlns:a16="http://schemas.microsoft.com/office/drawing/2014/main" id="{A4959A43-9138-A16D-0EF5-72D394CC46BD}"/>
              </a:ext>
            </a:extLst>
          </p:cNvPr>
          <p:cNvSpPr txBox="1">
            <a:spLocks noGrp="1" noRot="1" noMove="1" noResize="1" noEditPoints="1" noAdjustHandles="1" noChangeArrowheads="1" noChangeShapeType="1"/>
          </p:cNvSpPr>
          <p:nvPr/>
        </p:nvSpPr>
        <p:spPr>
          <a:xfrm>
            <a:off x="511518" y="5099251"/>
            <a:ext cx="2770855" cy="600164"/>
          </a:xfrm>
          <a:prstGeom prst="rect">
            <a:avLst/>
          </a:prstGeom>
          <a:noFill/>
        </p:spPr>
        <p:txBody>
          <a:bodyPr wrap="square" rtlCol="0">
            <a:spAutoFit/>
          </a:bodyPr>
          <a:lstStyle/>
          <a:p>
            <a:r>
              <a:rPr lang="en-GB" sz="1100" b="0" i="0" u="none" strike="noStrike" noProof="0">
                <a:solidFill>
                  <a:schemeClr val="tx1">
                    <a:lumMod val="50000"/>
                    <a:lumOff val="50000"/>
                  </a:schemeClr>
                </a:solidFill>
                <a:latin typeface="Arial"/>
              </a:rPr>
              <a:t>Create resources to share with friends and family. This activity is designed to be repeated.</a:t>
            </a:r>
          </a:p>
        </p:txBody>
      </p:sp>
      <p:sp>
        <p:nvSpPr>
          <p:cNvPr id="32" name="TextBox 31">
            <a:extLst>
              <a:ext uri="{FF2B5EF4-FFF2-40B4-BE49-F238E27FC236}">
                <a16:creationId xmlns:a16="http://schemas.microsoft.com/office/drawing/2014/main" id="{AEEA70AA-E3AF-C54C-ED8D-78C60775251F}"/>
              </a:ext>
            </a:extLst>
          </p:cNvPr>
          <p:cNvSpPr txBox="1">
            <a:spLocks noGrp="1" noRot="1" noMove="1" noResize="1" noEditPoints="1" noAdjustHandles="1" noChangeArrowheads="1" noChangeShapeType="1"/>
          </p:cNvSpPr>
          <p:nvPr/>
        </p:nvSpPr>
        <p:spPr>
          <a:xfrm>
            <a:off x="4578465" y="154708"/>
            <a:ext cx="2955374" cy="523220"/>
          </a:xfrm>
          <a:prstGeom prst="rect">
            <a:avLst/>
          </a:prstGeom>
          <a:noFill/>
        </p:spPr>
        <p:txBody>
          <a:bodyPr wrap="square" rtlCol="0">
            <a:spAutoFit/>
          </a:bodyPr>
          <a:lstStyle/>
          <a:p>
            <a:r>
              <a:rPr lang="en-GB" sz="2800" b="1" dirty="0">
                <a:latin typeface="Arial"/>
                <a:cs typeface="Arial"/>
              </a:rPr>
              <a:t>Heatwaves</a:t>
            </a:r>
          </a:p>
        </p:txBody>
      </p:sp>
      <p:pic>
        <p:nvPicPr>
          <p:cNvPr id="34" name="Picture 33">
            <a:extLst>
              <a:ext uri="{FF2B5EF4-FFF2-40B4-BE49-F238E27FC236}">
                <a16:creationId xmlns:a16="http://schemas.microsoft.com/office/drawing/2014/main" id="{B635A158-3C56-858B-D811-EC2813C9F107}"/>
              </a:ext>
            </a:extLst>
          </p:cNvPr>
          <p:cNvPicPr>
            <a:picLocks noGrp="1" noRot="1" noChangeAspect="1" noMove="1" noResize="1" noEditPoints="1" noAdjustHandles="1" noChangeArrowheads="1" noChangeShapeType="1" noCrop="1"/>
          </p:cNvPicPr>
          <p:nvPr/>
        </p:nvPicPr>
        <p:blipFill rotWithShape="1">
          <a:blip r:embed="rId9"/>
          <a:srcRect l="37757" t="8442" b="1"/>
          <a:stretch/>
        </p:blipFill>
        <p:spPr>
          <a:xfrm>
            <a:off x="4178046" y="700874"/>
            <a:ext cx="1981702" cy="345566"/>
          </a:xfrm>
          <a:prstGeom prst="rect">
            <a:avLst/>
          </a:prstGeom>
        </p:spPr>
      </p:pic>
      <p:sp>
        <p:nvSpPr>
          <p:cNvPr id="35" name="TextBox 34">
            <a:extLst>
              <a:ext uri="{FF2B5EF4-FFF2-40B4-BE49-F238E27FC236}">
                <a16:creationId xmlns:a16="http://schemas.microsoft.com/office/drawing/2014/main" id="{D0349F97-01CB-CBD0-C77B-A4B7D0E600E1}"/>
              </a:ext>
            </a:extLst>
          </p:cNvPr>
          <p:cNvSpPr txBox="1">
            <a:spLocks noGrp="1" noRot="1" noMove="1" noResize="1" noEditPoints="1" noAdjustHandles="1" noChangeArrowheads="1" noChangeShapeType="1"/>
          </p:cNvSpPr>
          <p:nvPr/>
        </p:nvSpPr>
        <p:spPr>
          <a:xfrm>
            <a:off x="4221204" y="946611"/>
            <a:ext cx="2770855" cy="769441"/>
          </a:xfrm>
          <a:prstGeom prst="rect">
            <a:avLst/>
          </a:prstGeom>
          <a:noFill/>
        </p:spPr>
        <p:txBody>
          <a:bodyPr wrap="square" rtlCol="0">
            <a:spAutoFit/>
          </a:bodyPr>
          <a:lstStyle/>
          <a:p>
            <a:pPr>
              <a:defRPr/>
            </a:pPr>
            <a:r>
              <a:rPr lang="en-GB" sz="1100" b="0" i="0" u="none" strike="noStrike" noProof="0" dirty="0">
                <a:solidFill>
                  <a:schemeClr val="tx1">
                    <a:lumMod val="50000"/>
                    <a:lumOff val="50000"/>
                  </a:schemeClr>
                </a:solidFill>
                <a:latin typeface="Arial"/>
              </a:rPr>
              <a:t>Find out about the effects of heatwaves through completing a quiz</a:t>
            </a:r>
            <a:r>
              <a:rPr kumimoji="0" lang="en-GB" sz="1100" b="0" i="0" u="none" strike="noStrike" kern="1200" cap="none" spc="0" normalizeH="0" baseline="0" noProof="0" dirty="0">
                <a:ln>
                  <a:noFill/>
                </a:ln>
                <a:solidFill>
                  <a:prstClr val="black">
                    <a:lumMod val="50000"/>
                    <a:lumOff val="50000"/>
                  </a:prstClr>
                </a:solidFill>
                <a:effectLst/>
                <a:uLnTx/>
                <a:uFillTx/>
                <a:latin typeface="Arial"/>
                <a:ea typeface="+mn-ea"/>
                <a:cs typeface="Arial"/>
              </a:rPr>
              <a:t>.</a:t>
            </a:r>
          </a:p>
          <a:p>
            <a:pPr>
              <a:defRPr/>
            </a:pPr>
            <a:r>
              <a:rPr lang="en-GB" sz="1100" b="1" i="0" u="none" strike="noStrike" noProof="0" dirty="0">
                <a:solidFill>
                  <a:schemeClr val="tx1"/>
                </a:solidFill>
                <a:latin typeface="Arial"/>
              </a:rPr>
              <a:t>Worksheet: heatwave facts to print</a:t>
            </a:r>
          </a:p>
          <a:p>
            <a:pPr>
              <a:defRPr/>
            </a:pPr>
            <a:endParaRPr kumimoji="0" lang="en-GB" sz="1100" b="0" i="0" u="none" strike="noStrike" kern="1200" cap="none" spc="0" normalizeH="0" baseline="0" noProof="0" dirty="0">
              <a:ln>
                <a:noFill/>
              </a:ln>
              <a:solidFill>
                <a:prstClr val="black">
                  <a:lumMod val="50000"/>
                  <a:lumOff val="50000"/>
                </a:prstClr>
              </a:solidFill>
              <a:effectLst/>
              <a:uLnTx/>
              <a:uFillTx/>
              <a:latin typeface="Arial"/>
              <a:ea typeface="+mn-ea"/>
              <a:cs typeface="Arial"/>
            </a:endParaRPr>
          </a:p>
        </p:txBody>
      </p:sp>
      <p:pic>
        <p:nvPicPr>
          <p:cNvPr id="37" name="Picture 36">
            <a:extLst>
              <a:ext uri="{FF2B5EF4-FFF2-40B4-BE49-F238E27FC236}">
                <a16:creationId xmlns:a16="http://schemas.microsoft.com/office/drawing/2014/main" id="{913BF7E7-BDD7-E7A7-CF74-04B8E5038A5C}"/>
              </a:ext>
            </a:extLst>
          </p:cNvPr>
          <p:cNvPicPr>
            <a:picLocks noGrp="1" noRot="1" noChangeAspect="1" noMove="1" noResize="1" noEditPoints="1" noAdjustHandles="1" noChangeArrowheads="1" noChangeShapeType="1" noCrop="1"/>
          </p:cNvPicPr>
          <p:nvPr/>
        </p:nvPicPr>
        <p:blipFill rotWithShape="1">
          <a:blip r:embed="rId10"/>
          <a:srcRect l="38332" t="16944" b="7878"/>
          <a:stretch/>
        </p:blipFill>
        <p:spPr>
          <a:xfrm>
            <a:off x="4178046" y="1553749"/>
            <a:ext cx="1992500" cy="258930"/>
          </a:xfrm>
          <a:prstGeom prst="rect">
            <a:avLst/>
          </a:prstGeom>
        </p:spPr>
      </p:pic>
      <p:sp>
        <p:nvSpPr>
          <p:cNvPr id="38" name="TextBox 37">
            <a:extLst>
              <a:ext uri="{FF2B5EF4-FFF2-40B4-BE49-F238E27FC236}">
                <a16:creationId xmlns:a16="http://schemas.microsoft.com/office/drawing/2014/main" id="{FF3960BE-49FE-D703-C470-669D9B24147D}"/>
              </a:ext>
            </a:extLst>
          </p:cNvPr>
          <p:cNvSpPr txBox="1">
            <a:spLocks noGrp="1" noRot="1" noMove="1" noResize="1" noEditPoints="1" noAdjustHandles="1" noChangeArrowheads="1" noChangeShapeType="1"/>
          </p:cNvSpPr>
          <p:nvPr/>
        </p:nvSpPr>
        <p:spPr>
          <a:xfrm>
            <a:off x="7733979" y="1568365"/>
            <a:ext cx="2770855" cy="600164"/>
          </a:xfrm>
          <a:prstGeom prst="rect">
            <a:avLst/>
          </a:prstGeom>
          <a:noFill/>
        </p:spPr>
        <p:txBody>
          <a:bodyPr wrap="square" rtlCol="0">
            <a:spAutoFit/>
          </a:bodyPr>
          <a:lstStyle/>
          <a:p>
            <a:pPr marL="0" marR="0" lvl="0" indent="0" algn="l" rtl="0" eaLnBrk="1" fontAlgn="auto" latinLnBrk="0" hangingPunct="1">
              <a:lnSpc>
                <a:spcPct val="100000"/>
              </a:lnSpc>
              <a:spcBef>
                <a:spcPts val="0"/>
              </a:spcBef>
              <a:spcAft>
                <a:spcPts val="0"/>
              </a:spcAft>
              <a:buClrTx/>
              <a:buSzTx/>
              <a:buFontTx/>
              <a:buNone/>
            </a:pPr>
            <a:r>
              <a:rPr lang="en-GB" sz="1100" dirty="0">
                <a:solidFill>
                  <a:schemeClr val="tx1">
                    <a:lumMod val="50000"/>
                    <a:lumOff val="50000"/>
                  </a:schemeClr>
                </a:solidFill>
                <a:latin typeface="Arial"/>
                <a:cs typeface="Arial"/>
              </a:rPr>
              <a:t>Examine a list of ways to cope and apply this to yourself and others.</a:t>
            </a:r>
          </a:p>
          <a:p>
            <a:r>
              <a:rPr lang="en-GB" sz="1100" b="1" i="0" u="none" strike="noStrike" noProof="0" dirty="0">
                <a:solidFill>
                  <a:schemeClr val="tx1"/>
                </a:solidFill>
                <a:latin typeface="Arial"/>
              </a:rPr>
              <a:t>Worksheet: coping with eco-anxiety</a:t>
            </a:r>
          </a:p>
        </p:txBody>
      </p:sp>
      <p:pic>
        <p:nvPicPr>
          <p:cNvPr id="39" name="Picture 38">
            <a:extLst>
              <a:ext uri="{FF2B5EF4-FFF2-40B4-BE49-F238E27FC236}">
                <a16:creationId xmlns:a16="http://schemas.microsoft.com/office/drawing/2014/main" id="{1D2C9318-12E7-2314-230B-1C318C03DDE5}"/>
              </a:ext>
            </a:extLst>
          </p:cNvPr>
          <p:cNvPicPr>
            <a:picLocks noGrp="1" noRot="1" noChangeAspect="1" noMove="1" noResize="1" noEditPoints="1" noAdjustHandles="1" noChangeArrowheads="1" noChangeShapeType="1" noCrop="1"/>
          </p:cNvPicPr>
          <p:nvPr/>
        </p:nvPicPr>
        <p:blipFill rotWithShape="1">
          <a:blip r:embed="rId11"/>
          <a:srcRect l="34210" t="21075" b="19673"/>
          <a:stretch/>
        </p:blipFill>
        <p:spPr>
          <a:xfrm>
            <a:off x="4167051" y="2734318"/>
            <a:ext cx="2410370" cy="235499"/>
          </a:xfrm>
          <a:prstGeom prst="rect">
            <a:avLst/>
          </a:prstGeom>
        </p:spPr>
      </p:pic>
      <p:sp>
        <p:nvSpPr>
          <p:cNvPr id="41" name="TextBox 40">
            <a:extLst>
              <a:ext uri="{FF2B5EF4-FFF2-40B4-BE49-F238E27FC236}">
                <a16:creationId xmlns:a16="http://schemas.microsoft.com/office/drawing/2014/main" id="{D7C2A110-CB9A-A975-3DAB-584F31EF240E}"/>
              </a:ext>
            </a:extLst>
          </p:cNvPr>
          <p:cNvSpPr txBox="1">
            <a:spLocks noGrp="1" noRot="1" noMove="1" noResize="1" noEditPoints="1" noAdjustHandles="1" noChangeArrowheads="1" noChangeShapeType="1"/>
          </p:cNvSpPr>
          <p:nvPr/>
        </p:nvSpPr>
        <p:spPr>
          <a:xfrm>
            <a:off x="4178046" y="3020112"/>
            <a:ext cx="2743794" cy="769441"/>
          </a:xfrm>
          <a:prstGeom prst="rect">
            <a:avLst/>
          </a:prstGeom>
          <a:noFill/>
        </p:spPr>
        <p:txBody>
          <a:bodyPr wrap="square">
            <a:spAutoFit/>
          </a:bodyPr>
          <a:lstStyle/>
          <a:p>
            <a:pPr lvl="0">
              <a:buNone/>
            </a:pPr>
            <a:r>
              <a:rPr lang="en-GB" sz="1100" b="0" i="0" u="none" strike="noStrike" noProof="0" dirty="0">
                <a:solidFill>
                  <a:schemeClr val="tx1">
                    <a:lumMod val="50000"/>
                    <a:lumOff val="50000"/>
                  </a:schemeClr>
                </a:solidFill>
                <a:latin typeface="Arial"/>
              </a:rPr>
              <a:t>Create a decision flowchart to share with friends and family to help them prepare for a heatwave.</a:t>
            </a:r>
          </a:p>
          <a:p>
            <a:r>
              <a:rPr lang="en-GB" sz="1100" b="1" i="0" u="none" strike="noStrike" noProof="0" dirty="0">
                <a:solidFill>
                  <a:schemeClr val="tx1"/>
                </a:solidFill>
                <a:latin typeface="Arial"/>
              </a:rPr>
              <a:t>Worksheet: decision flowcharts</a:t>
            </a:r>
            <a:endParaRPr lang="en-GB" sz="1100" b="1" i="0" u="none" strike="noStrike" noProof="0" dirty="0">
              <a:solidFill>
                <a:schemeClr val="tx1">
                  <a:lumMod val="50000"/>
                  <a:lumOff val="50000"/>
                </a:schemeClr>
              </a:solidFill>
              <a:latin typeface="Arial"/>
            </a:endParaRPr>
          </a:p>
        </p:txBody>
      </p:sp>
      <p:sp>
        <p:nvSpPr>
          <p:cNvPr id="50" name="TextBox 49">
            <a:extLst>
              <a:ext uri="{FF2B5EF4-FFF2-40B4-BE49-F238E27FC236}">
                <a16:creationId xmlns:a16="http://schemas.microsoft.com/office/drawing/2014/main" id="{44662228-43DB-0356-8E3B-8C2C17974C72}"/>
              </a:ext>
            </a:extLst>
          </p:cNvPr>
          <p:cNvSpPr txBox="1">
            <a:spLocks noGrp="1" noRot="1" noMove="1" noResize="1" noEditPoints="1" noAdjustHandles="1" noChangeArrowheads="1" noChangeShapeType="1"/>
          </p:cNvSpPr>
          <p:nvPr/>
        </p:nvSpPr>
        <p:spPr>
          <a:xfrm>
            <a:off x="8154455" y="171710"/>
            <a:ext cx="2955374" cy="523220"/>
          </a:xfrm>
          <a:prstGeom prst="rect">
            <a:avLst/>
          </a:prstGeom>
          <a:noFill/>
        </p:spPr>
        <p:txBody>
          <a:bodyPr wrap="square" rtlCol="0">
            <a:spAutoFit/>
          </a:bodyPr>
          <a:lstStyle/>
          <a:p>
            <a:r>
              <a:rPr lang="en-GB" sz="2800" b="1" dirty="0">
                <a:latin typeface="Arial"/>
                <a:cs typeface="Arial"/>
              </a:rPr>
              <a:t>Eco-anxiety</a:t>
            </a:r>
          </a:p>
        </p:txBody>
      </p:sp>
      <p:pic>
        <p:nvPicPr>
          <p:cNvPr id="51" name="Picture 50">
            <a:extLst>
              <a:ext uri="{FF2B5EF4-FFF2-40B4-BE49-F238E27FC236}">
                <a16:creationId xmlns:a16="http://schemas.microsoft.com/office/drawing/2014/main" id="{1D185DA9-3951-3B26-E998-E535B328C729}"/>
              </a:ext>
            </a:extLst>
          </p:cNvPr>
          <p:cNvPicPr>
            <a:picLocks noGrp="1" noRot="1" noChangeAspect="1" noMove="1" noResize="1" noEditPoints="1" noAdjustHandles="1" noChangeArrowheads="1" noChangeShapeType="1" noCrop="1"/>
          </p:cNvPicPr>
          <p:nvPr/>
        </p:nvPicPr>
        <p:blipFill rotWithShape="1">
          <a:blip r:embed="rId12"/>
          <a:srcRect l="38165" t="8282" b="16866"/>
          <a:stretch/>
        </p:blipFill>
        <p:spPr>
          <a:xfrm>
            <a:off x="7755427" y="700874"/>
            <a:ext cx="1974828" cy="262578"/>
          </a:xfrm>
          <a:prstGeom prst="rect">
            <a:avLst/>
          </a:prstGeom>
        </p:spPr>
      </p:pic>
      <p:sp>
        <p:nvSpPr>
          <p:cNvPr id="52" name="TextBox 51">
            <a:extLst>
              <a:ext uri="{FF2B5EF4-FFF2-40B4-BE49-F238E27FC236}">
                <a16:creationId xmlns:a16="http://schemas.microsoft.com/office/drawing/2014/main" id="{422713A6-9B28-00BC-D0C6-23A6AFF7056A}"/>
              </a:ext>
            </a:extLst>
          </p:cNvPr>
          <p:cNvSpPr txBox="1">
            <a:spLocks noGrp="1" noRot="1" noMove="1" noResize="1" noEditPoints="1" noAdjustHandles="1" noChangeArrowheads="1" noChangeShapeType="1"/>
          </p:cNvSpPr>
          <p:nvPr/>
        </p:nvSpPr>
        <p:spPr>
          <a:xfrm>
            <a:off x="7737437" y="915711"/>
            <a:ext cx="2770855" cy="430887"/>
          </a:xfrm>
          <a:prstGeom prst="rect">
            <a:avLst/>
          </a:prstGeom>
          <a:noFill/>
        </p:spPr>
        <p:txBody>
          <a:bodyPr wrap="square" rtlCol="0">
            <a:spAutoFit/>
          </a:bodyPr>
          <a:lstStyle/>
          <a:p>
            <a:pPr>
              <a:buClr>
                <a:srgbClr val="EE2A24"/>
              </a:buClr>
            </a:pPr>
            <a:r>
              <a:rPr lang="en-GB" sz="1100" b="0" i="0" u="none" strike="noStrike" noProof="0">
                <a:solidFill>
                  <a:schemeClr val="tx1">
                    <a:lumMod val="50000"/>
                    <a:lumOff val="50000"/>
                  </a:schemeClr>
                </a:solidFill>
                <a:latin typeface="Arial"/>
                <a:cs typeface="Arial"/>
              </a:rPr>
              <a:t>Read a character’s experience of eco-anxiety and use this to define what it is.</a:t>
            </a:r>
            <a:endParaRPr lang="en-GB" sz="1100">
              <a:solidFill>
                <a:schemeClr val="tx1">
                  <a:lumMod val="50000"/>
                  <a:lumOff val="50000"/>
                </a:schemeClr>
              </a:solidFill>
              <a:latin typeface="Arial"/>
              <a:cs typeface="Arial"/>
            </a:endParaRPr>
          </a:p>
        </p:txBody>
      </p:sp>
      <p:sp>
        <p:nvSpPr>
          <p:cNvPr id="57" name="TextBox 56">
            <a:extLst>
              <a:ext uri="{FF2B5EF4-FFF2-40B4-BE49-F238E27FC236}">
                <a16:creationId xmlns:a16="http://schemas.microsoft.com/office/drawing/2014/main" id="{22AF5D08-CE75-2D27-2984-22024CFC996B}"/>
              </a:ext>
            </a:extLst>
          </p:cNvPr>
          <p:cNvSpPr txBox="1">
            <a:spLocks noGrp="1" noRot="1" noMove="1" noResize="1" noEditPoints="1" noAdjustHandles="1" noChangeArrowheads="1" noChangeShapeType="1"/>
          </p:cNvSpPr>
          <p:nvPr/>
        </p:nvSpPr>
        <p:spPr>
          <a:xfrm>
            <a:off x="4221204" y="1771407"/>
            <a:ext cx="2770855" cy="1107996"/>
          </a:xfrm>
          <a:prstGeom prst="rect">
            <a:avLst/>
          </a:prstGeom>
          <a:noFill/>
        </p:spPr>
        <p:txBody>
          <a:bodyPr wrap="square" lIns="91440" tIns="45720" rIns="91440" bIns="45720" rtlCol="0" anchor="t">
            <a:spAutoFit/>
          </a:bodyPr>
          <a:lstStyle/>
          <a:p>
            <a:pPr>
              <a:buClr>
                <a:srgbClr val="EE2A24"/>
              </a:buClr>
            </a:pPr>
            <a:r>
              <a:rPr lang="en-GB" sz="1100" b="0" i="0" u="none" strike="noStrike" noProof="0" dirty="0">
                <a:solidFill>
                  <a:schemeClr val="tx1">
                    <a:lumMod val="50000"/>
                    <a:lumOff val="50000"/>
                  </a:schemeClr>
                </a:solidFill>
                <a:latin typeface="Arial"/>
                <a:cs typeface="Arial"/>
              </a:rPr>
              <a:t>Learn how heatwaves affects our body and the first aid to help. Apply these to different scenarios.</a:t>
            </a:r>
          </a:p>
          <a:p>
            <a:pPr>
              <a:buClr>
                <a:srgbClr val="EE2A24"/>
              </a:buClr>
            </a:pPr>
            <a:r>
              <a:rPr lang="en-GB" sz="1100" b="1" dirty="0">
                <a:latin typeface="Arial"/>
              </a:rPr>
              <a:t>Poster: heatwaves scenarios</a:t>
            </a:r>
            <a:endParaRPr lang="en-GB" sz="1100" b="1" dirty="0">
              <a:latin typeface="Arial"/>
              <a:cs typeface="Arial"/>
            </a:endParaRPr>
          </a:p>
          <a:p>
            <a:pPr>
              <a:buClr>
                <a:srgbClr val="EE2A24"/>
              </a:buClr>
            </a:pPr>
            <a:r>
              <a:rPr lang="en-GB" sz="1100" b="1" dirty="0">
                <a:latin typeface="Arial"/>
              </a:rPr>
              <a:t>Poster</a:t>
            </a:r>
            <a:r>
              <a:rPr lang="en-GB" sz="1100" b="1" i="0" u="none" strike="noStrike" noProof="0" dirty="0">
                <a:latin typeface="Arial"/>
              </a:rPr>
              <a:t>: heatwaves first aid</a:t>
            </a:r>
            <a:r>
              <a:rPr lang="en-GB" sz="1100" b="1" dirty="0">
                <a:latin typeface="Arial"/>
              </a:rPr>
              <a:t> </a:t>
            </a:r>
            <a:endParaRPr lang="en-GB" sz="1100" b="1" i="0" u="none" strike="noStrike" noProof="0" dirty="0">
              <a:latin typeface="Arial"/>
              <a:cs typeface="Arial"/>
            </a:endParaRPr>
          </a:p>
          <a:p>
            <a:pPr>
              <a:buClr>
                <a:srgbClr val="EE2A24"/>
              </a:buClr>
            </a:pPr>
            <a:endParaRPr lang="en-GB" sz="1100" b="1" i="0" u="none" strike="noStrike" noProof="0" dirty="0">
              <a:solidFill>
                <a:schemeClr val="tx1"/>
              </a:solidFill>
              <a:latin typeface="Arial"/>
            </a:endParaRPr>
          </a:p>
        </p:txBody>
      </p:sp>
      <p:pic>
        <p:nvPicPr>
          <p:cNvPr id="58" name="Picture 57">
            <a:extLst>
              <a:ext uri="{FF2B5EF4-FFF2-40B4-BE49-F238E27FC236}">
                <a16:creationId xmlns:a16="http://schemas.microsoft.com/office/drawing/2014/main" id="{AB71378C-E49B-7DCB-02CF-0C965FDDFD73}"/>
              </a:ext>
            </a:extLst>
          </p:cNvPr>
          <p:cNvPicPr>
            <a:picLocks noGrp="1" noRot="1" noChangeAspect="1" noMove="1" noResize="1" noEditPoints="1" noAdjustHandles="1" noChangeArrowheads="1" noChangeShapeType="1" noCrop="1"/>
          </p:cNvPicPr>
          <p:nvPr/>
        </p:nvPicPr>
        <p:blipFill rotWithShape="1">
          <a:blip r:embed="rId13"/>
          <a:srcRect l="37311" t="29986" r="1430" b="14449"/>
          <a:stretch/>
        </p:blipFill>
        <p:spPr>
          <a:xfrm>
            <a:off x="7727778" y="2201340"/>
            <a:ext cx="1906901" cy="188956"/>
          </a:xfrm>
          <a:prstGeom prst="rect">
            <a:avLst/>
          </a:prstGeom>
        </p:spPr>
      </p:pic>
      <p:sp>
        <p:nvSpPr>
          <p:cNvPr id="59" name="TextBox 58">
            <a:extLst>
              <a:ext uri="{FF2B5EF4-FFF2-40B4-BE49-F238E27FC236}">
                <a16:creationId xmlns:a16="http://schemas.microsoft.com/office/drawing/2014/main" id="{37F834ED-1DB2-55D3-2C47-98AD7911918F}"/>
              </a:ext>
            </a:extLst>
          </p:cNvPr>
          <p:cNvSpPr txBox="1">
            <a:spLocks noGrp="1" noRot="1" noMove="1" noResize="1" noEditPoints="1" noAdjustHandles="1" noChangeArrowheads="1" noChangeShapeType="1"/>
          </p:cNvSpPr>
          <p:nvPr/>
        </p:nvSpPr>
        <p:spPr>
          <a:xfrm>
            <a:off x="7751561" y="2424264"/>
            <a:ext cx="2743794" cy="769441"/>
          </a:xfrm>
          <a:prstGeom prst="rect">
            <a:avLst/>
          </a:prstGeom>
          <a:noFill/>
        </p:spPr>
        <p:txBody>
          <a:bodyPr wrap="square">
            <a:spAutoFit/>
          </a:bodyPr>
          <a:lstStyle/>
          <a:p>
            <a:pPr>
              <a:buClr>
                <a:srgbClr val="EE2A24"/>
              </a:buClr>
            </a:pPr>
            <a:r>
              <a:rPr lang="en-GB" sz="1100" b="0" i="0" u="none" strike="noStrike" noProof="0" dirty="0">
                <a:solidFill>
                  <a:schemeClr val="tx1">
                    <a:lumMod val="50000"/>
                    <a:lumOff val="50000"/>
                  </a:schemeClr>
                </a:solidFill>
                <a:latin typeface="Arial"/>
                <a:cs typeface="Arial"/>
              </a:rPr>
              <a:t>Create a video/script for social media of how to cope with eco-anxiety to share with friends and family.</a:t>
            </a:r>
          </a:p>
          <a:p>
            <a:pPr>
              <a:buClr>
                <a:srgbClr val="EE2A24"/>
              </a:buClr>
            </a:pPr>
            <a:r>
              <a:rPr lang="en-GB" sz="1100" b="1" i="0" u="none" strike="noStrike" noProof="0" dirty="0">
                <a:solidFill>
                  <a:schemeClr val="tx1"/>
                </a:solidFill>
                <a:latin typeface="Arial"/>
              </a:rPr>
              <a:t>Worksheet: </a:t>
            </a:r>
            <a:r>
              <a:rPr lang="en-GB" sz="1100" b="1" i="0" u="none" strike="noStrike" noProof="0" dirty="0" err="1">
                <a:solidFill>
                  <a:schemeClr val="tx1"/>
                </a:solidFill>
                <a:latin typeface="Arial"/>
              </a:rPr>
              <a:t>ec</a:t>
            </a:r>
            <a:r>
              <a:rPr lang="en-GB" sz="1100" b="1" dirty="0">
                <a:latin typeface="Arial"/>
              </a:rPr>
              <a:t>o-anxiety video script</a:t>
            </a:r>
            <a:endParaRPr lang="en-GB" sz="1100" b="1" i="0" u="none" strike="noStrike" noProof="0" dirty="0">
              <a:solidFill>
                <a:schemeClr val="tx1"/>
              </a:solidFill>
              <a:latin typeface="Arial"/>
            </a:endParaRPr>
          </a:p>
        </p:txBody>
      </p:sp>
      <p:sp>
        <p:nvSpPr>
          <p:cNvPr id="70" name="TextBox 69">
            <a:extLst>
              <a:ext uri="{FF2B5EF4-FFF2-40B4-BE49-F238E27FC236}">
                <a16:creationId xmlns:a16="http://schemas.microsoft.com/office/drawing/2014/main" id="{49DBBE03-11A5-B6E8-F460-30F764155F4E}"/>
              </a:ext>
            </a:extLst>
          </p:cNvPr>
          <p:cNvSpPr txBox="1">
            <a:spLocks noGrp="1" noRot="1" noMove="1" noResize="1" noEditPoints="1" noAdjustHandles="1" noChangeArrowheads="1" noChangeShapeType="1"/>
          </p:cNvSpPr>
          <p:nvPr/>
        </p:nvSpPr>
        <p:spPr>
          <a:xfrm>
            <a:off x="9548921" y="3791918"/>
            <a:ext cx="1929116" cy="1015663"/>
          </a:xfrm>
          <a:prstGeom prst="rect">
            <a:avLst/>
          </a:prstGeom>
          <a:noFill/>
        </p:spPr>
        <p:txBody>
          <a:bodyPr wrap="square" rtlCol="0">
            <a:spAutoFit/>
          </a:bodyPr>
          <a:lstStyle/>
          <a:p>
            <a:r>
              <a:rPr lang="en-GB" sz="1200" b="1" dirty="0">
                <a:latin typeface="Arial" panose="020B0604020202020204" pitchFamily="34" charset="0"/>
                <a:cs typeface="Arial" panose="020B0604020202020204" pitchFamily="34" charset="0"/>
              </a:rPr>
              <a:t>Bronze certificate</a:t>
            </a:r>
          </a:p>
          <a:p>
            <a:endParaRPr lang="en-GB" sz="1200" b="1" dirty="0">
              <a:latin typeface="Arial" panose="020B0604020202020204" pitchFamily="34" charset="0"/>
              <a:cs typeface="Arial" panose="020B0604020202020204" pitchFamily="34" charset="0"/>
            </a:endParaRPr>
          </a:p>
          <a:p>
            <a:r>
              <a:rPr lang="en-GB" sz="1200" b="1" dirty="0">
                <a:latin typeface="Arial" panose="020B0604020202020204" pitchFamily="34" charset="0"/>
                <a:cs typeface="Arial" panose="020B0604020202020204" pitchFamily="34" charset="0"/>
              </a:rPr>
              <a:t>Silver certificate</a:t>
            </a:r>
          </a:p>
          <a:p>
            <a:endParaRPr lang="en-GB" sz="1200" b="1" dirty="0">
              <a:latin typeface="Arial" panose="020B0604020202020204" pitchFamily="34" charset="0"/>
              <a:cs typeface="Arial" panose="020B0604020202020204" pitchFamily="34" charset="0"/>
            </a:endParaRPr>
          </a:p>
          <a:p>
            <a:r>
              <a:rPr lang="en-GB" sz="1200" b="1" dirty="0">
                <a:latin typeface="Arial" panose="020B0604020202020204" pitchFamily="34" charset="0"/>
                <a:cs typeface="Arial" panose="020B0604020202020204" pitchFamily="34" charset="0"/>
              </a:rPr>
              <a:t>Gold certificate</a:t>
            </a:r>
          </a:p>
        </p:txBody>
      </p:sp>
      <p:sp>
        <p:nvSpPr>
          <p:cNvPr id="2" name="Rectangle 1">
            <a:extLst>
              <a:ext uri="{FF2B5EF4-FFF2-40B4-BE49-F238E27FC236}">
                <a16:creationId xmlns:a16="http://schemas.microsoft.com/office/drawing/2014/main" id="{B04F7814-AC5B-16FC-44B0-5789E243A877}"/>
              </a:ext>
            </a:extLst>
          </p:cNvPr>
          <p:cNvSpPr>
            <a:spLocks noGrp="1" noRot="1" noMove="1" noResize="1" noEditPoints="1" noAdjustHandles="1" noChangeArrowheads="1" noChangeShapeType="1"/>
          </p:cNvSpPr>
          <p:nvPr/>
        </p:nvSpPr>
        <p:spPr>
          <a:xfrm>
            <a:off x="501426" y="287278"/>
            <a:ext cx="295176" cy="315985"/>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F700672B-09FD-16E8-F8E8-059C9FA99D3D}"/>
              </a:ext>
            </a:extLst>
          </p:cNvPr>
          <p:cNvSpPr>
            <a:spLocks noGrp="1" noRot="1" noMove="1" noResize="1" noEditPoints="1" noAdjustHandles="1" noChangeArrowheads="1" noChangeShapeType="1"/>
          </p:cNvSpPr>
          <p:nvPr/>
        </p:nvSpPr>
        <p:spPr>
          <a:xfrm>
            <a:off x="4204715" y="277778"/>
            <a:ext cx="295176" cy="315985"/>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9DADC611-178F-8EE6-CAC5-A5AEA86D9FA6}"/>
              </a:ext>
            </a:extLst>
          </p:cNvPr>
          <p:cNvSpPr>
            <a:spLocks noGrp="1" noRot="1" noMove="1" noResize="1" noEditPoints="1" noAdjustHandles="1" noChangeArrowheads="1" noChangeShapeType="1"/>
          </p:cNvSpPr>
          <p:nvPr/>
        </p:nvSpPr>
        <p:spPr>
          <a:xfrm>
            <a:off x="7749024" y="285570"/>
            <a:ext cx="295176" cy="315985"/>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a:extLst>
              <a:ext uri="{FF2B5EF4-FFF2-40B4-BE49-F238E27FC236}">
                <a16:creationId xmlns:a16="http://schemas.microsoft.com/office/drawing/2014/main" id="{41ACD9DC-046C-6E28-4128-5F8A73AFB373}"/>
              </a:ext>
            </a:extLst>
          </p:cNvPr>
          <p:cNvSpPr txBox="1">
            <a:spLocks noGrp="1" noRot="1" noMove="1" noResize="1" noEditPoints="1" noAdjustHandles="1" noChangeArrowheads="1" noChangeShapeType="1"/>
          </p:cNvSpPr>
          <p:nvPr/>
        </p:nvSpPr>
        <p:spPr>
          <a:xfrm>
            <a:off x="8008815" y="3424920"/>
            <a:ext cx="2955374" cy="369332"/>
          </a:xfrm>
          <a:prstGeom prst="rect">
            <a:avLst/>
          </a:prstGeom>
          <a:noFill/>
        </p:spPr>
        <p:txBody>
          <a:bodyPr wrap="square" rtlCol="0">
            <a:spAutoFit/>
          </a:bodyPr>
          <a:lstStyle/>
          <a:p>
            <a:pPr algn="ctr"/>
            <a:r>
              <a:rPr lang="en-GB" sz="1800" b="1" dirty="0">
                <a:solidFill>
                  <a:srgbClr val="EE2A24"/>
                </a:solidFill>
                <a:latin typeface="Arial"/>
                <a:cs typeface="Arial"/>
              </a:rPr>
              <a:t>For use across all topics</a:t>
            </a:r>
          </a:p>
        </p:txBody>
      </p:sp>
      <p:sp>
        <p:nvSpPr>
          <p:cNvPr id="69" name="TextBox 68">
            <a:extLst>
              <a:ext uri="{FF2B5EF4-FFF2-40B4-BE49-F238E27FC236}">
                <a16:creationId xmlns:a16="http://schemas.microsoft.com/office/drawing/2014/main" id="{1162C92D-3865-F7B7-BBA9-790024B5C96D}"/>
              </a:ext>
            </a:extLst>
          </p:cNvPr>
          <p:cNvSpPr txBox="1">
            <a:spLocks noGrp="1" noRot="1" noMove="1" noResize="1" noEditPoints="1" noAdjustHandles="1" noChangeArrowheads="1" noChangeShapeType="1"/>
          </p:cNvSpPr>
          <p:nvPr/>
        </p:nvSpPr>
        <p:spPr>
          <a:xfrm>
            <a:off x="7914585" y="3789878"/>
            <a:ext cx="1513302" cy="1200329"/>
          </a:xfrm>
          <a:prstGeom prst="rect">
            <a:avLst/>
          </a:prstGeom>
          <a:noFill/>
        </p:spPr>
        <p:txBody>
          <a:bodyPr wrap="square" rtlCol="0">
            <a:spAutoFit/>
          </a:bodyPr>
          <a:lstStyle/>
          <a:p>
            <a:r>
              <a:rPr lang="en-GB" sz="1200" b="1" dirty="0">
                <a:latin typeface="Arial" panose="020B0604020202020204" pitchFamily="34" charset="0"/>
                <a:cs typeface="Arial" panose="020B0604020202020204" pitchFamily="34" charset="0"/>
              </a:rPr>
              <a:t>Starters</a:t>
            </a:r>
          </a:p>
          <a:p>
            <a:endParaRPr lang="en-GB" sz="1200" b="1" dirty="0">
              <a:latin typeface="Arial" panose="020B0604020202020204" pitchFamily="34" charset="0"/>
              <a:cs typeface="Arial" panose="020B0604020202020204" pitchFamily="34" charset="0"/>
            </a:endParaRPr>
          </a:p>
          <a:p>
            <a:r>
              <a:rPr lang="en-GB" sz="1200" b="1" dirty="0">
                <a:latin typeface="Arial" panose="020B0604020202020204" pitchFamily="34" charset="0"/>
                <a:cs typeface="Arial" panose="020B0604020202020204" pitchFamily="34" charset="0"/>
              </a:rPr>
              <a:t>Plenaries</a:t>
            </a:r>
          </a:p>
          <a:p>
            <a:endParaRPr lang="en-GB" sz="1200" b="1" dirty="0">
              <a:latin typeface="Arial" panose="020B0604020202020204" pitchFamily="34" charset="0"/>
              <a:cs typeface="Arial" panose="020B0604020202020204" pitchFamily="34" charset="0"/>
            </a:endParaRPr>
          </a:p>
          <a:p>
            <a:r>
              <a:rPr lang="en-GB" sz="1200" b="1" dirty="0">
                <a:latin typeface="Arial" panose="020B0604020202020204" pitchFamily="34" charset="0"/>
                <a:cs typeface="Arial" panose="020B0604020202020204" pitchFamily="34" charset="0"/>
              </a:rPr>
              <a:t>Weather Together </a:t>
            </a:r>
          </a:p>
          <a:p>
            <a:r>
              <a:rPr lang="en-GB" sz="1200" b="1" dirty="0">
                <a:latin typeface="Arial" panose="020B0604020202020204" pitchFamily="34" charset="0"/>
                <a:cs typeface="Arial" panose="020B0604020202020204" pitchFamily="34" charset="0"/>
              </a:rPr>
              <a:t>award tracker</a:t>
            </a:r>
          </a:p>
        </p:txBody>
      </p:sp>
      <p:sp>
        <p:nvSpPr>
          <p:cNvPr id="6" name="Rectangle 5">
            <a:extLst>
              <a:ext uri="{FF2B5EF4-FFF2-40B4-BE49-F238E27FC236}">
                <a16:creationId xmlns:a16="http://schemas.microsoft.com/office/drawing/2014/main" id="{9FD48F1D-5075-A893-5EB8-A16DA3E4C8E6}"/>
              </a:ext>
            </a:extLst>
          </p:cNvPr>
          <p:cNvSpPr>
            <a:spLocks noGrp="1" noRot="1" noMove="1" noResize="1" noEditPoints="1" noAdjustHandles="1" noChangeArrowheads="1" noChangeShapeType="1"/>
          </p:cNvSpPr>
          <p:nvPr/>
        </p:nvSpPr>
        <p:spPr>
          <a:xfrm>
            <a:off x="7745901" y="3406219"/>
            <a:ext cx="295176" cy="315985"/>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9">
            <a:extLst>
              <a:ext uri="{FF2B5EF4-FFF2-40B4-BE49-F238E27FC236}">
                <a16:creationId xmlns:a16="http://schemas.microsoft.com/office/drawing/2014/main" id="{106536FA-836C-EC7B-A292-4EDBF7A2C4F5}"/>
              </a:ext>
            </a:extLst>
          </p:cNvPr>
          <p:cNvPicPr>
            <a:picLocks noGrp="1" noRot="1" noChangeAspect="1" noMove="1" noResize="1" noEditPoints="1" noAdjustHandles="1" noChangeArrowheads="1" noChangeShapeType="1" noCrop="1"/>
          </p:cNvPicPr>
          <p:nvPr/>
        </p:nvPicPr>
        <p:blipFill>
          <a:blip r:embed="rId14"/>
          <a:stretch>
            <a:fillRect/>
          </a:stretch>
        </p:blipFill>
        <p:spPr>
          <a:xfrm>
            <a:off x="4019462" y="3773249"/>
            <a:ext cx="3121333" cy="1562071"/>
          </a:xfrm>
          <a:prstGeom prst="rect">
            <a:avLst/>
          </a:prstGeom>
        </p:spPr>
      </p:pic>
      <p:sp>
        <p:nvSpPr>
          <p:cNvPr id="13" name="TextBox 12">
            <a:extLst>
              <a:ext uri="{FF2B5EF4-FFF2-40B4-BE49-F238E27FC236}">
                <a16:creationId xmlns:a16="http://schemas.microsoft.com/office/drawing/2014/main" id="{7C4FB78C-D2BE-C5E6-4376-21C3CF7EFEBD}"/>
              </a:ext>
            </a:extLst>
          </p:cNvPr>
          <p:cNvSpPr txBox="1">
            <a:spLocks noGrp="1" noRot="1" noMove="1" noResize="1" noEditPoints="1" noAdjustHandles="1" noChangeArrowheads="1" noChangeShapeType="1"/>
          </p:cNvSpPr>
          <p:nvPr/>
        </p:nvSpPr>
        <p:spPr>
          <a:xfrm>
            <a:off x="4283655" y="5563365"/>
            <a:ext cx="2838145" cy="461665"/>
          </a:xfrm>
          <a:prstGeom prst="rect">
            <a:avLst/>
          </a:prstGeom>
          <a:noFill/>
        </p:spPr>
        <p:txBody>
          <a:bodyPr wrap="square" rtlCol="0">
            <a:spAutoFit/>
          </a:bodyPr>
          <a:lstStyle/>
          <a:p>
            <a:r>
              <a:rPr lang="en-GB" sz="1200" dirty="0">
                <a:solidFill>
                  <a:srgbClr val="7F7F7F"/>
                </a:solidFill>
                <a:latin typeface="Arial"/>
              </a:rPr>
              <a:t>Fill in this quick survey to help us improve Weather Together.</a:t>
            </a:r>
            <a:endParaRPr lang="en-GB" sz="1200" i="0" u="none" strike="noStrike" noProof="0" dirty="0">
              <a:solidFill>
                <a:srgbClr val="7F7F7F"/>
              </a:solidFill>
              <a:latin typeface="Arial"/>
            </a:endParaRPr>
          </a:p>
        </p:txBody>
      </p:sp>
      <p:pic>
        <p:nvPicPr>
          <p:cNvPr id="43" name="Picture 42">
            <a:extLst>
              <a:ext uri="{FF2B5EF4-FFF2-40B4-BE49-F238E27FC236}">
                <a16:creationId xmlns:a16="http://schemas.microsoft.com/office/drawing/2014/main" id="{3A3B48B8-968B-7C48-3772-99A82D5B3572}"/>
              </a:ext>
            </a:extLst>
          </p:cNvPr>
          <p:cNvPicPr>
            <a:picLocks noGrp="1" noRot="1" noChangeAspect="1" noMove="1" noResize="1" noEditPoints="1" noAdjustHandles="1" noChangeArrowheads="1" noChangeShapeType="1" noCrop="1"/>
          </p:cNvPicPr>
          <p:nvPr/>
        </p:nvPicPr>
        <p:blipFill>
          <a:blip r:embed="rId15"/>
          <a:stretch>
            <a:fillRect/>
          </a:stretch>
        </p:blipFill>
        <p:spPr>
          <a:xfrm>
            <a:off x="7731552" y="1388835"/>
            <a:ext cx="1801097" cy="211809"/>
          </a:xfrm>
          <a:prstGeom prst="rect">
            <a:avLst/>
          </a:prstGeom>
        </p:spPr>
      </p:pic>
      <p:pic>
        <p:nvPicPr>
          <p:cNvPr id="44" name="Picture 43">
            <a:extLst>
              <a:ext uri="{FF2B5EF4-FFF2-40B4-BE49-F238E27FC236}">
                <a16:creationId xmlns:a16="http://schemas.microsoft.com/office/drawing/2014/main" id="{BA84FC77-4396-B072-E560-19F8A46C4CD3}"/>
              </a:ext>
            </a:extLst>
          </p:cNvPr>
          <p:cNvPicPr>
            <a:picLocks noGrp="1" noRot="1" noChangeAspect="1" noMove="1" noResize="1" noEditPoints="1" noAdjustHandles="1" noChangeArrowheads="1" noChangeShapeType="1" noCrop="1"/>
          </p:cNvPicPr>
          <p:nvPr/>
        </p:nvPicPr>
        <p:blipFill rotWithShape="1">
          <a:blip r:embed="rId4"/>
          <a:srcRect l="35303" t="-2205" r="4145" b="-1"/>
          <a:stretch/>
        </p:blipFill>
        <p:spPr>
          <a:xfrm>
            <a:off x="721453" y="1365508"/>
            <a:ext cx="2225033" cy="334756"/>
          </a:xfrm>
          <a:prstGeom prst="rect">
            <a:avLst/>
          </a:prstGeom>
        </p:spPr>
      </p:pic>
      <p:pic>
        <p:nvPicPr>
          <p:cNvPr id="46" name="Picture 45">
            <a:extLst>
              <a:ext uri="{FF2B5EF4-FFF2-40B4-BE49-F238E27FC236}">
                <a16:creationId xmlns:a16="http://schemas.microsoft.com/office/drawing/2014/main" id="{E4F1DF51-B17F-BC68-3908-E2BFBAF37E1D}"/>
              </a:ext>
            </a:extLst>
          </p:cNvPr>
          <p:cNvPicPr>
            <a:picLocks noGrp="1" noRot="1" noChangeAspect="1" noMove="1" noResize="1" noEditPoints="1" noAdjustHandles="1" noChangeArrowheads="1" noChangeShapeType="1" noCrop="1"/>
          </p:cNvPicPr>
          <p:nvPr/>
        </p:nvPicPr>
        <p:blipFill rotWithShape="1">
          <a:blip r:embed="rId7"/>
          <a:srcRect l="34140" t="30905" r="5399" b="-3095"/>
          <a:stretch/>
        </p:blipFill>
        <p:spPr>
          <a:xfrm>
            <a:off x="651910" y="4044399"/>
            <a:ext cx="2129594" cy="216322"/>
          </a:xfrm>
          <a:prstGeom prst="rect">
            <a:avLst/>
          </a:prstGeom>
        </p:spPr>
      </p:pic>
      <p:sp>
        <p:nvSpPr>
          <p:cNvPr id="17" name="TextBox 16">
            <a:extLst>
              <a:ext uri="{FF2B5EF4-FFF2-40B4-BE49-F238E27FC236}">
                <a16:creationId xmlns:a16="http://schemas.microsoft.com/office/drawing/2014/main" id="{3AD5A2B4-A62E-61EE-B07D-7FDF13A1CFAB}"/>
              </a:ext>
            </a:extLst>
          </p:cNvPr>
          <p:cNvSpPr txBox="1">
            <a:spLocks noGrp="1" noRot="1" noMove="1" noResize="1" noEditPoints="1" noAdjustHandles="1" noChangeArrowheads="1" noChangeShapeType="1"/>
          </p:cNvSpPr>
          <p:nvPr/>
        </p:nvSpPr>
        <p:spPr>
          <a:xfrm>
            <a:off x="7905138" y="5558714"/>
            <a:ext cx="2838145" cy="276999"/>
          </a:xfrm>
          <a:prstGeom prst="rect">
            <a:avLst/>
          </a:prstGeom>
          <a:noFill/>
        </p:spPr>
        <p:txBody>
          <a:bodyPr wrap="square" rtlCol="0">
            <a:spAutoFit/>
          </a:bodyPr>
          <a:lstStyle/>
          <a:p>
            <a:r>
              <a:rPr lang="en-GB" sz="1200" dirty="0">
                <a:solidFill>
                  <a:schemeClr val="tx1">
                    <a:lumMod val="50000"/>
                    <a:lumOff val="50000"/>
                  </a:schemeClr>
                </a:solidFill>
                <a:latin typeface="Arial"/>
              </a:rPr>
              <a:t>Click here to open the full web index.</a:t>
            </a:r>
            <a:endParaRPr lang="en-GB" sz="1200" b="0" i="0" u="none" strike="noStrike" noProof="0" dirty="0">
              <a:solidFill>
                <a:schemeClr val="tx1">
                  <a:lumMod val="50000"/>
                  <a:lumOff val="50000"/>
                </a:schemeClr>
              </a:solidFill>
              <a:latin typeface="Arial"/>
            </a:endParaRPr>
          </a:p>
        </p:txBody>
      </p:sp>
      <p:sp>
        <p:nvSpPr>
          <p:cNvPr id="7" name="TextBox 6">
            <a:extLst>
              <a:ext uri="{FF2B5EF4-FFF2-40B4-BE49-F238E27FC236}">
                <a16:creationId xmlns:a16="http://schemas.microsoft.com/office/drawing/2014/main" id="{D4348D22-1B6B-916E-558C-618FDA8FBC57}"/>
              </a:ext>
            </a:extLst>
          </p:cNvPr>
          <p:cNvSpPr txBox="1">
            <a:spLocks noGrp="1" noRot="1" noMove="1" noResize="1" noEditPoints="1" noAdjustHandles="1" noChangeArrowheads="1" noChangeShapeType="1"/>
          </p:cNvSpPr>
          <p:nvPr/>
        </p:nvSpPr>
        <p:spPr>
          <a:xfrm>
            <a:off x="4389414" y="5328788"/>
            <a:ext cx="2838145" cy="276999"/>
          </a:xfrm>
          <a:prstGeom prst="rect">
            <a:avLst/>
          </a:prstGeom>
          <a:noFill/>
        </p:spPr>
        <p:txBody>
          <a:bodyPr wrap="square" rtlCol="0">
            <a:spAutoFit/>
          </a:bodyPr>
          <a:lstStyle/>
          <a:p>
            <a:r>
              <a:rPr lang="en-GB" sz="1200" b="1" i="0" u="none" strike="noStrike" noProof="0" dirty="0">
                <a:solidFill>
                  <a:srgbClr val="EE2A24"/>
                </a:solidFill>
                <a:latin typeface="Arial"/>
              </a:rPr>
              <a:t>Rate these resources</a:t>
            </a:r>
          </a:p>
        </p:txBody>
      </p:sp>
      <p:pic>
        <p:nvPicPr>
          <p:cNvPr id="9" name="Picture 8">
            <a:extLst>
              <a:ext uri="{FF2B5EF4-FFF2-40B4-BE49-F238E27FC236}">
                <a16:creationId xmlns:a16="http://schemas.microsoft.com/office/drawing/2014/main" id="{EF0D9239-EC5A-53FD-FDB7-7ADCC37B3C9F}"/>
              </a:ext>
            </a:extLst>
          </p:cNvPr>
          <p:cNvPicPr>
            <a:picLocks noGrp="1" noRot="1" noChangeAspect="1" noMove="1" noResize="1" noEditPoints="1" noAdjustHandles="1" noChangeArrowheads="1" noChangeShapeType="1" noCrop="1"/>
          </p:cNvPicPr>
          <p:nvPr/>
        </p:nvPicPr>
        <p:blipFill rotWithShape="1">
          <a:blip r:embed="rId11"/>
          <a:srcRect l="34210" t="21074" r="59821" b="28566"/>
          <a:stretch/>
        </p:blipFill>
        <p:spPr>
          <a:xfrm>
            <a:off x="4272464" y="5367208"/>
            <a:ext cx="218682" cy="200157"/>
          </a:xfrm>
          <a:prstGeom prst="rect">
            <a:avLst/>
          </a:prstGeom>
        </p:spPr>
      </p:pic>
      <p:sp>
        <p:nvSpPr>
          <p:cNvPr id="14" name="Rectangle 13">
            <a:hlinkClick r:id="rId16"/>
            <a:extLst>
              <a:ext uri="{FF2B5EF4-FFF2-40B4-BE49-F238E27FC236}">
                <a16:creationId xmlns:a16="http://schemas.microsoft.com/office/drawing/2014/main" id="{CF5E5D50-4C8D-E3F6-5E4D-441A08499C32}"/>
              </a:ext>
            </a:extLst>
          </p:cNvPr>
          <p:cNvSpPr>
            <a:spLocks noGrp="1" noRot="1" noMove="1" noResize="1" noEditPoints="1" noAdjustHandles="1" noChangeArrowheads="1" noChangeShapeType="1"/>
          </p:cNvSpPr>
          <p:nvPr/>
        </p:nvSpPr>
        <p:spPr>
          <a:xfrm>
            <a:off x="6804536" y="5390689"/>
            <a:ext cx="514434" cy="523220"/>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latin typeface="Arial" panose="020B0604020202020204" pitchFamily="34" charset="0"/>
                <a:cs typeface="Arial" panose="020B0604020202020204" pitchFamily="34" charset="0"/>
              </a:rPr>
              <a:t>Link</a:t>
            </a:r>
          </a:p>
        </p:txBody>
      </p:sp>
      <p:sp>
        <p:nvSpPr>
          <p:cNvPr id="15" name="TextBox 14">
            <a:extLst>
              <a:ext uri="{FF2B5EF4-FFF2-40B4-BE49-F238E27FC236}">
                <a16:creationId xmlns:a16="http://schemas.microsoft.com/office/drawing/2014/main" id="{C0EAD123-06E5-ED54-6FAD-66DF8156B5C8}"/>
              </a:ext>
            </a:extLst>
          </p:cNvPr>
          <p:cNvSpPr txBox="1">
            <a:spLocks noGrp="1" noRot="1" noMove="1" noResize="1" noEditPoints="1" noAdjustHandles="1" noChangeArrowheads="1" noChangeShapeType="1"/>
          </p:cNvSpPr>
          <p:nvPr/>
        </p:nvSpPr>
        <p:spPr>
          <a:xfrm>
            <a:off x="7980076" y="5326916"/>
            <a:ext cx="2838145" cy="276999"/>
          </a:xfrm>
          <a:prstGeom prst="rect">
            <a:avLst/>
          </a:prstGeom>
          <a:noFill/>
        </p:spPr>
        <p:txBody>
          <a:bodyPr wrap="square" rtlCol="0">
            <a:spAutoFit/>
          </a:bodyPr>
          <a:lstStyle/>
          <a:p>
            <a:r>
              <a:rPr lang="en-GB" sz="1200" b="1" i="0" u="none" strike="noStrike" noProof="0" dirty="0">
                <a:solidFill>
                  <a:srgbClr val="EE2A24"/>
                </a:solidFill>
                <a:latin typeface="Arial"/>
              </a:rPr>
              <a:t>Open another activity</a:t>
            </a:r>
          </a:p>
        </p:txBody>
      </p:sp>
      <p:pic>
        <p:nvPicPr>
          <p:cNvPr id="18" name="Picture 17">
            <a:extLst>
              <a:ext uri="{FF2B5EF4-FFF2-40B4-BE49-F238E27FC236}">
                <a16:creationId xmlns:a16="http://schemas.microsoft.com/office/drawing/2014/main" id="{B61775E1-09DF-B156-F386-44C653F7D65A}"/>
              </a:ext>
            </a:extLst>
          </p:cNvPr>
          <p:cNvPicPr>
            <a:picLocks noGrp="1" noRot="1" noChangeAspect="1" noMove="1" noResize="1" noEditPoints="1" noAdjustHandles="1" noChangeArrowheads="1" noChangeShapeType="1" noCrop="1"/>
          </p:cNvPicPr>
          <p:nvPr/>
        </p:nvPicPr>
        <p:blipFill rotWithShape="1">
          <a:blip r:embed="rId11"/>
          <a:srcRect l="34210" t="21074" r="59821" b="28566"/>
          <a:stretch/>
        </p:blipFill>
        <p:spPr>
          <a:xfrm>
            <a:off x="7776505" y="5365336"/>
            <a:ext cx="218682" cy="200157"/>
          </a:xfrm>
          <a:prstGeom prst="rect">
            <a:avLst/>
          </a:prstGeom>
        </p:spPr>
      </p:pic>
      <p:sp>
        <p:nvSpPr>
          <p:cNvPr id="20" name="Rectangle 19">
            <a:hlinkClick r:id="rId17"/>
            <a:extLst>
              <a:ext uri="{FF2B5EF4-FFF2-40B4-BE49-F238E27FC236}">
                <a16:creationId xmlns:a16="http://schemas.microsoft.com/office/drawing/2014/main" id="{081618CC-521B-0783-B28E-2FFB6AA99BF4}"/>
              </a:ext>
            </a:extLst>
          </p:cNvPr>
          <p:cNvSpPr>
            <a:spLocks noGrp="1" noRot="1" noMove="1" noResize="1" noEditPoints="1" noAdjustHandles="1" noChangeArrowheads="1" noChangeShapeType="1"/>
          </p:cNvSpPr>
          <p:nvPr/>
        </p:nvSpPr>
        <p:spPr>
          <a:xfrm>
            <a:off x="10620756" y="5400810"/>
            <a:ext cx="514434" cy="523220"/>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latin typeface="Arial" panose="020B0604020202020204" pitchFamily="34" charset="0"/>
                <a:cs typeface="Arial" panose="020B0604020202020204" pitchFamily="34" charset="0"/>
              </a:rPr>
              <a:t>Link</a:t>
            </a:r>
            <a:endParaRPr lang="en-GB" sz="1000" dirty="0">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762334BB-06B5-09FF-0AE7-53F74452922D}"/>
              </a:ext>
            </a:extLst>
          </p:cNvPr>
          <p:cNvSpPr>
            <a:spLocks noGrp="1" noRot="1" noMove="1" noResize="1" noEditPoints="1" noAdjustHandles="1" noChangeArrowheads="1" noChangeShapeType="1"/>
          </p:cNvSpPr>
          <p:nvPr/>
        </p:nvSpPr>
        <p:spPr>
          <a:xfrm>
            <a:off x="29162" y="101166"/>
            <a:ext cx="12053981" cy="5225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0966289"/>
      </p:ext>
    </p:extLst>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rchive xmlns="7aff5d3a-ac69-412e-8e86-2dc83d63a9de">false</Archive>
    <lcf76f155ced4ddcb4097134ff3c332f xmlns="7aff5d3a-ac69-412e-8e86-2dc83d63a9de">
      <Terms xmlns="http://schemas.microsoft.com/office/infopath/2007/PartnerControls"/>
    </lcf76f155ced4ddcb4097134ff3c332f>
    <Status xmlns="7aff5d3a-ac69-412e-8e86-2dc83d63a9de" xsi:nil="true"/>
    <Area xmlns="7aff5d3a-ac69-412e-8e86-2dc83d63a9de">Youth Portfolio</Area>
    <GDPRnonCompliancedate xmlns="7aff5d3a-ac69-412e-8e86-2dc83d63a9de" xsi:nil="true"/>
    <HighLevelFolder xmlns="7aff5d3a-ac69-412e-8e86-2dc83d63a9de">Products</HighLevelFolder>
    <Subfolder2 xmlns="7aff5d3a-ac69-412e-8e86-2dc83d63a9de" xsi:nil="true"/>
    <SubFolder xmlns="7aff5d3a-ac69-412e-8e86-2dc83d63a9de" xsi:nil="true"/>
    <Misc_x002e_ xmlns="7aff5d3a-ac69-412e-8e86-2dc83d63a9d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470018B266A524D8C6ED64754E3AA0C" ma:contentTypeVersion="37" ma:contentTypeDescription="Create a new document." ma:contentTypeScope="" ma:versionID="c831e5b4ba52a2175605a5b4f6d6f25f">
  <xsd:schema xmlns:xsd="http://www.w3.org/2001/XMLSchema" xmlns:xs="http://www.w3.org/2001/XMLSchema" xmlns:p="http://schemas.microsoft.com/office/2006/metadata/properties" xmlns:ns2="097b2218-eb8c-44f0-b50d-d57756f492cd" xmlns:ns3="7aff5d3a-ac69-412e-8e86-2dc83d63a9de" targetNamespace="http://schemas.microsoft.com/office/2006/metadata/properties" ma:root="true" ma:fieldsID="f0fd2728a11996335c4f59060800ad63" ns2:_="" ns3:_="">
    <xsd:import namespace="097b2218-eb8c-44f0-b50d-d57756f492cd"/>
    <xsd:import namespace="7aff5d3a-ac69-412e-8e86-2dc83d63a9d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Area"/>
                <xsd:element ref="ns3:HighLevelFolder"/>
                <xsd:element ref="ns3:SubFolder" minOccurs="0"/>
                <xsd:element ref="ns3:Archive" minOccurs="0"/>
                <xsd:element ref="ns3:Subfolder2" minOccurs="0"/>
                <xsd:element ref="ns3:Status" minOccurs="0"/>
                <xsd:element ref="ns3:GDPRnonCompliancedate" minOccurs="0"/>
                <xsd:element ref="ns3:Misc_x002e_" minOccurs="0"/>
                <xsd:element ref="ns3:MediaServiceLocation" minOccurs="0"/>
                <xsd:element ref="ns3:MediaLengthInSeconds" minOccurs="0"/>
                <xsd:element ref="ns3: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7b2218-eb8c-44f0-b50d-d57756f492c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aff5d3a-ac69-412e-8e86-2dc83d63a9d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Area" ma:index="19" ma:displayName="Area (of responsibility)" ma:description="An area of CE activity with a named manager responsible for it. " ma:format="Dropdown" ma:indexed="true" ma:internalName="Area">
      <xsd:simpleType>
        <xsd:restriction base="dms:Choice">
          <xsd:enumeration value="Adult Portfolio"/>
          <xsd:enumeration value="Learning Design"/>
          <xsd:enumeration value="Direct Delivery"/>
          <xsd:enumeration value="Learning and Development"/>
          <xsd:enumeration value="Marketing"/>
          <xsd:enumeration value="Youth Portfolio"/>
          <xsd:enumeration value="Leadership Team"/>
          <xsd:enumeration value="Funding"/>
        </xsd:restriction>
      </xsd:simpleType>
    </xsd:element>
    <xsd:element name="HighLevelFolder" ma:index="20" ma:displayName="High Level Folder" ma:description="The main types of document CE produce" ma:format="Dropdown" ma:indexed="true" ma:internalName="HighLevelFolder">
      <xsd:simpleType>
        <xsd:restriction base="dms:Choice">
          <xsd:enumeration value="Communication"/>
          <xsd:enumeration value="Learning Design"/>
          <xsd:enumeration value="Products"/>
          <xsd:enumeration value="Procedural Documents"/>
          <xsd:enumeration value="Policy Documents"/>
          <xsd:enumeration value="Portfolio"/>
          <xsd:enumeration value="Content Assets"/>
          <xsd:enumeration value="Strategy"/>
          <xsd:enumeration value="Research and Insight"/>
          <xsd:enumeration value="Products / Resources"/>
        </xsd:restriction>
      </xsd:simpleType>
    </xsd:element>
    <xsd:element name="SubFolder" ma:index="21" nillable="true" ma:displayName="Topic" ma:description="What overall topic does this file belong under? - A tag audit is currently ongoing, currently available tags are not representative of the final selection." ma:format="Dropdown" ma:internalName="SubFolder">
      <xsd:complexType>
        <xsd:complexContent>
          <xsd:extension base="dms:MultiChoice">
            <xsd:sequence>
              <xsd:element name="Value" maxOccurs="unbounded" minOccurs="0" nillable="true">
                <xsd:simpleType>
                  <xsd:restriction base="dms:Choice">
                    <xsd:enumeration value="-Apps"/>
                    <xsd:enumeration value="-Kindness"/>
                    <xsd:enumeration value="-Climate Change"/>
                    <xsd:enumeration value="-Curriculum"/>
                    <xsd:enumeration value="-Loneliness"/>
                    <xsd:enumeration value="-Disasters and Emergencies"/>
                    <xsd:enumeration value="-First Aid"/>
                    <xsd:enumeration value="-Refugees and Migration"/>
                    <xsd:enumeration value="-Empathy"/>
                    <xsd:enumeration value="-Pedagogy"/>
                    <xsd:enumeration value="-Agile"/>
                    <xsd:enumeration value="-Support Centre"/>
                    <xsd:enumeration value="-Recruitment and Development"/>
                    <xsd:enumeration value="-Volunteers"/>
                    <xsd:enumeration value="-Ways of Working"/>
                    <xsd:enumeration value="-Conflict"/>
                    <xsd:enumeration value="-Marketing Tools"/>
                    <xsd:enumeration value="-Preparedness"/>
                    <xsd:enumeration value="-Returning to Face to Face"/>
                    <xsd:enumeration value="-Handovers"/>
                    <xsd:enumeration value="-Wellbeing"/>
                    <xsd:enumeration value="-Equality Diversity and Inclusion (EDI)"/>
                    <xsd:enumeration value="- Adapt and Recover"/>
                    <xsd:enumeration value="-Health inequalities"/>
                    <xsd:enumeration value="-Education Standards"/>
                    <xsd:enumeration value="-Respect"/>
                  </xsd:restriction>
                </xsd:simpleType>
              </xsd:element>
            </xsd:sequence>
          </xsd:extension>
        </xsd:complexContent>
      </xsd:complexType>
    </xsd:element>
    <xsd:element name="Archive" ma:index="22" nillable="true" ma:displayName="Archive" ma:default="0" ma:description="If yes is selected the file will be archived and no longer appear in the general view. It will instead appear in the archive view." ma:format="Dropdown" ma:indexed="true" ma:internalName="Archive">
      <xsd:simpleType>
        <xsd:restriction base="dms:Boolean"/>
      </xsd:simpleType>
    </xsd:element>
    <xsd:element name="Subfolder2" ma:index="23" nillable="true" ma:displayName="Project" ma:description="Which Product or Project does this file relate to? - A tag audit is currently ongoing, currently available tags are not representative of the final selection." ma:format="Dropdown" ma:internalName="Subfolder2">
      <xsd:complexType>
        <xsd:complexContent>
          <xsd:extension base="dms:MultiChoice">
            <xsd:sequence>
              <xsd:element name="Value" maxOccurs="unbounded" minOccurs="0" nillable="true">
                <xsd:simpleType>
                  <xsd:restriction base="dms:Choice">
                    <xsd:enumeration value="-Drugs and Alcohol"/>
                    <xsd:enumeration value="-First Aid Champions"/>
                    <xsd:enumeration value="-Homelessness"/>
                    <xsd:enumeration value="-Knife Crime"/>
                    <xsd:enumeration value="-Lifescan"/>
                    <xsd:enumeration value="-Museums and Archives Posters"/>
                    <xsd:enumeration value="-Older People"/>
                    <xsd:enumeration value="-Sprint"/>
                    <xsd:enumeration value="-Summer of Kindness"/>
                    <xsd:enumeration value="-Training Programmes"/>
                    <xsd:enumeration value="-Bitesize"/>
                    <xsd:enumeration value="-Life Live It"/>
                    <xsd:enumeration value="-Global Disaster Preparedness Centre"/>
                    <xsd:enumeration value="-Not on Sunday"/>
                    <xsd:enumeration value="-World First Aid Day"/>
                    <xsd:enumeration value="-EveryDay First Aid"/>
                    <xsd:enumeration value="-EDI Working Group"/>
                    <xsd:enumeration value="-Scouts"/>
                    <xsd:enumeration value="-Vaccine Voices"/>
                    <xsd:enumeration value="-Refugee Week"/>
                    <xsd:enumeration value="-Newsthink"/>
                    <xsd:enumeration value="-Black Lives Matter"/>
                    <xsd:enumeration value="-Online Teaching Resource"/>
                    <xsd:enumeration value="-Education Standards"/>
                    <xsd:enumeration value="-Co-production"/>
                    <xsd:enumeration value="-Face to Face"/>
                    <xsd:enumeration value="Coping with challenges"/>
                    <xsd:enumeration value="Quality Assurance"/>
                  </xsd:restriction>
                </xsd:simpleType>
              </xsd:element>
            </xsd:sequence>
          </xsd:extension>
        </xsd:complexContent>
      </xsd:complexType>
    </xsd:element>
    <xsd:element name="Status" ma:index="24" nillable="true" ma:displayName="Status" ma:description="To show which of the documents reflects the final live product, and which are just drafts or supported development of product" ma:format="Dropdown" ma:internalName="Status">
      <xsd:simpleType>
        <xsd:union memberTypes="dms:Text">
          <xsd:simpleType>
            <xsd:restriction base="dms:Choice">
              <xsd:enumeration value="Live"/>
              <xsd:enumeration value="In review"/>
              <xsd:enumeration value="Draft"/>
              <xsd:enumeration value="Supporting documents"/>
              <xsd:enumeration value="Non GDPR Compliant"/>
            </xsd:restriction>
          </xsd:simpleType>
        </xsd:union>
      </xsd:simpleType>
    </xsd:element>
    <xsd:element name="GDPRnonCompliancedate" ma:index="25" nillable="true" ma:displayName="GDPR non Compliance date" ma:format="DateOnly" ma:indexed="true" ma:internalName="GDPRnonCompliancedate">
      <xsd:simpleType>
        <xsd:restriction base="dms:DateTime"/>
      </xsd:simpleType>
    </xsd:element>
    <xsd:element name="Misc_x002e_" ma:index="26" nillable="true" ma:displayName="Misc. " ma:description="After the file has been tagged under Topic and Project, this column is for any further description to be added. Please avoid acronyms where possible. " ma:format="Dropdown" ma:internalName="Misc_x002e_">
      <xsd:complexType>
        <xsd:complexContent>
          <xsd:extension base="dms:MultiChoice">
            <xsd:sequence>
              <xsd:element name="Value" maxOccurs="unbounded" minOccurs="0" nillable="true">
                <xsd:simpleType>
                  <xsd:restriction base="dms:Choice">
                    <xsd:enumeration value="Business Case"/>
                    <xsd:enumeration value="-Covid-19"/>
                    <xsd:enumeration value="-Comms Plans"/>
                    <xsd:enumeration value="-Creative"/>
                    <xsd:enumeration value="-Direct Delivery"/>
                    <xsd:enumeration value="-Discrimination"/>
                    <xsd:enumeration value="-Diversity"/>
                    <xsd:enumeration value="-Evaluation"/>
                    <xsd:enumeration value="-GDPR"/>
                    <xsd:enumeration value="-Guidance"/>
                    <xsd:enumeration value="-Induction"/>
                    <xsd:enumeration value="-Minutes"/>
                    <xsd:enumeration value="-Partnerships"/>
                    <xsd:enumeration value="-Printed Pack"/>
                    <xsd:enumeration value="-Retrospective"/>
                    <xsd:enumeration value="-Analysis"/>
                    <xsd:enumeration value="-21 Day Challenge"/>
                    <xsd:enumeration value="-Bookings"/>
                    <xsd:enumeration value="-Competitor Landscape"/>
                    <xsd:enumeration value="-Advocacy"/>
                    <xsd:enumeration value="-Style Guide"/>
                    <xsd:enumeration value="-Engagement"/>
                    <xsd:enumeration value="-Impact Assessment"/>
                    <xsd:enumeration value="-Evidence"/>
                    <xsd:enumeration value="-Kick-off"/>
                    <xsd:enumeration value="-Forms"/>
                    <xsd:enumeration value="-Kids Kits Cards"/>
                    <xsd:enumeration value="-Icons"/>
                    <xsd:enumeration value="-Intern"/>
                    <xsd:enumeration value="-Introduction"/>
                    <xsd:enumeration value="-July 2020 survey"/>
                    <xsd:enumeration value="-Lunch and Learn"/>
                    <xsd:enumeration value="-Visuals and Artwork"/>
                    <xsd:enumeration value="-Pilot"/>
                    <xsd:enumeration value="-Primary School"/>
                    <xsd:enumeration value="-Project Board"/>
                    <xsd:enumeration value="-React"/>
                    <xsd:enumeration value="-Recover"/>
                    <xsd:enumeration value="-Reflect"/>
                    <xsd:enumeration value="-Reporting"/>
                    <xsd:enumeration value="-Risk Assessments"/>
                    <xsd:enumeration value="-Secondary School"/>
                    <xsd:enumeration value="-Skill Guide"/>
                    <xsd:enumeration value="-Comms"/>
                    <xsd:enumeration value="-Content"/>
                    <xsd:enumeration value="-Other"/>
                    <xsd:enumeration value="-Welsh Language"/>
                    <xsd:enumeration value="-Sticker"/>
                    <xsd:enumeration value="-Minutes"/>
                    <xsd:enumeration value="-Template"/>
                    <xsd:enumeration value="-User Workshop"/>
                    <xsd:enumeration value="-Project Management"/>
                    <xsd:enumeration value="-Baby and Child"/>
                    <xsd:enumeration value="-E-mails"/>
                    <xsd:enumeration value="-Photos"/>
                    <xsd:enumeration value="-Video"/>
                    <xsd:enumeration value="Leaflet"/>
                  </xsd:restriction>
                </xsd:simpleType>
              </xsd:element>
            </xsd:sequence>
          </xsd:extension>
        </xsd:complexContent>
      </xsd:complexType>
    </xsd:element>
    <xsd:element name="MediaServiceLocation" ma:index="27" nillable="true" ma:displayName="Location" ma:internalName="MediaServiceLocation" ma:readOnly="true">
      <xsd:simpleType>
        <xsd:restriction base="dms:Text"/>
      </xsd:simpleType>
    </xsd:element>
    <xsd:element name="MediaLengthInSeconds" ma:index="28" nillable="true" ma:displayName="Length (seconds)" ma:internalName="MediaLengthInSeconds" ma:readOnly="true">
      <xsd:simpleType>
        <xsd:restriction base="dms:Unknown"/>
      </xsd:simpleType>
    </xsd:element>
    <xsd:element name="lcf76f155ced4ddcb4097134ff3c332f" ma:index="30" nillable="true" ma:taxonomy="true" ma:internalName="lcf76f155ced4ddcb4097134ff3c332f" ma:taxonomyFieldName="MediaServiceImageTags" ma:displayName="Image Tags" ma:readOnly="false" ma:fieldId="{5cf76f15-5ced-4ddc-b409-7134ff3c332f}" ma:taxonomyMulti="true" ma:sspId="15167c16-a890-4d0e-8066-19c144e748d9"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10E7A22-8E4C-4E32-9942-C1F7635CA97B}">
  <ds:schemaRefs>
    <ds:schemaRef ds:uri="http://schemas.microsoft.com/office/2006/metadata/properties"/>
    <ds:schemaRef ds:uri="http://schemas.microsoft.com/office/infopath/2007/PartnerControls"/>
    <ds:schemaRef ds:uri="7aff5d3a-ac69-412e-8e86-2dc83d63a9de"/>
  </ds:schemaRefs>
</ds:datastoreItem>
</file>

<file path=customXml/itemProps2.xml><?xml version="1.0" encoding="utf-8"?>
<ds:datastoreItem xmlns:ds="http://schemas.openxmlformats.org/officeDocument/2006/customXml" ds:itemID="{607CBEB2-082E-4F3C-8A47-4BA3F94DD1AC}">
  <ds:schemaRefs>
    <ds:schemaRef ds:uri="http://schemas.microsoft.com/sharepoint/v3/contenttype/forms"/>
  </ds:schemaRefs>
</ds:datastoreItem>
</file>

<file path=customXml/itemProps3.xml><?xml version="1.0" encoding="utf-8"?>
<ds:datastoreItem xmlns:ds="http://schemas.openxmlformats.org/officeDocument/2006/customXml" ds:itemID="{357BC584-2A07-4A2A-8512-7177DA5CA1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97b2218-eb8c-44f0-b50d-d57756f492cd"/>
    <ds:schemaRef ds:uri="7aff5d3a-ac69-412e-8e86-2dc83d63a9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895</Words>
  <Application>Microsoft Office PowerPoint</Application>
  <PresentationFormat>Widescreen</PresentationFormat>
  <Paragraphs>106</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HelveticaNeueLT Pro 55 Roman</vt:lpstr>
      <vt:lpstr>Segoe Script</vt:lpstr>
      <vt:lpstr>System Font Regular</vt:lpstr>
      <vt:lpstr>Office Theme 2013 - 2022</vt:lpstr>
      <vt:lpstr>How did you do?</vt:lpstr>
      <vt:lpstr>Plenary</vt:lpstr>
      <vt:lpstr>Take a pause</vt:lpstr>
      <vt:lpstr>How did you do?</vt:lpstr>
      <vt:lpstr>How was today’s lesson? Reflect on how this lesson went for you. Draw an emoji to share how you feel about this.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2023-06-14T12:55:24Z</dcterms:created>
  <dcterms:modified xsi:type="dcterms:W3CDTF">2023-06-14T12:58:48Z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policyId">
    <vt:lpwstr/>
  </property>
  <property fmtid="{D5CDD505-2E9C-101B-9397-08002B2CF9AE}" pid="3" name="BRC-Classification">
    <vt:lpwstr/>
  </property>
  <property fmtid="{D5CDD505-2E9C-101B-9397-08002B2CF9AE}" pid="4" name="MediaServiceImageTags">
    <vt:lpwstr/>
  </property>
  <property fmtid="{D5CDD505-2E9C-101B-9397-08002B2CF9AE}" pid="5" name="ContentTypeId">
    <vt:lpwstr>0x0101002470018B266A524D8C6ED64754E3AA0C</vt:lpwstr>
  </property>
  <property fmtid="{D5CDD505-2E9C-101B-9397-08002B2CF9AE}" pid="6" name="TaxCatchAll">
    <vt:lpwstr/>
  </property>
  <property fmtid="{D5CDD505-2E9C-101B-9397-08002B2CF9AE}" pid="7" name="ItemRetentionFormula">
    <vt:lpwstr/>
  </property>
  <property fmtid="{D5CDD505-2E9C-101B-9397-08002B2CF9AE}" pid="8" name="b5bd0e747d9243cdba6014139b7d7e8a">
    <vt:lpwstr/>
  </property>
  <property fmtid="{D5CDD505-2E9C-101B-9397-08002B2CF9AE}" pid="9" name="BRC_x002d_Classification">
    <vt:lpwstr/>
  </property>
</Properties>
</file>