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8239EA2-BB98-4A77-AE78-D02303FA990E}"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171505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239EA2-BB98-4A77-AE78-D02303FA990E}"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829762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239EA2-BB98-4A77-AE78-D02303FA990E}"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1088572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5600"/>
              <a:t>Title Text</a:t>
            </a:r>
          </a:p>
        </p:txBody>
      </p:sp>
      <p:sp>
        <p:nvSpPr>
          <p:cNvPr id="19" name="Shape 19"/>
          <p:cNvSpPr>
            <a:spLocks noGrp="1"/>
          </p:cNvSpPr>
          <p:nvPr>
            <p:ph type="body" idx="1"/>
          </p:nvPr>
        </p:nvSpPr>
        <p:spPr>
          <a:prstGeom prst="rect">
            <a:avLst/>
          </a:prstGeom>
        </p:spPr>
        <p:txBody>
          <a:bodyPr/>
          <a:lstStyle/>
          <a:p>
            <a:pPr lvl="0">
              <a:defRPr sz="1800"/>
            </a:pPr>
            <a:r>
              <a:rPr sz="2500"/>
              <a:t>Body Level One</a:t>
            </a:r>
          </a:p>
          <a:p>
            <a:pPr lvl="1">
              <a:defRPr sz="1800"/>
            </a:pPr>
            <a:r>
              <a:rPr sz="2500"/>
              <a:t>Body Level Two</a:t>
            </a:r>
          </a:p>
          <a:p>
            <a:pPr lvl="2">
              <a:defRPr sz="1800"/>
            </a:pPr>
            <a:r>
              <a:rPr sz="2500"/>
              <a:t>Body Level Three</a:t>
            </a:r>
          </a:p>
          <a:p>
            <a:pPr lvl="3">
              <a:defRPr sz="1800"/>
            </a:pPr>
            <a:r>
              <a:rPr sz="2500"/>
              <a:t>Body Level Four</a:t>
            </a:r>
          </a:p>
          <a:p>
            <a:pPr lvl="4">
              <a:defRPr sz="1800"/>
            </a:pPr>
            <a:r>
              <a:rPr sz="2500"/>
              <a:t>Body Level Five</a:t>
            </a:r>
          </a:p>
        </p:txBody>
      </p:sp>
    </p:spTree>
    <p:extLst>
      <p:ext uri="{BB962C8B-B14F-4D97-AF65-F5344CB8AC3E}">
        <p14:creationId xmlns:p14="http://schemas.microsoft.com/office/powerpoint/2010/main" val="34546841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239EA2-BB98-4A77-AE78-D02303FA990E}"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93553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239EA2-BB98-4A77-AE78-D02303FA990E}" type="datetimeFigureOut">
              <a:rPr lang="en-GB" smtClean="0"/>
              <a:t>12/10/2015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1529820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8239EA2-BB98-4A77-AE78-D02303FA990E}" type="datetimeFigureOut">
              <a:rPr lang="en-GB" smtClean="0"/>
              <a:t>12/10/2015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1895143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239EA2-BB98-4A77-AE78-D02303FA990E}" type="datetimeFigureOut">
              <a:rPr lang="en-GB" smtClean="0"/>
              <a:t>12/10/2015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2696480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8239EA2-BB98-4A77-AE78-D02303FA990E}" type="datetimeFigureOut">
              <a:rPr lang="en-GB" smtClean="0"/>
              <a:t>12/10/2015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230318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39EA2-BB98-4A77-AE78-D02303FA990E}" type="datetimeFigureOut">
              <a:rPr lang="en-GB" smtClean="0"/>
              <a:t>12/10/2015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160310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39EA2-BB98-4A77-AE78-D02303FA990E}" type="datetimeFigureOut">
              <a:rPr lang="en-GB" smtClean="0"/>
              <a:t>12/10/2015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2773309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39EA2-BB98-4A77-AE78-D02303FA990E}" type="datetimeFigureOut">
              <a:rPr lang="en-GB" smtClean="0"/>
              <a:t>12/10/2015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4603BA-0A5A-4174-8470-E82F3B1C790A}" type="slidenum">
              <a:rPr lang="en-GB" smtClean="0"/>
              <a:t>‹#›</a:t>
            </a:fld>
            <a:endParaRPr lang="en-GB"/>
          </a:p>
        </p:txBody>
      </p:sp>
    </p:spTree>
    <p:extLst>
      <p:ext uri="{BB962C8B-B14F-4D97-AF65-F5344CB8AC3E}">
        <p14:creationId xmlns:p14="http://schemas.microsoft.com/office/powerpoint/2010/main" val="3347671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39EA2-BB98-4A77-AE78-D02303FA990E}" type="datetimeFigureOut">
              <a:rPr lang="en-GB" smtClean="0"/>
              <a:t>12/10/2015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603BA-0A5A-4174-8470-E82F3B1C790A}" type="slidenum">
              <a:rPr lang="en-GB" smtClean="0"/>
              <a:t>‹#›</a:t>
            </a:fld>
            <a:endParaRPr lang="en-GB"/>
          </a:p>
        </p:txBody>
      </p:sp>
    </p:spTree>
    <p:extLst>
      <p:ext uri="{BB962C8B-B14F-4D97-AF65-F5344CB8AC3E}">
        <p14:creationId xmlns:p14="http://schemas.microsoft.com/office/powerpoint/2010/main" val="1016580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hape 32"/>
          <p:cNvSpPr txBox="1">
            <a:spLocks/>
          </p:cNvSpPr>
          <p:nvPr/>
        </p:nvSpPr>
        <p:spPr>
          <a:xfrm>
            <a:off x="1467253" y="1484784"/>
            <a:ext cx="6209494" cy="200585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sz="1800"/>
            </a:pPr>
            <a:r>
              <a:rPr lang="en-GB" sz="6000" dirty="0" smtClean="0">
                <a:latin typeface="Arial"/>
                <a:ea typeface="Trebuchet MS"/>
                <a:cs typeface="Arial"/>
                <a:sym typeface="Trebuchet MS"/>
              </a:rPr>
              <a:t>Humanitarianism in </a:t>
            </a:r>
            <a:r>
              <a:rPr lang="en-GB" sz="6000" dirty="0" smtClean="0">
                <a:latin typeface="Arial"/>
                <a:ea typeface="Trebuchet MS"/>
                <a:cs typeface="Arial"/>
                <a:sym typeface="Trebuchet MS"/>
              </a:rPr>
              <a:t>Action</a:t>
            </a:r>
            <a:endParaRPr lang="en-GB" sz="6000" dirty="0">
              <a:latin typeface="Arial"/>
              <a:ea typeface="Calibri"/>
              <a:cs typeface="Arial"/>
              <a:sym typeface="Calibri"/>
            </a:endParaRPr>
          </a:p>
        </p:txBody>
      </p:sp>
      <p:pic>
        <p:nvPicPr>
          <p:cNvPr id="25" name="image3.jpg" descr="A4 marque RGB WORD.jpg"/>
          <p:cNvPicPr/>
          <p:nvPr/>
        </p:nvPicPr>
        <p:blipFill>
          <a:blip r:embed="rId2">
            <a:extLst/>
          </a:blip>
          <a:stretch>
            <a:fillRect/>
          </a:stretch>
        </p:blipFill>
        <p:spPr>
          <a:xfrm>
            <a:off x="482600" y="381000"/>
            <a:ext cx="4546357" cy="931863"/>
          </a:xfrm>
          <a:prstGeom prst="rect">
            <a:avLst/>
          </a:prstGeom>
          <a:ln w="12700">
            <a:miter lim="400000"/>
          </a:ln>
        </p:spPr>
      </p:pic>
      <p:pic>
        <p:nvPicPr>
          <p:cNvPr id="32" name="image4.jpg" descr="Generic_Text_slide"/>
          <p:cNvPicPr/>
          <p:nvPr/>
        </p:nvPicPr>
        <p:blipFill>
          <a:blip r:embed="rId3">
            <a:extLst/>
          </a:blip>
          <a:stretch>
            <a:fillRect/>
          </a:stretch>
        </p:blipFill>
        <p:spPr>
          <a:xfrm>
            <a:off x="0" y="5867400"/>
            <a:ext cx="9144000" cy="990600"/>
          </a:xfrm>
          <a:prstGeom prst="rect">
            <a:avLst/>
          </a:prstGeom>
          <a:ln w="12700">
            <a:miter lim="400000"/>
          </a:ln>
        </p:spPr>
      </p:pic>
      <p:sp>
        <p:nvSpPr>
          <p:cNvPr id="33" name="Shape 39"/>
          <p:cNvSpPr txBox="1">
            <a:spLocks/>
          </p:cNvSpPr>
          <p:nvPr/>
        </p:nvSpPr>
        <p:spPr>
          <a:xfrm>
            <a:off x="339328" y="6268640"/>
            <a:ext cx="1232297" cy="267891"/>
          </a:xfrm>
          <a:prstGeom prst="rect">
            <a:avLst/>
          </a:prstGeom>
          <a:ln w="12700">
            <a:miter lim="400000"/>
          </a:ln>
          <a:extLst>
            <a:ext uri="{C572A759-6A51-4108-AA02-DFA0A04FC94B}">
              <ma14:wrappingTextBoxFlag xmlns:mc="http://schemas.openxmlformats.org/markup-compatibility/2006" xmlns:mv="urn:schemas-microsoft-com:mac:vml" xmlns:ma14="http://schemas.microsoft.com/office/mac/drawingml/2011/main" xmlns="" val="1"/>
            </a:ext>
          </a:extLst>
        </p:spPr>
        <p:txBody>
          <a:bodyPr lIns="0" tIns="0" rIns="0" bIns="0" anchor="t">
            <a:normAutofit/>
          </a:bodyPr>
          <a:lstStyle>
            <a:lvl1pPr algn="l">
              <a:defRPr sz="4800" b="1">
                <a:solidFill>
                  <a:srgbClr val="FF0000"/>
                </a:solidFill>
                <a:latin typeface="Calibri"/>
                <a:ea typeface="Calibri"/>
                <a:cs typeface="Calibri"/>
                <a:sym typeface="Calibri"/>
              </a:defRPr>
            </a:lvl1pPr>
          </a:lstStyle>
          <a:p>
            <a:pPr defTabSz="410751">
              <a:defRPr sz="1800" b="0">
                <a:solidFill>
                  <a:srgbClr val="000000"/>
                </a:solidFill>
              </a:defRPr>
            </a:pPr>
            <a:r>
              <a:rPr lang="en-US" sz="1400" b="0" dirty="0">
                <a:solidFill>
                  <a:schemeClr val="bg1"/>
                </a:solidFill>
                <a:latin typeface="Arial Bold"/>
                <a:cs typeface="Arial Bold"/>
              </a:rPr>
              <a:t>Slide </a:t>
            </a:r>
            <a:r>
              <a:rPr lang="en-US" sz="1400" b="0" dirty="0" smtClean="0">
                <a:solidFill>
                  <a:schemeClr val="bg1"/>
                </a:solidFill>
                <a:latin typeface="Arial Bold"/>
                <a:cs typeface="Arial Bold"/>
              </a:rPr>
              <a:t>1</a:t>
            </a:r>
            <a:endParaRPr lang="en-US" sz="1400" b="0" kern="0" dirty="0">
              <a:solidFill>
                <a:schemeClr val="bg1"/>
              </a:solidFill>
              <a:latin typeface="Arial Bold"/>
              <a:cs typeface="Arial Bold"/>
            </a:endParaRPr>
          </a:p>
        </p:txBody>
      </p:sp>
      <p:sp>
        <p:nvSpPr>
          <p:cNvPr id="6" name="Title 1"/>
          <p:cNvSpPr txBox="1">
            <a:spLocks/>
          </p:cNvSpPr>
          <p:nvPr/>
        </p:nvSpPr>
        <p:spPr>
          <a:xfrm>
            <a:off x="485102" y="386104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mtClean="0">
                <a:solidFill>
                  <a:schemeClr val="tx1">
                    <a:lumMod val="65000"/>
                    <a:lumOff val="35000"/>
                  </a:schemeClr>
                </a:solidFill>
              </a:rPr>
              <a:t>Map of Syria</a:t>
            </a:r>
            <a:endParaRPr lang="en-GB" dirty="0">
              <a:solidFill>
                <a:schemeClr val="tx1">
                  <a:lumMod val="65000"/>
                  <a:lumOff val="35000"/>
                </a:schemeClr>
              </a:solidFill>
            </a:endParaRPr>
          </a:p>
        </p:txBody>
      </p:sp>
    </p:spTree>
    <p:extLst>
      <p:ext uri="{BB962C8B-B14F-4D97-AF65-F5344CB8AC3E}">
        <p14:creationId xmlns:p14="http://schemas.microsoft.com/office/powerpoint/2010/main" val="3063592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Map of Syria</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766" y="1340768"/>
            <a:ext cx="8280920" cy="407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itle 1"/>
          <p:cNvSpPr txBox="1">
            <a:spLocks/>
          </p:cNvSpPr>
          <p:nvPr/>
        </p:nvSpPr>
        <p:spPr>
          <a:xfrm>
            <a:off x="7223263" y="5533026"/>
            <a:ext cx="1586423" cy="206896"/>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smtClean="0"/>
              <a:t>© British Red Cross</a:t>
            </a:r>
            <a:endParaRPr lang="en-GB" dirty="0"/>
          </a:p>
        </p:txBody>
      </p:sp>
      <p:sp>
        <p:nvSpPr>
          <p:cNvPr id="7" name="TextBox 6"/>
          <p:cNvSpPr txBox="1"/>
          <p:nvPr/>
        </p:nvSpPr>
        <p:spPr>
          <a:xfrm>
            <a:off x="528766" y="5482586"/>
            <a:ext cx="6682191" cy="307777"/>
          </a:xfrm>
          <a:prstGeom prst="rect">
            <a:avLst/>
          </a:prstGeom>
          <a:noFill/>
        </p:spPr>
        <p:txBody>
          <a:bodyPr wrap="square" rtlCol="0">
            <a:spAutoFit/>
          </a:bodyPr>
          <a:lstStyle/>
          <a:p>
            <a:r>
              <a:rPr lang="en-GB" sz="1400" dirty="0"/>
              <a:t>This map is for illustrative purposes only and does not express a British Red Cross </a:t>
            </a:r>
            <a:r>
              <a:rPr lang="en-GB" sz="1400" dirty="0" smtClean="0"/>
              <a:t>opinion.</a:t>
            </a:r>
            <a:endParaRPr lang="en-GB" sz="1400" dirty="0"/>
          </a:p>
        </p:txBody>
      </p:sp>
      <p:pic>
        <p:nvPicPr>
          <p:cNvPr id="12" name="image4.jpg" descr="Generic_Text_slide"/>
          <p:cNvPicPr/>
          <p:nvPr/>
        </p:nvPicPr>
        <p:blipFill>
          <a:blip r:embed="rId3">
            <a:extLst/>
          </a:blip>
          <a:stretch>
            <a:fillRect/>
          </a:stretch>
        </p:blipFill>
        <p:spPr>
          <a:xfrm>
            <a:off x="0" y="5867400"/>
            <a:ext cx="9144000" cy="990600"/>
          </a:xfrm>
          <a:prstGeom prst="rect">
            <a:avLst/>
          </a:prstGeom>
          <a:ln w="12700">
            <a:miter lim="400000"/>
          </a:ln>
        </p:spPr>
      </p:pic>
      <p:sp>
        <p:nvSpPr>
          <p:cNvPr id="13" name="Shape 39"/>
          <p:cNvSpPr txBox="1">
            <a:spLocks/>
          </p:cNvSpPr>
          <p:nvPr/>
        </p:nvSpPr>
        <p:spPr>
          <a:xfrm>
            <a:off x="339328" y="6268640"/>
            <a:ext cx="1232297" cy="267891"/>
          </a:xfrm>
          <a:prstGeom prst="rect">
            <a:avLst/>
          </a:prstGeom>
          <a:ln w="12700">
            <a:miter lim="400000"/>
          </a:ln>
          <a:extLst>
            <a:ext uri="{C572A759-6A51-4108-AA02-DFA0A04FC94B}">
              <ma14:wrappingTextBoxFlag xmlns:mc="http://schemas.openxmlformats.org/markup-compatibility/2006" xmlns:mv="urn:schemas-microsoft-com:mac:vml" xmlns:ma14="http://schemas.microsoft.com/office/mac/drawingml/2011/main" xmlns="" val="1"/>
            </a:ext>
          </a:extLst>
        </p:spPr>
        <p:txBody>
          <a:bodyPr lIns="0" tIns="0" rIns="0" bIns="0" anchor="t">
            <a:normAutofit/>
          </a:bodyPr>
          <a:lstStyle>
            <a:lvl1pPr algn="l">
              <a:defRPr sz="4800" b="1">
                <a:solidFill>
                  <a:srgbClr val="FF0000"/>
                </a:solidFill>
                <a:latin typeface="Calibri"/>
                <a:ea typeface="Calibri"/>
                <a:cs typeface="Calibri"/>
                <a:sym typeface="Calibri"/>
              </a:defRPr>
            </a:lvl1pPr>
          </a:lstStyle>
          <a:p>
            <a:pPr defTabSz="410751">
              <a:defRPr sz="1800" b="0">
                <a:solidFill>
                  <a:srgbClr val="000000"/>
                </a:solidFill>
              </a:defRPr>
            </a:pPr>
            <a:r>
              <a:rPr lang="en-US" sz="1400" b="0" dirty="0">
                <a:solidFill>
                  <a:schemeClr val="bg1"/>
                </a:solidFill>
                <a:latin typeface="Arial Bold"/>
                <a:cs typeface="Arial Bold"/>
              </a:rPr>
              <a:t>Slide </a:t>
            </a:r>
            <a:r>
              <a:rPr lang="en-US" sz="1400" b="0" dirty="0" smtClean="0">
                <a:solidFill>
                  <a:schemeClr val="bg1"/>
                </a:solidFill>
                <a:latin typeface="Arial Bold"/>
                <a:cs typeface="Arial Bold"/>
              </a:rPr>
              <a:t>2</a:t>
            </a:r>
            <a:endParaRPr lang="en-US" sz="1400" b="0" kern="0" dirty="0">
              <a:solidFill>
                <a:schemeClr val="bg1"/>
              </a:solidFill>
              <a:latin typeface="Arial Bold"/>
              <a:cs typeface="Arial Bold"/>
            </a:endParaRPr>
          </a:p>
        </p:txBody>
      </p:sp>
    </p:spTree>
    <p:extLst>
      <p:ext uri="{BB962C8B-B14F-4D97-AF65-F5344CB8AC3E}">
        <p14:creationId xmlns:p14="http://schemas.microsoft.com/office/powerpoint/2010/main" val="259054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Shape 60"/>
          <p:cNvSpPr>
            <a:spLocks noGrp="1"/>
          </p:cNvSpPr>
          <p:nvPr>
            <p:ph type="body" idx="1"/>
          </p:nvPr>
        </p:nvSpPr>
        <p:spPr>
          <a:xfrm>
            <a:off x="500063" y="1339453"/>
            <a:ext cx="8173018" cy="4420195"/>
          </a:xfrm>
          <a:prstGeom prst="rect">
            <a:avLst/>
          </a:prstGeom>
        </p:spPr>
        <p:txBody>
          <a:bodyPr anchor="t">
            <a:normAutofit lnSpcReduction="10000"/>
          </a:bodyPr>
          <a:lstStyle/>
          <a:p>
            <a:pPr marL="0" indent="0" defTabSz="406644">
              <a:lnSpc>
                <a:spcPct val="90000"/>
              </a:lnSpc>
              <a:spcBef>
                <a:spcPts val="2883"/>
              </a:spcBef>
              <a:buNone/>
              <a:defRPr sz="1800"/>
            </a:pPr>
            <a:r>
              <a:rPr sz="2200">
                <a:latin typeface="Calibri"/>
                <a:ea typeface="Calibri"/>
                <a:cs typeface="Calibri"/>
                <a:sym typeface="Calibri"/>
              </a:rPr>
              <a:t>© British Red Cross 2015</a:t>
            </a:r>
            <a:endParaRPr sz="1100"/>
          </a:p>
          <a:p>
            <a:pPr marL="0" indent="0" defTabSz="406644">
              <a:lnSpc>
                <a:spcPct val="90000"/>
              </a:lnSpc>
              <a:spcBef>
                <a:spcPts val="2883"/>
              </a:spcBef>
              <a:buNone/>
              <a:defRPr sz="1800"/>
            </a:pPr>
            <a:r>
              <a:rPr sz="2200">
                <a:latin typeface="Calibri"/>
                <a:ea typeface="Calibri"/>
                <a:cs typeface="Calibri"/>
                <a:sym typeface="Calibri"/>
              </a:rPr>
              <a:t>All photographs fully protected by copyright. Schools and other educational organisations are free to use this PowerPoint for educational use. The licence does not extend beyond this use. This means that anyone wishing to put an image on a website, crop or edit it, or use it in any other way, must first contact the copyright holder and negotiate a licence for the use they require.</a:t>
            </a:r>
            <a:endParaRPr sz="2400">
              <a:latin typeface="Calibri"/>
              <a:ea typeface="Calibri"/>
              <a:cs typeface="Calibri"/>
              <a:sym typeface="Calibri"/>
            </a:endParaRPr>
          </a:p>
          <a:p>
            <a:pPr marL="0" indent="0" defTabSz="406644">
              <a:lnSpc>
                <a:spcPct val="90000"/>
              </a:lnSpc>
              <a:spcBef>
                <a:spcPts val="2883"/>
              </a:spcBef>
              <a:buNone/>
              <a:defRPr sz="1800"/>
            </a:pPr>
            <a:r>
              <a:rPr sz="2200">
                <a:latin typeface="Calibri"/>
                <a:ea typeface="Calibri"/>
                <a:cs typeface="Calibri"/>
                <a:sym typeface="Calibri"/>
              </a:rPr>
              <a:t>This resource and other free educational materials are available at redcross.org.uk/education</a:t>
            </a:r>
            <a:endParaRPr sz="1100"/>
          </a:p>
          <a:p>
            <a:pPr marL="0" indent="0" defTabSz="406644">
              <a:lnSpc>
                <a:spcPct val="90000"/>
              </a:lnSpc>
              <a:spcBef>
                <a:spcPts val="2883"/>
              </a:spcBef>
              <a:buNone/>
              <a:defRPr sz="1800"/>
            </a:pPr>
            <a:r>
              <a:rPr sz="2200">
                <a:latin typeface="Calibri"/>
                <a:ea typeface="Calibri"/>
                <a:cs typeface="Calibri"/>
                <a:sym typeface="Calibri"/>
              </a:rPr>
              <a:t>The British Red Cross Society is a charity registered in England and Wales (220949) and Scotland (SCO37738).</a:t>
            </a:r>
          </a:p>
        </p:txBody>
      </p:sp>
      <p:pic>
        <p:nvPicPr>
          <p:cNvPr id="61" name="image4.jpg" descr="Generic_Text_slide"/>
          <p:cNvPicPr/>
          <p:nvPr/>
        </p:nvPicPr>
        <p:blipFill>
          <a:blip r:embed="rId2">
            <a:extLst/>
          </a:blip>
          <a:stretch>
            <a:fillRect/>
          </a:stretch>
        </p:blipFill>
        <p:spPr>
          <a:xfrm>
            <a:off x="0" y="5867400"/>
            <a:ext cx="9144000" cy="990600"/>
          </a:xfrm>
          <a:prstGeom prst="rect">
            <a:avLst/>
          </a:prstGeom>
          <a:ln w="12700">
            <a:miter lim="400000"/>
          </a:ln>
        </p:spPr>
      </p:pic>
      <p:sp>
        <p:nvSpPr>
          <p:cNvPr id="62" name="Shape 62"/>
          <p:cNvSpPr/>
          <p:nvPr/>
        </p:nvSpPr>
        <p:spPr>
          <a:xfrm>
            <a:off x="500062" y="312539"/>
            <a:ext cx="5947172" cy="759023"/>
          </a:xfrm>
          <a:prstGeom prst="rect">
            <a:avLst/>
          </a:prstGeom>
          <a:ln w="12700">
            <a:miter lim="400000"/>
          </a:ln>
          <a:extLst>
            <a:ext uri="{C572A759-6A51-4108-AA02-DFA0A04FC94B}">
              <ma14:wrappingTextBoxFlag xmlns:mc="http://schemas.openxmlformats.org/markup-compatibility/2006" xmlns:mv="urn:schemas-microsoft-com:mac:vml" xmlns:ma14="http://schemas.microsoft.com/office/mac/drawingml/2011/main" xmlns="" val="1"/>
            </a:ext>
          </a:extLst>
        </p:spPr>
        <p:txBody>
          <a:bodyPr lIns="0" tIns="0" rIns="0" bIns="0">
            <a:normAutofit/>
          </a:bodyPr>
          <a:lstStyle>
            <a:lvl1pPr algn="l">
              <a:defRPr sz="4800" b="1">
                <a:solidFill>
                  <a:srgbClr val="FF0000"/>
                </a:solidFill>
                <a:latin typeface="Calibri"/>
                <a:ea typeface="Calibri"/>
                <a:cs typeface="Calibri"/>
                <a:sym typeface="Calibri"/>
              </a:defRPr>
            </a:lvl1pPr>
          </a:lstStyle>
          <a:p>
            <a:pPr lvl="0">
              <a:defRPr sz="1800" b="0">
                <a:solidFill>
                  <a:srgbClr val="000000"/>
                </a:solidFill>
              </a:defRPr>
            </a:pPr>
            <a:r>
              <a:rPr sz="3400"/>
              <a:t>Copyright notice</a:t>
            </a:r>
          </a:p>
        </p:txBody>
      </p:sp>
      <p:sp>
        <p:nvSpPr>
          <p:cNvPr id="5" name="Shape 39"/>
          <p:cNvSpPr txBox="1">
            <a:spLocks/>
          </p:cNvSpPr>
          <p:nvPr/>
        </p:nvSpPr>
        <p:spPr>
          <a:xfrm>
            <a:off x="339328" y="6268640"/>
            <a:ext cx="1232297" cy="267891"/>
          </a:xfrm>
          <a:prstGeom prst="rect">
            <a:avLst/>
          </a:prstGeom>
          <a:ln w="12700">
            <a:miter lim="400000"/>
          </a:ln>
          <a:extLst>
            <a:ext uri="{C572A759-6A51-4108-AA02-DFA0A04FC94B}">
              <ma14:wrappingTextBoxFlag xmlns:mc="http://schemas.openxmlformats.org/markup-compatibility/2006" xmlns:mv="urn:schemas-microsoft-com:mac:vml" xmlns:ma14="http://schemas.microsoft.com/office/mac/drawingml/2011/main" xmlns="" val="1"/>
            </a:ext>
          </a:extLst>
        </p:spPr>
        <p:txBody>
          <a:bodyPr lIns="0" tIns="0" rIns="0" bIns="0" anchor="t">
            <a:normAutofit/>
          </a:bodyPr>
          <a:lstStyle>
            <a:lvl1pPr algn="l">
              <a:defRPr sz="4800" b="1">
                <a:solidFill>
                  <a:srgbClr val="FF0000"/>
                </a:solidFill>
                <a:latin typeface="Calibri"/>
                <a:ea typeface="Calibri"/>
                <a:cs typeface="Calibri"/>
                <a:sym typeface="Calibri"/>
              </a:defRPr>
            </a:lvl1pPr>
          </a:lstStyle>
          <a:p>
            <a:pPr defTabSz="410751">
              <a:defRPr sz="1800" b="0">
                <a:solidFill>
                  <a:srgbClr val="000000"/>
                </a:solidFill>
              </a:defRPr>
            </a:pPr>
            <a:r>
              <a:rPr lang="en-US" sz="1400" b="0" dirty="0">
                <a:solidFill>
                  <a:schemeClr val="bg1"/>
                </a:solidFill>
                <a:latin typeface="Arial Bold"/>
                <a:cs typeface="Arial Bold"/>
              </a:rPr>
              <a:t>Slide </a:t>
            </a:r>
            <a:r>
              <a:rPr lang="en-US" sz="1400" b="0" dirty="0" smtClean="0">
                <a:solidFill>
                  <a:schemeClr val="bg1"/>
                </a:solidFill>
                <a:latin typeface="Arial Bold"/>
                <a:cs typeface="Arial Bold"/>
              </a:rPr>
              <a:t>3</a:t>
            </a:r>
            <a:endParaRPr lang="en-US" sz="1400" b="0" kern="0" dirty="0">
              <a:solidFill>
                <a:schemeClr val="bg1"/>
              </a:solidFill>
              <a:latin typeface="Arial Bold"/>
              <a:cs typeface="Arial Bold"/>
            </a:endParaRPr>
          </a:p>
        </p:txBody>
      </p:sp>
    </p:spTree>
    <p:extLst>
      <p:ext uri="{BB962C8B-B14F-4D97-AF65-F5344CB8AC3E}">
        <p14:creationId xmlns:p14="http://schemas.microsoft.com/office/powerpoint/2010/main" val="40476949"/>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148</Words>
  <Application>Microsoft Office PowerPoint</Application>
  <PresentationFormat>On-screen Show (4:3)</PresentationFormat>
  <Paragraphs>13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Map of Syria</vt:lpstr>
      <vt:lpstr>PowerPoint Presentation</vt:lpstr>
    </vt:vector>
  </TitlesOfParts>
  <Company>British Red Cross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Bentley</dc:creator>
  <cp:lastModifiedBy>Gareth Bentley</cp:lastModifiedBy>
  <cp:revision>4</cp:revision>
  <dcterms:created xsi:type="dcterms:W3CDTF">2015-10-12T09:25:12Z</dcterms:created>
  <dcterms:modified xsi:type="dcterms:W3CDTF">2015-10-12T09:50:13Z</dcterms:modified>
</cp:coreProperties>
</file>