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6" r:id="rId1"/>
    <p:sldMasterId id="2147483660" r:id="rId2"/>
  </p:sldMasterIdLst>
  <p:notesMasterIdLst>
    <p:notesMasterId r:id="rId22"/>
  </p:notesMasterIdLst>
  <p:sldIdLst>
    <p:sldId id="276" r:id="rId3"/>
    <p:sldId id="471" r:id="rId4"/>
    <p:sldId id="472" r:id="rId5"/>
    <p:sldId id="478" r:id="rId6"/>
    <p:sldId id="473" r:id="rId7"/>
    <p:sldId id="437" r:id="rId8"/>
    <p:sldId id="424" r:id="rId9"/>
    <p:sldId id="425" r:id="rId10"/>
    <p:sldId id="429" r:id="rId11"/>
    <p:sldId id="479" r:id="rId12"/>
    <p:sldId id="438" r:id="rId13"/>
    <p:sldId id="480" r:id="rId14"/>
    <p:sldId id="474" r:id="rId15"/>
    <p:sldId id="450" r:id="rId16"/>
    <p:sldId id="420" r:id="rId17"/>
    <p:sldId id="481" r:id="rId18"/>
    <p:sldId id="476" r:id="rId19"/>
    <p:sldId id="477" r:id="rId20"/>
    <p:sldId id="4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E2A24"/>
    <a:srgbClr val="BADDEA"/>
    <a:srgbClr val="FBE5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9B5E7E-BA1A-43D7-AB44-121A239FD1D1}" v="43" dt="2023-06-15T11:46:58.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15/06/2023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303786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Invite learners to reflect on their learning so far, by discussing the question on the slide.</a:t>
            </a:r>
          </a:p>
          <a:p>
            <a:r>
              <a:rPr lang="en-GB"/>
              <a:t>To reflect on this question, learners will need to consider the steps they would need to take to avoid needing first aid. Encourage them to review their print-out and reflect on this.</a:t>
            </a:r>
          </a:p>
          <a:p>
            <a:r>
              <a:rPr lang="en-GB"/>
              <a:t>Learners should conclude that first aid prevention should include: covering up and wearing suncream, staying out of direct sunshine, staying in cool environments, not doing anything too physical when it is most hot, drinking plenty of water and watching out for signs of sun damage in themselves and those around them.</a:t>
            </a:r>
          </a:p>
          <a:p>
            <a:r>
              <a:rPr lang="en-GB"/>
              <a:t>If time, you could have learners create a poster or list of ways to stay safe. </a:t>
            </a:r>
          </a:p>
        </p:txBody>
      </p:sp>
      <p:sp>
        <p:nvSpPr>
          <p:cNvPr id="4" name="Slide Number Placeholder 3"/>
          <p:cNvSpPr>
            <a:spLocks noGrp="1"/>
          </p:cNvSpPr>
          <p:nvPr>
            <p:ph type="sldNum" sz="quarter" idx="5"/>
          </p:nvPr>
        </p:nvSpPr>
        <p:spPr/>
        <p:txBody>
          <a:bodyPr/>
          <a:lstStyle/>
          <a:p>
            <a:fld id="{87AA0278-688E-42E3-937F-2133A26C00E2}" type="slidenum">
              <a:rPr lang="en-GB" smtClean="0"/>
              <a:t>10</a:t>
            </a:fld>
            <a:endParaRPr lang="en-GB"/>
          </a:p>
        </p:txBody>
      </p:sp>
    </p:spTree>
    <p:extLst>
      <p:ext uri="{BB962C8B-B14F-4D97-AF65-F5344CB8AC3E}">
        <p14:creationId xmlns:p14="http://schemas.microsoft.com/office/powerpoint/2010/main" val="2270517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Divide learners into small groups and give them a copy of one of the slides 16-19. </a:t>
            </a:r>
          </a:p>
          <a:p>
            <a:r>
              <a:rPr lang="en-GB"/>
              <a:t>Ask learners to carefully read the scenario and apply the first aid information they learned. </a:t>
            </a:r>
          </a:p>
          <a:p>
            <a:r>
              <a:rPr lang="en-GB"/>
              <a:t>Then, prompt them to answer the questions on the scenario.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If any groups struggle, provide them with copies of the first aid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could also ask a learner who is confident on a particular first aid skill to join a group to help with the discussions.</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11</a:t>
            </a:fld>
            <a:endParaRPr lang="en-GB"/>
          </a:p>
        </p:txBody>
      </p:sp>
    </p:spTree>
    <p:extLst>
      <p:ext uri="{BB962C8B-B14F-4D97-AF65-F5344CB8AC3E}">
        <p14:creationId xmlns:p14="http://schemas.microsoft.com/office/powerpoint/2010/main" val="2894357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learners of the importance of active listening.</a:t>
            </a:r>
          </a:p>
          <a:p>
            <a:r>
              <a:rPr lang="en-GB"/>
              <a:t>You could switch this around and ask each group to become the teachers.</a:t>
            </a:r>
          </a:p>
          <a:p>
            <a:r>
              <a:rPr lang="en-GB"/>
              <a:t>They present the scenario to the group and then invite them to share what they think are the answers to the questions.</a:t>
            </a:r>
          </a:p>
        </p:txBody>
      </p:sp>
      <p:sp>
        <p:nvSpPr>
          <p:cNvPr id="4" name="Slide Number Placeholder 3"/>
          <p:cNvSpPr>
            <a:spLocks noGrp="1"/>
          </p:cNvSpPr>
          <p:nvPr>
            <p:ph type="sldNum" sz="quarter" idx="5"/>
          </p:nvPr>
        </p:nvSpPr>
        <p:spPr/>
        <p:txBody>
          <a:bodyPr/>
          <a:lstStyle/>
          <a:p>
            <a:fld id="{87AA0278-688E-42E3-937F-2133A26C00E2}" type="slidenum">
              <a:rPr lang="en-GB" smtClean="0"/>
              <a:t>12</a:t>
            </a:fld>
            <a:endParaRPr lang="en-GB"/>
          </a:p>
        </p:txBody>
      </p:sp>
    </p:spTree>
    <p:extLst>
      <p:ext uri="{BB962C8B-B14F-4D97-AF65-F5344CB8AC3E}">
        <p14:creationId xmlns:p14="http://schemas.microsoft.com/office/powerpoint/2010/main" val="2058932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Give learners a few moments to reflect on this question before inviting them to discuss with a partner. Then, encourage feedback as a group.</a:t>
            </a:r>
            <a:r>
              <a:rPr lang="en-US" sz="1800" b="0" i="0">
                <a:solidFill>
                  <a:srgbClr val="444444"/>
                </a:solidFill>
                <a:effectLst/>
                <a:latin typeface="Calibri" panose="020F0502020204030204" pitchFamily="34" charset="0"/>
              </a:rPr>
              <a:t>​</a:t>
            </a:r>
          </a:p>
          <a:p>
            <a:pPr algn="l" rtl="0" fontAlgn="base"/>
            <a:r>
              <a:rPr lang="en-GB" sz="1800" b="0" i="0" u="none" strike="noStrike">
                <a:solidFill>
                  <a:srgbClr val="000000"/>
                </a:solidFill>
                <a:effectLst/>
                <a:latin typeface="Calibri" panose="020F0502020204030204" pitchFamily="34" charset="0"/>
              </a:rPr>
              <a:t>Referring to the big question should enable you and your learners to see how much they have learned from the activity. Answers to this question should be more detailed and varied at this point.</a:t>
            </a:r>
            <a:r>
              <a:rPr lang="en-US" sz="1800" b="0" i="0">
                <a:solidFill>
                  <a:srgbClr val="444444"/>
                </a:solidFill>
                <a:effectLst/>
                <a:latin typeface="Calibri" panose="020F0502020204030204" pitchFamily="34" charset="0"/>
              </a:rPr>
              <a:t>​</a:t>
            </a:r>
          </a:p>
          <a:p>
            <a:pPr algn="l" rtl="0" fontAlgn="base"/>
            <a:endParaRPr lang="en-GB" sz="18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223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16</a:t>
            </a:fld>
            <a:endParaRPr lang="en-GB"/>
          </a:p>
        </p:txBody>
      </p:sp>
    </p:spTree>
    <p:extLst>
      <p:ext uri="{BB962C8B-B14F-4D97-AF65-F5344CB8AC3E}">
        <p14:creationId xmlns:p14="http://schemas.microsoft.com/office/powerpoint/2010/main" val="2052525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17</a:t>
            </a:fld>
            <a:endParaRPr lang="en-GB"/>
          </a:p>
        </p:txBody>
      </p:sp>
    </p:spTree>
    <p:extLst>
      <p:ext uri="{BB962C8B-B14F-4D97-AF65-F5344CB8AC3E}">
        <p14:creationId xmlns:p14="http://schemas.microsoft.com/office/powerpoint/2010/main" val="2539853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CEE5E9-09BF-49CC-8B49-60464F9E0A86}" type="slidenum">
              <a:rPr lang="en-GB" smtClean="0"/>
              <a:t>19</a:t>
            </a:fld>
            <a:endParaRPr lang="en-GB"/>
          </a:p>
        </p:txBody>
      </p:sp>
    </p:spTree>
    <p:extLst>
      <p:ext uri="{BB962C8B-B14F-4D97-AF65-F5344CB8AC3E}">
        <p14:creationId xmlns:p14="http://schemas.microsoft.com/office/powerpoint/2010/main" val="2406592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explain that it can be distressing to listen to other’s experience of the challenges they’re facing, especially if we have similar experiences and challenges. A way of coping with this is to take a moment and focus on our breathing. </a:t>
            </a:r>
          </a:p>
          <a:p>
            <a:r>
              <a:rPr lang="en-GB"/>
              <a:t>Remind learners this is a way of being kind to ourselves which is important. How our body feels matters.</a:t>
            </a:r>
          </a:p>
          <a:p>
            <a:r>
              <a:rPr lang="en-GB"/>
              <a:t>Explain to learners that </a:t>
            </a:r>
            <a:r>
              <a:rPr lang="en-GB" sz="1200">
                <a:latin typeface="HelveticaNeueLT Pro 55 Roman"/>
              </a:rPr>
              <a:t>sometimes we find our minds full of thoughts that are difficult to calm. This exercise can help quieten the mind. </a:t>
            </a:r>
          </a:p>
          <a:p>
            <a:r>
              <a:rPr lang="en-GB"/>
              <a:t>Prompt learners to move through the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could invite learners to share, if they choose, how they found this breathing activity. Reassure learners that everyone’s body is different so everyone will respond to this activity differently.</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5031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4</a:t>
            </a:fld>
            <a:endParaRPr lang="en-GB"/>
          </a:p>
        </p:txBody>
      </p:sp>
    </p:spTree>
    <p:extLst>
      <p:ext uri="{BB962C8B-B14F-4D97-AF65-F5344CB8AC3E}">
        <p14:creationId xmlns:p14="http://schemas.microsoft.com/office/powerpoint/2010/main" val="208321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t>Big questions are an assessment tool for educators and learners to demonstrate progress through an activity.</a:t>
            </a:r>
            <a:r>
              <a:rPr lang="en-US" sz="1800"/>
              <a:t> </a:t>
            </a:r>
          </a:p>
          <a:p>
            <a:r>
              <a:rPr lang="en-GB" sz="1800"/>
              <a:t>Share this slide with learners and give them a moment to reflect on the question.</a:t>
            </a:r>
            <a:r>
              <a:rPr lang="en-US" sz="1800"/>
              <a:t> </a:t>
            </a:r>
            <a:endParaRPr lang="en-US" sz="1800">
              <a:cs typeface="Calibri"/>
            </a:endParaRPr>
          </a:p>
          <a:p>
            <a:r>
              <a:rPr lang="en-GB" sz="1800"/>
              <a:t>Then, ask them to discuss with a partner before sharing their ideas with the group.</a:t>
            </a:r>
            <a:r>
              <a:rPr lang="en-US" sz="1800"/>
              <a:t> </a:t>
            </a:r>
            <a:endParaRPr lang="en-US" sz="1800">
              <a:cs typeface="Calibri"/>
            </a:endParaRPr>
          </a:p>
          <a:p>
            <a:r>
              <a:rPr lang="en-GB" sz="1800"/>
              <a:t>At this point in the activity, it is expected that learners may not have many ideas or know how to answer this question. </a:t>
            </a:r>
            <a:r>
              <a:rPr lang="en-US" sz="1800"/>
              <a:t> </a:t>
            </a:r>
            <a:endParaRPr lang="en-US" sz="1800">
              <a:cs typeface="Calibri"/>
            </a:endParaRPr>
          </a:p>
          <a:p>
            <a:r>
              <a:rPr lang="en-GB" sz="1800"/>
              <a:t>The question will be reviewed at the end of the activity. This is an opportunity for learners to see how much progress they’ve made and how many more ideas they now have. </a:t>
            </a:r>
            <a:r>
              <a:rPr lang="en-US" sz="1800"/>
              <a:t> </a:t>
            </a:r>
            <a:endParaRPr lang="en-US" sz="1800">
              <a:cs typeface="Calibri"/>
            </a:endParaRPr>
          </a:p>
          <a:p>
            <a:r>
              <a:rPr lang="en-GB" sz="180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is to engage learners with the idea that sunlight and heat can cause many problems for all of us.</a:t>
            </a:r>
          </a:p>
          <a:p>
            <a:r>
              <a:rPr lang="en-GB"/>
              <a:t>Ask learners to talk to a partner about what they can see in the image, then share together as a group.</a:t>
            </a:r>
          </a:p>
          <a:p>
            <a:r>
              <a:rPr lang="en-GB"/>
              <a:t>Repeat this approach for thinking about what could go wrong. </a:t>
            </a:r>
          </a:p>
          <a:p>
            <a:r>
              <a:rPr lang="en-GB"/>
              <a:t>Learners should start to consider the impact of sunlight on a phone (heat and direct sunlight are bad for phones and can break them).</a:t>
            </a:r>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1035872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the consequences of light and heat for phones with learners. </a:t>
            </a:r>
          </a:p>
          <a:p>
            <a:r>
              <a:rPr lang="en-GB">
                <a:cs typeface="Calibri"/>
              </a:rPr>
              <a:t>Encourage learners to answer the question by thinking practically. If there was an emergency or serious situation, what would it mean for them if their phone was broken? If they had gone out with friends and needed to arrange a lift or look up bus times, what would it mean if their phone was broken?</a:t>
            </a:r>
          </a:p>
        </p:txBody>
      </p:sp>
      <p:sp>
        <p:nvSpPr>
          <p:cNvPr id="4" name="Slide Number Placeholder 3"/>
          <p:cNvSpPr>
            <a:spLocks noGrp="1"/>
          </p:cNvSpPr>
          <p:nvPr>
            <p:ph type="sldNum" sz="quarter" idx="5"/>
          </p:nvPr>
        </p:nvSpPr>
        <p:spPr/>
        <p:txBody>
          <a:bodyPr/>
          <a:lstStyle/>
          <a:p>
            <a:fld id="{87AA0278-688E-42E3-937F-2133A26C00E2}" type="slidenum">
              <a:rPr lang="en-GB" smtClean="0"/>
              <a:t>7</a:t>
            </a:fld>
            <a:endParaRPr lang="en-GB"/>
          </a:p>
        </p:txBody>
      </p:sp>
    </p:spTree>
    <p:extLst>
      <p:ext uri="{BB962C8B-B14F-4D97-AF65-F5344CB8AC3E}">
        <p14:creationId xmlns:p14="http://schemas.microsoft.com/office/powerpoint/2010/main" val="2916188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Help learners make the connection between phones and the next part of the activity that focuses on the impact of heatwaves on people.</a:t>
            </a:r>
          </a:p>
        </p:txBody>
      </p:sp>
      <p:sp>
        <p:nvSpPr>
          <p:cNvPr id="4" name="Slide Number Placeholder 3"/>
          <p:cNvSpPr>
            <a:spLocks noGrp="1"/>
          </p:cNvSpPr>
          <p:nvPr>
            <p:ph type="sldNum" sz="quarter" idx="5"/>
          </p:nvPr>
        </p:nvSpPr>
        <p:spPr/>
        <p:txBody>
          <a:bodyPr/>
          <a:lstStyle/>
          <a:p>
            <a:fld id="{87AA0278-688E-42E3-937F-2133A26C00E2}" type="slidenum">
              <a:rPr lang="en-GB" smtClean="0"/>
              <a:t>8</a:t>
            </a:fld>
            <a:endParaRPr lang="en-GB"/>
          </a:p>
        </p:txBody>
      </p:sp>
    </p:spTree>
    <p:extLst>
      <p:ext uri="{BB962C8B-B14F-4D97-AF65-F5344CB8AC3E}">
        <p14:creationId xmlns:p14="http://schemas.microsoft.com/office/powerpoint/2010/main" val="1166345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that these are all negative affects of heatwaves on people that can be very serious.</a:t>
            </a:r>
          </a:p>
          <a:p>
            <a:r>
              <a:rPr lang="en-GB"/>
              <a:t>Review the task with learners and guide them to the heatwaves first aid information (printed slides).</a:t>
            </a:r>
          </a:p>
          <a:p>
            <a:r>
              <a:rPr lang="en-GB"/>
              <a:t>Model some of the questions learners might ask of each other – direct learners to the question starters on the slide.</a:t>
            </a:r>
          </a:p>
          <a:p>
            <a:r>
              <a:rPr lang="en-GB"/>
              <a:t>If you have time, repeat and rotate the task until all learners have had time to investigate all the first aid advice.</a:t>
            </a:r>
          </a:p>
        </p:txBody>
      </p:sp>
      <p:sp>
        <p:nvSpPr>
          <p:cNvPr id="4" name="Slide Number Placeholder 3"/>
          <p:cNvSpPr>
            <a:spLocks noGrp="1"/>
          </p:cNvSpPr>
          <p:nvPr>
            <p:ph type="sldNum" sz="quarter" idx="5"/>
          </p:nvPr>
        </p:nvSpPr>
        <p:spPr/>
        <p:txBody>
          <a:bodyPr/>
          <a:lstStyle/>
          <a:p>
            <a:fld id="{87AA0278-688E-42E3-937F-2133A26C00E2}" type="slidenum">
              <a:rPr lang="en-GB" smtClean="0"/>
              <a:t>9</a:t>
            </a:fld>
            <a:endParaRPr lang="en-GB"/>
          </a:p>
        </p:txBody>
      </p:sp>
    </p:spTree>
    <p:extLst>
      <p:ext uri="{BB962C8B-B14F-4D97-AF65-F5344CB8AC3E}">
        <p14:creationId xmlns:p14="http://schemas.microsoft.com/office/powerpoint/2010/main" val="243190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26412492"/>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96184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79609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006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74020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46165191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991136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2081018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4" indent="0" algn="ctr">
              <a:buNone/>
              <a:defRPr sz="2000"/>
            </a:lvl2pPr>
            <a:lvl3pPr marL="914409" indent="0" algn="ctr">
              <a:buNone/>
              <a:defRPr sz="1800"/>
            </a:lvl3pPr>
            <a:lvl4pPr marL="1371615" indent="0" algn="ctr">
              <a:buNone/>
              <a:defRPr sz="1600"/>
            </a:lvl4pPr>
            <a:lvl5pPr marL="1828820" indent="0" algn="ctr">
              <a:buNone/>
              <a:defRPr sz="1600"/>
            </a:lvl5pPr>
            <a:lvl6pPr marL="2286023" indent="0" algn="ctr">
              <a:buNone/>
              <a:defRPr sz="1600"/>
            </a:lvl6pPr>
            <a:lvl7pPr marL="2743229" indent="0" algn="ctr">
              <a:buNone/>
              <a:defRPr sz="1600"/>
            </a:lvl7pPr>
            <a:lvl8pPr marL="3200435" indent="0" algn="ctr">
              <a:buNone/>
              <a:defRPr sz="1600"/>
            </a:lvl8pPr>
            <a:lvl9pPr marL="36576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627540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429383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2401">
                <a:solidFill>
                  <a:schemeClr val="tx1"/>
                </a:solidFill>
              </a:defRPr>
            </a:lvl1pPr>
            <a:lvl2pPr marL="457204" indent="0">
              <a:buNone/>
              <a:defRPr sz="2000">
                <a:solidFill>
                  <a:schemeClr val="tx1">
                    <a:tint val="75000"/>
                  </a:schemeClr>
                </a:solidFill>
              </a:defRPr>
            </a:lvl2pPr>
            <a:lvl3pPr marL="914409" indent="0">
              <a:buNone/>
              <a:defRPr sz="1800">
                <a:solidFill>
                  <a:schemeClr val="tx1">
                    <a:tint val="75000"/>
                  </a:schemeClr>
                </a:solidFill>
              </a:defRPr>
            </a:lvl3pPr>
            <a:lvl4pPr marL="1371615" indent="0">
              <a:buNone/>
              <a:defRPr sz="1600">
                <a:solidFill>
                  <a:schemeClr val="tx1">
                    <a:tint val="75000"/>
                  </a:schemeClr>
                </a:solidFill>
              </a:defRPr>
            </a:lvl4pPr>
            <a:lvl5pPr marL="1828820" indent="0">
              <a:buNone/>
              <a:defRPr sz="1600">
                <a:solidFill>
                  <a:schemeClr val="tx1">
                    <a:tint val="75000"/>
                  </a:schemeClr>
                </a:solidFill>
              </a:defRPr>
            </a:lvl5pPr>
            <a:lvl6pPr marL="2286023" indent="0">
              <a:buNone/>
              <a:defRPr sz="1600">
                <a:solidFill>
                  <a:schemeClr val="tx1">
                    <a:tint val="75000"/>
                  </a:schemeClr>
                </a:solidFill>
              </a:defRPr>
            </a:lvl6pPr>
            <a:lvl7pPr marL="2743229" indent="0">
              <a:buNone/>
              <a:defRPr sz="1600">
                <a:solidFill>
                  <a:schemeClr val="tx1">
                    <a:tint val="75000"/>
                  </a:schemeClr>
                </a:solidFill>
              </a:defRPr>
            </a:lvl7pPr>
            <a:lvl8pPr marL="3200435" indent="0">
              <a:buNone/>
              <a:defRPr sz="1600">
                <a:solidFill>
                  <a:schemeClr val="tx1">
                    <a:tint val="75000"/>
                  </a:schemeClr>
                </a:solidFill>
              </a:defRPr>
            </a:lvl8pPr>
            <a:lvl9pPr marL="36576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30998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2"/>
            <a:ext cx="5157786"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2"/>
            <a:ext cx="5183189"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0" y="987429"/>
            <a:ext cx="6172199" cy="4873626"/>
          </a:xfrm>
        </p:spPr>
        <p:txBody>
          <a:bodyPr anchor="t"/>
          <a:lstStyle>
            <a:lvl1pPr marL="0" indent="0">
              <a:buNone/>
              <a:defRPr sz="3200"/>
            </a:lvl1pPr>
            <a:lvl2pPr marL="457204" indent="0">
              <a:buNone/>
              <a:defRPr sz="2800"/>
            </a:lvl2pPr>
            <a:lvl3pPr marL="914409" indent="0">
              <a:buNone/>
              <a:defRPr sz="2401"/>
            </a:lvl3pPr>
            <a:lvl4pPr marL="1371615" indent="0">
              <a:buNone/>
              <a:defRPr sz="2000"/>
            </a:lvl4pPr>
            <a:lvl5pPr marL="1828820" indent="0">
              <a:buNone/>
              <a:defRPr sz="2000"/>
            </a:lvl5pPr>
            <a:lvl6pPr marL="2286023" indent="0">
              <a:buNone/>
              <a:defRPr sz="2000"/>
            </a:lvl6pPr>
            <a:lvl7pPr marL="2743229" indent="0">
              <a:buNone/>
              <a:defRPr sz="2000"/>
            </a:lvl7pPr>
            <a:lvl8pPr marL="3200435" indent="0">
              <a:buNone/>
              <a:defRPr sz="2000"/>
            </a:lvl8pPr>
            <a:lvl9pPr marL="3657639"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74458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58F925-6232-77A8-0C45-0F49FB2FC649}"/>
              </a:ext>
            </a:extLst>
          </p:cNvPr>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385246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747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7361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0871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941126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44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313449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71546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5.svg"/><Relationship Id="rId2" Type="http://schemas.openxmlformats.org/officeDocument/2006/relationships/slideLayout" Target="../slideLayouts/slideLayout18.xml"/><Relationship Id="rId16"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image" Target="../media/image7.sv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sp>
        <p:nvSpPr>
          <p:cNvPr id="4" name="TextBox 3">
            <a:extLst>
              <a:ext uri="{FF2B5EF4-FFF2-40B4-BE49-F238E27FC236}">
                <a16:creationId xmlns:a16="http://schemas.microsoft.com/office/drawing/2014/main" id="{F5B17A32-492C-6D76-5B3C-9C9F748F859E}"/>
              </a:ext>
            </a:extLst>
          </p:cNvPr>
          <p:cNvSpPr txBox="1"/>
          <p:nvPr userDrawn="1"/>
        </p:nvSpPr>
        <p:spPr>
          <a:xfrm>
            <a:off x="5933516" y="6228056"/>
            <a:ext cx="3268673"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Heatwaves            Safety                  </a:t>
            </a:r>
            <a:r>
              <a:rPr lang="en-GB" sz="1200" b="1">
                <a:latin typeface="Arial" panose="020B0604020202020204" pitchFamily="34" charset="0"/>
                <a:cs typeface="Arial" panose="020B0604020202020204" pitchFamily="34" charset="0"/>
              </a:rPr>
              <a:t>Apply</a:t>
            </a:r>
          </a:p>
        </p:txBody>
      </p:sp>
      <p:pic>
        <p:nvPicPr>
          <p:cNvPr id="5" name="Picture 4">
            <a:extLst>
              <a:ext uri="{FF2B5EF4-FFF2-40B4-BE49-F238E27FC236}">
                <a16:creationId xmlns:a16="http://schemas.microsoft.com/office/drawing/2014/main" id="{DB990FF4-0A0C-A070-C69B-73F2231A1FB9}"/>
              </a:ext>
            </a:extLst>
          </p:cNvPr>
          <p:cNvPicPr>
            <a:picLocks noChangeAspect="1"/>
          </p:cNvPicPr>
          <p:nvPr userDrawn="1"/>
        </p:nvPicPr>
        <p:blipFill>
          <a:blip r:embed="rId19"/>
          <a:stretch>
            <a:fillRect/>
          </a:stretch>
        </p:blipFill>
        <p:spPr>
          <a:xfrm>
            <a:off x="7028987" y="6250368"/>
            <a:ext cx="172432" cy="172432"/>
          </a:xfrm>
          <a:prstGeom prst="rect">
            <a:avLst/>
          </a:prstGeom>
        </p:spPr>
      </p:pic>
      <p:pic>
        <p:nvPicPr>
          <p:cNvPr id="6" name="Picture 5">
            <a:extLst>
              <a:ext uri="{FF2B5EF4-FFF2-40B4-BE49-F238E27FC236}">
                <a16:creationId xmlns:a16="http://schemas.microsoft.com/office/drawing/2014/main" id="{D89815B9-4229-8693-AB20-0387CA017F0A}"/>
              </a:ext>
            </a:extLst>
          </p:cNvPr>
          <p:cNvPicPr>
            <a:picLocks noChangeAspect="1"/>
          </p:cNvPicPr>
          <p:nvPr userDrawn="1"/>
        </p:nvPicPr>
        <p:blipFill>
          <a:blip r:embed="rId20"/>
          <a:stretch>
            <a:fillRect/>
          </a:stretch>
        </p:blipFill>
        <p:spPr>
          <a:xfrm>
            <a:off x="8214259" y="6242452"/>
            <a:ext cx="172432" cy="177994"/>
          </a:xfrm>
          <a:prstGeom prst="rect">
            <a:avLst/>
          </a:prstGeom>
        </p:spPr>
      </p:pic>
    </p:spTree>
    <p:extLst>
      <p:ext uri="{BB962C8B-B14F-4D97-AF65-F5344CB8AC3E}">
        <p14:creationId xmlns:p14="http://schemas.microsoft.com/office/powerpoint/2010/main" val="125768989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37137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8"/>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3" y="6356351"/>
            <a:ext cx="4114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241214" y="5390438"/>
            <a:ext cx="677614" cy="625610"/>
          </a:xfrm>
          <a:prstGeom prst="rect">
            <a:avLst/>
          </a:prstGeom>
        </p:spPr>
        <p:txBody>
          <a:bodyPr vert="horz" lIns="91440" tIns="45720" rIns="91440" bIns="45720" rtlCol="0" anchor="ctr"/>
          <a:lstStyle>
            <a:lvl1pPr algn="r">
              <a:defRPr sz="2800">
                <a:solidFill>
                  <a:srgbClr val="EE2A24"/>
                </a:solidFill>
              </a:defRPr>
            </a:lvl1pPr>
          </a:lstStyle>
          <a:p>
            <a:fld id="{CDEA46CE-92BB-4B22-8BD4-28032886E2F8}" type="slidenum">
              <a:rPr lang="en-GB" smtClean="0"/>
              <a:pPr/>
              <a:t>‹#›</a:t>
            </a:fld>
            <a:endParaRPr lang="en-GB"/>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82200" y="5946084"/>
            <a:ext cx="2209800" cy="971550"/>
          </a:xfrm>
          <a:prstGeom prst="rect">
            <a:avLst/>
          </a:prstGeom>
        </p:spPr>
      </p:pic>
      <p:cxnSp>
        <p:nvCxnSpPr>
          <p:cNvPr id="13" name="Straight Connector 12">
            <a:extLst>
              <a:ext uri="{FF2B5EF4-FFF2-40B4-BE49-F238E27FC236}">
                <a16:creationId xmlns:a16="http://schemas.microsoft.com/office/drawing/2014/main" id="{812A7489-FD98-C6ED-2362-08E4CDB9D603}"/>
              </a:ext>
            </a:extLst>
          </p:cNvPr>
          <p:cNvCxnSpPr>
            <a:cxnSpLocks/>
          </p:cNvCxnSpPr>
          <p:nvPr userDrawn="1"/>
        </p:nvCxnSpPr>
        <p:spPr>
          <a:xfrm flipH="1">
            <a:off x="381000" y="5886450"/>
            <a:ext cx="1142523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CDB26856-213F-8BEF-8A5E-E32802DB2A4E}"/>
              </a:ext>
            </a:extLst>
          </p:cNvPr>
          <p:cNvPicPr>
            <a:picLocks noChangeAspect="1"/>
          </p:cNvPicPr>
          <p:nvPr userDrawn="1"/>
        </p:nvPicPr>
        <p:blipFill>
          <a:blip r:embed="rId18" cstate="email">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5400000">
            <a:off x="1001817" y="5125703"/>
            <a:ext cx="797440" cy="2578130"/>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93" r:id="rId14"/>
  </p:sldLayoutIdLst>
  <p:hf sldNum="0" hdr="0" ftr="0" dt="0"/>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4"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5" algn="l" defTabSz="914409" rtl="0" eaLnBrk="1" latinLnBrk="0" hangingPunct="1">
        <a:defRPr sz="1800" kern="1200">
          <a:solidFill>
            <a:schemeClr val="tx1"/>
          </a:solidFill>
          <a:latin typeface="+mn-lt"/>
          <a:ea typeface="+mn-ea"/>
          <a:cs typeface="+mn-cs"/>
        </a:defRPr>
      </a:lvl4pPr>
      <a:lvl5pPr marL="1828820"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9" algn="l" defTabSz="914409" rtl="0" eaLnBrk="1" latinLnBrk="0" hangingPunct="1">
        <a:defRPr sz="1800" kern="1200">
          <a:solidFill>
            <a:schemeClr val="tx1"/>
          </a:solidFill>
          <a:latin typeface="+mn-lt"/>
          <a:ea typeface="+mn-ea"/>
          <a:cs typeface="+mn-cs"/>
        </a:defRPr>
      </a:lvl7pPr>
      <a:lvl8pPr marL="3200435" algn="l" defTabSz="914409" rtl="0" eaLnBrk="1" latinLnBrk="0" hangingPunct="1">
        <a:defRPr sz="1800" kern="1200">
          <a:solidFill>
            <a:schemeClr val="tx1"/>
          </a:solidFill>
          <a:latin typeface="+mn-lt"/>
          <a:ea typeface="+mn-ea"/>
          <a:cs typeface="+mn-cs"/>
        </a:defRPr>
      </a:lvl8pPr>
      <a:lvl9pPr marL="3657639" algn="l" defTabSz="9144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redcross.org.uk/-/media/documents/weather-together/heatwaves/weather-together-first-aid-posters.pdf?sc_lang=en" TargetMode="External"/><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redcross.org.uk/-/media/documents/weather-together/heatwaves/weather-together-first-aid-scenarios.pdf?sc_lang=en" TargetMode="Externa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hyperlink" Target="https://www.redcross.org.uk/-/media/documents/weather-together/heatwaves/weather-together-first-aid-scenarios.pdf?sc_lang=en" TargetMode="External"/><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16.gif"/><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7.gif"/><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8.png"/><Relationship Id="rId7" Type="http://schemas.openxmlformats.org/officeDocument/2006/relationships/hyperlink" Target="https://www.redcross.org.uk/get-help/prepare-for-emergencies/heatwaves-u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s://www.redcross.org.uk/stories/health-and-social-care/first-aid/beat-the-hot-weather-top-tips-for-staying-cool" TargetMode="External"/><Relationship Id="rId4" Type="http://schemas.openxmlformats.org/officeDocument/2006/relationships/image" Target="../media/image29.jpeg"/><Relationship Id="rId9" Type="http://schemas.openxmlformats.org/officeDocument/2006/relationships/hyperlink" Target="https://www.redcross.org.uk/about-us/what-we-do/we-speak-up-for-change/feeling-the-heat-a-british-red-cross-briefing-on-heatwaves-in-the-u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hyperlink" Target="https://what3words.com/products/what3words-app"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hyperlink" Target="https://www.redcross.org.uk/weather-together-resources" TargetMode="External"/><Relationship Id="rId2" Type="http://schemas.openxmlformats.org/officeDocument/2006/relationships/notesSlide" Target="../notesSlides/notesSlide16.xml"/><Relationship Id="rId16" Type="http://schemas.openxmlformats.org/officeDocument/2006/relationships/hyperlink" Target="https://feedback.redcross.org.uk/s/WeatherTogether/" TargetMode="Externa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gif"/><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gi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6.gi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6.gif"/><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hyperlink" Target="https://brcsbrms.sharepoint.com/sites/Community-Education/Shared%20Documents/Forms/AllItems.aspx?id=%2Fsites%2FCommunity%2DEducation%2FShared%20Documents%2FProducts%2FClimate%20Teaching%20Resources%2FLatest%20working%20files%2FPublished%20files%20WORKING%20EDITS%2FPublished%20files%2FHeatwaves%2F02%5FWeather%5FTogether%5FFirst%5FAid%5FA4%5FPosters%2Epdf&amp;viewid=2b244c17%2D64f9%2D4c3b%2D9df5%2D1630afdd0df4&amp;parent=%2Fsites%2FCommunity%2DEducation%2FShared%20Documents%2FProducts%2FClimate%20Teaching%20Resources%2FLatest%20working%20files%2FPublished%20files%20WORKING%20EDITS%2FPublished%20files%2FHeatwaves" TargetMode="External"/><Relationship Id="rId4" Type="http://schemas.openxmlformats.org/officeDocument/2006/relationships/hyperlink" Target="https://www.redcross.org.uk/-/media/documents/weather-together/heatwaves/weather-together-first-aid-posters.pdf?sc_lang=en"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F4FC-0868-FB65-1EE1-5B03C05DD126}"/>
              </a:ext>
            </a:extLst>
          </p:cNvPr>
          <p:cNvSpPr>
            <a:spLocks noGrp="1" noRot="1" noMove="1" noResize="1" noEditPoints="1" noAdjustHandles="1" noChangeArrowheads="1" noChangeShapeType="1"/>
          </p:cNvSpPr>
          <p:nvPr>
            <p:ph type="ctrTitle"/>
          </p:nvPr>
        </p:nvSpPr>
        <p:spPr>
          <a:xfrm>
            <a:off x="914401" y="-2387599"/>
            <a:ext cx="10363200" cy="2387599"/>
          </a:xfrm>
        </p:spPr>
        <p:txBody>
          <a:bodyPr vert="horz" lIns="91440" tIns="45720" rIns="91440" bIns="45720" rtlCol="0" anchor="b">
            <a:normAutofit/>
          </a:bodyPr>
          <a:lstStyle/>
          <a:p>
            <a:r>
              <a:rPr lang="en-GB"/>
              <a:t>Instructions</a:t>
            </a:r>
          </a:p>
        </p:txBody>
      </p:sp>
      <p:sp>
        <p:nvSpPr>
          <p:cNvPr id="40" name="Rectangle: Rounded Corners 39">
            <a:extLst>
              <a:ext uri="{FF2B5EF4-FFF2-40B4-BE49-F238E27FC236}">
                <a16:creationId xmlns:a16="http://schemas.microsoft.com/office/drawing/2014/main" id="{FD0D222D-C8FA-DA29-7FC8-1137020C255B}"/>
              </a:ext>
            </a:extLst>
          </p:cNvPr>
          <p:cNvSpPr>
            <a:spLocks noGrp="1" noRot="1" noMove="1" noResize="1" noEditPoints="1" noAdjustHandles="1" noChangeArrowheads="1" noChangeShapeType="1"/>
          </p:cNvSpPr>
          <p:nvPr/>
        </p:nvSpPr>
        <p:spPr>
          <a:xfrm>
            <a:off x="966828" y="67160"/>
            <a:ext cx="2518326"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0C55604F-E795-F0CA-3603-CD980CC4A888}"/>
              </a:ext>
              <a:ext uri="{C183D7F6-B498-43B3-948B-1728B52AA6E4}">
                <adec:decorative xmlns:adec="http://schemas.microsoft.com/office/drawing/2017/decorative" val="1"/>
              </a:ext>
            </a:extLst>
          </p:cNvPr>
          <p:cNvGrpSpPr>
            <a:grpSpLocks noGrp="1" noUngrp="1" noRot="1" noMove="1" noResize="1"/>
          </p:cNvGrpSpPr>
          <p:nvPr/>
        </p:nvGrpSpPr>
        <p:grpSpPr>
          <a:xfrm>
            <a:off x="927668" y="0"/>
            <a:ext cx="10313546" cy="6857994"/>
            <a:chOff x="320850" y="401202"/>
            <a:chExt cx="10313546" cy="6904162"/>
          </a:xfrm>
        </p:grpSpPr>
        <p:sp>
          <p:nvSpPr>
            <p:cNvPr id="5" name="object 2">
              <a:extLst>
                <a:ext uri="{FF2B5EF4-FFF2-40B4-BE49-F238E27FC236}">
                  <a16:creationId xmlns:a16="http://schemas.microsoft.com/office/drawing/2014/main" id="{6C009063-7CEE-1A3F-3915-3056289F130F}"/>
                </a:ext>
              </a:extLst>
            </p:cNvPr>
            <p:cNvSpPr txBox="1">
              <a:spLocks noGrp="1" noRot="1" noMove="1" noResize="1" noEditPoints="1" noAdjustHandles="1" noChangeArrowheads="1" noChangeShapeType="1"/>
            </p:cNvSpPr>
            <p:nvPr/>
          </p:nvSpPr>
          <p:spPr>
            <a:xfrm>
              <a:off x="3196751" y="589415"/>
              <a:ext cx="6905071" cy="260789"/>
            </a:xfrm>
            <a:prstGeom prst="rect">
              <a:avLst/>
            </a:prstGeom>
          </p:spPr>
          <p:txBody>
            <a:bodyPr vert="horz" wrap="square" lIns="0" tIns="12700" rIns="0" bIns="0" rtlCol="0">
              <a:spAutoFit/>
            </a:bodyPr>
            <a:lstStyle/>
            <a:p>
              <a:pPr marL="12700" algn="ctr">
                <a:lnSpc>
                  <a:spcPct val="100000"/>
                </a:lnSpc>
                <a:spcBef>
                  <a:spcPts val="100"/>
                </a:spcBef>
              </a:pPr>
              <a:r>
                <a:rPr sz="1600" b="1">
                  <a:solidFill>
                    <a:srgbClr val="231F20"/>
                  </a:solidFill>
                  <a:latin typeface="HelveticaNeueLT Pro 65 Md" panose="020B0804020202020204" pitchFamily="34" charset="0"/>
                  <a:cs typeface="Arial"/>
                </a:rPr>
                <a:t>Weather</a:t>
              </a:r>
              <a:r>
                <a:rPr sz="1600" b="1" spc="2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Together:</a:t>
              </a:r>
              <a:r>
                <a:rPr sz="1600" b="1" spc="25">
                  <a:solidFill>
                    <a:srgbClr val="231F20"/>
                  </a:solidFill>
                  <a:latin typeface="HelveticaNeueLT Pro 65 Md" panose="020B0804020202020204" pitchFamily="34" charset="0"/>
                  <a:cs typeface="Arial"/>
                </a:rPr>
                <a:t> </a:t>
              </a:r>
              <a:r>
                <a:rPr lang="en-GB" sz="1600" b="1" spc="25">
                  <a:solidFill>
                    <a:srgbClr val="231F20"/>
                  </a:solidFill>
                  <a:latin typeface="HelveticaNeueLT Pro 65 Md" panose="020B0804020202020204" pitchFamily="34" charset="0"/>
                  <a:cs typeface="Arial"/>
                </a:rPr>
                <a:t>heatwave safety</a:t>
              </a:r>
              <a:endParaRPr sz="1600">
                <a:latin typeface="HelveticaNeueLT Pro 65 Md" panose="020B0804020202020204" pitchFamily="34" charset="0"/>
                <a:cs typeface="Arial"/>
              </a:endParaRPr>
            </a:p>
          </p:txBody>
        </p:sp>
        <p:sp>
          <p:nvSpPr>
            <p:cNvPr id="6" name="object 3">
              <a:extLst>
                <a:ext uri="{FF2B5EF4-FFF2-40B4-BE49-F238E27FC236}">
                  <a16:creationId xmlns:a16="http://schemas.microsoft.com/office/drawing/2014/main" id="{A097C483-78A2-A2CD-F262-01871B043762}"/>
                </a:ext>
              </a:extLst>
            </p:cNvPr>
            <p:cNvSpPr>
              <a:spLocks noGrp="1" noRot="1" noMove="1" noResize="1" noEditPoints="1" noAdjustHandles="1" noChangeArrowheads="1" noChangeShapeType="1"/>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7" name="object 4">
              <a:extLst>
                <a:ext uri="{FF2B5EF4-FFF2-40B4-BE49-F238E27FC236}">
                  <a16:creationId xmlns:a16="http://schemas.microsoft.com/office/drawing/2014/main" id="{80E03ABB-1F39-2836-72A6-4650DF5450A9}"/>
                </a:ext>
              </a:extLst>
            </p:cNvPr>
            <p:cNvSpPr txBox="1">
              <a:spLocks noGrp="1" noRot="1" noMove="1" noResize="1" noEditPoints="1" noAdjustHandles="1" noChangeArrowheads="1" noChangeShapeType="1"/>
            </p:cNvSpPr>
            <p:nvPr/>
          </p:nvSpPr>
          <p:spPr>
            <a:xfrm>
              <a:off x="4476700" y="1253662"/>
              <a:ext cx="5461267" cy="371818"/>
            </a:xfrm>
            <a:prstGeom prst="rect">
              <a:avLst/>
            </a:prstGeom>
          </p:spPr>
          <p:txBody>
            <a:bodyPr vert="horz" wrap="square" lIns="0" tIns="0" rIns="0" bIns="0" rtlCol="0" anchor="t">
              <a:spAutoFit/>
            </a:bodyPr>
            <a:lstStyle/>
            <a:p>
              <a:pPr marL="171450" lvl="0" indent="-171450">
                <a:buClr>
                  <a:srgbClr val="FF0000"/>
                </a:buClr>
                <a:buSzPct val="150000"/>
                <a:buFont typeface="HelveticaNeueLT Pro 45 Lt" panose="020B0403020202020204" pitchFamily="34" charset="0"/>
                <a:buChar char="-"/>
              </a:pPr>
              <a:r>
                <a:rPr lang="en-GB" sz="1200">
                  <a:solidFill>
                    <a:srgbClr val="231F20"/>
                  </a:solidFill>
                  <a:latin typeface="HelveticaNeueLT Pro 45 Lt"/>
                  <a:cs typeface="Arial"/>
                </a:rPr>
                <a:t>Must</a:t>
              </a:r>
              <a:r>
                <a:rPr lang="en-GB" sz="1200" spc="-20">
                  <a:solidFill>
                    <a:srgbClr val="231F20"/>
                  </a:solidFill>
                  <a:latin typeface="HelveticaNeueLT Pro 45 Lt"/>
                  <a:cs typeface="Arial"/>
                </a:rPr>
                <a:t> identify ways to help in a heatwave emergency.</a:t>
              </a:r>
              <a:endParaRPr lang="en-GB" sz="1200" spc="-20">
                <a:solidFill>
                  <a:srgbClr val="231F20"/>
                </a:solidFill>
                <a:latin typeface="HelveticaNeueLT Pro 45 Lt" panose="020B0403020202020204" pitchFamily="34" charset="0"/>
                <a:cs typeface="Arial"/>
              </a:endParaRPr>
            </a:p>
            <a:p>
              <a:pPr marL="171450" indent="-171450">
                <a:buClr>
                  <a:srgbClr val="FF0000"/>
                </a:buClr>
                <a:buSzPct val="150000"/>
                <a:buFont typeface="HelveticaNeueLT Pro 45 Lt" panose="020B0403020202020204" pitchFamily="34" charset="0"/>
                <a:buChar char="-"/>
              </a:pPr>
              <a:r>
                <a:rPr sz="1200" spc="-20">
                  <a:solidFill>
                    <a:srgbClr val="231F20"/>
                  </a:solidFill>
                  <a:latin typeface="HelveticaNeueLT Pro 45 Lt"/>
                  <a:cs typeface="Arial"/>
                </a:rPr>
                <a:t>Should</a:t>
              </a:r>
              <a:r>
                <a:rPr lang="en-GB" sz="1200" spc="-20">
                  <a:solidFill>
                    <a:srgbClr val="231F20"/>
                  </a:solidFill>
                  <a:latin typeface="HelveticaNeueLT Pro 45 Lt"/>
                  <a:cs typeface="Arial"/>
                </a:rPr>
                <a:t> explain how to avoid becoming unwell in a heatwave.</a:t>
              </a:r>
              <a:endParaRPr sz="1200">
                <a:latin typeface="HelveticaNeueLT Pro 45 Lt"/>
                <a:cs typeface="Arial"/>
              </a:endParaRPr>
            </a:p>
          </p:txBody>
        </p:sp>
        <p:sp>
          <p:nvSpPr>
            <p:cNvPr id="8" name="object 5">
              <a:extLst>
                <a:ext uri="{FF2B5EF4-FFF2-40B4-BE49-F238E27FC236}">
                  <a16:creationId xmlns:a16="http://schemas.microsoft.com/office/drawing/2014/main" id="{A3613416-9F12-D353-DFA2-F1D9A91AFAF8}"/>
                </a:ext>
              </a:extLst>
            </p:cNvPr>
            <p:cNvSpPr>
              <a:spLocks noGrp="1" noRot="1" noMove="1" noResize="1" noEditPoints="1" noAdjustHandles="1" noChangeArrowheads="1" noChangeShapeType="1"/>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9" name="object 6">
              <a:extLst>
                <a:ext uri="{FF2B5EF4-FFF2-40B4-BE49-F238E27FC236}">
                  <a16:creationId xmlns:a16="http://schemas.microsoft.com/office/drawing/2014/main" id="{7096059B-4941-59BD-137B-81A573504ACA}"/>
                </a:ext>
              </a:extLst>
            </p:cNvPr>
            <p:cNvSpPr txBox="1">
              <a:spLocks noGrp="1" noRot="1" noMove="1" noResize="1" noEditPoints="1" noAdjustHandles="1" noChangeArrowheads="1" noChangeShapeType="1"/>
            </p:cNvSpPr>
            <p:nvPr/>
          </p:nvSpPr>
          <p:spPr>
            <a:xfrm>
              <a:off x="4476700" y="5845511"/>
              <a:ext cx="5114925" cy="939800"/>
            </a:xfrm>
            <a:prstGeom prst="rect">
              <a:avLst/>
            </a:prstGeom>
          </p:spPr>
          <p:txBody>
            <a:bodyPr vert="horz" wrap="square" lIns="0" tIns="0" rIns="0" bIns="0" rtlCol="0" anchor="t">
              <a:spAutoFit/>
            </a:bodyPr>
            <a:lstStyle/>
            <a:p>
              <a:pPr marL="241300" indent="-228600">
                <a:lnSpc>
                  <a:spcPts val="1300"/>
                </a:lnSpc>
                <a:buClr>
                  <a:srgbClr val="DC2327"/>
                </a:buClr>
                <a:buSzPct val="150000"/>
                <a:buChar char="-"/>
                <a:tabLst>
                  <a:tab pos="240665" algn="l"/>
                  <a:tab pos="241300" algn="l"/>
                </a:tabLst>
              </a:pPr>
              <a:r>
                <a:rPr sz="1200" spc="-25">
                  <a:solidFill>
                    <a:srgbClr val="231F20"/>
                  </a:solidFill>
                  <a:latin typeface="HelveticaNeueLT Pro 45 Lt"/>
                  <a:cs typeface="Arial"/>
                </a:rPr>
                <a:t>England:</a:t>
              </a:r>
              <a:r>
                <a:rPr sz="1200" spc="-40">
                  <a:solidFill>
                    <a:srgbClr val="231F20"/>
                  </a:solidFill>
                  <a:latin typeface="HelveticaNeueLT Pro 45 Lt"/>
                  <a:cs typeface="Arial"/>
                </a:rPr>
                <a:t> </a:t>
              </a:r>
              <a:r>
                <a:rPr sz="1200" spc="-35">
                  <a:solidFill>
                    <a:srgbClr val="231F20"/>
                  </a:solidFill>
                  <a:latin typeface="HelveticaNeueLT Pro 45 Lt"/>
                  <a:cs typeface="Arial"/>
                </a:rPr>
                <a:t>PSHE,</a:t>
              </a:r>
              <a:r>
                <a:rPr sz="1200" spc="-40">
                  <a:solidFill>
                    <a:srgbClr val="231F20"/>
                  </a:solidFill>
                  <a:latin typeface="HelveticaNeueLT Pro 45 Lt"/>
                  <a:cs typeface="Arial"/>
                </a:rPr>
                <a:t> </a:t>
              </a:r>
              <a:r>
                <a:rPr lang="en-GB" sz="1200" spc="-25">
                  <a:solidFill>
                    <a:srgbClr val="231F20"/>
                  </a:solidFill>
                  <a:latin typeface="HelveticaNeueLT Pro 45 Lt"/>
                  <a:cs typeface="Arial"/>
                </a:rPr>
                <a:t>Language and literacy, Citizenship</a:t>
              </a:r>
              <a:endParaRPr sz="1200">
                <a:latin typeface="HelveticaNeueLT Pro 45 Lt"/>
                <a:cs typeface="Arial"/>
              </a:endParaRPr>
            </a:p>
            <a:p>
              <a:pPr marL="241300" indent="-228600">
                <a:lnSpc>
                  <a:spcPts val="1440"/>
                </a:lnSpc>
                <a:buClr>
                  <a:srgbClr val="DC2327"/>
                </a:buClr>
                <a:buSzPct val="150000"/>
                <a:buChar char="-"/>
                <a:tabLst>
                  <a:tab pos="240665" algn="l"/>
                  <a:tab pos="241300" algn="l"/>
                </a:tabLst>
              </a:pPr>
              <a:r>
                <a:rPr sz="1200" spc="-10">
                  <a:solidFill>
                    <a:srgbClr val="231F20"/>
                  </a:solidFill>
                  <a:latin typeface="HelveticaNeueLT Pro 45 Lt"/>
                  <a:cs typeface="Arial"/>
                </a:rPr>
                <a:t>Scotland:</a:t>
              </a:r>
              <a:r>
                <a:rPr sz="1200" spc="-30">
                  <a:solidFill>
                    <a:srgbClr val="231F20"/>
                  </a:solidFill>
                  <a:latin typeface="HelveticaNeueLT Pro 45 Lt"/>
                  <a:cs typeface="Arial"/>
                </a:rPr>
                <a:t> </a:t>
              </a:r>
              <a:r>
                <a:rPr sz="1200" spc="-25">
                  <a:solidFill>
                    <a:srgbClr val="231F20"/>
                  </a:solidFill>
                  <a:latin typeface="HelveticaNeueLT Pro 45 Lt"/>
                  <a:cs typeface="Arial"/>
                </a:rPr>
                <a:t>Health </a:t>
              </a:r>
              <a:r>
                <a:rPr sz="1200">
                  <a:solidFill>
                    <a:srgbClr val="231F20"/>
                  </a:solidFill>
                  <a:latin typeface="HelveticaNeueLT Pro 45 Lt"/>
                  <a:cs typeface="Arial"/>
                </a:rPr>
                <a:t>and</a:t>
              </a:r>
              <a:r>
                <a:rPr sz="1200" spc="-30">
                  <a:solidFill>
                    <a:srgbClr val="231F20"/>
                  </a:solidFill>
                  <a:latin typeface="HelveticaNeueLT Pro 45 Lt"/>
                  <a:cs typeface="Arial"/>
                </a:rPr>
                <a:t> </a:t>
              </a:r>
              <a:r>
                <a:rPr sz="1200" spc="-20">
                  <a:solidFill>
                    <a:srgbClr val="231F20"/>
                  </a:solidFill>
                  <a:latin typeface="HelveticaNeueLT Pro 45 Lt"/>
                  <a:cs typeface="Arial"/>
                </a:rPr>
                <a:t>wellbeing,</a:t>
              </a:r>
              <a:r>
                <a:rPr sz="1200" spc="-25">
                  <a:solidFill>
                    <a:srgbClr val="231F20"/>
                  </a:solidFill>
                  <a:latin typeface="HelveticaNeueLT Pro 45 Lt"/>
                  <a:cs typeface="Arial"/>
                </a:rPr>
                <a:t> </a:t>
              </a:r>
              <a:r>
                <a:rPr sz="1200" spc="-10">
                  <a:solidFill>
                    <a:srgbClr val="231F20"/>
                  </a:solidFill>
                  <a:latin typeface="HelveticaNeueLT Pro 45 Lt"/>
                  <a:cs typeface="Arial"/>
                </a:rPr>
                <a:t>Literacy</a:t>
              </a:r>
              <a:endParaRPr sz="1200">
                <a:latin typeface="HelveticaNeueLT Pro 45 Lt"/>
                <a:cs typeface="Arial"/>
              </a:endParaRPr>
            </a:p>
            <a:p>
              <a:pPr marL="241300" indent="-228600">
                <a:lnSpc>
                  <a:spcPts val="1440"/>
                </a:lnSpc>
                <a:buClr>
                  <a:srgbClr val="DC2327"/>
                </a:buClr>
                <a:buSzPct val="150000"/>
                <a:buChar char="-"/>
                <a:tabLst>
                  <a:tab pos="240665" algn="l"/>
                  <a:tab pos="241300" algn="l"/>
                </a:tabLst>
              </a:pPr>
              <a:r>
                <a:rPr sz="1200" spc="-40">
                  <a:solidFill>
                    <a:srgbClr val="231F20"/>
                  </a:solidFill>
                  <a:latin typeface="HelveticaNeueLT Pro 45 Lt"/>
                  <a:cs typeface="Arial"/>
                </a:rPr>
                <a:t>Wales:</a:t>
              </a:r>
              <a:r>
                <a:rPr sz="1200" spc="-25">
                  <a:solidFill>
                    <a:srgbClr val="231F20"/>
                  </a:solidFill>
                  <a:latin typeface="HelveticaNeueLT Pro 45 Lt"/>
                  <a:cs typeface="Arial"/>
                </a:rPr>
                <a:t> Health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35">
                  <a:solidFill>
                    <a:srgbClr val="231F20"/>
                  </a:solidFill>
                  <a:latin typeface="HelveticaNeueLT Pro 45 Lt"/>
                  <a:cs typeface="Arial"/>
                </a:rPr>
                <a:t>Wellbeing,</a:t>
              </a:r>
              <a:r>
                <a:rPr sz="1200" spc="-25">
                  <a:solidFill>
                    <a:srgbClr val="231F20"/>
                  </a:solidFill>
                  <a:latin typeface="HelveticaNeueLT Pro 45 Lt"/>
                  <a:cs typeface="Arial"/>
                </a:rPr>
                <a:t> Languages, Literacy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10">
                  <a:solidFill>
                    <a:srgbClr val="231F20"/>
                  </a:solidFill>
                  <a:latin typeface="HelveticaNeueLT Pro 45 Lt"/>
                  <a:cs typeface="Arial"/>
                </a:rPr>
                <a:t>Communication</a:t>
              </a:r>
              <a:endParaRPr sz="1200">
                <a:latin typeface="HelveticaNeueLT Pro 45 Lt"/>
                <a:cs typeface="Arial"/>
              </a:endParaRPr>
            </a:p>
            <a:p>
              <a:pPr marL="241300" indent="-228600">
                <a:lnSpc>
                  <a:spcPts val="1739"/>
                </a:lnSpc>
                <a:buClr>
                  <a:srgbClr val="DC2327"/>
                </a:buClr>
                <a:buSzPct val="150000"/>
                <a:buChar char="-"/>
                <a:tabLst>
                  <a:tab pos="240665" algn="l"/>
                  <a:tab pos="241300" algn="l"/>
                </a:tabLst>
              </a:pPr>
              <a:r>
                <a:rPr sz="1200" spc="-10">
                  <a:solidFill>
                    <a:srgbClr val="231F20"/>
                  </a:solidFill>
                  <a:latin typeface="HelveticaNeueLT Pro 45 Lt"/>
                  <a:cs typeface="Arial"/>
                </a:rPr>
                <a:t>Northern</a:t>
              </a:r>
              <a:r>
                <a:rPr sz="1200" spc="-25">
                  <a:solidFill>
                    <a:srgbClr val="231F20"/>
                  </a:solidFill>
                  <a:latin typeface="HelveticaNeueLT Pro 45 Lt"/>
                  <a:cs typeface="Arial"/>
                </a:rPr>
                <a:t> </a:t>
              </a:r>
              <a:r>
                <a:rPr sz="1200" spc="-35">
                  <a:solidFill>
                    <a:srgbClr val="231F20"/>
                  </a:solidFill>
                  <a:latin typeface="HelveticaNeueLT Pro 45 Lt"/>
                  <a:cs typeface="Arial"/>
                </a:rPr>
                <a:t>Ireland:</a:t>
              </a:r>
              <a:r>
                <a:rPr sz="1200" spc="-25">
                  <a:solidFill>
                    <a:srgbClr val="231F20"/>
                  </a:solidFill>
                  <a:latin typeface="HelveticaNeueLT Pro 45 Lt"/>
                  <a:cs typeface="Arial"/>
                </a:rPr>
                <a:t> </a:t>
              </a:r>
              <a:r>
                <a:rPr sz="1200" spc="-20">
                  <a:solidFill>
                    <a:srgbClr val="231F20"/>
                  </a:solidFill>
                  <a:latin typeface="HelveticaNeueLT Pro 45 Lt"/>
                  <a:cs typeface="Arial"/>
                </a:rPr>
                <a:t>Communication,</a:t>
              </a:r>
              <a:r>
                <a:rPr sz="1200" spc="-25">
                  <a:solidFill>
                    <a:srgbClr val="231F20"/>
                  </a:solidFill>
                  <a:latin typeface="HelveticaNeueLT Pro 45 Lt"/>
                  <a:cs typeface="Arial"/>
                </a:rPr>
                <a:t> Thinking skills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20">
                  <a:solidFill>
                    <a:srgbClr val="231F20"/>
                  </a:solidFill>
                  <a:latin typeface="HelveticaNeueLT Pro 45 Lt"/>
                  <a:cs typeface="Arial"/>
                </a:rPr>
                <a:t>personal</a:t>
              </a:r>
              <a:r>
                <a:rPr sz="1200" spc="-25">
                  <a:solidFill>
                    <a:srgbClr val="231F20"/>
                  </a:solidFill>
                  <a:latin typeface="HelveticaNeueLT Pro 45 Lt"/>
                  <a:cs typeface="Arial"/>
                </a:rPr>
                <a:t> </a:t>
              </a:r>
              <a:r>
                <a:rPr sz="1200" spc="-10">
                  <a:solidFill>
                    <a:srgbClr val="231F20"/>
                  </a:solidFill>
                  <a:latin typeface="HelveticaNeueLT Pro 45 Lt"/>
                  <a:cs typeface="Arial"/>
                </a:rPr>
                <a:t>capabilities,</a:t>
              </a:r>
              <a:endParaRPr sz="1200">
                <a:latin typeface="HelveticaNeueLT Pro 45 Lt"/>
                <a:cs typeface="Arial"/>
              </a:endParaRPr>
            </a:p>
            <a:p>
              <a:pPr marL="241300">
                <a:lnSpc>
                  <a:spcPts val="1380"/>
                </a:lnSpc>
              </a:pPr>
              <a:r>
                <a:rPr sz="1200" spc="-25">
                  <a:solidFill>
                    <a:srgbClr val="231F20"/>
                  </a:solidFill>
                  <a:latin typeface="HelveticaNeueLT Pro 45 Lt"/>
                  <a:cs typeface="Arial"/>
                </a:rPr>
                <a:t>Language</a:t>
              </a:r>
              <a:r>
                <a:rPr sz="1200" spc="-40">
                  <a:solidFill>
                    <a:srgbClr val="231F20"/>
                  </a:solidFill>
                  <a:latin typeface="HelveticaNeueLT Pro 45 Lt"/>
                  <a:cs typeface="Arial"/>
                </a:rPr>
                <a:t> </a:t>
              </a:r>
              <a:r>
                <a:rPr sz="1200">
                  <a:solidFill>
                    <a:srgbClr val="231F20"/>
                  </a:solidFill>
                  <a:latin typeface="HelveticaNeueLT Pro 45 Lt"/>
                  <a:cs typeface="Arial"/>
                </a:rPr>
                <a:t>and</a:t>
              </a:r>
              <a:r>
                <a:rPr sz="1200" spc="-35">
                  <a:solidFill>
                    <a:srgbClr val="231F20"/>
                  </a:solidFill>
                  <a:latin typeface="HelveticaNeueLT Pro 45 Lt"/>
                  <a:cs typeface="Arial"/>
                </a:rPr>
                <a:t> </a:t>
              </a:r>
              <a:r>
                <a:rPr sz="1200" spc="-10">
                  <a:solidFill>
                    <a:srgbClr val="231F20"/>
                  </a:solidFill>
                  <a:latin typeface="HelveticaNeueLT Pro 45 Lt"/>
                  <a:cs typeface="Arial"/>
                </a:rPr>
                <a:t>literacy</a:t>
              </a:r>
              <a:r>
                <a:rPr lang="en-GB" sz="1200" spc="-10">
                  <a:solidFill>
                    <a:srgbClr val="231F20"/>
                  </a:solidFill>
                  <a:latin typeface="HelveticaNeueLT Pro 45 Lt"/>
                  <a:cs typeface="Arial"/>
                </a:rPr>
                <a:t>.</a:t>
              </a:r>
              <a:endParaRPr sz="1200">
                <a:latin typeface="HelveticaNeueLT Pro 45 Lt" panose="020B0403020202020204" pitchFamily="34" charset="0"/>
                <a:cs typeface="Arial"/>
              </a:endParaRPr>
            </a:p>
          </p:txBody>
        </p:sp>
        <p:sp>
          <p:nvSpPr>
            <p:cNvPr id="10" name="object 7">
              <a:extLst>
                <a:ext uri="{FF2B5EF4-FFF2-40B4-BE49-F238E27FC236}">
                  <a16:creationId xmlns:a16="http://schemas.microsoft.com/office/drawing/2014/main" id="{F41C1BE4-2C32-6BFF-A9EE-3BF5A873EDC6}"/>
                </a:ext>
              </a:extLst>
            </p:cNvPr>
            <p:cNvSpPr>
              <a:spLocks noGrp="1" noRot="1" noMove="1" noResize="1" noEditPoints="1" noAdjustHandles="1" noChangeArrowheads="1" noChangeShapeType="1"/>
            </p:cNvSpPr>
            <p:nvPr/>
          </p:nvSpPr>
          <p:spPr>
            <a:xfrm>
              <a:off x="4332700" y="5736705"/>
              <a:ext cx="5870575" cy="1353820"/>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1" name="object 8">
              <a:extLst>
                <a:ext uri="{FF2B5EF4-FFF2-40B4-BE49-F238E27FC236}">
                  <a16:creationId xmlns:a16="http://schemas.microsoft.com/office/drawing/2014/main" id="{E4B3E55B-860D-6303-8F6F-E3254BFD2378}"/>
                </a:ext>
              </a:extLst>
            </p:cNvPr>
            <p:cNvSpPr txBox="1">
              <a:spLocks noGrp="1" noRot="1" noMove="1" noResize="1" noEditPoints="1" noAdjustHandles="1" noChangeArrowheads="1" noChangeShapeType="1"/>
            </p:cNvSpPr>
            <p:nvPr/>
          </p:nvSpPr>
          <p:spPr>
            <a:xfrm>
              <a:off x="4484950" y="4575201"/>
              <a:ext cx="5616872" cy="1115455"/>
            </a:xfrm>
            <a:prstGeom prst="rect">
              <a:avLst/>
            </a:prstGeom>
          </p:spPr>
          <p:txBody>
            <a:bodyPr vert="horz" wrap="square" lIns="0" tIns="0" rIns="0" bIns="0" rtlCol="0" anchor="t">
              <a:spAutoFit/>
            </a:bodyPr>
            <a:lstStyle/>
            <a:p>
              <a:pPr marL="171450" indent="-171450">
                <a:buClr>
                  <a:srgbClr val="EE2A24"/>
                </a:buClr>
                <a:buFont typeface="HelveticaNeueLT Pro 45 Lt" panose="020B0403020202020204" pitchFamily="34" charset="0"/>
                <a:buChar char="-"/>
              </a:pPr>
              <a:r>
                <a:rPr lang="en-GB" sz="1200">
                  <a:latin typeface="HelveticaNeueLT Pro 45 Lt"/>
                </a:rPr>
                <a:t>Invite learners to answer the question ‘how can heatwaves affect a phone?’ by conducting their own research. You could invite them to do the same to learn about heatwaves first aid.</a:t>
              </a:r>
            </a:p>
            <a:p>
              <a:pPr marL="171450" indent="-171450">
                <a:buClr>
                  <a:srgbClr val="EE2A24"/>
                </a:buClr>
                <a:buFont typeface="HelveticaNeueLT Pro 45 Lt" panose="020B0403020202020204" pitchFamily="34" charset="0"/>
                <a:buChar char="-"/>
              </a:pPr>
              <a:r>
                <a:rPr lang="en-GB" sz="1200">
                  <a:latin typeface="HelveticaNeueLT Pro 45 Lt"/>
                </a:rPr>
                <a:t>Invite learners to create roleplays of the scenarios or think of their own scenarios to show the class how to apply the first aid information.</a:t>
              </a:r>
              <a:endParaRPr lang="en-GB" sz="1200">
                <a:solidFill>
                  <a:schemeClr val="tx1"/>
                </a:solidFill>
                <a:latin typeface="HelveticaNeueLT Pro 45 Lt"/>
              </a:endParaRPr>
            </a:p>
            <a:p>
              <a:pPr>
                <a:buClr>
                  <a:srgbClr val="EE2A24"/>
                </a:buClr>
              </a:pPr>
              <a:endParaRPr lang="en-GB" sz="1200">
                <a:solidFill>
                  <a:schemeClr val="tx1"/>
                </a:solidFill>
                <a:latin typeface="HelveticaNeueLT Pro 45 Lt" panose="020B0403020202020204" pitchFamily="34" charset="0"/>
              </a:endParaRPr>
            </a:p>
          </p:txBody>
        </p:sp>
        <p:sp>
          <p:nvSpPr>
            <p:cNvPr id="12" name="object 9">
              <a:extLst>
                <a:ext uri="{FF2B5EF4-FFF2-40B4-BE49-F238E27FC236}">
                  <a16:creationId xmlns:a16="http://schemas.microsoft.com/office/drawing/2014/main" id="{4FE46071-BB9D-1C8E-9F15-607BBC50F223}"/>
                </a:ext>
              </a:extLst>
            </p:cNvPr>
            <p:cNvSpPr>
              <a:spLocks noGrp="1" noRot="1" noMove="1" noResize="1" noEditPoints="1" noAdjustHandles="1" noChangeArrowheads="1" noChangeShapeType="1"/>
            </p:cNvSpPr>
            <p:nvPr/>
          </p:nvSpPr>
          <p:spPr>
            <a:xfrm>
              <a:off x="4340950" y="4464005"/>
              <a:ext cx="5870575" cy="1175385"/>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13" name="object 10">
              <a:extLst>
                <a:ext uri="{FF2B5EF4-FFF2-40B4-BE49-F238E27FC236}">
                  <a16:creationId xmlns:a16="http://schemas.microsoft.com/office/drawing/2014/main" id="{EA89CE2A-5633-9D62-08DA-65EF14B915C4}"/>
                </a:ext>
              </a:extLst>
            </p:cNvPr>
            <p:cNvSpPr txBox="1">
              <a:spLocks noGrp="1" noRot="1" noMove="1" noResize="1" noEditPoints="1" noAdjustHandles="1" noChangeArrowheads="1" noChangeShapeType="1"/>
            </p:cNvSpPr>
            <p:nvPr/>
          </p:nvSpPr>
          <p:spPr>
            <a:xfrm>
              <a:off x="4484949" y="2050621"/>
              <a:ext cx="5525135" cy="2243819"/>
            </a:xfrm>
            <a:prstGeom prst="rect">
              <a:avLst/>
            </a:prstGeom>
          </p:spPr>
          <p:txBody>
            <a:bodyPr vert="horz" wrap="square" lIns="0" tIns="12700" rIns="0" bIns="0" rtlCol="0" anchor="t">
              <a:spAutoFit/>
            </a:bodyPr>
            <a:lstStyle/>
            <a:p>
              <a:pPr marL="228600" indent="-228600">
                <a:buClr>
                  <a:srgbClr val="EE2A24"/>
                </a:buClr>
                <a:buFont typeface="+mj-lt"/>
                <a:buAutoNum type="arabicPeriod"/>
              </a:pPr>
              <a:r>
                <a:rPr lang="en-GB" sz="1200" dirty="0">
                  <a:latin typeface="HelveticaNeueLT Pro 45 Lt"/>
                </a:rPr>
                <a:t>Invite learners to take a pause [3], then introduce the objective and the big question [4,5].</a:t>
              </a:r>
            </a:p>
            <a:p>
              <a:pPr marL="228600" indent="-228600">
                <a:buClr>
                  <a:srgbClr val="EE2A24"/>
                </a:buClr>
                <a:buFont typeface="+mj-lt"/>
                <a:buAutoNum type="arabicPeriod"/>
              </a:pPr>
              <a:r>
                <a:rPr lang="en-GB" sz="1200" dirty="0">
                  <a:latin typeface="HelveticaNeueLT Pro 45 Lt"/>
                </a:rPr>
                <a:t>Ask learners to look at the image of a phone in the sun and discuss ideas [6]. Then, share the damage the sun can cause [7]. Support learners to make the connection that the sun can damage our bodies too [8].</a:t>
              </a:r>
            </a:p>
            <a:p>
              <a:pPr marL="228600" indent="-228600">
                <a:buClr>
                  <a:srgbClr val="EE2A24"/>
                </a:buClr>
                <a:buFont typeface="+mj-lt"/>
                <a:buAutoNum type="arabicPeriod"/>
              </a:pPr>
              <a:r>
                <a:rPr lang="en-GB" sz="1200" dirty="0">
                  <a:latin typeface="HelveticaNeueLT Pro 45 Lt"/>
                </a:rPr>
                <a:t>Explain that learners will learn some heatwave first aid and introduce the task [9]. Invite learners to reflect on their first aid learning by answering the questions [10].</a:t>
              </a:r>
            </a:p>
            <a:p>
              <a:pPr marL="228600" indent="-228600">
                <a:buClr>
                  <a:srgbClr val="EE2A24"/>
                </a:buClr>
                <a:buFont typeface="+mj-lt"/>
                <a:buAutoNum type="arabicPeriod"/>
              </a:pPr>
              <a:r>
                <a:rPr lang="en-GB" sz="1200" dirty="0">
                  <a:latin typeface="HelveticaNeueLT Pro 45 Lt"/>
                </a:rPr>
                <a:t>Explain that next learners will put their first aid into practice. Go through the instructions on the slide [11].</a:t>
              </a:r>
            </a:p>
            <a:p>
              <a:pPr marL="228600" indent="-228600">
                <a:buClr>
                  <a:srgbClr val="EE2A24"/>
                </a:buClr>
                <a:buFont typeface="+mj-lt"/>
                <a:buAutoNum type="arabicPeriod"/>
              </a:pPr>
              <a:r>
                <a:rPr lang="en-GB" sz="1200" dirty="0">
                  <a:latin typeface="HelveticaNeueLT Pro 45 Lt"/>
                </a:rPr>
                <a:t>Gather learner’s attention and invite reflection [12].</a:t>
              </a:r>
            </a:p>
            <a:p>
              <a:pPr marL="228600" indent="-228600">
                <a:buClr>
                  <a:srgbClr val="EE2A24"/>
                </a:buClr>
                <a:buFont typeface="+mj-lt"/>
                <a:buAutoNum type="arabicPeriod"/>
              </a:pPr>
              <a:r>
                <a:rPr lang="en-GB" sz="1200" dirty="0">
                  <a:latin typeface="HelveticaNeueLT Pro 45 Lt"/>
                </a:rPr>
                <a:t>Refer back to the big question to review progress [13].</a:t>
              </a:r>
            </a:p>
          </p:txBody>
        </p:sp>
        <p:sp>
          <p:nvSpPr>
            <p:cNvPr id="14" name="object 11">
              <a:extLst>
                <a:ext uri="{FF2B5EF4-FFF2-40B4-BE49-F238E27FC236}">
                  <a16:creationId xmlns:a16="http://schemas.microsoft.com/office/drawing/2014/main" id="{013B049F-1C6D-11B0-601E-5623183D3BAF}"/>
                </a:ext>
              </a:extLst>
            </p:cNvPr>
            <p:cNvSpPr>
              <a:spLocks noGrp="1" noRot="1" noMove="1" noResize="1" noEditPoints="1" noAdjustHandles="1" noChangeArrowheads="1" noChangeShapeType="1"/>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5" name="object 12">
              <a:extLst>
                <a:ext uri="{FF2B5EF4-FFF2-40B4-BE49-F238E27FC236}">
                  <a16:creationId xmlns:a16="http://schemas.microsoft.com/office/drawing/2014/main" id="{E5193246-A75F-7539-3968-36100062A41A}"/>
                </a:ext>
              </a:extLst>
            </p:cNvPr>
            <p:cNvSpPr txBox="1">
              <a:spLocks noGrp="1" noRot="1" noMove="1" noResize="1" noEditPoints="1" noAdjustHandles="1" noChangeArrowheads="1" noChangeShapeType="1"/>
            </p:cNvSpPr>
            <p:nvPr/>
          </p:nvSpPr>
          <p:spPr>
            <a:xfrm>
              <a:off x="3122148" y="1241817"/>
              <a:ext cx="918599" cy="508668"/>
            </a:xfrm>
            <a:prstGeom prst="rect">
              <a:avLst/>
            </a:prstGeom>
          </p:spPr>
          <p:txBody>
            <a:bodyPr vert="horz" wrap="square" lIns="0" tIns="12700" rIns="0" bIns="0" rtlCol="0">
              <a:spAutoFit/>
            </a:bodyPr>
            <a:lstStyle/>
            <a:p>
              <a:pPr marL="80645" marR="5080" indent="-68580">
                <a:lnSpc>
                  <a:spcPct val="100000"/>
                </a:lnSpc>
                <a:spcBef>
                  <a:spcPts val="100"/>
                </a:spcBef>
              </a:pPr>
              <a:r>
                <a:rPr sz="1600" b="1" spc="-10">
                  <a:solidFill>
                    <a:srgbClr val="231F20"/>
                  </a:solidFill>
                  <a:latin typeface="HelveticaNeueLT Pro 65 Md" panose="020B0804020202020204" pitchFamily="34" charset="0"/>
                  <a:cs typeface="Arial"/>
                </a:rPr>
                <a:t>Success criteria</a:t>
              </a:r>
              <a:endParaRPr sz="1600">
                <a:latin typeface="HelveticaNeueLT Pro 65 Md" panose="020B0804020202020204" pitchFamily="34" charset="0"/>
                <a:cs typeface="Arial"/>
              </a:endParaRPr>
            </a:p>
          </p:txBody>
        </p:sp>
        <p:sp>
          <p:nvSpPr>
            <p:cNvPr id="16" name="object 13">
              <a:extLst>
                <a:ext uri="{FF2B5EF4-FFF2-40B4-BE49-F238E27FC236}">
                  <a16:creationId xmlns:a16="http://schemas.microsoft.com/office/drawing/2014/main" id="{628A79D2-0F90-CD3F-1D3A-7BE8B0C72C96}"/>
                </a:ext>
              </a:extLst>
            </p:cNvPr>
            <p:cNvSpPr>
              <a:spLocks noGrp="1" noRot="1" noMove="1" noResize="1" noEditPoints="1" noAdjustHandles="1" noChangeArrowheads="1" noChangeShapeType="1"/>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17" name="object 14">
              <a:extLst>
                <a:ext uri="{FF2B5EF4-FFF2-40B4-BE49-F238E27FC236}">
                  <a16:creationId xmlns:a16="http://schemas.microsoft.com/office/drawing/2014/main" id="{E3998120-8773-05ED-2711-51095C5324E2}"/>
                </a:ext>
              </a:extLst>
            </p:cNvPr>
            <p:cNvSpPr txBox="1">
              <a:spLocks noGrp="1" noRot="1" noMove="1" noResize="1" noEditPoints="1" noAdjustHandles="1" noChangeArrowheads="1" noChangeShapeType="1"/>
            </p:cNvSpPr>
            <p:nvPr/>
          </p:nvSpPr>
          <p:spPr>
            <a:xfrm>
              <a:off x="3033897" y="2920301"/>
              <a:ext cx="1204595" cy="508668"/>
            </a:xfrm>
            <a:prstGeom prst="rect">
              <a:avLst/>
            </a:prstGeom>
          </p:spPr>
          <p:txBody>
            <a:bodyPr vert="horz" wrap="square" lIns="0" tIns="12700" rIns="0" bIns="0" rtlCol="0">
              <a:spAutoFit/>
            </a:bodyPr>
            <a:lstStyle/>
            <a:p>
              <a:pPr marL="17780" marR="5080" indent="-5715">
                <a:lnSpc>
                  <a:spcPct val="100000"/>
                </a:lnSpc>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0">
                  <a:solidFill>
                    <a:srgbClr val="231F20"/>
                  </a:solidFill>
                  <a:latin typeface="HelveticaNeueLT Pro 65 Md" panose="020B0804020202020204" pitchFamily="34" charset="0"/>
                  <a:cs typeface="Arial"/>
                </a:rPr>
                <a:t> </a:t>
              </a:r>
              <a:r>
                <a:rPr sz="1600" b="1" spc="-30">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18" name="object 15">
              <a:extLst>
                <a:ext uri="{FF2B5EF4-FFF2-40B4-BE49-F238E27FC236}">
                  <a16:creationId xmlns:a16="http://schemas.microsoft.com/office/drawing/2014/main" id="{863C8035-EC2F-383B-E563-09697119B1D3}"/>
                </a:ext>
              </a:extLst>
            </p:cNvPr>
            <p:cNvSpPr>
              <a:spLocks noGrp="1" noRot="1" noMove="1" noResize="1" noEditPoints="1" noAdjustHandles="1" noChangeArrowheads="1" noChangeShapeType="1"/>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19" name="object 16">
              <a:extLst>
                <a:ext uri="{FF2B5EF4-FFF2-40B4-BE49-F238E27FC236}">
                  <a16:creationId xmlns:a16="http://schemas.microsoft.com/office/drawing/2014/main" id="{AD4DB37E-8EA5-BCEF-FD61-FC4BF9E61683}"/>
                </a:ext>
              </a:extLst>
            </p:cNvPr>
            <p:cNvSpPr txBox="1">
              <a:spLocks noGrp="1" noRot="1" noMove="1" noResize="1" noEditPoints="1" noAdjustHandles="1" noChangeArrowheads="1" noChangeShapeType="1"/>
            </p:cNvSpPr>
            <p:nvPr/>
          </p:nvSpPr>
          <p:spPr>
            <a:xfrm>
              <a:off x="3196751" y="4786377"/>
              <a:ext cx="800735" cy="513080"/>
            </a:xfrm>
            <a:prstGeom prst="rect">
              <a:avLst/>
            </a:prstGeom>
          </p:spPr>
          <p:txBody>
            <a:bodyPr vert="horz" wrap="square" lIns="0" tIns="12700" rIns="0" bIns="0" rtlCol="0">
              <a:spAutoFit/>
            </a:bodyPr>
            <a:lstStyle/>
            <a:p>
              <a:pPr marL="123189" marR="5080" indent="-111125">
                <a:lnSpc>
                  <a:spcPct val="100000"/>
                </a:lnSpc>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 </a:t>
              </a:r>
              <a:r>
                <a:rPr sz="1600" b="1" spc="-10">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20" name="object 17">
              <a:extLst>
                <a:ext uri="{FF2B5EF4-FFF2-40B4-BE49-F238E27FC236}">
                  <a16:creationId xmlns:a16="http://schemas.microsoft.com/office/drawing/2014/main" id="{2F48D0B3-4B58-1976-B556-19F32E836461}"/>
                </a:ext>
              </a:extLst>
            </p:cNvPr>
            <p:cNvSpPr>
              <a:spLocks noGrp="1" noRot="1" noMove="1" noResize="1" noEditPoints="1" noAdjustHandles="1" noChangeArrowheads="1" noChangeShapeType="1"/>
            </p:cNvSpPr>
            <p:nvPr/>
          </p:nvSpPr>
          <p:spPr>
            <a:xfrm>
              <a:off x="3000150" y="4464005"/>
              <a:ext cx="1204595" cy="1175385"/>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21" name="object 18">
              <a:extLst>
                <a:ext uri="{FF2B5EF4-FFF2-40B4-BE49-F238E27FC236}">
                  <a16:creationId xmlns:a16="http://schemas.microsoft.com/office/drawing/2014/main" id="{A2E139DD-0F51-4853-824C-B6449CC6FA39}"/>
                </a:ext>
              </a:extLst>
            </p:cNvPr>
            <p:cNvSpPr txBox="1">
              <a:spLocks noGrp="1" noRot="1" noMove="1" noResize="1" noEditPoints="1" noAdjustHandles="1" noChangeArrowheads="1" noChangeShapeType="1"/>
            </p:cNvSpPr>
            <p:nvPr/>
          </p:nvSpPr>
          <p:spPr>
            <a:xfrm>
              <a:off x="3022333" y="6148127"/>
              <a:ext cx="1157964" cy="513080"/>
            </a:xfrm>
            <a:prstGeom prst="rect">
              <a:avLst/>
            </a:prstGeom>
          </p:spPr>
          <p:txBody>
            <a:bodyPr vert="horz" wrap="square" lIns="0" tIns="12700" rIns="0" bIns="0" rtlCol="0">
              <a:spAutoFit/>
            </a:bodyPr>
            <a:lstStyle/>
            <a:p>
              <a:pPr marL="324485" marR="5080" indent="-312420">
                <a:lnSpc>
                  <a:spcPct val="100000"/>
                </a:lnSpc>
                <a:spcBef>
                  <a:spcPts val="100"/>
                </a:spcBef>
              </a:pPr>
              <a:r>
                <a:rPr sz="1600" b="1" spc="-10">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22" name="object 19">
              <a:extLst>
                <a:ext uri="{FF2B5EF4-FFF2-40B4-BE49-F238E27FC236}">
                  <a16:creationId xmlns:a16="http://schemas.microsoft.com/office/drawing/2014/main" id="{15FBE456-1304-4A33-A3E9-E5D6FD5FEC03}"/>
                </a:ext>
              </a:extLst>
            </p:cNvPr>
            <p:cNvSpPr>
              <a:spLocks noGrp="1" noRot="1" noMove="1" noResize="1" noEditPoints="1" noAdjustHandles="1" noChangeArrowheads="1" noChangeShapeType="1"/>
            </p:cNvSpPr>
            <p:nvPr/>
          </p:nvSpPr>
          <p:spPr>
            <a:xfrm>
              <a:off x="3000150" y="5736705"/>
              <a:ext cx="1204595" cy="1353820"/>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23" name="object 20">
              <a:extLst>
                <a:ext uri="{FF2B5EF4-FFF2-40B4-BE49-F238E27FC236}">
                  <a16:creationId xmlns:a16="http://schemas.microsoft.com/office/drawing/2014/main" id="{802C0C28-F9C4-3A21-0DCD-B08939EBD184}"/>
                </a:ext>
              </a:extLst>
            </p:cNvPr>
            <p:cNvSpPr txBox="1">
              <a:spLocks noGrp="1" noRot="1" noMove="1" noResize="1" noEditPoints="1" noAdjustHandles="1" noChangeArrowheads="1" noChangeShapeType="1"/>
            </p:cNvSpPr>
            <p:nvPr/>
          </p:nvSpPr>
          <p:spPr>
            <a:xfrm>
              <a:off x="676083" y="3926805"/>
              <a:ext cx="1467485" cy="269240"/>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0">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24" name="object 21">
              <a:extLst>
                <a:ext uri="{FF2B5EF4-FFF2-40B4-BE49-F238E27FC236}">
                  <a16:creationId xmlns:a16="http://schemas.microsoft.com/office/drawing/2014/main" id="{7E864EF9-8D47-BB0A-F795-D33CD7DBE23F}"/>
                </a:ext>
              </a:extLst>
            </p:cNvPr>
            <p:cNvSpPr txBox="1">
              <a:spLocks noGrp="1" noRot="1" noMove="1" noResize="1" noEditPoints="1" noAdjustHandles="1" noChangeArrowheads="1" noChangeShapeType="1"/>
            </p:cNvSpPr>
            <p:nvPr/>
          </p:nvSpPr>
          <p:spPr>
            <a:xfrm>
              <a:off x="621549" y="4265911"/>
              <a:ext cx="1963552" cy="1429629"/>
            </a:xfrm>
            <a:prstGeom prst="rect">
              <a:avLst/>
            </a:prstGeom>
          </p:spPr>
          <p:txBody>
            <a:bodyPr vert="horz" wrap="square" lIns="0" tIns="0" rIns="0" bIns="0" rtlCol="0" anchor="t">
              <a:spAutoFit/>
            </a:bodyPr>
            <a:lstStyle/>
            <a:p>
              <a:pPr marL="241300" indent="-228600">
                <a:lnSpc>
                  <a:spcPts val="1600"/>
                </a:lnSpc>
                <a:buClr>
                  <a:srgbClr val="DC2327"/>
                </a:buClr>
                <a:buSzPct val="150000"/>
                <a:buChar char="-"/>
                <a:tabLst>
                  <a:tab pos="240665" algn="l"/>
                  <a:tab pos="241300" algn="l"/>
                </a:tabLst>
              </a:pPr>
              <a:r>
                <a:rPr lang="en-GB" sz="1200" dirty="0">
                  <a:solidFill>
                    <a:srgbClr val="231F20"/>
                  </a:solidFill>
                  <a:latin typeface="HelveticaNeueLT Pro 45 Lt"/>
                  <a:cs typeface="Arial"/>
                </a:rPr>
                <a:t>Print </a:t>
              </a:r>
              <a:r>
                <a:rPr lang="en-GB" sz="1200" dirty="0">
                  <a:solidFill>
                    <a:srgbClr val="231F20"/>
                  </a:solidFill>
                  <a:latin typeface="HelveticaNeueLT Pro 45 Lt"/>
                  <a:cs typeface="Arial"/>
                  <a:hlinkClick r:id="rId3"/>
                </a:rPr>
                <a:t>heatwaves first aid posters</a:t>
              </a:r>
              <a:r>
                <a:rPr lang="en-GB" sz="1200" dirty="0">
                  <a:solidFill>
                    <a:srgbClr val="231F20"/>
                  </a:solidFill>
                  <a:latin typeface="HelveticaNeueLT Pro 45 Lt"/>
                  <a:cs typeface="Arial"/>
                </a:rPr>
                <a:t>, enough for one between two.</a:t>
              </a:r>
            </a:p>
            <a:p>
              <a:pPr marL="241300" indent="-228600">
                <a:lnSpc>
                  <a:spcPts val="1600"/>
                </a:lnSpc>
                <a:buClr>
                  <a:srgbClr val="DC2327"/>
                </a:buClr>
                <a:buSzPct val="150000"/>
                <a:buChar char="-"/>
                <a:tabLst>
                  <a:tab pos="240665" algn="l"/>
                  <a:tab pos="241300" algn="l"/>
                </a:tabLst>
              </a:pPr>
              <a:r>
                <a:rPr lang="en-GB" sz="1200" dirty="0">
                  <a:solidFill>
                    <a:srgbClr val="231F20"/>
                  </a:solidFill>
                  <a:latin typeface="HelveticaNeueLT Pro 45 Lt"/>
                  <a:cs typeface="Arial"/>
                </a:rPr>
                <a:t>Print </a:t>
              </a:r>
              <a:r>
                <a:rPr lang="en-GB" sz="1200" dirty="0">
                  <a:solidFill>
                    <a:srgbClr val="231F20"/>
                  </a:solidFill>
                  <a:latin typeface="HelveticaNeueLT Pro 45 Lt"/>
                  <a:cs typeface="Arial"/>
                  <a:hlinkClick r:id="rId4"/>
                </a:rPr>
                <a:t>heatwaves first aid scenarios</a:t>
              </a:r>
              <a:r>
                <a:rPr lang="en-GB" sz="1200" dirty="0">
                  <a:solidFill>
                    <a:srgbClr val="231F20"/>
                  </a:solidFill>
                  <a:latin typeface="HelveticaNeueLT Pro 45 Lt"/>
                  <a:cs typeface="Arial"/>
                </a:rPr>
                <a:t>, enough for 1 per small group.</a:t>
              </a:r>
            </a:p>
            <a:p>
              <a:pPr marL="241300" indent="-228600">
                <a:lnSpc>
                  <a:spcPts val="1600"/>
                </a:lnSpc>
                <a:buClr>
                  <a:srgbClr val="DC2327"/>
                </a:buClr>
                <a:buSzPct val="150000"/>
                <a:buChar char="-"/>
                <a:tabLst>
                  <a:tab pos="240665" algn="l"/>
                  <a:tab pos="241300" algn="l"/>
                </a:tabLst>
              </a:pPr>
              <a:r>
                <a:rPr lang="en-GB" sz="1200" dirty="0">
                  <a:solidFill>
                    <a:srgbClr val="231F20"/>
                  </a:solidFill>
                  <a:latin typeface="HelveticaNeueLT Pro 45 Lt"/>
                  <a:cs typeface="Arial"/>
                </a:rPr>
                <a:t>Optional: laptops/tablets</a:t>
              </a:r>
              <a:endParaRPr sz="1200" dirty="0">
                <a:latin typeface="HelveticaNeueLT Pro 45 Lt"/>
                <a:cs typeface="Arial"/>
              </a:endParaRPr>
            </a:p>
          </p:txBody>
        </p:sp>
        <p:sp>
          <p:nvSpPr>
            <p:cNvPr id="25" name="object 23">
              <a:extLst>
                <a:ext uri="{FF2B5EF4-FFF2-40B4-BE49-F238E27FC236}">
                  <a16:creationId xmlns:a16="http://schemas.microsoft.com/office/drawing/2014/main" id="{A0D2B906-4569-1928-88D5-8F3E3B6977BC}"/>
                </a:ext>
              </a:extLst>
            </p:cNvPr>
            <p:cNvSpPr>
              <a:spLocks noGrp="1" noRot="1" noMove="1" noResize="1" noEditPoints="1" noAdjustHandles="1" noChangeArrowheads="1" noChangeShapeType="1"/>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26" name="object 24">
              <a:extLst>
                <a:ext uri="{FF2B5EF4-FFF2-40B4-BE49-F238E27FC236}">
                  <a16:creationId xmlns:a16="http://schemas.microsoft.com/office/drawing/2014/main" id="{0CA26579-8068-1F2C-F32D-ED234EF02399}"/>
                </a:ext>
              </a:extLst>
            </p:cNvPr>
            <p:cNvSpPr>
              <a:spLocks noGrp="1" noRot="1" noMove="1" noResize="1" noEditPoints="1" noAdjustHandles="1" noChangeArrowheads="1" noChangeShapeType="1"/>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27" name="object 25">
              <a:extLst>
                <a:ext uri="{FF2B5EF4-FFF2-40B4-BE49-F238E27FC236}">
                  <a16:creationId xmlns:a16="http://schemas.microsoft.com/office/drawing/2014/main" id="{51F709FD-EEB8-6DB8-131E-52EB42219D4E}"/>
                </a:ext>
              </a:extLst>
            </p:cNvPr>
            <p:cNvSpPr txBox="1">
              <a:spLocks noGrp="1" noRot="1" noMove="1" noResize="1" noEditPoints="1" noAdjustHandles="1" noChangeArrowheads="1" noChangeShapeType="1"/>
            </p:cNvSpPr>
            <p:nvPr/>
          </p:nvSpPr>
          <p:spPr>
            <a:xfrm>
              <a:off x="1235858" y="1460309"/>
              <a:ext cx="1349243"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Small group</a:t>
              </a:r>
              <a:endParaRPr sz="1600">
                <a:latin typeface="HelveticaNeueLT Pro 65 Md" panose="020B0804020202020204" pitchFamily="34" charset="0"/>
                <a:cs typeface="Arial"/>
              </a:endParaRPr>
            </a:p>
          </p:txBody>
        </p:sp>
        <p:sp>
          <p:nvSpPr>
            <p:cNvPr id="28" name="object 26">
              <a:extLst>
                <a:ext uri="{FF2B5EF4-FFF2-40B4-BE49-F238E27FC236}">
                  <a16:creationId xmlns:a16="http://schemas.microsoft.com/office/drawing/2014/main" id="{0A30D213-782A-021E-9B33-640BCD4E9D32}"/>
                </a:ext>
              </a:extLst>
            </p:cNvPr>
            <p:cNvSpPr>
              <a:spLocks noGrp="1" noRot="1" noMove="1" noResize="1" noEditPoints="1" noAdjustHandles="1" noChangeArrowheads="1" noChangeShapeType="1"/>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29" name="object 27">
              <a:extLst>
                <a:ext uri="{FF2B5EF4-FFF2-40B4-BE49-F238E27FC236}">
                  <a16:creationId xmlns:a16="http://schemas.microsoft.com/office/drawing/2014/main" id="{A9A1AC52-EA07-DA84-A400-46D40664D2C9}"/>
                </a:ext>
              </a:extLst>
            </p:cNvPr>
            <p:cNvSpPr txBox="1">
              <a:spLocks noGrp="1" noRot="1" noMove="1" noResize="1" noEditPoints="1" noAdjustHandles="1" noChangeArrowheads="1" noChangeShapeType="1"/>
            </p:cNvSpPr>
            <p:nvPr/>
          </p:nvSpPr>
          <p:spPr>
            <a:xfrm>
              <a:off x="1213050" y="2111021"/>
              <a:ext cx="1155296"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Discussion</a:t>
              </a:r>
              <a:endParaRPr sz="1600">
                <a:latin typeface="HelveticaNeueLT Pro 65 Md" panose="020B0804020202020204" pitchFamily="34" charset="0"/>
                <a:cs typeface="Arial"/>
              </a:endParaRPr>
            </a:p>
          </p:txBody>
        </p:sp>
        <p:sp>
          <p:nvSpPr>
            <p:cNvPr id="30" name="object 28">
              <a:extLst>
                <a:ext uri="{FF2B5EF4-FFF2-40B4-BE49-F238E27FC236}">
                  <a16:creationId xmlns:a16="http://schemas.microsoft.com/office/drawing/2014/main" id="{346B0C56-FFB2-06EC-69E9-A5350CD40E39}"/>
                </a:ext>
              </a:extLst>
            </p:cNvPr>
            <p:cNvSpPr>
              <a:spLocks noGrp="1" noRot="1" noMove="1" noResize="1" noEditPoints="1" noAdjustHandles="1" noChangeArrowheads="1" noChangeShapeType="1"/>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31" name="object 29">
              <a:extLst>
                <a:ext uri="{FF2B5EF4-FFF2-40B4-BE49-F238E27FC236}">
                  <a16:creationId xmlns:a16="http://schemas.microsoft.com/office/drawing/2014/main" id="{4569C58C-3E05-5B8F-0908-08AD5C586E46}"/>
                </a:ext>
              </a:extLst>
            </p:cNvPr>
            <p:cNvSpPr txBox="1">
              <a:spLocks noGrp="1" noRot="1" noMove="1" noResize="1" noEditPoints="1" noAdjustHandles="1" noChangeArrowheads="1" noChangeShapeType="1"/>
            </p:cNvSpPr>
            <p:nvPr/>
          </p:nvSpPr>
          <p:spPr>
            <a:xfrm>
              <a:off x="1232004" y="809595"/>
              <a:ext cx="1256112" cy="260789"/>
            </a:xfrm>
            <a:prstGeom prst="rect">
              <a:avLst/>
            </a:prstGeom>
          </p:spPr>
          <p:txBody>
            <a:bodyPr vert="horz" wrap="square" lIns="0" tIns="12700" rIns="0" bIns="0" rtlCol="0">
              <a:spAutoFit/>
            </a:bodyPr>
            <a:lstStyle/>
            <a:p>
              <a:pPr marL="12700">
                <a:lnSpc>
                  <a:spcPct val="100000"/>
                </a:lnSpc>
                <a:spcBef>
                  <a:spcPts val="100"/>
                </a:spcBef>
              </a:pPr>
              <a:r>
                <a:rPr lang="en-GB" sz="1600" b="1" spc="-20">
                  <a:solidFill>
                    <a:srgbClr val="231F20"/>
                  </a:solidFill>
                  <a:latin typeface="HelveticaNeueLT Pro 65 Md" panose="020B0804020202020204" pitchFamily="34" charset="0"/>
                  <a:cs typeface="Arial"/>
                </a:rPr>
                <a:t>30</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32" name="object 31">
              <a:extLst>
                <a:ext uri="{FF2B5EF4-FFF2-40B4-BE49-F238E27FC236}">
                  <a16:creationId xmlns:a16="http://schemas.microsoft.com/office/drawing/2014/main" id="{6479BD64-1FA3-EE85-4478-C3A793A0281B}"/>
                </a:ext>
              </a:extLst>
            </p:cNvPr>
            <p:cNvSpPr>
              <a:spLocks noGrp="1" noRot="1" noMove="1" noResize="1" noEditPoints="1" noAdjustHandles="1" noChangeArrowheads="1" noChangeShapeType="1"/>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33" name="object 32">
              <a:extLst>
                <a:ext uri="{FF2B5EF4-FFF2-40B4-BE49-F238E27FC236}">
                  <a16:creationId xmlns:a16="http://schemas.microsoft.com/office/drawing/2014/main" id="{D9315082-D146-3DE1-1727-BF10C579521A}"/>
                </a:ext>
              </a:extLst>
            </p:cNvPr>
            <p:cNvPicPr>
              <a:picLocks noGrp="1" noRot="1" noMove="1" noResize="1" noEditPoints="1" noAdjustHandles="1" noChangeArrowheads="1" noChangeShapeType="1" noCrop="1"/>
            </p:cNvPicPr>
            <p:nvPr/>
          </p:nvPicPr>
          <p:blipFill>
            <a:blip r:embed="rId5" cstate="print"/>
            <a:stretch>
              <a:fillRect/>
            </a:stretch>
          </p:blipFill>
          <p:spPr>
            <a:xfrm>
              <a:off x="566445" y="1288618"/>
              <a:ext cx="693546" cy="602983"/>
            </a:xfrm>
            <a:prstGeom prst="rect">
              <a:avLst/>
            </a:prstGeom>
          </p:spPr>
        </p:pic>
        <p:pic>
          <p:nvPicPr>
            <p:cNvPr id="34" name="object 33">
              <a:extLst>
                <a:ext uri="{FF2B5EF4-FFF2-40B4-BE49-F238E27FC236}">
                  <a16:creationId xmlns:a16="http://schemas.microsoft.com/office/drawing/2014/main" id="{629E3A1C-3BC5-754C-B146-3CEA43F7B707}"/>
                </a:ext>
              </a:extLst>
            </p:cNvPr>
            <p:cNvPicPr>
              <a:picLocks noGrp="1" noRot="1" noMove="1" noResize="1" noEditPoints="1" noAdjustHandles="1" noChangeArrowheads="1" noChangeShapeType="1" noCrop="1"/>
            </p:cNvPicPr>
            <p:nvPr/>
          </p:nvPicPr>
          <p:blipFill>
            <a:blip r:embed="rId6" cstate="print"/>
            <a:stretch>
              <a:fillRect/>
            </a:stretch>
          </p:blipFill>
          <p:spPr>
            <a:xfrm>
              <a:off x="621550" y="695553"/>
              <a:ext cx="453593" cy="514794"/>
            </a:xfrm>
            <a:prstGeom prst="rect">
              <a:avLst/>
            </a:prstGeom>
          </p:spPr>
        </p:pic>
        <p:pic>
          <p:nvPicPr>
            <p:cNvPr id="35" name="object 34">
              <a:extLst>
                <a:ext uri="{FF2B5EF4-FFF2-40B4-BE49-F238E27FC236}">
                  <a16:creationId xmlns:a16="http://schemas.microsoft.com/office/drawing/2014/main" id="{B4AD7A74-01CD-397D-78C7-D8ED59407B6D}"/>
                </a:ext>
              </a:extLst>
            </p:cNvPr>
            <p:cNvPicPr>
              <a:picLocks noGrp="1" noRot="1" noMove="1" noResize="1" noEditPoints="1" noAdjustHandles="1" noChangeArrowheads="1" noChangeShapeType="1" noCrop="1"/>
            </p:cNvPicPr>
            <p:nvPr/>
          </p:nvPicPr>
          <p:blipFill>
            <a:blip r:embed="rId7" cstate="print"/>
            <a:stretch>
              <a:fillRect/>
            </a:stretch>
          </p:blipFill>
          <p:spPr>
            <a:xfrm>
              <a:off x="583818" y="2915589"/>
              <a:ext cx="612622" cy="540003"/>
            </a:xfrm>
            <a:prstGeom prst="rect">
              <a:avLst/>
            </a:prstGeom>
          </p:spPr>
        </p:pic>
        <p:pic>
          <p:nvPicPr>
            <p:cNvPr id="36" name="object 35">
              <a:extLst>
                <a:ext uri="{FF2B5EF4-FFF2-40B4-BE49-F238E27FC236}">
                  <a16:creationId xmlns:a16="http://schemas.microsoft.com/office/drawing/2014/main" id="{B28422E8-CF8E-57B9-7EC1-F2C5BBD0A17A}"/>
                </a:ext>
              </a:extLst>
            </p:cNvPr>
            <p:cNvPicPr>
              <a:picLocks noGrp="1" noRot="1" noMove="1" noResize="1" noEditPoints="1" noAdjustHandles="1" noChangeArrowheads="1" noChangeShapeType="1" noCrop="1"/>
            </p:cNvPicPr>
            <p:nvPr/>
          </p:nvPicPr>
          <p:blipFill>
            <a:blip r:embed="rId8" cstate="print"/>
            <a:stretch>
              <a:fillRect/>
            </a:stretch>
          </p:blipFill>
          <p:spPr>
            <a:xfrm>
              <a:off x="10267201" y="401202"/>
              <a:ext cx="367195" cy="1710426"/>
            </a:xfrm>
            <a:prstGeom prst="rect">
              <a:avLst/>
            </a:prstGeom>
          </p:spPr>
        </p:pic>
        <p:pic>
          <p:nvPicPr>
            <p:cNvPr id="37" name="object 36">
              <a:extLst>
                <a:ext uri="{FF2B5EF4-FFF2-40B4-BE49-F238E27FC236}">
                  <a16:creationId xmlns:a16="http://schemas.microsoft.com/office/drawing/2014/main" id="{F95EA701-A7F1-6F5C-83BB-9F12B0AB0E40}"/>
                </a:ext>
              </a:extLst>
            </p:cNvPr>
            <p:cNvPicPr>
              <a:picLocks noGrp="1" noRot="1" noMove="1" noResize="1" noEditPoints="1" noAdjustHandles="1" noChangeArrowheads="1" noChangeShapeType="1" noCrop="1"/>
            </p:cNvPicPr>
            <p:nvPr/>
          </p:nvPicPr>
          <p:blipFill>
            <a:blip r:embed="rId9" cstate="print"/>
            <a:stretch>
              <a:fillRect/>
            </a:stretch>
          </p:blipFill>
          <p:spPr>
            <a:xfrm>
              <a:off x="640587" y="1997151"/>
              <a:ext cx="504405" cy="492150"/>
            </a:xfrm>
            <a:prstGeom prst="rect">
              <a:avLst/>
            </a:prstGeom>
          </p:spPr>
        </p:pic>
        <p:sp>
          <p:nvSpPr>
            <p:cNvPr id="38" name="object 37">
              <a:extLst>
                <a:ext uri="{FF2B5EF4-FFF2-40B4-BE49-F238E27FC236}">
                  <a16:creationId xmlns:a16="http://schemas.microsoft.com/office/drawing/2014/main" id="{6802DA59-5163-BFA8-22FB-B527637BA221}"/>
                </a:ext>
              </a:extLst>
            </p:cNvPr>
            <p:cNvSpPr txBox="1">
              <a:spLocks noGrp="1" noRot="1" noMove="1" noResize="1" noEditPoints="1" noAdjustHandles="1" noChangeArrowheads="1" noChangeShapeType="1"/>
            </p:cNvSpPr>
            <p:nvPr/>
          </p:nvSpPr>
          <p:spPr>
            <a:xfrm>
              <a:off x="320850" y="7127564"/>
              <a:ext cx="9893300" cy="177800"/>
            </a:xfrm>
            <a:prstGeom prst="rect">
              <a:avLst/>
            </a:prstGeom>
          </p:spPr>
          <p:txBody>
            <a:bodyPr vert="horz" wrap="square" lIns="0" tIns="12700" rIns="0" bIns="0" rtlCol="0">
              <a:spAutoFit/>
            </a:bodyPr>
            <a:lstStyle/>
            <a:p>
              <a:pPr marL="12700">
                <a:lnSpc>
                  <a:spcPct val="100000"/>
                </a:lnSpc>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0">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0">
                  <a:solidFill>
                    <a:srgbClr val="231F20"/>
                  </a:solidFill>
                  <a:latin typeface="Arial"/>
                  <a:cs typeface="Arial"/>
                </a:rPr>
                <a:t> </a:t>
              </a:r>
              <a:r>
                <a:rPr sz="1000" i="1">
                  <a:solidFill>
                    <a:srgbClr val="231F20"/>
                  </a:solidFill>
                  <a:latin typeface="Arial"/>
                  <a:cs typeface="Arial"/>
                </a:rPr>
                <a:t>2022</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0">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0">
                  <a:solidFill>
                    <a:srgbClr val="231F20"/>
                  </a:solidFill>
                  <a:latin typeface="Arial"/>
                  <a:cs typeface="Arial"/>
                </a:rPr>
                <a:t> </a:t>
              </a:r>
              <a:r>
                <a:rPr sz="1000" i="1">
                  <a:solidFill>
                    <a:srgbClr val="231F20"/>
                  </a:solidFill>
                  <a:latin typeface="Arial"/>
                  <a:cs typeface="Arial"/>
                </a:rPr>
                <a:t>charity</a:t>
              </a:r>
              <a:r>
                <a:rPr sz="1000" i="1" spc="-10">
                  <a:solidFill>
                    <a:srgbClr val="231F20"/>
                  </a:solidFill>
                  <a:latin typeface="Arial"/>
                  <a:cs typeface="Arial"/>
                </a:rPr>
                <a:t> </a:t>
              </a:r>
              <a:r>
                <a:rPr sz="1000" i="1">
                  <a:solidFill>
                    <a:srgbClr val="231F20"/>
                  </a:solidFill>
                  <a:latin typeface="Arial"/>
                  <a:cs typeface="Arial"/>
                </a:rPr>
                <a:t>registered</a:t>
              </a:r>
              <a:r>
                <a:rPr sz="1000" i="1" spc="-10">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0">
                  <a:solidFill>
                    <a:srgbClr val="231F20"/>
                  </a:solidFill>
                  <a:latin typeface="Arial"/>
                  <a:cs typeface="Arial"/>
                </a:rPr>
                <a:t> </a:t>
              </a:r>
              <a:r>
                <a:rPr sz="1000" i="1">
                  <a:solidFill>
                    <a:srgbClr val="231F20"/>
                  </a:solidFill>
                  <a:latin typeface="Arial"/>
                  <a:cs typeface="Arial"/>
                </a:rPr>
                <a:t>Scotland</a:t>
              </a:r>
              <a:r>
                <a:rPr sz="1000" i="1" spc="-10">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0">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0">
                  <a:solidFill>
                    <a:srgbClr val="231F20"/>
                  </a:solidFill>
                  <a:latin typeface="Arial"/>
                  <a:cs typeface="Arial"/>
                </a:rPr>
                <a:t>(0752)</a:t>
              </a:r>
              <a:endParaRPr sz="1000">
                <a:latin typeface="Arial"/>
                <a:cs typeface="Arial"/>
              </a:endParaRPr>
            </a:p>
          </p:txBody>
        </p:sp>
        <p:sp>
          <p:nvSpPr>
            <p:cNvPr id="39" name="object 38">
              <a:extLst>
                <a:ext uri="{FF2B5EF4-FFF2-40B4-BE49-F238E27FC236}">
                  <a16:creationId xmlns:a16="http://schemas.microsoft.com/office/drawing/2014/main" id="{51DC5063-3701-8A01-5FAD-7154C656702D}"/>
                </a:ext>
              </a:extLst>
            </p:cNvPr>
            <p:cNvSpPr txBox="1">
              <a:spLocks noGrp="1" noRot="1" noMove="1" noResize="1" noEditPoints="1" noAdjustHandles="1" noChangeArrowheads="1" noChangeShapeType="1"/>
            </p:cNvSpPr>
            <p:nvPr/>
          </p:nvSpPr>
          <p:spPr>
            <a:xfrm>
              <a:off x="1191246" y="2612198"/>
              <a:ext cx="1507511" cy="1097379"/>
            </a:xfrm>
            <a:prstGeom prst="rect">
              <a:avLst/>
            </a:prstGeom>
          </p:spPr>
          <p:txBody>
            <a:bodyPr vert="horz" wrap="square" lIns="0" tIns="12700" rIns="0" bIns="0" rtlCol="0">
              <a:spAutoFit/>
            </a:bodyPr>
            <a:lstStyle/>
            <a:p>
              <a:pPr marL="12700" marR="5080">
                <a:lnSpc>
                  <a:spcPct val="100000"/>
                </a:lnSpc>
                <a:spcBef>
                  <a:spcPts val="100"/>
                </a:spcBef>
              </a:pPr>
              <a:r>
                <a:rPr lang="en-GB" sz="1400" b="1" spc="-20">
                  <a:solidFill>
                    <a:srgbClr val="DC2327"/>
                  </a:solidFill>
                  <a:latin typeface="HelveticaNeueLT Pro 65 Md" panose="020B0804020202020204" pitchFamily="34" charset="0"/>
                  <a:cs typeface="Arial"/>
                </a:rPr>
                <a:t>Apply</a:t>
              </a:r>
              <a:r>
                <a:rPr sz="1400" b="1" spc="-60">
                  <a:solidFill>
                    <a:srgbClr val="DC2327"/>
                  </a:solidFill>
                  <a:latin typeface="HelveticaNeueLT Pro 65 Md" panose="020B0804020202020204" pitchFamily="34" charset="0"/>
                  <a:cs typeface="Arial"/>
                </a:rPr>
                <a:t> </a:t>
              </a:r>
              <a:r>
                <a:rPr lang="en-GB" sz="1400" b="1">
                  <a:latin typeface="HelveticaNeueLT Pro 65 Md" panose="020B0804020202020204" pitchFamily="34" charset="0"/>
                  <a:cs typeface="Arial"/>
                </a:rPr>
                <a:t>your learning to prepare for and cope with a heatwave</a:t>
              </a:r>
              <a:endParaRPr sz="1400">
                <a:latin typeface="HelveticaNeueLT Pro 65 Md" panose="020B0804020202020204" pitchFamily="34" charset="0"/>
                <a:cs typeface="Arial"/>
              </a:endParaRPr>
            </a:p>
          </p:txBody>
        </p:sp>
      </p:grpSp>
    </p:spTree>
    <p:extLst>
      <p:ext uri="{BB962C8B-B14F-4D97-AF65-F5344CB8AC3E}">
        <p14:creationId xmlns:p14="http://schemas.microsoft.com/office/powerpoint/2010/main" val="130708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D762906-F533-E08F-9E69-5CE72873A63F}"/>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t="6108"/>
          <a:stretch/>
        </p:blipFill>
        <p:spPr>
          <a:xfrm>
            <a:off x="542925" y="304799"/>
            <a:ext cx="10820400" cy="5676901"/>
          </a:xfrm>
          <a:prstGeom prst="rect">
            <a:avLst/>
          </a:prstGeom>
        </p:spPr>
      </p:pic>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ph type="title" idx="4294967295"/>
          </p:nvPr>
        </p:nvSpPr>
        <p:spPr>
          <a:xfrm>
            <a:off x="597474" y="213518"/>
            <a:ext cx="10667423" cy="1325563"/>
          </a:xfrm>
          <a:solidFill>
            <a:schemeClr val="bg1"/>
          </a:solidFill>
        </p:spPr>
        <p:txBody>
          <a:bodyPr/>
          <a:lstStyle/>
          <a:p>
            <a:r>
              <a:rPr lang="en-GB">
                <a:latin typeface="HelveticaNeueLT Pro 55 Roman"/>
              </a:rPr>
              <a:t>How to stay safe in a heatwave?</a:t>
            </a:r>
          </a:p>
        </p:txBody>
      </p:sp>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619413" y="1516062"/>
            <a:ext cx="10667424" cy="2105819"/>
          </a:xfrm>
          <a:solidFill>
            <a:schemeClr val="bg1"/>
          </a:solidFill>
        </p:spPr>
        <p:txBody>
          <a:bodyPr>
            <a:normAutofit/>
          </a:bodyPr>
          <a:lstStyle/>
          <a:p>
            <a:pPr marL="0" indent="0">
              <a:lnSpc>
                <a:spcPct val="120000"/>
              </a:lnSpc>
              <a:buNone/>
            </a:pPr>
            <a:r>
              <a:rPr lang="en-GB" dirty="0">
                <a:latin typeface="HelveticaNeueLT Pro 55 Roman" panose="020B0604020202020204" pitchFamily="34" charset="0"/>
              </a:rPr>
              <a:t>Now that you’ve learned how a heatwave can affect our bodies, think about how you could </a:t>
            </a:r>
            <a:r>
              <a:rPr lang="en-GB" b="1" dirty="0">
                <a:latin typeface="HelveticaNeueLT Pro 55 Roman" panose="020B0604020202020204" pitchFamily="34" charset="0"/>
              </a:rPr>
              <a:t>prevent</a:t>
            </a:r>
            <a:r>
              <a:rPr lang="en-GB" dirty="0">
                <a:latin typeface="HelveticaNeueLT Pro 55 Roman" panose="020B0604020202020204" pitchFamily="34" charset="0"/>
              </a:rPr>
              <a:t> this, and </a:t>
            </a:r>
            <a:r>
              <a:rPr lang="en-GB" b="1" dirty="0">
                <a:latin typeface="HelveticaNeueLT Pro 55 Roman" panose="020B0604020202020204" pitchFamily="34" charset="0"/>
              </a:rPr>
              <a:t>help others </a:t>
            </a:r>
            <a:r>
              <a:rPr lang="en-GB" dirty="0">
                <a:latin typeface="HelveticaNeueLT Pro 55 Roman" panose="020B0604020202020204" pitchFamily="34" charset="0"/>
              </a:rPr>
              <a:t>prevent this too.</a:t>
            </a:r>
          </a:p>
          <a:p>
            <a:endParaRPr lang="en-GB" dirty="0">
              <a:latin typeface="HelveticaNeueLT Pro 55 Roman" panose="020B0604020202020204" pitchFamily="34" charset="0"/>
            </a:endParaRPr>
          </a:p>
        </p:txBody>
      </p:sp>
      <p:sp>
        <p:nvSpPr>
          <p:cNvPr id="7" name="Rectangle 6">
            <a:extLst>
              <a:ext uri="{FF2B5EF4-FFF2-40B4-BE49-F238E27FC236}">
                <a16:creationId xmlns:a16="http://schemas.microsoft.com/office/drawing/2014/main" id="{E11961CC-5842-C588-F3D4-7927353C9BB4}"/>
              </a:ext>
            </a:extLst>
          </p:cNvPr>
          <p:cNvSpPr>
            <a:spLocks noGrp="1" noRot="1" noMove="1" noResize="1" noEditPoints="1" noAdjustHandles="1" noChangeArrowheads="1" noChangeShapeType="1"/>
          </p:cNvSpPr>
          <p:nvPr/>
        </p:nvSpPr>
        <p:spPr>
          <a:xfrm>
            <a:off x="597474" y="3162301"/>
            <a:ext cx="10667425" cy="273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b="1">
                <a:solidFill>
                  <a:schemeClr val="bg1"/>
                </a:solidFill>
                <a:latin typeface="HelveticaNeueLT Pro 55 Roman" panose="020B0604020202020204" pitchFamily="34" charset="0"/>
              </a:rPr>
              <a:t>How</a:t>
            </a:r>
            <a:r>
              <a:rPr lang="en-GB" sz="2800">
                <a:solidFill>
                  <a:schemeClr val="bg1"/>
                </a:solidFill>
                <a:latin typeface="HelveticaNeueLT Pro 55 Roman" panose="020B0604020202020204" pitchFamily="34" charset="0"/>
              </a:rPr>
              <a:t> can you </a:t>
            </a:r>
            <a:r>
              <a:rPr lang="en-GB" sz="2800" b="1">
                <a:solidFill>
                  <a:schemeClr val="bg1"/>
                </a:solidFill>
                <a:latin typeface="HelveticaNeueLT Pro 55 Roman" panose="020B0604020202020204" pitchFamily="34" charset="0"/>
              </a:rPr>
              <a:t>stay safe </a:t>
            </a:r>
            <a:r>
              <a:rPr lang="en-GB" sz="2800">
                <a:solidFill>
                  <a:schemeClr val="bg1"/>
                </a:solidFill>
                <a:latin typeface="HelveticaNeueLT Pro 55 Roman" panose="020B0604020202020204" pitchFamily="34" charset="0"/>
              </a:rPr>
              <a:t>in a heatwave?</a:t>
            </a:r>
          </a:p>
          <a:p>
            <a:pPr algn="ctr"/>
            <a:endParaRPr lang="en-GB" sz="2800">
              <a:solidFill>
                <a:schemeClr val="bg1"/>
              </a:solidFill>
              <a:latin typeface="HelveticaNeueLT Pro 55 Roman" panose="020B0604020202020204" pitchFamily="34" charset="0"/>
            </a:endParaRPr>
          </a:p>
          <a:p>
            <a:pPr algn="ctr"/>
            <a:r>
              <a:rPr lang="en-GB" sz="2800" b="1">
                <a:solidFill>
                  <a:schemeClr val="bg1"/>
                </a:solidFill>
                <a:latin typeface="HelveticaNeueLT Pro 55 Roman" panose="020B0604020202020204" pitchFamily="34" charset="0"/>
              </a:rPr>
              <a:t>Discuss</a:t>
            </a:r>
            <a:r>
              <a:rPr lang="en-GB" sz="2800">
                <a:solidFill>
                  <a:schemeClr val="bg1"/>
                </a:solidFill>
                <a:latin typeface="HelveticaNeueLT Pro 55 Roman" panose="020B0604020202020204" pitchFamily="34" charset="0"/>
              </a:rPr>
              <a:t> with a partner. </a:t>
            </a:r>
          </a:p>
          <a:p>
            <a:pPr algn="ctr"/>
            <a:endParaRPr lang="en-GB" sz="2800">
              <a:solidFill>
                <a:schemeClr val="bg1"/>
              </a:solidFill>
              <a:latin typeface="HelveticaNeueLT Pro 55 Roman" panose="020B0604020202020204" pitchFamily="34" charset="0"/>
            </a:endParaRPr>
          </a:p>
          <a:p>
            <a:pPr algn="ctr"/>
            <a:r>
              <a:rPr lang="en-GB" sz="2800" b="1">
                <a:solidFill>
                  <a:schemeClr val="bg1"/>
                </a:solidFill>
                <a:latin typeface="HelveticaNeueLT Pro 55 Roman" panose="020B0604020202020204" pitchFamily="34" charset="0"/>
              </a:rPr>
              <a:t>Refer</a:t>
            </a:r>
            <a:r>
              <a:rPr lang="en-GB" sz="2800">
                <a:solidFill>
                  <a:schemeClr val="bg1"/>
                </a:solidFill>
                <a:latin typeface="HelveticaNeueLT Pro 55 Roman" panose="020B0604020202020204" pitchFamily="34" charset="0"/>
              </a:rPr>
              <a:t> back to the heatwave first aid information.</a:t>
            </a:r>
          </a:p>
        </p:txBody>
      </p:sp>
      <p:pic>
        <p:nvPicPr>
          <p:cNvPr id="4" name="Picture 3" descr="An indicator showing the end of the slide and the start of the next.">
            <a:extLst>
              <a:ext uri="{FF2B5EF4-FFF2-40B4-BE49-F238E27FC236}">
                <a16:creationId xmlns:a16="http://schemas.microsoft.com/office/drawing/2014/main" id="{8B04450E-A79B-09E0-B5D0-FC8EB8FC2ED2}"/>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410139" y="88560"/>
            <a:ext cx="1184387" cy="615892"/>
          </a:xfrm>
          <a:prstGeom prst="rect">
            <a:avLst/>
          </a:prstGeom>
        </p:spPr>
      </p:pic>
      <p:sp>
        <p:nvSpPr>
          <p:cNvPr id="5" name="TextBox 4">
            <a:extLst>
              <a:ext uri="{FF2B5EF4-FFF2-40B4-BE49-F238E27FC236}">
                <a16:creationId xmlns:a16="http://schemas.microsoft.com/office/drawing/2014/main" id="{9150C750-288E-9748-11DA-5C7906CD4259}"/>
              </a:ext>
            </a:extLst>
          </p:cNvPr>
          <p:cNvSpPr txBox="1">
            <a:spLocks noGrp="1" noRot="1" noMove="1" noResize="1" noEditPoints="1" noAdjustHandles="1" noChangeArrowheads="1" noChangeShapeType="1"/>
          </p:cNvSpPr>
          <p:nvPr/>
        </p:nvSpPr>
        <p:spPr>
          <a:xfrm rot="16200000">
            <a:off x="10802239" y="952647"/>
            <a:ext cx="154853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Safety</a:t>
            </a:r>
          </a:p>
        </p:txBody>
      </p:sp>
    </p:spTree>
    <p:extLst>
      <p:ext uri="{BB962C8B-B14F-4D97-AF65-F5344CB8AC3E}">
        <p14:creationId xmlns:p14="http://schemas.microsoft.com/office/powerpoint/2010/main" val="19764189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40000">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14:bounceEnd="40000">
                                          <p:cBhvr additive="base">
                                            <p:cTn id="7" dur="500" fill="hold"/>
                                            <p:tgtEl>
                                              <p:spTgt spid="6">
                                                <p:bg/>
                                              </p:spTgt>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40000">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40000">
                                          <p:cBhvr additive="base">
                                            <p:cTn id="11" dur="500" fill="hold"/>
                                            <p:tgtEl>
                                              <p:spTgt spid="6">
                                                <p:txEl>
                                                  <p:pRg st="0" end="0"/>
                                                </p:txEl>
                                              </p:spTgt>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4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27297956-DF3C-ED96-18AA-A5A3A651554A}"/>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t="6108"/>
          <a:stretch/>
        </p:blipFill>
        <p:spPr>
          <a:xfrm>
            <a:off x="542925" y="304799"/>
            <a:ext cx="10820400" cy="5676901"/>
          </a:xfrm>
          <a:prstGeom prst="rect">
            <a:avLst/>
          </a:prstGeom>
        </p:spPr>
      </p:pic>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ph type="title"/>
          </p:nvPr>
        </p:nvSpPr>
        <p:spPr>
          <a:xfrm>
            <a:off x="619125" y="273528"/>
            <a:ext cx="10744200" cy="1325563"/>
          </a:xfrm>
          <a:solidFill>
            <a:schemeClr val="bg1"/>
          </a:solidFill>
        </p:spPr>
        <p:txBody>
          <a:bodyPr/>
          <a:lstStyle/>
          <a:p>
            <a:r>
              <a:rPr lang="en-GB">
                <a:latin typeface="HelveticaNeueLT Pro 55 Roman"/>
              </a:rPr>
              <a:t>How to stay safe in a heatwave?</a:t>
            </a:r>
          </a:p>
        </p:txBody>
      </p:sp>
      <p:sp>
        <p:nvSpPr>
          <p:cNvPr id="8" name="Content Placeholder 5">
            <a:extLst>
              <a:ext uri="{FF2B5EF4-FFF2-40B4-BE49-F238E27FC236}">
                <a16:creationId xmlns:a16="http://schemas.microsoft.com/office/drawing/2014/main" id="{8683AF36-2ED7-9FD2-D3BA-20F15FE2E0AD}"/>
              </a:ext>
            </a:extLst>
          </p:cNvPr>
          <p:cNvSpPr txBox="1">
            <a:spLocks noGrp="1" noRot="1" noMove="1" noResize="1" noEditPoints="1" noAdjustHandles="1" noChangeArrowheads="1" noChangeShapeType="1"/>
          </p:cNvSpPr>
          <p:nvPr/>
        </p:nvSpPr>
        <p:spPr>
          <a:xfrm>
            <a:off x="637910" y="1599091"/>
            <a:ext cx="6069013" cy="1443001"/>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System Font Regular"/>
              <a:buNone/>
            </a:pPr>
            <a:r>
              <a:rPr lang="en-GB" dirty="0">
                <a:latin typeface="HelveticaNeueLT Pro 55 Roman" panose="020B0604020202020204" pitchFamily="34" charset="0"/>
              </a:rPr>
              <a:t>Now, try to apply what you’ve learned so you’re prepared for a heatwave and know how to cope.</a:t>
            </a:r>
          </a:p>
        </p:txBody>
      </p:sp>
      <p:sp>
        <p:nvSpPr>
          <p:cNvPr id="9" name="Content Placeholder 5">
            <a:extLst>
              <a:ext uri="{FF2B5EF4-FFF2-40B4-BE49-F238E27FC236}">
                <a16:creationId xmlns:a16="http://schemas.microsoft.com/office/drawing/2014/main" id="{A042AB3C-6BF1-1393-0A5E-C484DFBAC36D}"/>
              </a:ext>
            </a:extLst>
          </p:cNvPr>
          <p:cNvSpPr txBox="1">
            <a:spLocks noGrp="1" noRot="1" noMove="1" noResize="1" noEditPoints="1" noAdjustHandles="1" noChangeArrowheads="1" noChangeShapeType="1"/>
          </p:cNvSpPr>
          <p:nvPr/>
        </p:nvSpPr>
        <p:spPr>
          <a:xfrm>
            <a:off x="637909" y="3042093"/>
            <a:ext cx="6069013" cy="1034607"/>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b="1">
                <a:solidFill>
                  <a:srgbClr val="EE2A24"/>
                </a:solidFill>
                <a:latin typeface="HelveticaNeueLT Pro 55 Roman" panose="020B0604020202020204" pitchFamily="34" charset="0"/>
              </a:rPr>
              <a:t>1. </a:t>
            </a:r>
            <a:r>
              <a:rPr lang="en-GB">
                <a:latin typeface="HelveticaNeueLT Pro 55 Roman" panose="020B0604020202020204" pitchFamily="34" charset="0"/>
              </a:rPr>
              <a:t>In your group, read and discuss your scenario.</a:t>
            </a:r>
          </a:p>
        </p:txBody>
      </p:sp>
      <p:sp>
        <p:nvSpPr>
          <p:cNvPr id="7" name="Rectangle 6">
            <a:extLst>
              <a:ext uri="{FF2B5EF4-FFF2-40B4-BE49-F238E27FC236}">
                <a16:creationId xmlns:a16="http://schemas.microsoft.com/office/drawing/2014/main" id="{E11961CC-5842-C588-F3D4-7927353C9BB4}"/>
              </a:ext>
            </a:extLst>
          </p:cNvPr>
          <p:cNvSpPr>
            <a:spLocks noGrp="1" noRot="1" noMove="1" noResize="1" noEditPoints="1" noAdjustHandles="1" noChangeArrowheads="1" noChangeShapeType="1"/>
          </p:cNvSpPr>
          <p:nvPr/>
        </p:nvSpPr>
        <p:spPr>
          <a:xfrm>
            <a:off x="7018295" y="1834005"/>
            <a:ext cx="3937618" cy="39127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dirty="0">
                <a:solidFill>
                  <a:schemeClr val="bg1"/>
                </a:solidFill>
                <a:latin typeface="HelveticaNeueLT Pro 55 Roman" panose="020B0604020202020204" pitchFamily="34" charset="0"/>
              </a:rPr>
              <a:t>What are they experiencing?</a:t>
            </a:r>
          </a:p>
          <a:p>
            <a:pPr algn="ctr"/>
            <a:endParaRPr lang="en-GB" sz="2800" dirty="0">
              <a:solidFill>
                <a:schemeClr val="bg1"/>
              </a:solidFill>
              <a:latin typeface="HelveticaNeueLT Pro 55 Roman" panose="020B0604020202020204" pitchFamily="34" charset="0"/>
            </a:endParaRPr>
          </a:p>
          <a:p>
            <a:pPr algn="ctr"/>
            <a:r>
              <a:rPr lang="en-GB" sz="2800" dirty="0">
                <a:solidFill>
                  <a:schemeClr val="bg1"/>
                </a:solidFill>
                <a:latin typeface="HelveticaNeueLT Pro 55 Roman" panose="020B0604020202020204" pitchFamily="34" charset="0"/>
              </a:rPr>
              <a:t>What should they do?</a:t>
            </a:r>
          </a:p>
          <a:p>
            <a:pPr algn="ctr"/>
            <a:endParaRPr lang="en-GB" sz="2800" dirty="0">
              <a:solidFill>
                <a:schemeClr val="bg1"/>
              </a:solidFill>
              <a:latin typeface="HelveticaNeueLT Pro 55 Roman" panose="020B0604020202020204" pitchFamily="34" charset="0"/>
            </a:endParaRPr>
          </a:p>
          <a:p>
            <a:pPr algn="ctr"/>
            <a:r>
              <a:rPr lang="en-GB" sz="2800" dirty="0">
                <a:solidFill>
                  <a:schemeClr val="bg1"/>
                </a:solidFill>
                <a:latin typeface="HelveticaNeueLT Pro 55 Roman" panose="020B0604020202020204" pitchFamily="34" charset="0"/>
              </a:rPr>
              <a:t>How could this be prevented next time?</a:t>
            </a:r>
          </a:p>
        </p:txBody>
      </p:sp>
      <p:sp>
        <p:nvSpPr>
          <p:cNvPr id="10" name="Content Placeholder 5">
            <a:extLst>
              <a:ext uri="{FF2B5EF4-FFF2-40B4-BE49-F238E27FC236}">
                <a16:creationId xmlns:a16="http://schemas.microsoft.com/office/drawing/2014/main" id="{9AD68765-34FD-2590-4061-B8A72EEF3919}"/>
              </a:ext>
            </a:extLst>
          </p:cNvPr>
          <p:cNvSpPr txBox="1">
            <a:spLocks noGrp="1" noRot="1" noMove="1" noResize="1" noEditPoints="1" noAdjustHandles="1" noChangeArrowheads="1" noChangeShapeType="1"/>
          </p:cNvSpPr>
          <p:nvPr/>
        </p:nvSpPr>
        <p:spPr>
          <a:xfrm>
            <a:off x="637909" y="3954499"/>
            <a:ext cx="6069013" cy="103460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b="1">
                <a:solidFill>
                  <a:srgbClr val="EE2A24"/>
                </a:solidFill>
                <a:latin typeface="HelveticaNeueLT Pro 55 Roman" panose="020B0604020202020204" pitchFamily="34" charset="0"/>
              </a:rPr>
              <a:t>2. </a:t>
            </a:r>
            <a:r>
              <a:rPr lang="en-GB">
                <a:latin typeface="HelveticaNeueLT Pro 55 Roman" panose="020B0604020202020204" pitchFamily="34" charset="0"/>
              </a:rPr>
              <a:t>Answer the questions on your scenario card.</a:t>
            </a:r>
          </a:p>
        </p:txBody>
      </p:sp>
      <p:sp>
        <p:nvSpPr>
          <p:cNvPr id="11" name="Content Placeholder 5">
            <a:extLst>
              <a:ext uri="{FF2B5EF4-FFF2-40B4-BE49-F238E27FC236}">
                <a16:creationId xmlns:a16="http://schemas.microsoft.com/office/drawing/2014/main" id="{E1C2F87D-A440-8198-A73B-16DC6C3AA002}"/>
              </a:ext>
            </a:extLst>
          </p:cNvPr>
          <p:cNvSpPr txBox="1">
            <a:spLocks noGrp="1" noRot="1" noMove="1" noResize="1" noEditPoints="1" noAdjustHandles="1" noChangeArrowheads="1" noChangeShapeType="1"/>
          </p:cNvSpPr>
          <p:nvPr/>
        </p:nvSpPr>
        <p:spPr>
          <a:xfrm>
            <a:off x="637909" y="4875621"/>
            <a:ext cx="6069013" cy="105978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b="1">
                <a:solidFill>
                  <a:srgbClr val="EE2A24"/>
                </a:solidFill>
                <a:latin typeface="HelveticaNeueLT Pro 55 Roman" panose="020B0604020202020204" pitchFamily="34" charset="0"/>
              </a:rPr>
              <a:t>3. </a:t>
            </a:r>
            <a:r>
              <a:rPr lang="en-GB">
                <a:latin typeface="HelveticaNeueLT Pro 55 Roman" panose="020B0604020202020204" pitchFamily="34" charset="0"/>
              </a:rPr>
              <a:t>Be ready to share your ideas with the whole group.</a:t>
            </a:r>
          </a:p>
        </p:txBody>
      </p:sp>
      <p:pic>
        <p:nvPicPr>
          <p:cNvPr id="12" name="Picture 11" descr="An indicator showing the end of the slide and the start of the next.">
            <a:extLst>
              <a:ext uri="{FF2B5EF4-FFF2-40B4-BE49-F238E27FC236}">
                <a16:creationId xmlns:a16="http://schemas.microsoft.com/office/drawing/2014/main" id="{25E3E7E2-D5D4-358D-4838-2C198AEE0BE5}"/>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23" name="TextBox 22">
            <a:extLst>
              <a:ext uri="{FF2B5EF4-FFF2-40B4-BE49-F238E27FC236}">
                <a16:creationId xmlns:a16="http://schemas.microsoft.com/office/drawing/2014/main" id="{BAD8F12D-90C5-B4AD-93CF-2B923055240D}"/>
              </a:ext>
            </a:extLst>
          </p:cNvPr>
          <p:cNvSpPr txBox="1">
            <a:spLocks noGrp="1" noRot="1" noMove="1" noResize="1" noEditPoints="1" noAdjustHandles="1" noChangeArrowheads="1" noChangeShapeType="1"/>
          </p:cNvSpPr>
          <p:nvPr/>
        </p:nvSpPr>
        <p:spPr>
          <a:xfrm rot="16200000">
            <a:off x="10433939" y="1320947"/>
            <a:ext cx="2285129" cy="584775"/>
          </a:xfrm>
          <a:prstGeom prst="rect">
            <a:avLst/>
          </a:prstGeom>
          <a:noFill/>
        </p:spPr>
        <p:txBody>
          <a:bodyPr wrap="square" rtlCol="0">
            <a:spAutoFit/>
          </a:bodyPr>
          <a:lstStyle/>
          <a:p>
            <a:r>
              <a:rPr lang="en-GB" sz="3200" b="1">
                <a:solidFill>
                  <a:srgbClr val="FF0000"/>
                </a:solidFill>
                <a:latin typeface="HelveticaNeueLT Pro 55 Roman" panose="020B0604020202020204"/>
              </a:rPr>
              <a:t>Scenarios</a:t>
            </a:r>
          </a:p>
        </p:txBody>
      </p:sp>
      <p:pic>
        <p:nvPicPr>
          <p:cNvPr id="3" name="Picture 3">
            <a:hlinkClick r:id="rId5"/>
            <a:extLst>
              <a:ext uri="{FF2B5EF4-FFF2-40B4-BE49-F238E27FC236}">
                <a16:creationId xmlns:a16="http://schemas.microsoft.com/office/drawing/2014/main" id="{B25C2E2C-B432-9568-F2A5-947A3BD6C8E1}"/>
              </a:ext>
            </a:extLst>
          </p:cNvPr>
          <p:cNvPicPr>
            <a:picLocks noGrp="1" noRot="1" noChangeAspect="1" noMove="1" noResize="1" noEditPoints="1" noAdjustHandles="1" noChangeArrowheads="1" noChangeShapeType="1" noCrop="1"/>
          </p:cNvPicPr>
          <p:nvPr/>
        </p:nvPicPr>
        <p:blipFill>
          <a:blip r:embed="rId6"/>
          <a:stretch>
            <a:fillRect/>
          </a:stretch>
        </p:blipFill>
        <p:spPr>
          <a:xfrm>
            <a:off x="8451770" y="208021"/>
            <a:ext cx="1999564" cy="401042"/>
          </a:xfrm>
          <a:prstGeom prst="rect">
            <a:avLst/>
          </a:prstGeom>
        </p:spPr>
      </p:pic>
    </p:spTree>
    <p:extLst>
      <p:ext uri="{BB962C8B-B14F-4D97-AF65-F5344CB8AC3E}">
        <p14:creationId xmlns:p14="http://schemas.microsoft.com/office/powerpoint/2010/main" val="16105957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4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40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40000">
                                          <p:cBhvr additive="base">
                                            <p:cTn id="13" dur="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4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4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40000">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14:bounceEnd="40000">
                                          <p:cBhvr additive="base">
                                            <p:cTn id="25" dur="5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P spid="10" grpId="0" animBg="1"/>
          <p:bldP spid="1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8A82-5F8A-2AE9-D5B0-77A0651A9E75}"/>
              </a:ext>
            </a:extLst>
          </p:cNvPr>
          <p:cNvSpPr>
            <a:spLocks noGrp="1" noRot="1" noMove="1" noResize="1" noEditPoints="1" noAdjustHandles="1" noChangeArrowheads="1" noChangeShapeType="1"/>
          </p:cNvSpPr>
          <p:nvPr>
            <p:ph type="title"/>
          </p:nvPr>
        </p:nvSpPr>
        <p:spPr>
          <a:xfrm>
            <a:off x="679622" y="-1325563"/>
            <a:ext cx="10478529" cy="1325563"/>
          </a:xfrm>
        </p:spPr>
        <p:txBody>
          <a:bodyPr vert="horz" lIns="91440" tIns="45720" rIns="91440" bIns="45720" rtlCol="0" anchor="b">
            <a:normAutofit/>
          </a:bodyPr>
          <a:lstStyle/>
          <a:p>
            <a:r>
              <a:rPr lang="en-GB"/>
              <a:t>How to stay safe in a heatwave?</a:t>
            </a:r>
          </a:p>
        </p:txBody>
      </p:sp>
      <p:sp>
        <p:nvSpPr>
          <p:cNvPr id="3" name="Title 1">
            <a:extLst>
              <a:ext uri="{FF2B5EF4-FFF2-40B4-BE49-F238E27FC236}">
                <a16:creationId xmlns:a16="http://schemas.microsoft.com/office/drawing/2014/main" id="{7EFD277F-02C9-2247-0848-7003ED7026A5}"/>
              </a:ext>
            </a:extLst>
          </p:cNvPr>
          <p:cNvSpPr txBox="1">
            <a:spLocks noGrp="1" noRot="1" noMove="1" noResize="1" noEditPoints="1" noAdjustHandles="1" noChangeArrowheads="1" noChangeShapeType="1"/>
          </p:cNvSpPr>
          <p:nvPr/>
        </p:nvSpPr>
        <p:spPr>
          <a:xfrm>
            <a:off x="619125" y="273528"/>
            <a:ext cx="10744200"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a:latin typeface="HelveticaNeueLT Pro 55 Roman"/>
              </a:rPr>
              <a:t>How to stay safe in a heatwave?</a:t>
            </a:r>
          </a:p>
        </p:txBody>
      </p:sp>
      <p:pic>
        <p:nvPicPr>
          <p:cNvPr id="4" name="Picture 3" descr="Orange background pattern.">
            <a:extLst>
              <a:ext uri="{FF2B5EF4-FFF2-40B4-BE49-F238E27FC236}">
                <a16:creationId xmlns:a16="http://schemas.microsoft.com/office/drawing/2014/main" id="{5D738A6F-C095-932A-2A84-45515B8FD487}"/>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t="6108"/>
          <a:stretch/>
        </p:blipFill>
        <p:spPr>
          <a:xfrm>
            <a:off x="542925" y="304799"/>
            <a:ext cx="10820400" cy="5676901"/>
          </a:xfrm>
          <a:prstGeom prst="rect">
            <a:avLst/>
          </a:prstGeom>
        </p:spPr>
      </p:pic>
      <p:sp>
        <p:nvSpPr>
          <p:cNvPr id="5" name="TextBox 4">
            <a:extLst>
              <a:ext uri="{FF2B5EF4-FFF2-40B4-BE49-F238E27FC236}">
                <a16:creationId xmlns:a16="http://schemas.microsoft.com/office/drawing/2014/main" id="{9CBE886C-5823-87B7-E2E7-BB337B344AF5}"/>
              </a:ext>
            </a:extLst>
          </p:cNvPr>
          <p:cNvSpPr txBox="1">
            <a:spLocks noGrp="1" noRot="1" noMove="1" noResize="1" noEditPoints="1" noAdjustHandles="1" noChangeArrowheads="1" noChangeShapeType="1"/>
          </p:cNvSpPr>
          <p:nvPr/>
        </p:nvSpPr>
        <p:spPr>
          <a:xfrm rot="16200000">
            <a:off x="9983090" y="1771796"/>
            <a:ext cx="318683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Share learning</a:t>
            </a:r>
          </a:p>
        </p:txBody>
      </p:sp>
      <p:sp>
        <p:nvSpPr>
          <p:cNvPr id="6" name="Content Placeholder 5">
            <a:extLst>
              <a:ext uri="{FF2B5EF4-FFF2-40B4-BE49-F238E27FC236}">
                <a16:creationId xmlns:a16="http://schemas.microsoft.com/office/drawing/2014/main" id="{B41F738C-8596-5061-E9EF-AF76124D14E2}"/>
              </a:ext>
            </a:extLst>
          </p:cNvPr>
          <p:cNvSpPr txBox="1">
            <a:spLocks noGrp="1" noRot="1" noMove="1" noResize="1" noEditPoints="1" noAdjustHandles="1" noChangeArrowheads="1" noChangeShapeType="1"/>
          </p:cNvSpPr>
          <p:nvPr/>
        </p:nvSpPr>
        <p:spPr>
          <a:xfrm>
            <a:off x="1235723" y="1970326"/>
            <a:ext cx="4346287" cy="3389074"/>
          </a:xfrm>
          <a:prstGeom prst="rect">
            <a:avLst/>
          </a:prstGeom>
          <a:solidFill>
            <a:schemeClr val="bg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System Font Regular"/>
              <a:buNone/>
            </a:pPr>
            <a:r>
              <a:rPr lang="en-GB">
                <a:latin typeface="HelveticaNeueLT Pro 55 Roman" panose="020B0604020202020204" pitchFamily="34" charset="0"/>
              </a:rPr>
              <a:t>Next, share your ideas with the group.</a:t>
            </a:r>
          </a:p>
          <a:p>
            <a:pPr marL="0" indent="0" algn="ctr">
              <a:lnSpc>
                <a:spcPct val="120000"/>
              </a:lnSpc>
              <a:buFont typeface="System Font Regular"/>
              <a:buNone/>
            </a:pPr>
            <a:r>
              <a:rPr lang="en-GB">
                <a:latin typeface="HelveticaNeueLT Pro 55 Roman" panose="020B0604020202020204" pitchFamily="34" charset="0"/>
              </a:rPr>
              <a:t>For your scenario, briefly explain the situation.</a:t>
            </a:r>
          </a:p>
          <a:p>
            <a:pPr marL="0" indent="0" algn="ctr">
              <a:lnSpc>
                <a:spcPct val="120000"/>
              </a:lnSpc>
              <a:buFont typeface="System Font Regular"/>
              <a:buNone/>
            </a:pPr>
            <a:r>
              <a:rPr lang="en-GB">
                <a:latin typeface="HelveticaNeueLT Pro 55 Roman" panose="020B0604020202020204" pitchFamily="34" charset="0"/>
              </a:rPr>
              <a:t>Then, share your answers.</a:t>
            </a:r>
          </a:p>
        </p:txBody>
      </p:sp>
      <p:sp>
        <p:nvSpPr>
          <p:cNvPr id="7" name="Rectangle 6">
            <a:extLst>
              <a:ext uri="{FF2B5EF4-FFF2-40B4-BE49-F238E27FC236}">
                <a16:creationId xmlns:a16="http://schemas.microsoft.com/office/drawing/2014/main" id="{64B65D0E-DEF7-DE5D-07C1-DA8389AF21EF}"/>
              </a:ext>
            </a:extLst>
          </p:cNvPr>
          <p:cNvSpPr>
            <a:spLocks noGrp="1" noRot="1" noMove="1" noResize="1" noEditPoints="1" noAdjustHandles="1" noChangeArrowheads="1" noChangeShapeType="1"/>
          </p:cNvSpPr>
          <p:nvPr/>
        </p:nvSpPr>
        <p:spPr>
          <a:xfrm>
            <a:off x="6169977" y="1970326"/>
            <a:ext cx="4346286" cy="33890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a:solidFill>
                  <a:schemeClr val="bg1"/>
                </a:solidFill>
                <a:latin typeface="HelveticaNeueLT Pro 55 Roman" panose="020B0604020202020204" pitchFamily="34" charset="0"/>
              </a:rPr>
              <a:t>What were they experiencing?</a:t>
            </a:r>
          </a:p>
          <a:p>
            <a:pPr algn="ctr"/>
            <a:endParaRPr lang="en-GB" sz="2800">
              <a:solidFill>
                <a:schemeClr val="bg1"/>
              </a:solidFill>
              <a:latin typeface="HelveticaNeueLT Pro 55 Roman" panose="020B0604020202020204" pitchFamily="34" charset="0"/>
            </a:endParaRPr>
          </a:p>
          <a:p>
            <a:pPr algn="ctr"/>
            <a:r>
              <a:rPr lang="en-GB" sz="2800">
                <a:solidFill>
                  <a:schemeClr val="bg1"/>
                </a:solidFill>
                <a:latin typeface="HelveticaNeueLT Pro 55 Roman" panose="020B0604020202020204" pitchFamily="34" charset="0"/>
              </a:rPr>
              <a:t>What should they do?</a:t>
            </a:r>
          </a:p>
          <a:p>
            <a:pPr algn="ctr"/>
            <a:endParaRPr lang="en-GB" sz="2800">
              <a:solidFill>
                <a:schemeClr val="bg1"/>
              </a:solidFill>
              <a:latin typeface="HelveticaNeueLT Pro 55 Roman" panose="020B0604020202020204" pitchFamily="34" charset="0"/>
            </a:endParaRPr>
          </a:p>
          <a:p>
            <a:pPr algn="ctr"/>
            <a:r>
              <a:rPr lang="en-GB" sz="2800">
                <a:solidFill>
                  <a:schemeClr val="bg1"/>
                </a:solidFill>
                <a:latin typeface="HelveticaNeueLT Pro 55 Roman" panose="020B0604020202020204" pitchFamily="34" charset="0"/>
              </a:rPr>
              <a:t>How could this be prevented next time?</a:t>
            </a:r>
          </a:p>
        </p:txBody>
      </p:sp>
      <p:pic>
        <p:nvPicPr>
          <p:cNvPr id="8" name="Picture 7" descr="An indicator showing the end of the slide and the start of the next.">
            <a:extLst>
              <a:ext uri="{FF2B5EF4-FFF2-40B4-BE49-F238E27FC236}">
                <a16:creationId xmlns:a16="http://schemas.microsoft.com/office/drawing/2014/main" id="{2F6B8BF4-81BA-905F-504E-486D1CC61CD1}"/>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2566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 picture of a thermometer, the background is an orange sky with the sun shining. ">
            <a:extLst>
              <a:ext uri="{FF2B5EF4-FFF2-40B4-BE49-F238E27FC236}">
                <a16:creationId xmlns:a16="http://schemas.microsoft.com/office/drawing/2014/main" id="{D707DFB7-1AE6-2F55-11A0-899BAA80D2E2}"/>
              </a:ext>
            </a:extLst>
          </p:cNvPr>
          <p:cNvPicPr>
            <a:picLocks noGrp="1" noRot="1" noMove="1" noResize="1" noEditPoints="1" noAdjustHandles="1" noChangeArrowheads="1" noChangeShapeType="1" noCrop="1"/>
          </p:cNvPicPr>
          <p:nvPr/>
        </p:nvPicPr>
        <p:blipFill>
          <a:blip r:embed="rId3"/>
          <a:srcRect/>
          <a:stretch>
            <a:fillRect/>
          </a:stretch>
        </p:blipFill>
        <p:spPr bwMode="auto">
          <a:xfrm>
            <a:off x="599591" y="281747"/>
            <a:ext cx="10636494" cy="552516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4640FA4-90D8-DECD-92ED-42C91386F555}"/>
              </a:ext>
            </a:extLst>
          </p:cNvPr>
          <p:cNvSpPr>
            <a:spLocks noGrp="1" noRot="1" noMove="1" noResize="1" noEditPoints="1" noAdjustHandles="1" noChangeArrowheads="1" noChangeShapeType="1"/>
          </p:cNvSpPr>
          <p:nvPr>
            <p:ph type="title" idx="4294967295"/>
          </p:nvPr>
        </p:nvSpPr>
        <p:spPr>
          <a:xfrm>
            <a:off x="-1133522" y="-1325563"/>
            <a:ext cx="11612609" cy="1325563"/>
          </a:xfrm>
        </p:spPr>
        <p:txBody>
          <a:bodyPr vert="horz" lIns="91440" tIns="45720" rIns="91440" bIns="45720" rtlCol="0" anchor="b">
            <a:normAutofit/>
          </a:bodyPr>
          <a:lstStyle/>
          <a:p>
            <a:r>
              <a:rPr lang="en-GB"/>
              <a:t>Big question</a:t>
            </a:r>
          </a:p>
        </p:txBody>
      </p:sp>
      <p:sp>
        <p:nvSpPr>
          <p:cNvPr id="2" name="TextBox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nvSpPr>
        <p:spPr>
          <a:xfrm rot="16200000">
            <a:off x="10149081" y="1487969"/>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Big question</a:t>
            </a:r>
          </a:p>
        </p:txBody>
      </p:sp>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61472" y="1015233"/>
            <a:ext cx="5475387" cy="4134695"/>
          </a:xfrm>
          <a:prstGeom prst="rect">
            <a:avLst/>
          </a:prstGeom>
        </p:spPr>
      </p:pic>
      <p:grpSp>
        <p:nvGrpSpPr>
          <p:cNvPr id="6" name="Group 5" descr="A box containing the question: how can eco-anxiety affect a person?">
            <a:extLst>
              <a:ext uri="{FF2B5EF4-FFF2-40B4-BE49-F238E27FC236}">
                <a16:creationId xmlns:a16="http://schemas.microsoft.com/office/drawing/2014/main" id="{ACCA9206-C079-487F-4B22-8693B7E98672}"/>
              </a:ext>
            </a:extLst>
          </p:cNvPr>
          <p:cNvGrpSpPr>
            <a:grpSpLocks noGrp="1" noUngrp="1" noRot="1" noMove="1" noResize="1"/>
          </p:cNvGrpSpPr>
          <p:nvPr/>
        </p:nvGrpSpPr>
        <p:grpSpPr>
          <a:xfrm>
            <a:off x="8203152" y="3348857"/>
            <a:ext cx="3055491" cy="2741890"/>
            <a:chOff x="8482818" y="3348857"/>
            <a:chExt cx="2775826" cy="2741890"/>
          </a:xfrm>
        </p:grpSpPr>
        <p:sp>
          <p:nvSpPr>
            <p:cNvPr id="4" name="Rectangle 3">
              <a:extLst>
                <a:ext uri="{FF2B5EF4-FFF2-40B4-BE49-F238E27FC236}">
                  <a16:creationId xmlns:a16="http://schemas.microsoft.com/office/drawing/2014/main" id="{98B7657A-020A-1904-5D1E-46F2D9C5EA4F}"/>
                </a:ext>
              </a:extLst>
            </p:cNvPr>
            <p:cNvSpPr>
              <a:spLocks noGrp="1" noRot="1" noMove="1" noResize="1" noEditPoints="1" noAdjustHandles="1" noChangeArrowheads="1" noChangeShapeType="1"/>
            </p:cNvSpPr>
            <p:nvPr/>
          </p:nvSpPr>
          <p:spPr>
            <a:xfrm>
              <a:off x="8482818" y="3348857"/>
              <a:ext cx="2775826"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595359" y="3611974"/>
              <a:ext cx="2416938" cy="24787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a:latin typeface="HelveticaNeueLT Pro 65 Md" panose="020B0804020202020204" pitchFamily="34" charset="0"/>
                </a:rPr>
                <a:t>How can </a:t>
              </a:r>
              <a:r>
                <a:rPr lang="en-GB" sz="2400" b="1">
                  <a:latin typeface="HelveticaNeueLT Pro 65 Md" panose="020B0804020202020204" pitchFamily="34" charset="0"/>
                </a:rPr>
                <a:t>you</a:t>
              </a:r>
              <a:r>
                <a:rPr lang="en-GB" sz="2400">
                  <a:latin typeface="HelveticaNeueLT Pro 65 Md" panose="020B0804020202020204" pitchFamily="34" charset="0"/>
                </a:rPr>
                <a:t> prepare and cope with a heatwave?</a:t>
              </a:r>
              <a:endParaRPr lang="en-GB" sz="2400">
                <a:latin typeface="HelveticaNeueLT Pro 65 Md" panose="020B0804020202020204" pitchFamily="34" charset="0"/>
                <a:cs typeface="Calibri"/>
              </a:endParaRPr>
            </a:p>
          </p:txBody>
        </p:sp>
      </p:grpSp>
      <p:pic>
        <p:nvPicPr>
          <p:cNvPr id="9" name="Picture 8" descr="An indicator showing the end of the slide and the start of the next.">
            <a:extLst>
              <a:ext uri="{FF2B5EF4-FFF2-40B4-BE49-F238E27FC236}">
                <a16:creationId xmlns:a16="http://schemas.microsoft.com/office/drawing/2014/main" id="{B44679E8-2992-500F-450B-C0D59119B69A}"/>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201346" y="67408"/>
            <a:ext cx="1312502" cy="615892"/>
          </a:xfrm>
          <a:prstGeom prst="rect">
            <a:avLst/>
          </a:prstGeom>
        </p:spPr>
      </p:pic>
    </p:spTree>
    <p:extLst>
      <p:ext uri="{BB962C8B-B14F-4D97-AF65-F5344CB8AC3E}">
        <p14:creationId xmlns:p14="http://schemas.microsoft.com/office/powerpoint/2010/main" val="15061810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1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1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100"/>
                                </p:stCondLst>
                                <p:childTnLst>
                                  <p:par>
                                    <p:cTn id="10" presetID="14" presetClass="entr" presetSubtype="10" fill="hold" nodeType="afterEffect">
                                      <p:stCondLst>
                                        <p:cond delay="40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14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100" fill="hold"/>
                                            <p:tgtEl>
                                              <p:spTgt spid="6"/>
                                            </p:tgtEl>
                                            <p:attrNameLst>
                                              <p:attrName>ppt_x</p:attrName>
                                            </p:attrNameLst>
                                          </p:cBhvr>
                                          <p:tavLst>
                                            <p:tav tm="0">
                                              <p:val>
                                                <p:strVal val="1+#ppt_w/2"/>
                                              </p:val>
                                            </p:tav>
                                            <p:tav tm="100000">
                                              <p:val>
                                                <p:strVal val="#ppt_x"/>
                                              </p:val>
                                            </p:tav>
                                          </p:tavLst>
                                        </p:anim>
                                        <p:anim calcmode="lin" valueType="num">
                                          <p:cBhvr additive="base">
                                            <p:cTn id="8" dur="21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100"/>
                                </p:stCondLst>
                                <p:childTnLst>
                                  <p:par>
                                    <p:cTn id="10" presetID="14" presetClass="entr" presetSubtype="10" fill="hold" nodeType="afterEffect">
                                      <p:stCondLst>
                                        <p:cond delay="40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14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95B125-DC8D-E128-B1AD-A390623C5B05}"/>
              </a:ext>
            </a:extLst>
          </p:cNvPr>
          <p:cNvSpPr>
            <a:spLocks noGrp="1" noRot="1" noMove="1" noResize="1" noEditPoints="1" noAdjustHandles="1" noChangeArrowheads="1" noChangeShapeType="1"/>
          </p:cNvSpPr>
          <p:nvPr>
            <p:ph type="title" idx="4294967295"/>
          </p:nvPr>
        </p:nvSpPr>
        <p:spPr>
          <a:xfrm>
            <a:off x="0" y="-1325563"/>
            <a:ext cx="10479088" cy="1325563"/>
          </a:xfrm>
        </p:spPr>
        <p:txBody>
          <a:bodyPr vert="horz" lIns="91440" tIns="45720" rIns="91440" bIns="45720" rtlCol="0" anchor="b">
            <a:normAutofit/>
          </a:bodyPr>
          <a:lstStyle/>
          <a:p>
            <a:r>
              <a:rPr lang="en-GB"/>
              <a:t>Thank you</a:t>
            </a:r>
          </a:p>
        </p:txBody>
      </p:sp>
      <p:pic>
        <p:nvPicPr>
          <p:cNvPr id="3" name="Picture 2" descr="Weather Together logo">
            <a:extLst>
              <a:ext uri="{FF2B5EF4-FFF2-40B4-BE49-F238E27FC236}">
                <a16:creationId xmlns:a16="http://schemas.microsoft.com/office/drawing/2014/main" id="{D761655E-C2D9-DB3D-2CCD-952A256BF24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tretch>
            <a:fillRect/>
          </a:stretch>
        </p:blipFill>
        <p:spPr>
          <a:xfrm>
            <a:off x="4149844" y="1600855"/>
            <a:ext cx="6025912" cy="3390900"/>
          </a:xfrm>
          <a:prstGeom prst="rect">
            <a:avLst/>
          </a:prstGeom>
        </p:spPr>
      </p:pic>
      <p:sp>
        <p:nvSpPr>
          <p:cNvPr id="4" name="TextBox 3">
            <a:extLst>
              <a:ext uri="{FF2B5EF4-FFF2-40B4-BE49-F238E27FC236}">
                <a16:creationId xmlns:a16="http://schemas.microsoft.com/office/drawing/2014/main" id="{44ACBA57-92F6-73B6-7FE1-83985AD9904A}"/>
              </a:ext>
            </a:extLst>
          </p:cNvPr>
          <p:cNvSpPr txBox="1">
            <a:spLocks noGrp="1" noRot="1" noMove="1" noResize="1" noEditPoints="1" noAdjustHandles="1" noChangeArrowheads="1" noChangeShapeType="1"/>
          </p:cNvSpPr>
          <p:nvPr/>
        </p:nvSpPr>
        <p:spPr>
          <a:xfrm>
            <a:off x="2016244" y="2711530"/>
            <a:ext cx="3009900"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Thank </a:t>
            </a:r>
            <a:r>
              <a:rPr lang="en-GB" sz="3200" b="1" dirty="0">
                <a:solidFill>
                  <a:srgbClr val="FF0000"/>
                </a:solidFill>
                <a:latin typeface="Arial" panose="020B0604020202020204" pitchFamily="34" charset="0"/>
                <a:cs typeface="Arial" panose="020B0604020202020204" pitchFamily="34" charset="0"/>
              </a:rPr>
              <a:t>you</a:t>
            </a:r>
            <a:r>
              <a:rPr lang="en-GB" sz="3200" b="1"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9218B7B-536D-90D1-5E0A-ABAA32C1C956}"/>
              </a:ext>
            </a:extLst>
          </p:cNvPr>
          <p:cNvSpPr txBox="1">
            <a:spLocks noGrp="1" noRot="1" noMove="1" noResize="1" noEditPoints="1" noAdjustHandles="1" noChangeArrowheads="1" noChangeShapeType="1"/>
          </p:cNvSpPr>
          <p:nvPr/>
        </p:nvSpPr>
        <p:spPr>
          <a:xfrm rot="16200000">
            <a:off x="10979225" y="650560"/>
            <a:ext cx="123830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End</a:t>
            </a:r>
          </a:p>
        </p:txBody>
      </p:sp>
      <p:pic>
        <p:nvPicPr>
          <p:cNvPr id="2" name="Picture 1" descr="An indicator showing the end of the slide and the start of the next.">
            <a:extLst>
              <a:ext uri="{FF2B5EF4-FFF2-40B4-BE49-F238E27FC236}">
                <a16:creationId xmlns:a16="http://schemas.microsoft.com/office/drawing/2014/main" id="{59DDD601-833C-5DD4-6179-164E06A9961B}"/>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01496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9F4E-8DFB-2583-23CD-F96AC4D46C2D}"/>
              </a:ext>
            </a:extLst>
          </p:cNvPr>
          <p:cNvSpPr>
            <a:spLocks noGrp="1" noRot="1" noMove="1" noResize="1" noEditPoints="1" noAdjustHandles="1" noChangeArrowheads="1" noChangeShapeType="1"/>
          </p:cNvSpPr>
          <p:nvPr>
            <p:ph type="title"/>
          </p:nvPr>
        </p:nvSpPr>
        <p:spPr/>
        <p:txBody>
          <a:bodyPr/>
          <a:lstStyle/>
          <a:p>
            <a:r>
              <a:rPr lang="en-GB">
                <a:latin typeface="HelveticaNeueLT Pro 65 Md" panose="020B0804020202020204" pitchFamily="34" charset="0"/>
              </a:rPr>
              <a:t>Resources and support</a:t>
            </a:r>
          </a:p>
        </p:txBody>
      </p:sp>
      <p:sp>
        <p:nvSpPr>
          <p:cNvPr id="2" name="Text Placeholder 1">
            <a:extLst>
              <a:ext uri="{FF2B5EF4-FFF2-40B4-BE49-F238E27FC236}">
                <a16:creationId xmlns:a16="http://schemas.microsoft.com/office/drawing/2014/main" id="{734A55FF-85E7-A6DB-6E89-E0C2A648BDA2}"/>
              </a:ext>
            </a:extLst>
          </p:cNvPr>
          <p:cNvSpPr>
            <a:spLocks noGrp="1" noRot="1" noMove="1" noResize="1" noEditPoints="1" noAdjustHandles="1" noChangeArrowheads="1" noChangeShapeType="1"/>
          </p:cNvSpPr>
          <p:nvPr>
            <p:ph type="body" idx="1"/>
          </p:nvPr>
        </p:nvSpPr>
        <p:spPr/>
        <p:txBody>
          <a:bodyPr/>
          <a:lstStyle/>
          <a:p>
            <a:endParaRPr lang="en-GB"/>
          </a:p>
        </p:txBody>
      </p:sp>
    </p:spTree>
    <p:extLst>
      <p:ext uri="{BB962C8B-B14F-4D97-AF65-F5344CB8AC3E}">
        <p14:creationId xmlns:p14="http://schemas.microsoft.com/office/powerpoint/2010/main" val="1499431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518321" y="119279"/>
            <a:ext cx="10205704" cy="1100255"/>
          </a:xfrm>
        </p:spPr>
        <p:txBody>
          <a:bodyPr>
            <a:normAutofit/>
          </a:bodyPr>
          <a:lstStyle/>
          <a:p>
            <a:r>
              <a:rPr lang="en-GB" sz="4000" b="1">
                <a:latin typeface="HelveticaNeueLT Pro 55 Roman"/>
              </a:rPr>
              <a:t>Where to find more information</a:t>
            </a:r>
          </a:p>
        </p:txBody>
      </p:sp>
      <p:sp>
        <p:nvSpPr>
          <p:cNvPr id="8" name="TextBox 7">
            <a:extLst>
              <a:ext uri="{FF2B5EF4-FFF2-40B4-BE49-F238E27FC236}">
                <a16:creationId xmlns:a16="http://schemas.microsoft.com/office/drawing/2014/main" id="{996BA5D2-8FCF-1091-7073-03219265D4CA}"/>
              </a:ext>
            </a:extLst>
          </p:cNvPr>
          <p:cNvSpPr txBox="1">
            <a:spLocks noGrp="1" noRot="1" noMove="1" noResize="1" noEditPoints="1" noAdjustHandles="1" noChangeArrowheads="1" noChangeShapeType="1"/>
          </p:cNvSpPr>
          <p:nvPr/>
        </p:nvSpPr>
        <p:spPr>
          <a:xfrm rot="16200000">
            <a:off x="10323671" y="1306114"/>
            <a:ext cx="2558152" cy="593515"/>
          </a:xfrm>
          <a:prstGeom prst="rect">
            <a:avLst/>
          </a:prstGeom>
          <a:noFill/>
        </p:spPr>
        <p:txBody>
          <a:bodyPr wrap="square" lIns="91440" tIns="45720" rIns="91440" bIns="45720" rtlCol="0" anchor="t">
            <a:spAutoFit/>
          </a:bodyPr>
          <a:lstStyle/>
          <a:p>
            <a:r>
              <a:rPr lang="en-GB" sz="3200" b="1" dirty="0">
                <a:solidFill>
                  <a:srgbClr val="FF0000"/>
                </a:solidFill>
                <a:latin typeface="HelveticaNeueLT Pro 55 Roman" panose="020B0604020202020204"/>
              </a:rPr>
              <a:t>Resorces</a:t>
            </a:r>
          </a:p>
        </p:txBody>
      </p:sp>
      <p:sp>
        <p:nvSpPr>
          <p:cNvPr id="5" name="Rectangle 4">
            <a:extLst>
              <a:ext uri="{FF2B5EF4-FFF2-40B4-BE49-F238E27FC236}">
                <a16:creationId xmlns:a16="http://schemas.microsoft.com/office/drawing/2014/main" id="{0AD9FEFE-DA0A-6937-9301-CBF994D318F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2450" y="1130949"/>
            <a:ext cx="7306505" cy="2524550"/>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C8FB345-EAAE-7DF4-BF42-DB055BBD43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18321" y="3964357"/>
            <a:ext cx="7202673" cy="17166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48EC87D-3022-B730-5E5B-0908CB12945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281583">
            <a:off x="8535837" y="1064968"/>
            <a:ext cx="2210769" cy="4552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2288D96-B73D-159B-B6BC-741116977A0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9108742">
            <a:off x="152902" y="3984423"/>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347118">
            <a:off x="2466128" y="5551269"/>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949260">
            <a:off x="7215877" y="4079681"/>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70306">
            <a:off x="7249950" y="1186273"/>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0602341">
            <a:off x="8628412" y="900757"/>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075076">
            <a:off x="9325478" y="5460585"/>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n image of a child spraying water.">
            <a:extLst>
              <a:ext uri="{FF2B5EF4-FFF2-40B4-BE49-F238E27FC236}">
                <a16:creationId xmlns:a16="http://schemas.microsoft.com/office/drawing/2014/main" id="{96A39229-9BB4-0DCB-62B9-DC6BB2585D7E}"/>
              </a:ext>
            </a:extLst>
          </p:cNvPr>
          <p:cNvPicPr>
            <a:picLocks noGrp="1" noRot="1" noChangeAspect="1" noMove="1" noResize="1" noEditPoints="1" noAdjustHandles="1" noChangeArrowheads="1" noChangeShapeType="1" noCrop="1"/>
          </p:cNvPicPr>
          <p:nvPr/>
        </p:nvPicPr>
        <p:blipFill>
          <a:blip r:embed="rId3"/>
          <a:stretch>
            <a:fillRect/>
          </a:stretch>
        </p:blipFill>
        <p:spPr>
          <a:xfrm>
            <a:off x="736135" y="1312980"/>
            <a:ext cx="3583727" cy="2205018"/>
          </a:xfrm>
          <a:prstGeom prst="rect">
            <a:avLst/>
          </a:prstGeom>
        </p:spPr>
      </p:pic>
      <p:sp>
        <p:nvSpPr>
          <p:cNvPr id="23" name="Rectangle 22">
            <a:extLst>
              <a:ext uri="{FF2B5EF4-FFF2-40B4-BE49-F238E27FC236}">
                <a16:creationId xmlns:a16="http://schemas.microsoft.com/office/drawing/2014/main" id="{7C07868C-CC0F-05CB-68D1-633EBA7870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9108742">
            <a:off x="255044" y="124541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D2D6ECB-3C5B-4C9E-2C9D-DC4B800844BB}"/>
              </a:ext>
            </a:extLst>
          </p:cNvPr>
          <p:cNvSpPr txBox="1">
            <a:spLocks noGrp="1" noRot="1" noMove="1" noResize="1" noEditPoints="1" noAdjustHandles="1" noChangeArrowheads="1" noChangeShapeType="1"/>
          </p:cNvSpPr>
          <p:nvPr/>
        </p:nvSpPr>
        <p:spPr>
          <a:xfrm>
            <a:off x="4319862" y="1252197"/>
            <a:ext cx="2660288" cy="646331"/>
          </a:xfrm>
          <a:prstGeom prst="rect">
            <a:avLst/>
          </a:prstGeom>
          <a:noFill/>
        </p:spPr>
        <p:txBody>
          <a:bodyPr wrap="square">
            <a:spAutoFit/>
          </a:bodyPr>
          <a:lstStyle/>
          <a:p>
            <a:pPr marL="0" indent="0">
              <a:lnSpc>
                <a:spcPct val="100000"/>
              </a:lnSpc>
              <a:buFont typeface="Calibri" panose="020F0502020204030204" pitchFamily="34" charset="0"/>
              <a:buNone/>
            </a:pPr>
            <a:r>
              <a:rPr lang="en-GB">
                <a:latin typeface="HelveticaNeueLT Pro 55 Roman" panose="020B0604020202020204" pitchFamily="34" charset="0"/>
              </a:rPr>
              <a:t>Learn how to stay cool in hot weather.</a:t>
            </a:r>
          </a:p>
        </p:txBody>
      </p:sp>
      <p:pic>
        <p:nvPicPr>
          <p:cNvPr id="20" name="Picture 19" descr="Qr code www.redcross.org.uk/stories/health-and-social-care/first-aid/beat-the-hot-weather-top-tips-for-staying-cool">
            <a:extLst>
              <a:ext uri="{FF2B5EF4-FFF2-40B4-BE49-F238E27FC236}">
                <a16:creationId xmlns:a16="http://schemas.microsoft.com/office/drawing/2014/main" id="{241AF5DB-1595-38F6-65A9-EE68B8D5C27E}"/>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4444360" y="1991384"/>
            <a:ext cx="1534964" cy="1534964"/>
          </a:xfrm>
          <a:prstGeom prst="rect">
            <a:avLst/>
          </a:prstGeom>
        </p:spPr>
      </p:pic>
      <p:sp>
        <p:nvSpPr>
          <p:cNvPr id="31" name="TextBox 30">
            <a:hlinkClick r:id="rId5"/>
            <a:extLst>
              <a:ext uri="{FF2B5EF4-FFF2-40B4-BE49-F238E27FC236}">
                <a16:creationId xmlns:a16="http://schemas.microsoft.com/office/drawing/2014/main" id="{43FAA70D-DF7A-5379-6352-63396D532027}"/>
              </a:ext>
            </a:extLst>
          </p:cNvPr>
          <p:cNvSpPr txBox="1">
            <a:spLocks noGrp="1" noRot="1" noMove="1" noResize="1" noEditPoints="1" noAdjustHandles="1" noChangeArrowheads="1" noChangeShapeType="1"/>
          </p:cNvSpPr>
          <p:nvPr/>
        </p:nvSpPr>
        <p:spPr>
          <a:xfrm>
            <a:off x="6013453" y="2155488"/>
            <a:ext cx="1761157" cy="1200329"/>
          </a:xfrm>
          <a:prstGeom prst="rect">
            <a:avLst/>
          </a:prstGeom>
          <a:noFill/>
        </p:spPr>
        <p:txBody>
          <a:bodyPr wrap="square">
            <a:spAutoFit/>
          </a:bodyPr>
          <a:lstStyle/>
          <a:p>
            <a:r>
              <a:rPr lang="en-GB" sz="1200">
                <a:latin typeface="Arial" panose="020B0604020202020204" pitchFamily="34" charset="0"/>
                <a:cs typeface="Arial" panose="020B0604020202020204" pitchFamily="34" charset="0"/>
              </a:rPr>
              <a:t>https://www.redcross.org.uk/stories/health-and-social-care/first-aid/beat-the-hot-weather-top-tips-for-staying-cool</a:t>
            </a:r>
          </a:p>
        </p:txBody>
      </p:sp>
      <p:sp>
        <p:nvSpPr>
          <p:cNvPr id="15" name="Content Placeholder 8">
            <a:extLst>
              <a:ext uri="{FF2B5EF4-FFF2-40B4-BE49-F238E27FC236}">
                <a16:creationId xmlns:a16="http://schemas.microsoft.com/office/drawing/2014/main" id="{0A20B8D9-0AF8-CFA0-FC60-9494EC7AA31A}"/>
              </a:ext>
            </a:extLst>
          </p:cNvPr>
          <p:cNvSpPr>
            <a:spLocks noGrp="1" noRot="1" noMove="1" noResize="1" noEditPoints="1" noAdjustHandles="1" noChangeArrowheads="1" noChangeShapeType="1"/>
          </p:cNvSpPr>
          <p:nvPr>
            <p:ph idx="1"/>
          </p:nvPr>
        </p:nvSpPr>
        <p:spPr>
          <a:xfrm>
            <a:off x="847288" y="3655499"/>
            <a:ext cx="3345775" cy="1888040"/>
          </a:xfrm>
        </p:spPr>
        <p:txBody>
          <a:bodyPr vert="horz" lIns="91440" tIns="45720" rIns="91440" bIns="45720" rtlCol="0" anchor="t">
            <a:normAutofit/>
          </a:bodyPr>
          <a:lstStyle/>
          <a:p>
            <a:pPr marL="0" indent="0">
              <a:buNone/>
            </a:pPr>
            <a:endParaRPr lang="en-GB" sz="2400">
              <a:solidFill>
                <a:schemeClr val="bg1"/>
              </a:solidFill>
            </a:endParaRPr>
          </a:p>
          <a:p>
            <a:pPr marL="0" indent="0">
              <a:lnSpc>
                <a:spcPct val="110000"/>
              </a:lnSpc>
              <a:buNone/>
            </a:pPr>
            <a:r>
              <a:rPr lang="en-GB" sz="1800">
                <a:solidFill>
                  <a:schemeClr val="bg1"/>
                </a:solidFill>
                <a:latin typeface="HelveticaNeueLT Pro 55 Roman"/>
              </a:rPr>
              <a:t>Visit the British Red Cross website to learn more about how to prepare for and cope with heatwaves.</a:t>
            </a:r>
          </a:p>
        </p:txBody>
      </p:sp>
      <p:pic>
        <p:nvPicPr>
          <p:cNvPr id="33" name="Picture 32" descr="Qr code www.redcross.org.uk/get-help/prepare-for-emergencies/heatwaves-uk">
            <a:extLst>
              <a:ext uri="{FF2B5EF4-FFF2-40B4-BE49-F238E27FC236}">
                <a16:creationId xmlns:a16="http://schemas.microsoft.com/office/drawing/2014/main" id="{5183E19C-E245-77AC-8B08-B743F612EF38}"/>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a:off x="4444360" y="4090737"/>
            <a:ext cx="1452802" cy="1452802"/>
          </a:xfrm>
          <a:prstGeom prst="rect">
            <a:avLst/>
          </a:prstGeom>
        </p:spPr>
      </p:pic>
      <p:sp>
        <p:nvSpPr>
          <p:cNvPr id="35" name="TextBox 34">
            <a:hlinkClick r:id="rId7"/>
            <a:extLst>
              <a:ext uri="{FF2B5EF4-FFF2-40B4-BE49-F238E27FC236}">
                <a16:creationId xmlns:a16="http://schemas.microsoft.com/office/drawing/2014/main" id="{B1B13B02-452F-FF96-5328-08C73A7C295B}"/>
              </a:ext>
            </a:extLst>
          </p:cNvPr>
          <p:cNvSpPr txBox="1">
            <a:spLocks noGrp="1" noRot="1" noMove="1" noResize="1" noEditPoints="1" noAdjustHandles="1" noChangeArrowheads="1" noChangeShapeType="1"/>
          </p:cNvSpPr>
          <p:nvPr/>
        </p:nvSpPr>
        <p:spPr>
          <a:xfrm>
            <a:off x="5977574" y="4340316"/>
            <a:ext cx="1452802" cy="1015663"/>
          </a:xfrm>
          <a:prstGeom prst="rect">
            <a:avLst/>
          </a:prstGeom>
          <a:noFill/>
        </p:spPr>
        <p:txBody>
          <a:bodyPr wrap="square">
            <a:spAutoFit/>
          </a:bodyPr>
          <a:lstStyle/>
          <a:p>
            <a:r>
              <a:rPr lang="en-GB" sz="1200">
                <a:solidFill>
                  <a:schemeClr val="bg1"/>
                </a:solidFill>
                <a:latin typeface="Arial" panose="020B0604020202020204" pitchFamily="34" charset="0"/>
                <a:cs typeface="Arial" panose="020B0604020202020204" pitchFamily="34" charset="0"/>
              </a:rPr>
              <a:t>https://www.redcross.org.uk/get-help/prepare-for-emergencies/heatwaves-uk</a:t>
            </a:r>
          </a:p>
        </p:txBody>
      </p:sp>
      <p:sp>
        <p:nvSpPr>
          <p:cNvPr id="10" name="Content Placeholder 8">
            <a:extLst>
              <a:ext uri="{FF2B5EF4-FFF2-40B4-BE49-F238E27FC236}">
                <a16:creationId xmlns:a16="http://schemas.microsoft.com/office/drawing/2014/main" id="{D408465E-0846-34F1-3B47-1F7D5E18D687}"/>
              </a:ext>
            </a:extLst>
          </p:cNvPr>
          <p:cNvSpPr txBox="1">
            <a:spLocks noGrp="1" noRot="1" noMove="1" noResize="1" noEditPoints="1" noAdjustHandles="1" noChangeArrowheads="1" noChangeShapeType="1"/>
          </p:cNvSpPr>
          <p:nvPr/>
        </p:nvSpPr>
        <p:spPr>
          <a:xfrm rot="21231901">
            <a:off x="8605746" y="1313409"/>
            <a:ext cx="1733621" cy="1356607"/>
          </a:xfrm>
          <a:prstGeom prst="rect">
            <a:avLst/>
          </a:prstGeom>
        </p:spPr>
        <p:txBody>
          <a:bodyPr vert="horz" lIns="91440" tIns="45720" rIns="91440" bIns="45720" rtlCol="0">
            <a:normAutofit lnSpcReduction="1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1600">
                <a:latin typeface="HelveticaNeueLT Pro 55 Roman" panose="020B0604020202020204" pitchFamily="34" charset="0"/>
              </a:rPr>
              <a:t>Visit the British Red Cross website to read the Feeling the Heat report.</a:t>
            </a:r>
          </a:p>
        </p:txBody>
      </p:sp>
      <p:pic>
        <p:nvPicPr>
          <p:cNvPr id="37" name="Picture 36" descr="Qr code www.redcross.org.uk/about-us/what-we-do/we-speak-up-for-change/feeling-the-heat-a-british-red-cross-briefing-on-heatwaves-in-the-uk">
            <a:extLst>
              <a:ext uri="{FF2B5EF4-FFF2-40B4-BE49-F238E27FC236}">
                <a16:creationId xmlns:a16="http://schemas.microsoft.com/office/drawing/2014/main" id="{34F97224-A7BC-CAC9-EA82-A78D65F6F5B8}"/>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Lst>
          </a:blip>
          <a:stretch>
            <a:fillRect/>
          </a:stretch>
        </p:blipFill>
        <p:spPr>
          <a:xfrm rot="21232272">
            <a:off x="8874396" y="2696214"/>
            <a:ext cx="1534113" cy="1534113"/>
          </a:xfrm>
          <a:prstGeom prst="rect">
            <a:avLst/>
          </a:prstGeom>
        </p:spPr>
      </p:pic>
      <p:sp>
        <p:nvSpPr>
          <p:cNvPr id="39" name="TextBox 38">
            <a:hlinkClick r:id="rId9"/>
            <a:extLst>
              <a:ext uri="{FF2B5EF4-FFF2-40B4-BE49-F238E27FC236}">
                <a16:creationId xmlns:a16="http://schemas.microsoft.com/office/drawing/2014/main" id="{BC0EFCC9-767B-2011-FEFF-1EBD74785E02}"/>
              </a:ext>
            </a:extLst>
          </p:cNvPr>
          <p:cNvSpPr txBox="1">
            <a:spLocks noGrp="1" noRot="1" noMove="1" noResize="1" noEditPoints="1" noAdjustHandles="1" noChangeArrowheads="1" noChangeShapeType="1"/>
          </p:cNvSpPr>
          <p:nvPr/>
        </p:nvSpPr>
        <p:spPr>
          <a:xfrm rot="21176312">
            <a:off x="8783388" y="4262777"/>
            <a:ext cx="2055122" cy="1200329"/>
          </a:xfrm>
          <a:prstGeom prst="rect">
            <a:avLst/>
          </a:prstGeom>
          <a:noFill/>
        </p:spPr>
        <p:txBody>
          <a:bodyPr wrap="square">
            <a:spAutoFit/>
          </a:bodyPr>
          <a:lstStyle/>
          <a:p>
            <a:r>
              <a:rPr lang="en-GB" sz="1200">
                <a:latin typeface="Arial" panose="020B0604020202020204" pitchFamily="34" charset="0"/>
                <a:cs typeface="Arial" panose="020B0604020202020204" pitchFamily="34" charset="0"/>
              </a:rPr>
              <a:t>https://www.redcross.org.uk/about-us/what-we-do/we-speak-up-for-change/feeling-the-heat-a-british-red-cross-briefing-on-heatwaves-in-the-uk</a:t>
            </a:r>
          </a:p>
        </p:txBody>
      </p:sp>
    </p:spTree>
    <p:extLst>
      <p:ext uri="{BB962C8B-B14F-4D97-AF65-F5344CB8AC3E}">
        <p14:creationId xmlns:p14="http://schemas.microsoft.com/office/powerpoint/2010/main" val="1053246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BE67C-477A-7E6E-64FD-BB490DA1A0D1}"/>
              </a:ext>
            </a:extLst>
          </p:cNvPr>
          <p:cNvSpPr>
            <a:spLocks noGrp="1" noRot="1" noMove="1" noResize="1" noEditPoints="1" noAdjustHandles="1" noChangeArrowheads="1" noChangeShapeType="1"/>
          </p:cNvSpPr>
          <p:nvPr>
            <p:ph type="title" idx="4294967295"/>
          </p:nvPr>
        </p:nvSpPr>
        <p:spPr>
          <a:xfrm>
            <a:off x="4462415" y="355382"/>
            <a:ext cx="2724150" cy="1784350"/>
          </a:xfrm>
        </p:spPr>
        <p:txBody>
          <a:bodyPr>
            <a:normAutofit/>
          </a:bodyPr>
          <a:lstStyle/>
          <a:p>
            <a:pPr algn="ctr"/>
            <a:r>
              <a:rPr lang="en-GB" sz="2400" b="1">
                <a:latin typeface="HelveticaNeueLT Pro 55 Roman" panose="020B0604020202020204" pitchFamily="34" charset="0"/>
              </a:rPr>
              <a:t>How to tell the emergency services where you are</a:t>
            </a:r>
          </a:p>
        </p:txBody>
      </p:sp>
      <p:sp>
        <p:nvSpPr>
          <p:cNvPr id="8" name="TextBox 7">
            <a:extLst>
              <a:ext uri="{FF2B5EF4-FFF2-40B4-BE49-F238E27FC236}">
                <a16:creationId xmlns:a16="http://schemas.microsoft.com/office/drawing/2014/main" id="{CA31BA3C-E012-3CDD-98FD-D3AA6ACC4B94}"/>
              </a:ext>
            </a:extLst>
          </p:cNvPr>
          <p:cNvSpPr txBox="1">
            <a:spLocks noGrp="1" noRot="1" noMove="1" noResize="1" noEditPoints="1" noAdjustHandles="1" noChangeArrowheads="1" noChangeShapeType="1"/>
          </p:cNvSpPr>
          <p:nvPr/>
        </p:nvSpPr>
        <p:spPr>
          <a:xfrm rot="16200000">
            <a:off x="10353506" y="1276279"/>
            <a:ext cx="248974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sp>
        <p:nvSpPr>
          <p:cNvPr id="17" name="Rectangle 16">
            <a:extLst>
              <a:ext uri="{FF2B5EF4-FFF2-40B4-BE49-F238E27FC236}">
                <a16:creationId xmlns:a16="http://schemas.microsoft.com/office/drawing/2014/main" id="{6EA2DB48-BD8D-F904-61CA-9EC516F9AE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341472" y="323795"/>
            <a:ext cx="3812370" cy="54483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FADFB8F-C3D0-CC88-942D-9C61BA6E3BA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81527">
            <a:off x="8594163" y="5695071"/>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3183024-A550-DD26-A43C-5CD22C33154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613277" y="256148"/>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2FD282-1395-4AFB-43CD-2422DE594D5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01236" y="323795"/>
            <a:ext cx="4024324" cy="54483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hone showing the what.three.words app">
            <a:extLst>
              <a:ext uri="{FF2B5EF4-FFF2-40B4-BE49-F238E27FC236}">
                <a16:creationId xmlns:a16="http://schemas.microsoft.com/office/drawing/2014/main" id="{0EE89DC5-EB44-9366-49B4-4C2D47146371}"/>
              </a:ext>
            </a:extLst>
          </p:cNvPr>
          <p:cNvPicPr>
            <a:picLocks noGrp="1" noRot="1" noChangeAspect="1" noMove="1" noResize="1" noEditPoints="1" noAdjustHandles="1" noChangeArrowheads="1" noChangeShapeType="1" noCrop="1"/>
          </p:cNvPicPr>
          <p:nvPr/>
        </p:nvPicPr>
        <p:blipFill>
          <a:blip r:embed="rId3"/>
          <a:stretch>
            <a:fillRect/>
          </a:stretch>
        </p:blipFill>
        <p:spPr>
          <a:xfrm>
            <a:off x="505201" y="479478"/>
            <a:ext cx="3552210" cy="2105024"/>
          </a:xfrm>
          <a:prstGeom prst="rect">
            <a:avLst/>
          </a:prstGeom>
        </p:spPr>
      </p:pic>
      <p:sp>
        <p:nvSpPr>
          <p:cNvPr id="7" name="Content Placeholder 2">
            <a:extLst>
              <a:ext uri="{FF2B5EF4-FFF2-40B4-BE49-F238E27FC236}">
                <a16:creationId xmlns:a16="http://schemas.microsoft.com/office/drawing/2014/main" id="{E6D84635-1529-3326-E151-CA49B2DBB856}"/>
              </a:ext>
            </a:extLst>
          </p:cNvPr>
          <p:cNvSpPr txBox="1">
            <a:spLocks noGrp="1" noRot="1" noMove="1" noResize="1" noEditPoints="1" noAdjustHandles="1" noChangeArrowheads="1" noChangeShapeType="1"/>
          </p:cNvSpPr>
          <p:nvPr/>
        </p:nvSpPr>
        <p:spPr>
          <a:xfrm>
            <a:off x="438196" y="2760855"/>
            <a:ext cx="3442053" cy="1520553"/>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rgbClr val="FF0000"/>
                </a:solidFill>
                <a:latin typeface="HelveticaNeueLT Pro 55 Roman" panose="020B0604020202020204" pitchFamily="34" charset="0"/>
              </a:rPr>
              <a:t>1.</a:t>
            </a:r>
            <a:r>
              <a:rPr lang="en-GB" sz="1800">
                <a:latin typeface="HelveticaNeueLT Pro 55 Roman" panose="020B0604020202020204" pitchFamily="34" charset="0"/>
              </a:rPr>
              <a:t> You could get the </a:t>
            </a:r>
            <a:r>
              <a:rPr lang="en-GB" sz="1800" b="1" err="1">
                <a:latin typeface="HelveticaNeueLT Pro 55 Roman" panose="020B0604020202020204" pitchFamily="34" charset="0"/>
              </a:rPr>
              <a:t>what.three.words</a:t>
            </a:r>
            <a:r>
              <a:rPr lang="en-GB" sz="1800" b="1">
                <a:latin typeface="HelveticaNeueLT Pro 55 Roman" panose="020B0604020202020204" pitchFamily="34" charset="0"/>
              </a:rPr>
              <a:t> </a:t>
            </a:r>
            <a:r>
              <a:rPr lang="en-GB" sz="1800">
                <a:latin typeface="HelveticaNeueLT Pro 55 Roman" panose="020B0604020202020204" pitchFamily="34" charset="0"/>
              </a:rPr>
              <a:t>app</a:t>
            </a:r>
          </a:p>
        </p:txBody>
      </p:sp>
      <p:sp>
        <p:nvSpPr>
          <p:cNvPr id="3" name="Content Placeholder 2">
            <a:extLst>
              <a:ext uri="{FF2B5EF4-FFF2-40B4-BE49-F238E27FC236}">
                <a16:creationId xmlns:a16="http://schemas.microsoft.com/office/drawing/2014/main" id="{7928C06B-79D6-6305-7AD8-A93364C7E03B}"/>
              </a:ext>
            </a:extLst>
          </p:cNvPr>
          <p:cNvSpPr txBox="1">
            <a:spLocks noGrp="1" noRot="1" noMove="1" noResize="1" noEditPoints="1" noAdjustHandles="1" noChangeArrowheads="1" noChangeShapeType="1"/>
          </p:cNvSpPr>
          <p:nvPr/>
        </p:nvSpPr>
        <p:spPr>
          <a:xfrm>
            <a:off x="7644855" y="648365"/>
            <a:ext cx="3475056" cy="3323126"/>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800" b="1">
                <a:solidFill>
                  <a:srgbClr val="FF0000"/>
                </a:solidFill>
                <a:latin typeface="HelveticaNeueLT Pro 55 Roman"/>
              </a:rPr>
              <a:t>2.</a:t>
            </a:r>
            <a:r>
              <a:rPr lang="en-GB" sz="1800">
                <a:latin typeface="HelveticaNeueLT Pro 55 Roman"/>
              </a:rPr>
              <a:t> Some </a:t>
            </a:r>
            <a:r>
              <a:rPr lang="en-GB" sz="1800" b="1">
                <a:latin typeface="HelveticaNeueLT Pro 55 Roman"/>
              </a:rPr>
              <a:t>smartphones </a:t>
            </a:r>
            <a:r>
              <a:rPr lang="en-GB" sz="1800">
                <a:latin typeface="HelveticaNeueLT Pro 55 Roman"/>
              </a:rPr>
              <a:t>have a built-in feature to call the emergency services and share your location. Find out how to use this on your phone. </a:t>
            </a:r>
            <a:endParaRPr lang="en-GB" sz="1800">
              <a:latin typeface="HelveticaNeueLT Pro 55 Roman" panose="020B0604020202020204" pitchFamily="34" charset="0"/>
            </a:endParaRPr>
          </a:p>
          <a:p>
            <a:pPr marL="0" indent="0">
              <a:lnSpc>
                <a:spcPct val="120000"/>
              </a:lnSpc>
              <a:buNone/>
            </a:pPr>
            <a:r>
              <a:rPr lang="en-GB" sz="1800" b="1">
                <a:solidFill>
                  <a:srgbClr val="FF0000"/>
                </a:solidFill>
                <a:latin typeface="HelveticaNeueLT Pro 55 Roman"/>
              </a:rPr>
              <a:t>3.</a:t>
            </a:r>
            <a:r>
              <a:rPr lang="en-GB" sz="1800">
                <a:latin typeface="HelveticaNeueLT Pro 55 Roman"/>
              </a:rPr>
              <a:t> You could also use a </a:t>
            </a:r>
            <a:r>
              <a:rPr lang="en-GB" sz="1800" b="1">
                <a:latin typeface="HelveticaNeueLT Pro 55 Roman"/>
              </a:rPr>
              <a:t>maps app </a:t>
            </a:r>
            <a:r>
              <a:rPr lang="en-GB" sz="1800">
                <a:latin typeface="HelveticaNeueLT Pro 55 Roman"/>
              </a:rPr>
              <a:t>to pinpoint and share your location. Learn how to do this so you’re ready for an emergency.</a:t>
            </a:r>
          </a:p>
        </p:txBody>
      </p:sp>
      <p:sp>
        <p:nvSpPr>
          <p:cNvPr id="9" name="TextBox 8">
            <a:hlinkClick r:id="rId4"/>
            <a:extLst>
              <a:ext uri="{FF2B5EF4-FFF2-40B4-BE49-F238E27FC236}">
                <a16:creationId xmlns:a16="http://schemas.microsoft.com/office/drawing/2014/main" id="{87386EBF-F39A-2117-84F6-56971B72583A}"/>
              </a:ext>
            </a:extLst>
          </p:cNvPr>
          <p:cNvSpPr txBox="1">
            <a:spLocks noGrp="1" noRot="1" noMove="1" noResize="1" noEditPoints="1" noAdjustHandles="1" noChangeArrowheads="1" noChangeShapeType="1"/>
          </p:cNvSpPr>
          <p:nvPr/>
        </p:nvSpPr>
        <p:spPr>
          <a:xfrm>
            <a:off x="5057339" y="5015102"/>
            <a:ext cx="1552354" cy="430887"/>
          </a:xfrm>
          <a:prstGeom prst="rect">
            <a:avLst/>
          </a:prstGeom>
          <a:noFill/>
        </p:spPr>
        <p:txBody>
          <a:bodyPr wrap="square" rtlCol="0">
            <a:spAutoFit/>
          </a:bodyPr>
          <a:lstStyle/>
          <a:p>
            <a:r>
              <a:rPr lang="en-GB" sz="1100"/>
              <a:t>what3words.com/products/what3words-app</a:t>
            </a:r>
          </a:p>
        </p:txBody>
      </p:sp>
      <p:sp>
        <p:nvSpPr>
          <p:cNvPr id="15" name="Rectangle 14">
            <a:extLst>
              <a:ext uri="{FF2B5EF4-FFF2-40B4-BE49-F238E27FC236}">
                <a16:creationId xmlns:a16="http://schemas.microsoft.com/office/drawing/2014/main" id="{F5A1F569-8862-F5C3-5D83-D965087A967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61517" y="5695071"/>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EB05113-B0A4-E118-5238-43DADFA11DB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374098">
            <a:off x="1506438" y="244052"/>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Qr code what3words.com/products/what3words-app">
            <a:extLst>
              <a:ext uri="{FF2B5EF4-FFF2-40B4-BE49-F238E27FC236}">
                <a16:creationId xmlns:a16="http://schemas.microsoft.com/office/drawing/2014/main" id="{EABFCE86-2E75-8EA2-15C1-94CC50C75BE1}"/>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5010605" y="3521131"/>
            <a:ext cx="1552354" cy="1552354"/>
          </a:xfrm>
          <a:prstGeom prst="rect">
            <a:avLst/>
          </a:prstGeom>
        </p:spPr>
      </p:pic>
      <p:pic>
        <p:nvPicPr>
          <p:cNvPr id="4" name="Picture 4" descr="A picture showing a person using a phone in the woods with their bike.">
            <a:extLst>
              <a:ext uri="{FF2B5EF4-FFF2-40B4-BE49-F238E27FC236}">
                <a16:creationId xmlns:a16="http://schemas.microsoft.com/office/drawing/2014/main" id="{7235C67D-0DB8-D0D3-E476-887DDBDF2042}"/>
              </a:ext>
            </a:extLst>
          </p:cNvPr>
          <p:cNvPicPr>
            <a:picLocks noGrp="1" noRot="1" noChangeAspect="1" noMove="1" noResize="1" noEditPoints="1" noAdjustHandles="1" noChangeArrowheads="1" noChangeShapeType="1" noCrop="1"/>
          </p:cNvPicPr>
          <p:nvPr/>
        </p:nvPicPr>
        <p:blipFill>
          <a:blip r:embed="rId6"/>
          <a:stretch>
            <a:fillRect/>
          </a:stretch>
        </p:blipFill>
        <p:spPr>
          <a:xfrm>
            <a:off x="8005483" y="3894737"/>
            <a:ext cx="2488346" cy="1658897"/>
          </a:xfrm>
          <a:prstGeom prst="rect">
            <a:avLst/>
          </a:prstGeom>
        </p:spPr>
      </p:pic>
      <p:pic>
        <p:nvPicPr>
          <p:cNvPr id="5" name="Picture 5" descr="A picture showing a person with a bandaged ankle sitting on the flood in some woods. They are using a phone.">
            <a:extLst>
              <a:ext uri="{FF2B5EF4-FFF2-40B4-BE49-F238E27FC236}">
                <a16:creationId xmlns:a16="http://schemas.microsoft.com/office/drawing/2014/main" id="{19D7443C-7C15-2934-66FE-4DC4BBE7F858}"/>
              </a:ext>
            </a:extLst>
          </p:cNvPr>
          <p:cNvPicPr>
            <a:picLocks noGrp="1" noRot="1" noChangeAspect="1" noMove="1" noResize="1" noEditPoints="1" noAdjustHandles="1" noChangeArrowheads="1" noChangeShapeType="1" noCrop="1"/>
          </p:cNvPicPr>
          <p:nvPr/>
        </p:nvPicPr>
        <p:blipFill>
          <a:blip r:embed="rId7"/>
          <a:stretch>
            <a:fillRect/>
          </a:stretch>
        </p:blipFill>
        <p:spPr>
          <a:xfrm>
            <a:off x="546847" y="3518647"/>
            <a:ext cx="3469340" cy="1927411"/>
          </a:xfrm>
          <a:prstGeom prst="rect">
            <a:avLst/>
          </a:prstGeom>
        </p:spPr>
      </p:pic>
    </p:spTree>
    <p:extLst>
      <p:ext uri="{BB962C8B-B14F-4D97-AF65-F5344CB8AC3E}">
        <p14:creationId xmlns:p14="http://schemas.microsoft.com/office/powerpoint/2010/main" val="3976685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66F8D4-5E4E-D449-5126-7BCCAD739292}"/>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a:t>First aid app information</a:t>
            </a:r>
          </a:p>
        </p:txBody>
      </p:sp>
      <p:pic>
        <p:nvPicPr>
          <p:cNvPr id="5" name="Picture 4" descr="An image of a mobile phone showing the British Red Cross First Aid app. A QR code. ">
            <a:extLst>
              <a:ext uri="{FF2B5EF4-FFF2-40B4-BE49-F238E27FC236}">
                <a16:creationId xmlns:a16="http://schemas.microsoft.com/office/drawing/2014/main" id="{5A8D95F4-1645-4878-2CEA-B87BD26D4D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73752" y="182880"/>
            <a:ext cx="9601336" cy="5402862"/>
          </a:xfrm>
          <a:prstGeom prst="rect">
            <a:avLst/>
          </a:prstGeom>
        </p:spPr>
      </p:pic>
      <p:sp>
        <p:nvSpPr>
          <p:cNvPr id="3" name="TextBox 2">
            <a:extLst>
              <a:ext uri="{FF2B5EF4-FFF2-40B4-BE49-F238E27FC236}">
                <a16:creationId xmlns:a16="http://schemas.microsoft.com/office/drawing/2014/main" id="{216949A1-24EB-BF20-7948-E7A39F284DA3}"/>
              </a:ext>
            </a:extLst>
          </p:cNvPr>
          <p:cNvSpPr txBox="1">
            <a:spLocks noGrp="1" noRot="1" noMove="1" noResize="1" noEditPoints="1" noAdjustHandles="1" noChangeArrowheads="1" noChangeShapeType="1"/>
          </p:cNvSpPr>
          <p:nvPr/>
        </p:nvSpPr>
        <p:spPr>
          <a:xfrm rot="16200000">
            <a:off x="10142489" y="1487294"/>
            <a:ext cx="2911773" cy="584775"/>
          </a:xfrm>
          <a:prstGeom prst="rect">
            <a:avLst/>
          </a:prstGeom>
          <a:noFill/>
        </p:spPr>
        <p:txBody>
          <a:bodyPr wrap="square" rtlCol="0">
            <a:spAutoFit/>
          </a:bodyPr>
          <a:lstStyle/>
          <a:p>
            <a:r>
              <a:rPr lang="en-GB" sz="3200" b="1">
                <a:solidFill>
                  <a:srgbClr val="FF0000"/>
                </a:solidFill>
                <a:latin typeface="HelveticaNeueLT Pro 55 Roman" panose="020B0604020202020204"/>
              </a:rPr>
              <a:t>First aid app</a:t>
            </a:r>
          </a:p>
        </p:txBody>
      </p:sp>
      <p:sp>
        <p:nvSpPr>
          <p:cNvPr id="2" name="Rectangle 1">
            <a:extLst>
              <a:ext uri="{FF2B5EF4-FFF2-40B4-BE49-F238E27FC236}">
                <a16:creationId xmlns:a16="http://schemas.microsoft.com/office/drawing/2014/main" id="{F9FCB434-FD74-0958-997B-00F2A000BA3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9473544">
            <a:off x="9990284" y="534707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77CAFC9-181C-A6C5-30FD-0D7D4E694DD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7996303">
            <a:off x="569692" y="196348"/>
            <a:ext cx="615422" cy="280686"/>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2AE7B5-F879-596F-1837-41D70FE8A94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8961614">
            <a:off x="4377820" y="5330482"/>
            <a:ext cx="950971" cy="261782"/>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CF2EDE-3A44-A0CB-2C5F-9C1C8694A58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9473544">
            <a:off x="8101098" y="183808"/>
            <a:ext cx="419049" cy="177903"/>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1475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7D710-DEEC-537C-CD30-4BF705C30611}"/>
              </a:ext>
            </a:extLst>
          </p:cNvPr>
          <p:cNvSpPr txBox="1">
            <a:spLocks noGrp="1" noRot="1" noMove="1" noResize="1" noEditPoints="1" noAdjustHandles="1" noChangeArrowheads="1" noChangeShapeType="1"/>
          </p:cNvSpPr>
          <p:nvPr/>
        </p:nvSpPr>
        <p:spPr>
          <a:xfrm>
            <a:off x="4136982" y="5001667"/>
            <a:ext cx="2886294" cy="984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1400"/>
          </a:p>
        </p:txBody>
      </p:sp>
      <p:pic>
        <p:nvPicPr>
          <p:cNvPr id="3" name="Picture 2">
            <a:extLst>
              <a:ext uri="{FF2B5EF4-FFF2-40B4-BE49-F238E27FC236}">
                <a16:creationId xmlns:a16="http://schemas.microsoft.com/office/drawing/2014/main" id="{00FDE539-951D-D260-10F5-C712D8A292D6}"/>
              </a:ext>
            </a:extLst>
          </p:cNvPr>
          <p:cNvPicPr>
            <a:picLocks noGrp="1" noRot="1" noChangeAspect="1" noMove="1" noResize="1" noEditPoints="1" noAdjustHandles="1" noChangeArrowheads="1" noChangeShapeType="1" noCrop="1"/>
          </p:cNvPicPr>
          <p:nvPr/>
        </p:nvPicPr>
        <p:blipFill rotWithShape="1">
          <a:blip r:embed="rId3"/>
          <a:srcRect l="27822" t="-14001" r="4954" b="-1532"/>
          <a:stretch/>
        </p:blipFill>
        <p:spPr>
          <a:xfrm>
            <a:off x="511518" y="688898"/>
            <a:ext cx="2389107" cy="343639"/>
          </a:xfrm>
          <a:prstGeom prst="rect">
            <a:avLst/>
          </a:prstGeom>
        </p:spPr>
      </p:pic>
      <p:sp>
        <p:nvSpPr>
          <p:cNvPr id="11" name="TextBox 10">
            <a:extLst>
              <a:ext uri="{FF2B5EF4-FFF2-40B4-BE49-F238E27FC236}">
                <a16:creationId xmlns:a16="http://schemas.microsoft.com/office/drawing/2014/main" id="{50CB55BC-453A-7257-2188-ED0596968A83}"/>
              </a:ext>
            </a:extLst>
          </p:cNvPr>
          <p:cNvSpPr txBox="1">
            <a:spLocks noGrp="1" noRot="1" noMove="1" noResize="1" noEditPoints="1" noAdjustHandles="1" noChangeArrowheads="1" noChangeShapeType="1"/>
          </p:cNvSpPr>
          <p:nvPr/>
        </p:nvSpPr>
        <p:spPr>
          <a:xfrm>
            <a:off x="790589" y="171710"/>
            <a:ext cx="2955374" cy="523220"/>
          </a:xfrm>
          <a:prstGeom prst="rect">
            <a:avLst/>
          </a:prstGeom>
          <a:noFill/>
        </p:spPr>
        <p:txBody>
          <a:bodyPr wrap="square" rtlCol="0">
            <a:spAutoFit/>
          </a:bodyPr>
          <a:lstStyle/>
          <a:p>
            <a:r>
              <a:rPr lang="en-GB" sz="2800" b="1" dirty="0">
                <a:latin typeface="Arial"/>
                <a:cs typeface="Arial"/>
              </a:rPr>
              <a:t>Flooding</a:t>
            </a:r>
          </a:p>
        </p:txBody>
      </p:sp>
      <p:pic>
        <p:nvPicPr>
          <p:cNvPr id="12" name="Picture 11">
            <a:extLst>
              <a:ext uri="{FF2B5EF4-FFF2-40B4-BE49-F238E27FC236}">
                <a16:creationId xmlns:a16="http://schemas.microsoft.com/office/drawing/2014/main" id="{EA53CFE4-5623-0A04-E94A-2B8789B0AD09}"/>
              </a:ext>
            </a:extLst>
          </p:cNvPr>
          <p:cNvPicPr>
            <a:picLocks noGrp="1" noRot="1" noChangeAspect="1" noMove="1" noResize="1" noEditPoints="1" noAdjustHandles="1" noChangeArrowheads="1" noChangeShapeType="1" noCrop="1"/>
          </p:cNvPicPr>
          <p:nvPr/>
        </p:nvPicPr>
        <p:blipFill rotWithShape="1">
          <a:blip r:embed="rId4"/>
          <a:srcRect l="27669" t="-4917" r="65925" b="3712"/>
          <a:stretch/>
        </p:blipFill>
        <p:spPr>
          <a:xfrm>
            <a:off x="475256" y="1375569"/>
            <a:ext cx="235366" cy="331478"/>
          </a:xfrm>
          <a:prstGeom prst="rect">
            <a:avLst/>
          </a:prstGeom>
        </p:spPr>
      </p:pic>
      <p:pic>
        <p:nvPicPr>
          <p:cNvPr id="16" name="Picture 15">
            <a:extLst>
              <a:ext uri="{FF2B5EF4-FFF2-40B4-BE49-F238E27FC236}">
                <a16:creationId xmlns:a16="http://schemas.microsoft.com/office/drawing/2014/main" id="{2DC8B02D-01A6-9826-D17F-79BD8FF4736C}"/>
              </a:ext>
            </a:extLst>
          </p:cNvPr>
          <p:cNvPicPr>
            <a:picLocks noGrp="1" noRot="1" noChangeAspect="1" noMove="1" noResize="1" noEditPoints="1" noAdjustHandles="1" noChangeArrowheads="1" noChangeShapeType="1" noCrop="1"/>
          </p:cNvPicPr>
          <p:nvPr/>
        </p:nvPicPr>
        <p:blipFill rotWithShape="1">
          <a:blip r:embed="rId5"/>
          <a:srcRect l="27334" t="-3308" r="5514"/>
          <a:stretch/>
        </p:blipFill>
        <p:spPr>
          <a:xfrm>
            <a:off x="498752" y="2392277"/>
            <a:ext cx="2364699" cy="307425"/>
          </a:xfrm>
          <a:prstGeom prst="rect">
            <a:avLst/>
          </a:prstGeom>
        </p:spPr>
      </p:pic>
      <p:pic>
        <p:nvPicPr>
          <p:cNvPr id="19" name="Picture 18">
            <a:extLst>
              <a:ext uri="{FF2B5EF4-FFF2-40B4-BE49-F238E27FC236}">
                <a16:creationId xmlns:a16="http://schemas.microsoft.com/office/drawing/2014/main" id="{21AE55E6-C76F-FF5C-D848-79F1A5BD0731}"/>
              </a:ext>
            </a:extLst>
          </p:cNvPr>
          <p:cNvPicPr>
            <a:picLocks noGrp="1" noRot="1" noChangeAspect="1" noMove="1" noResize="1" noEditPoints="1" noAdjustHandles="1" noChangeArrowheads="1" noChangeShapeType="1" noCrop="1"/>
          </p:cNvPicPr>
          <p:nvPr/>
        </p:nvPicPr>
        <p:blipFill rotWithShape="1">
          <a:blip r:embed="rId6"/>
          <a:srcRect l="29932" t="-8169" r="10947" b="3144"/>
          <a:stretch/>
        </p:blipFill>
        <p:spPr>
          <a:xfrm>
            <a:off x="498752" y="3203857"/>
            <a:ext cx="1794345" cy="200416"/>
          </a:xfrm>
          <a:prstGeom prst="rect">
            <a:avLst/>
          </a:prstGeom>
        </p:spPr>
      </p:pic>
      <p:pic>
        <p:nvPicPr>
          <p:cNvPr id="21" name="Picture 20">
            <a:extLst>
              <a:ext uri="{FF2B5EF4-FFF2-40B4-BE49-F238E27FC236}">
                <a16:creationId xmlns:a16="http://schemas.microsoft.com/office/drawing/2014/main" id="{31382604-34F5-E705-90CF-EC7C4665464B}"/>
              </a:ext>
            </a:extLst>
          </p:cNvPr>
          <p:cNvPicPr>
            <a:picLocks noGrp="1" noRot="1" noChangeAspect="1" noMove="1" noResize="1" noEditPoints="1" noAdjustHandles="1" noChangeArrowheads="1" noChangeShapeType="1" noCrop="1"/>
          </p:cNvPicPr>
          <p:nvPr/>
        </p:nvPicPr>
        <p:blipFill rotWithShape="1">
          <a:blip r:embed="rId7"/>
          <a:srcRect l="27465" t="18504" r="63907" b="2620"/>
          <a:stretch/>
        </p:blipFill>
        <p:spPr>
          <a:xfrm>
            <a:off x="511519" y="4026368"/>
            <a:ext cx="303892" cy="236360"/>
          </a:xfrm>
          <a:prstGeom prst="rect">
            <a:avLst/>
          </a:prstGeom>
        </p:spPr>
      </p:pic>
      <p:pic>
        <p:nvPicPr>
          <p:cNvPr id="23" name="Picture 22">
            <a:extLst>
              <a:ext uri="{FF2B5EF4-FFF2-40B4-BE49-F238E27FC236}">
                <a16:creationId xmlns:a16="http://schemas.microsoft.com/office/drawing/2014/main" id="{250B1E92-5A85-5A5B-AAD8-29DF64A821A9}"/>
              </a:ext>
            </a:extLst>
          </p:cNvPr>
          <p:cNvPicPr>
            <a:picLocks noGrp="1" noRot="1" noChangeAspect="1" noMove="1" noResize="1" noEditPoints="1" noAdjustHandles="1" noChangeArrowheads="1" noChangeShapeType="1" noCrop="1"/>
          </p:cNvPicPr>
          <p:nvPr/>
        </p:nvPicPr>
        <p:blipFill rotWithShape="1">
          <a:blip r:embed="rId8"/>
          <a:srcRect l="28017" t="20364" r="4506"/>
          <a:stretch/>
        </p:blipFill>
        <p:spPr>
          <a:xfrm>
            <a:off x="511518" y="4890037"/>
            <a:ext cx="2410378" cy="258252"/>
          </a:xfrm>
          <a:prstGeom prst="rect">
            <a:avLst/>
          </a:prstGeom>
        </p:spPr>
      </p:pic>
      <p:sp>
        <p:nvSpPr>
          <p:cNvPr id="25" name="TextBox 24">
            <a:extLst>
              <a:ext uri="{FF2B5EF4-FFF2-40B4-BE49-F238E27FC236}">
                <a16:creationId xmlns:a16="http://schemas.microsoft.com/office/drawing/2014/main" id="{0AFB1B27-EF2B-0157-6875-5342F18E5C52}"/>
              </a:ext>
            </a:extLst>
          </p:cNvPr>
          <p:cNvSpPr txBox="1">
            <a:spLocks noGrp="1" noRot="1" noMove="1" noResize="1" noEditPoints="1" noAdjustHandles="1" noChangeArrowheads="1" noChangeShapeType="1"/>
          </p:cNvSpPr>
          <p:nvPr/>
        </p:nvSpPr>
        <p:spPr>
          <a:xfrm>
            <a:off x="573217" y="984440"/>
            <a:ext cx="27708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lumMod val="50000"/>
                    <a:lumOff val="50000"/>
                  </a:prstClr>
                </a:solidFill>
                <a:effectLst/>
                <a:uLnTx/>
                <a:uFillTx/>
                <a:latin typeface="Arial"/>
                <a:ea typeface="+mn-ea"/>
                <a:cs typeface="Arial"/>
              </a:rPr>
              <a:t>Read 3 characters’ flood stories and discuss how they could be affected.</a:t>
            </a:r>
          </a:p>
        </p:txBody>
      </p:sp>
      <p:sp>
        <p:nvSpPr>
          <p:cNvPr id="26" name="TextBox 25">
            <a:extLst>
              <a:ext uri="{FF2B5EF4-FFF2-40B4-BE49-F238E27FC236}">
                <a16:creationId xmlns:a16="http://schemas.microsoft.com/office/drawing/2014/main" id="{6B6B1162-016B-D4E9-0E8E-0F93A2DC4E7D}"/>
              </a:ext>
            </a:extLst>
          </p:cNvPr>
          <p:cNvSpPr txBox="1">
            <a:spLocks noGrp="1" noRot="1" noMove="1" noResize="1" noEditPoints="1" noAdjustHandles="1" noChangeArrowheads="1" noChangeShapeType="1"/>
          </p:cNvSpPr>
          <p:nvPr/>
        </p:nvSpPr>
        <p:spPr>
          <a:xfrm>
            <a:off x="551508" y="1656591"/>
            <a:ext cx="277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rPr>
              <a:t>Look at local flood maps and the role of the emergency services to explore how flooding can affect us all.</a:t>
            </a:r>
          </a:p>
          <a:p>
            <a:pPr>
              <a:defRPr/>
            </a:pPr>
            <a:r>
              <a:rPr lang="en-GB" sz="1100" b="1" i="0" u="none" strike="noStrike" noProof="0" dirty="0">
                <a:solidFill>
                  <a:schemeClr val="tx1"/>
                </a:solidFill>
                <a:latin typeface="Arial"/>
              </a:rPr>
              <a:t>Worksheet: note writing help</a:t>
            </a:r>
          </a:p>
        </p:txBody>
      </p:sp>
      <p:sp>
        <p:nvSpPr>
          <p:cNvPr id="27" name="TextBox 26">
            <a:extLst>
              <a:ext uri="{FF2B5EF4-FFF2-40B4-BE49-F238E27FC236}">
                <a16:creationId xmlns:a16="http://schemas.microsoft.com/office/drawing/2014/main" id="{13B644EE-A486-0694-6721-5AB38D075452}"/>
              </a:ext>
            </a:extLst>
          </p:cNvPr>
          <p:cNvSpPr txBox="1">
            <a:spLocks noGrp="1" noRot="1" noMove="1" noResize="1" noEditPoints="1" noAdjustHandles="1" noChangeArrowheads="1" noChangeShapeType="1"/>
          </p:cNvSpPr>
          <p:nvPr/>
        </p:nvSpPr>
        <p:spPr>
          <a:xfrm>
            <a:off x="569847" y="2719623"/>
            <a:ext cx="2450422" cy="430887"/>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Examine images of flooding and identify the dangers.</a:t>
            </a:r>
            <a:endParaRPr lang="en-GB" sz="1100" b="0">
              <a:solidFill>
                <a:schemeClr val="tx1">
                  <a:lumMod val="50000"/>
                  <a:lumOff val="50000"/>
                </a:schemeClr>
              </a:solidFill>
              <a:latin typeface="Arial"/>
              <a:cs typeface="Arial"/>
            </a:endParaRPr>
          </a:p>
        </p:txBody>
      </p:sp>
      <p:sp>
        <p:nvSpPr>
          <p:cNvPr id="28" name="TextBox 27">
            <a:extLst>
              <a:ext uri="{FF2B5EF4-FFF2-40B4-BE49-F238E27FC236}">
                <a16:creationId xmlns:a16="http://schemas.microsoft.com/office/drawing/2014/main" id="{86C34452-8274-1AEC-75FC-9CF964DD7588}"/>
              </a:ext>
            </a:extLst>
          </p:cNvPr>
          <p:cNvSpPr txBox="1">
            <a:spLocks noGrp="1" noRot="1" noMove="1" noResize="1" noEditPoints="1" noAdjustHandles="1" noChangeArrowheads="1" noChangeShapeType="1"/>
          </p:cNvSpPr>
          <p:nvPr/>
        </p:nvSpPr>
        <p:spPr>
          <a:xfrm>
            <a:off x="569847" y="3442230"/>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Play a scenario game to find out about bug out bags and why it is important to have one ready</a:t>
            </a:r>
            <a:r>
              <a:rPr lang="en-GB" sz="1100" b="0" i="0" u="none" strike="noStrike" noProof="0">
                <a:latin typeface="Arial"/>
                <a:cs typeface="Arial"/>
              </a:rPr>
              <a:t>.</a:t>
            </a:r>
            <a:endParaRPr lang="en-GB" sz="1100" b="0">
              <a:latin typeface="Arial"/>
              <a:cs typeface="Arial"/>
            </a:endParaRPr>
          </a:p>
        </p:txBody>
      </p:sp>
      <p:sp>
        <p:nvSpPr>
          <p:cNvPr id="29" name="TextBox 28">
            <a:extLst>
              <a:ext uri="{FF2B5EF4-FFF2-40B4-BE49-F238E27FC236}">
                <a16:creationId xmlns:a16="http://schemas.microsoft.com/office/drawing/2014/main" id="{9A7D2388-510C-6F30-8387-8A3478BA3D81}"/>
              </a:ext>
            </a:extLst>
          </p:cNvPr>
          <p:cNvSpPr txBox="1">
            <a:spLocks noGrp="1" noRot="1" noMove="1" noResize="1" noEditPoints="1" noAdjustHandles="1" noChangeArrowheads="1" noChangeShapeType="1"/>
          </p:cNvSpPr>
          <p:nvPr/>
        </p:nvSpPr>
        <p:spPr>
          <a:xfrm>
            <a:off x="569846" y="4262727"/>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Play a ‘choose your own adventure’ game to learn how to respond to flood alerts and warnings.</a:t>
            </a:r>
          </a:p>
        </p:txBody>
      </p:sp>
      <p:sp>
        <p:nvSpPr>
          <p:cNvPr id="30" name="TextBox 29">
            <a:extLst>
              <a:ext uri="{FF2B5EF4-FFF2-40B4-BE49-F238E27FC236}">
                <a16:creationId xmlns:a16="http://schemas.microsoft.com/office/drawing/2014/main" id="{A4959A43-9138-A16D-0EF5-72D394CC46BD}"/>
              </a:ext>
            </a:extLst>
          </p:cNvPr>
          <p:cNvSpPr txBox="1">
            <a:spLocks noGrp="1" noRot="1" noMove="1" noResize="1" noEditPoints="1" noAdjustHandles="1" noChangeArrowheads="1" noChangeShapeType="1"/>
          </p:cNvSpPr>
          <p:nvPr/>
        </p:nvSpPr>
        <p:spPr>
          <a:xfrm>
            <a:off x="511518" y="5099251"/>
            <a:ext cx="2770855"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Create resources to share with friends and family. This activity is designed to be repeated.</a:t>
            </a:r>
          </a:p>
        </p:txBody>
      </p:sp>
      <p:sp>
        <p:nvSpPr>
          <p:cNvPr id="32" name="TextBox 31">
            <a:extLst>
              <a:ext uri="{FF2B5EF4-FFF2-40B4-BE49-F238E27FC236}">
                <a16:creationId xmlns:a16="http://schemas.microsoft.com/office/drawing/2014/main" id="{AEEA70AA-E3AF-C54C-ED8D-78C60775251F}"/>
              </a:ext>
            </a:extLst>
          </p:cNvPr>
          <p:cNvSpPr txBox="1">
            <a:spLocks noGrp="1" noRot="1" noMove="1" noResize="1" noEditPoints="1" noAdjustHandles="1" noChangeArrowheads="1" noChangeShapeType="1"/>
          </p:cNvSpPr>
          <p:nvPr/>
        </p:nvSpPr>
        <p:spPr>
          <a:xfrm>
            <a:off x="4578465" y="154708"/>
            <a:ext cx="2955374" cy="523220"/>
          </a:xfrm>
          <a:prstGeom prst="rect">
            <a:avLst/>
          </a:prstGeom>
          <a:noFill/>
        </p:spPr>
        <p:txBody>
          <a:bodyPr wrap="square" rtlCol="0">
            <a:spAutoFit/>
          </a:bodyPr>
          <a:lstStyle/>
          <a:p>
            <a:r>
              <a:rPr lang="en-GB" sz="2800" b="1" dirty="0">
                <a:latin typeface="Arial"/>
                <a:cs typeface="Arial"/>
              </a:rPr>
              <a:t>Heatwaves</a:t>
            </a:r>
          </a:p>
        </p:txBody>
      </p:sp>
      <p:pic>
        <p:nvPicPr>
          <p:cNvPr id="34" name="Picture 33">
            <a:extLst>
              <a:ext uri="{FF2B5EF4-FFF2-40B4-BE49-F238E27FC236}">
                <a16:creationId xmlns:a16="http://schemas.microsoft.com/office/drawing/2014/main" id="{B635A158-3C56-858B-D811-EC2813C9F107}"/>
              </a:ext>
            </a:extLst>
          </p:cNvPr>
          <p:cNvPicPr>
            <a:picLocks noGrp="1" noRot="1" noChangeAspect="1" noMove="1" noResize="1" noEditPoints="1" noAdjustHandles="1" noChangeArrowheads="1" noChangeShapeType="1" noCrop="1"/>
          </p:cNvPicPr>
          <p:nvPr/>
        </p:nvPicPr>
        <p:blipFill rotWithShape="1">
          <a:blip r:embed="rId9"/>
          <a:srcRect l="37757" t="8442" b="1"/>
          <a:stretch/>
        </p:blipFill>
        <p:spPr>
          <a:xfrm>
            <a:off x="4178046" y="700874"/>
            <a:ext cx="1981702" cy="345566"/>
          </a:xfrm>
          <a:prstGeom prst="rect">
            <a:avLst/>
          </a:prstGeom>
        </p:spPr>
      </p:pic>
      <p:sp>
        <p:nvSpPr>
          <p:cNvPr id="35" name="TextBox 34">
            <a:extLst>
              <a:ext uri="{FF2B5EF4-FFF2-40B4-BE49-F238E27FC236}">
                <a16:creationId xmlns:a16="http://schemas.microsoft.com/office/drawing/2014/main" id="{D0349F97-01CB-CBD0-C77B-A4B7D0E600E1}"/>
              </a:ext>
            </a:extLst>
          </p:cNvPr>
          <p:cNvSpPr txBox="1">
            <a:spLocks noGrp="1" noRot="1" noMove="1" noResize="1" noEditPoints="1" noAdjustHandles="1" noChangeArrowheads="1" noChangeShapeType="1"/>
          </p:cNvSpPr>
          <p:nvPr/>
        </p:nvSpPr>
        <p:spPr>
          <a:xfrm>
            <a:off x="4221204" y="946611"/>
            <a:ext cx="2770855" cy="769441"/>
          </a:xfrm>
          <a:prstGeom prst="rect">
            <a:avLst/>
          </a:prstGeom>
          <a:noFill/>
        </p:spPr>
        <p:txBody>
          <a:bodyPr wrap="square" rtlCol="0">
            <a:spAutoFit/>
          </a:bodyPr>
          <a:lstStyle/>
          <a:p>
            <a:pPr>
              <a:defRPr/>
            </a:pPr>
            <a:r>
              <a:rPr lang="en-GB" sz="1100" b="0" i="0" u="none" strike="noStrike" noProof="0" dirty="0">
                <a:solidFill>
                  <a:schemeClr val="tx1">
                    <a:lumMod val="50000"/>
                    <a:lumOff val="50000"/>
                  </a:schemeClr>
                </a:solidFill>
                <a:latin typeface="Arial"/>
              </a:rPr>
              <a:t>Find out about the effects of heatwaves through completing a quiz</a:t>
            </a: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t>
            </a:r>
          </a:p>
          <a:p>
            <a:pPr>
              <a:defRPr/>
            </a:pPr>
            <a:r>
              <a:rPr lang="en-GB" sz="1100" b="1" i="0" u="none" strike="noStrike" noProof="0" dirty="0">
                <a:solidFill>
                  <a:schemeClr val="tx1"/>
                </a:solidFill>
                <a:latin typeface="Arial"/>
              </a:rPr>
              <a:t>Worksheet: heatwave facts to print</a:t>
            </a:r>
          </a:p>
          <a:p>
            <a:pPr>
              <a:defRPr/>
            </a:pP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7" name="Picture 36">
            <a:extLst>
              <a:ext uri="{FF2B5EF4-FFF2-40B4-BE49-F238E27FC236}">
                <a16:creationId xmlns:a16="http://schemas.microsoft.com/office/drawing/2014/main" id="{913BF7E7-BDD7-E7A7-CF74-04B8E5038A5C}"/>
              </a:ext>
            </a:extLst>
          </p:cNvPr>
          <p:cNvPicPr>
            <a:picLocks noGrp="1" noRot="1" noChangeAspect="1" noMove="1" noResize="1" noEditPoints="1" noAdjustHandles="1" noChangeArrowheads="1" noChangeShapeType="1" noCrop="1"/>
          </p:cNvPicPr>
          <p:nvPr/>
        </p:nvPicPr>
        <p:blipFill rotWithShape="1">
          <a:blip r:embed="rId10"/>
          <a:srcRect l="38332" t="16944" b="7878"/>
          <a:stretch/>
        </p:blipFill>
        <p:spPr>
          <a:xfrm>
            <a:off x="4178046" y="1553749"/>
            <a:ext cx="1992500" cy="258930"/>
          </a:xfrm>
          <a:prstGeom prst="rect">
            <a:avLst/>
          </a:prstGeom>
        </p:spPr>
      </p:pic>
      <p:sp>
        <p:nvSpPr>
          <p:cNvPr id="38" name="TextBox 37">
            <a:extLst>
              <a:ext uri="{FF2B5EF4-FFF2-40B4-BE49-F238E27FC236}">
                <a16:creationId xmlns:a16="http://schemas.microsoft.com/office/drawing/2014/main" id="{FF3960BE-49FE-D703-C470-669D9B24147D}"/>
              </a:ext>
            </a:extLst>
          </p:cNvPr>
          <p:cNvSpPr txBox="1">
            <a:spLocks noGrp="1" noRot="1" noMove="1" noResize="1" noEditPoints="1" noAdjustHandles="1" noChangeArrowheads="1" noChangeShapeType="1"/>
          </p:cNvSpPr>
          <p:nvPr/>
        </p:nvSpPr>
        <p:spPr>
          <a:xfrm>
            <a:off x="7733979" y="1568365"/>
            <a:ext cx="2770855" cy="600164"/>
          </a:xfrm>
          <a:prstGeom prst="rect">
            <a:avLst/>
          </a:prstGeom>
          <a:noFill/>
        </p:spPr>
        <p:txBody>
          <a:bodyPr wrap="square" rtlCol="0">
            <a:spAutoFit/>
          </a:bodyPr>
          <a:lstStyle/>
          <a:p>
            <a:pPr marL="0" marR="0" lvl="0" indent="0" algn="l" rtl="0" eaLnBrk="1" fontAlgn="auto" latinLnBrk="0" hangingPunct="1">
              <a:lnSpc>
                <a:spcPct val="100000"/>
              </a:lnSpc>
              <a:spcBef>
                <a:spcPts val="0"/>
              </a:spcBef>
              <a:spcAft>
                <a:spcPts val="0"/>
              </a:spcAft>
              <a:buClrTx/>
              <a:buSzTx/>
              <a:buFontTx/>
              <a:buNone/>
            </a:pPr>
            <a:r>
              <a:rPr lang="en-GB" sz="1100" dirty="0">
                <a:solidFill>
                  <a:schemeClr val="tx1">
                    <a:lumMod val="50000"/>
                    <a:lumOff val="50000"/>
                  </a:schemeClr>
                </a:solidFill>
                <a:latin typeface="Arial"/>
                <a:cs typeface="Arial"/>
              </a:rPr>
              <a:t>Examine a list of ways to cope and apply this to yourself and others.</a:t>
            </a:r>
          </a:p>
          <a:p>
            <a:r>
              <a:rPr lang="en-GB" sz="1100" b="1" i="0" u="none" strike="noStrike" noProof="0" dirty="0">
                <a:solidFill>
                  <a:schemeClr val="tx1"/>
                </a:solidFill>
                <a:latin typeface="Arial"/>
              </a:rPr>
              <a:t>Worksheet: coping with eco-anxiety</a:t>
            </a:r>
          </a:p>
        </p:txBody>
      </p:sp>
      <p:pic>
        <p:nvPicPr>
          <p:cNvPr id="39" name="Picture 38">
            <a:extLst>
              <a:ext uri="{FF2B5EF4-FFF2-40B4-BE49-F238E27FC236}">
                <a16:creationId xmlns:a16="http://schemas.microsoft.com/office/drawing/2014/main" id="{1D2C9318-12E7-2314-230B-1C318C03DDE5}"/>
              </a:ext>
            </a:extLst>
          </p:cNvPr>
          <p:cNvPicPr>
            <a:picLocks noGrp="1" noRot="1" noChangeAspect="1" noMove="1" noResize="1" noEditPoints="1" noAdjustHandles="1" noChangeArrowheads="1" noChangeShapeType="1" noCrop="1"/>
          </p:cNvPicPr>
          <p:nvPr/>
        </p:nvPicPr>
        <p:blipFill rotWithShape="1">
          <a:blip r:embed="rId11"/>
          <a:srcRect l="34210" t="21075" b="19673"/>
          <a:stretch/>
        </p:blipFill>
        <p:spPr>
          <a:xfrm>
            <a:off x="4167051" y="2734318"/>
            <a:ext cx="2410370" cy="235499"/>
          </a:xfrm>
          <a:prstGeom prst="rect">
            <a:avLst/>
          </a:prstGeom>
        </p:spPr>
      </p:pic>
      <p:sp>
        <p:nvSpPr>
          <p:cNvPr id="41" name="TextBox 40">
            <a:extLst>
              <a:ext uri="{FF2B5EF4-FFF2-40B4-BE49-F238E27FC236}">
                <a16:creationId xmlns:a16="http://schemas.microsoft.com/office/drawing/2014/main" id="{D7C2A110-CB9A-A975-3DAB-584F31EF240E}"/>
              </a:ext>
            </a:extLst>
          </p:cNvPr>
          <p:cNvSpPr txBox="1">
            <a:spLocks noGrp="1" noRot="1" noMove="1" noResize="1" noEditPoints="1" noAdjustHandles="1" noChangeArrowheads="1" noChangeShapeType="1"/>
          </p:cNvSpPr>
          <p:nvPr/>
        </p:nvSpPr>
        <p:spPr>
          <a:xfrm>
            <a:off x="4178046" y="3020112"/>
            <a:ext cx="2743794" cy="769441"/>
          </a:xfrm>
          <a:prstGeom prst="rect">
            <a:avLst/>
          </a:prstGeom>
          <a:noFill/>
        </p:spPr>
        <p:txBody>
          <a:bodyPr wrap="square">
            <a:spAutoFit/>
          </a:bodyPr>
          <a:lstStyle/>
          <a:p>
            <a:pPr lvl="0">
              <a:buNone/>
            </a:pPr>
            <a:r>
              <a:rPr lang="en-GB" sz="1100" b="0" i="0" u="none" strike="noStrike" noProof="0" dirty="0">
                <a:solidFill>
                  <a:schemeClr val="tx1">
                    <a:lumMod val="50000"/>
                    <a:lumOff val="50000"/>
                  </a:schemeClr>
                </a:solidFill>
                <a:latin typeface="Arial"/>
              </a:rPr>
              <a:t>Create a decision flowchart to share with friends and family to help them prepare for a heatwave.</a:t>
            </a:r>
          </a:p>
          <a:p>
            <a:r>
              <a:rPr lang="en-GB" sz="1100" b="1" i="0" u="none" strike="noStrike" noProof="0" dirty="0">
                <a:solidFill>
                  <a:schemeClr val="tx1"/>
                </a:solidFill>
                <a:latin typeface="Arial"/>
              </a:rPr>
              <a:t>Worksheet: decision flowcharts</a:t>
            </a:r>
            <a:endParaRPr lang="en-GB" sz="1100" b="1" i="0" u="none" strike="noStrike" noProof="0" dirty="0">
              <a:solidFill>
                <a:schemeClr val="tx1">
                  <a:lumMod val="50000"/>
                  <a:lumOff val="50000"/>
                </a:schemeClr>
              </a:solidFill>
              <a:latin typeface="Arial"/>
            </a:endParaRPr>
          </a:p>
        </p:txBody>
      </p:sp>
      <p:sp>
        <p:nvSpPr>
          <p:cNvPr id="50" name="TextBox 49">
            <a:extLst>
              <a:ext uri="{FF2B5EF4-FFF2-40B4-BE49-F238E27FC236}">
                <a16:creationId xmlns:a16="http://schemas.microsoft.com/office/drawing/2014/main" id="{44662228-43DB-0356-8E3B-8C2C17974C72}"/>
              </a:ext>
            </a:extLst>
          </p:cNvPr>
          <p:cNvSpPr txBox="1">
            <a:spLocks noGrp="1" noRot="1" noMove="1" noResize="1" noEditPoints="1" noAdjustHandles="1" noChangeArrowheads="1" noChangeShapeType="1"/>
          </p:cNvSpPr>
          <p:nvPr/>
        </p:nvSpPr>
        <p:spPr>
          <a:xfrm>
            <a:off x="8154455" y="171710"/>
            <a:ext cx="2955374" cy="523220"/>
          </a:xfrm>
          <a:prstGeom prst="rect">
            <a:avLst/>
          </a:prstGeom>
          <a:noFill/>
        </p:spPr>
        <p:txBody>
          <a:bodyPr wrap="square" rtlCol="0">
            <a:spAutoFit/>
          </a:bodyPr>
          <a:lstStyle/>
          <a:p>
            <a:r>
              <a:rPr lang="en-GB" sz="2800" b="1" dirty="0">
                <a:latin typeface="Arial"/>
                <a:cs typeface="Arial"/>
              </a:rPr>
              <a:t>Eco-anxiety</a:t>
            </a:r>
          </a:p>
        </p:txBody>
      </p:sp>
      <p:pic>
        <p:nvPicPr>
          <p:cNvPr id="51" name="Picture 50">
            <a:extLst>
              <a:ext uri="{FF2B5EF4-FFF2-40B4-BE49-F238E27FC236}">
                <a16:creationId xmlns:a16="http://schemas.microsoft.com/office/drawing/2014/main" id="{1D185DA9-3951-3B26-E998-E535B328C729}"/>
              </a:ext>
            </a:extLst>
          </p:cNvPr>
          <p:cNvPicPr>
            <a:picLocks noGrp="1" noRot="1" noChangeAspect="1" noMove="1" noResize="1" noEditPoints="1" noAdjustHandles="1" noChangeArrowheads="1" noChangeShapeType="1" noCrop="1"/>
          </p:cNvPicPr>
          <p:nvPr/>
        </p:nvPicPr>
        <p:blipFill rotWithShape="1">
          <a:blip r:embed="rId12"/>
          <a:srcRect l="38165" t="8282" b="16866"/>
          <a:stretch/>
        </p:blipFill>
        <p:spPr>
          <a:xfrm>
            <a:off x="7755427" y="700874"/>
            <a:ext cx="1974828" cy="262578"/>
          </a:xfrm>
          <a:prstGeom prst="rect">
            <a:avLst/>
          </a:prstGeom>
        </p:spPr>
      </p:pic>
      <p:sp>
        <p:nvSpPr>
          <p:cNvPr id="52" name="TextBox 51">
            <a:extLst>
              <a:ext uri="{FF2B5EF4-FFF2-40B4-BE49-F238E27FC236}">
                <a16:creationId xmlns:a16="http://schemas.microsoft.com/office/drawing/2014/main" id="{422713A6-9B28-00BC-D0C6-23A6AFF7056A}"/>
              </a:ext>
            </a:extLst>
          </p:cNvPr>
          <p:cNvSpPr txBox="1">
            <a:spLocks noGrp="1" noRot="1" noMove="1" noResize="1" noEditPoints="1" noAdjustHandles="1" noChangeArrowheads="1" noChangeShapeType="1"/>
          </p:cNvSpPr>
          <p:nvPr/>
        </p:nvSpPr>
        <p:spPr>
          <a:xfrm>
            <a:off x="7737437" y="915711"/>
            <a:ext cx="2770855" cy="430887"/>
          </a:xfrm>
          <a:prstGeom prst="rect">
            <a:avLst/>
          </a:prstGeom>
          <a:noFill/>
        </p:spPr>
        <p:txBody>
          <a:bodyPr wrap="square" rtlCol="0">
            <a:spAutoFit/>
          </a:bodyPr>
          <a:lstStyle/>
          <a:p>
            <a:pPr>
              <a:buClr>
                <a:srgbClr val="EE2A24"/>
              </a:buClr>
            </a:pPr>
            <a:r>
              <a:rPr lang="en-GB" sz="1100" b="0" i="0" u="none" strike="noStrike" noProof="0">
                <a:solidFill>
                  <a:schemeClr val="tx1">
                    <a:lumMod val="50000"/>
                    <a:lumOff val="50000"/>
                  </a:schemeClr>
                </a:solidFill>
                <a:latin typeface="Arial"/>
                <a:cs typeface="Arial"/>
              </a:rPr>
              <a:t>Read a character’s experience of eco-anxiety and use this to define what it is.</a:t>
            </a:r>
            <a:endParaRPr lang="en-GB" sz="1100">
              <a:solidFill>
                <a:schemeClr val="tx1">
                  <a:lumMod val="50000"/>
                  <a:lumOff val="50000"/>
                </a:schemeClr>
              </a:solidFill>
              <a:latin typeface="Arial"/>
              <a:cs typeface="Arial"/>
            </a:endParaRPr>
          </a:p>
        </p:txBody>
      </p:sp>
      <p:sp>
        <p:nvSpPr>
          <p:cNvPr id="57" name="TextBox 56">
            <a:extLst>
              <a:ext uri="{FF2B5EF4-FFF2-40B4-BE49-F238E27FC236}">
                <a16:creationId xmlns:a16="http://schemas.microsoft.com/office/drawing/2014/main" id="{22AF5D08-CE75-2D27-2984-22024CFC996B}"/>
              </a:ext>
            </a:extLst>
          </p:cNvPr>
          <p:cNvSpPr txBox="1">
            <a:spLocks noGrp="1" noRot="1" noMove="1" noResize="1" noEditPoints="1" noAdjustHandles="1" noChangeArrowheads="1" noChangeShapeType="1"/>
          </p:cNvSpPr>
          <p:nvPr/>
        </p:nvSpPr>
        <p:spPr>
          <a:xfrm>
            <a:off x="4221204" y="1771407"/>
            <a:ext cx="2770855" cy="1107996"/>
          </a:xfrm>
          <a:prstGeom prst="rect">
            <a:avLst/>
          </a:prstGeom>
          <a:noFill/>
        </p:spPr>
        <p:txBody>
          <a:bodyPr wrap="square" lIns="91440" tIns="45720" rIns="91440" bIns="45720" rtlCol="0" anchor="t">
            <a:spAutoFit/>
          </a:bodyPr>
          <a:lstStyle/>
          <a:p>
            <a:pPr>
              <a:buClr>
                <a:srgbClr val="EE2A24"/>
              </a:buClr>
            </a:pPr>
            <a:r>
              <a:rPr lang="en-GB" sz="1100" b="0" i="0" u="none" strike="noStrike" noProof="0" dirty="0">
                <a:solidFill>
                  <a:schemeClr val="tx1">
                    <a:lumMod val="50000"/>
                    <a:lumOff val="50000"/>
                  </a:schemeClr>
                </a:solidFill>
                <a:latin typeface="Arial"/>
                <a:cs typeface="Arial"/>
              </a:rPr>
              <a:t>Learn how heatwaves affects our body and the first aid to help. Apply these to different scenarios.</a:t>
            </a:r>
          </a:p>
          <a:p>
            <a:pPr>
              <a:buClr>
                <a:srgbClr val="EE2A24"/>
              </a:buClr>
            </a:pPr>
            <a:r>
              <a:rPr lang="en-GB" sz="1100" b="1" dirty="0">
                <a:latin typeface="Arial"/>
              </a:rPr>
              <a:t>Poster: heatwaves scenarios</a:t>
            </a:r>
            <a:endParaRPr lang="en-GB" sz="1100" b="1" dirty="0">
              <a:latin typeface="Arial"/>
              <a:cs typeface="Arial"/>
            </a:endParaRPr>
          </a:p>
          <a:p>
            <a:pPr>
              <a:buClr>
                <a:srgbClr val="EE2A24"/>
              </a:buClr>
            </a:pPr>
            <a:r>
              <a:rPr lang="en-GB" sz="1100" b="1" dirty="0">
                <a:latin typeface="Arial"/>
              </a:rPr>
              <a:t>Poster</a:t>
            </a:r>
            <a:r>
              <a:rPr lang="en-GB" sz="1100" b="1" i="0" u="none" strike="noStrike" noProof="0" dirty="0">
                <a:latin typeface="Arial"/>
              </a:rPr>
              <a:t>: heatwaves first aid</a:t>
            </a:r>
            <a:r>
              <a:rPr lang="en-GB" sz="1100" b="1" dirty="0">
                <a:latin typeface="Arial"/>
              </a:rPr>
              <a:t> </a:t>
            </a:r>
            <a:endParaRPr lang="en-GB" sz="1100" b="1" i="0" u="none" strike="noStrike" noProof="0" dirty="0">
              <a:latin typeface="Arial"/>
              <a:cs typeface="Arial"/>
            </a:endParaRPr>
          </a:p>
          <a:p>
            <a:pPr>
              <a:buClr>
                <a:srgbClr val="EE2A24"/>
              </a:buClr>
            </a:pPr>
            <a:endParaRPr lang="en-GB" sz="1100" b="1" i="0" u="none" strike="noStrike" noProof="0" dirty="0">
              <a:solidFill>
                <a:schemeClr val="tx1"/>
              </a:solidFill>
              <a:latin typeface="Arial"/>
            </a:endParaRPr>
          </a:p>
        </p:txBody>
      </p:sp>
      <p:pic>
        <p:nvPicPr>
          <p:cNvPr id="58" name="Picture 57">
            <a:extLst>
              <a:ext uri="{FF2B5EF4-FFF2-40B4-BE49-F238E27FC236}">
                <a16:creationId xmlns:a16="http://schemas.microsoft.com/office/drawing/2014/main" id="{AB71378C-E49B-7DCB-02CF-0C965FDDFD73}"/>
              </a:ext>
            </a:extLst>
          </p:cNvPr>
          <p:cNvPicPr>
            <a:picLocks noGrp="1" noRot="1" noChangeAspect="1" noMove="1" noResize="1" noEditPoints="1" noAdjustHandles="1" noChangeArrowheads="1" noChangeShapeType="1" noCrop="1"/>
          </p:cNvPicPr>
          <p:nvPr/>
        </p:nvPicPr>
        <p:blipFill rotWithShape="1">
          <a:blip r:embed="rId13"/>
          <a:srcRect l="37311" t="29986" r="1430" b="14449"/>
          <a:stretch/>
        </p:blipFill>
        <p:spPr>
          <a:xfrm>
            <a:off x="7727778" y="2201340"/>
            <a:ext cx="1906901" cy="188956"/>
          </a:xfrm>
          <a:prstGeom prst="rect">
            <a:avLst/>
          </a:prstGeom>
        </p:spPr>
      </p:pic>
      <p:sp>
        <p:nvSpPr>
          <p:cNvPr id="59" name="TextBox 58">
            <a:extLst>
              <a:ext uri="{FF2B5EF4-FFF2-40B4-BE49-F238E27FC236}">
                <a16:creationId xmlns:a16="http://schemas.microsoft.com/office/drawing/2014/main" id="{37F834ED-1DB2-55D3-2C47-98AD7911918F}"/>
              </a:ext>
            </a:extLst>
          </p:cNvPr>
          <p:cNvSpPr txBox="1">
            <a:spLocks noGrp="1" noRot="1" noMove="1" noResize="1" noEditPoints="1" noAdjustHandles="1" noChangeArrowheads="1" noChangeShapeType="1"/>
          </p:cNvSpPr>
          <p:nvPr/>
        </p:nvSpPr>
        <p:spPr>
          <a:xfrm>
            <a:off x="7751561" y="2424264"/>
            <a:ext cx="2743794" cy="769441"/>
          </a:xfrm>
          <a:prstGeom prst="rect">
            <a:avLst/>
          </a:prstGeom>
          <a:noFill/>
        </p:spPr>
        <p:txBody>
          <a:bodyPr wrap="square">
            <a:spAutoFit/>
          </a:bodyPr>
          <a:lstStyle/>
          <a:p>
            <a:pPr>
              <a:buClr>
                <a:srgbClr val="EE2A24"/>
              </a:buClr>
            </a:pPr>
            <a:r>
              <a:rPr lang="en-GB" sz="1100" b="0" i="0" u="none" strike="noStrike" noProof="0" dirty="0">
                <a:solidFill>
                  <a:schemeClr val="tx1">
                    <a:lumMod val="50000"/>
                    <a:lumOff val="50000"/>
                  </a:schemeClr>
                </a:solidFill>
                <a:latin typeface="Arial"/>
                <a:cs typeface="Arial"/>
              </a:rPr>
              <a:t>Create a video/script for social media of how to cope with eco-anxiety to share with friends and family.</a:t>
            </a:r>
          </a:p>
          <a:p>
            <a:pPr>
              <a:buClr>
                <a:srgbClr val="EE2A24"/>
              </a:buClr>
            </a:pPr>
            <a:r>
              <a:rPr lang="en-GB" sz="1100" b="1" i="0" u="none" strike="noStrike" noProof="0" dirty="0">
                <a:solidFill>
                  <a:schemeClr val="tx1"/>
                </a:solidFill>
                <a:latin typeface="Arial"/>
              </a:rPr>
              <a:t>Worksheet: </a:t>
            </a:r>
            <a:r>
              <a:rPr lang="en-GB" sz="1100" b="1" i="0" u="none" strike="noStrike" noProof="0" dirty="0" err="1">
                <a:solidFill>
                  <a:schemeClr val="tx1"/>
                </a:solidFill>
                <a:latin typeface="Arial"/>
              </a:rPr>
              <a:t>ec</a:t>
            </a:r>
            <a:r>
              <a:rPr lang="en-GB" sz="1100" b="1" dirty="0">
                <a:latin typeface="Arial"/>
              </a:rPr>
              <a:t>o-anxiety video script</a:t>
            </a:r>
            <a:endParaRPr lang="en-GB" sz="1100" b="1" i="0" u="none" strike="noStrike" noProof="0" dirty="0">
              <a:solidFill>
                <a:schemeClr val="tx1"/>
              </a:solidFill>
              <a:latin typeface="Arial"/>
            </a:endParaRPr>
          </a:p>
        </p:txBody>
      </p:sp>
      <p:sp>
        <p:nvSpPr>
          <p:cNvPr id="70" name="TextBox 69">
            <a:extLst>
              <a:ext uri="{FF2B5EF4-FFF2-40B4-BE49-F238E27FC236}">
                <a16:creationId xmlns:a16="http://schemas.microsoft.com/office/drawing/2014/main" id="{49DBBE03-11A5-B6E8-F460-30F764155F4E}"/>
              </a:ext>
            </a:extLst>
          </p:cNvPr>
          <p:cNvSpPr txBox="1">
            <a:spLocks noGrp="1" noRot="1" noMove="1" noResize="1" noEditPoints="1" noAdjustHandles="1" noChangeArrowheads="1" noChangeShapeType="1"/>
          </p:cNvSpPr>
          <p:nvPr/>
        </p:nvSpPr>
        <p:spPr>
          <a:xfrm>
            <a:off x="9548921" y="3791918"/>
            <a:ext cx="1929116" cy="1015663"/>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Bronze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Silver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Gold certificate</a:t>
            </a:r>
          </a:p>
        </p:txBody>
      </p:sp>
      <p:sp>
        <p:nvSpPr>
          <p:cNvPr id="2" name="Rectangle 1">
            <a:extLst>
              <a:ext uri="{FF2B5EF4-FFF2-40B4-BE49-F238E27FC236}">
                <a16:creationId xmlns:a16="http://schemas.microsoft.com/office/drawing/2014/main" id="{B04F7814-AC5B-16FC-44B0-5789E243A877}"/>
              </a:ext>
            </a:extLst>
          </p:cNvPr>
          <p:cNvSpPr>
            <a:spLocks noGrp="1" noRot="1" noMove="1" noResize="1" noEditPoints="1" noAdjustHandles="1" noChangeArrowheads="1" noChangeShapeType="1"/>
          </p:cNvSpPr>
          <p:nvPr/>
        </p:nvSpPr>
        <p:spPr>
          <a:xfrm>
            <a:off x="501426" y="2872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700672B-09FD-16E8-F8E8-059C9FA99D3D}"/>
              </a:ext>
            </a:extLst>
          </p:cNvPr>
          <p:cNvSpPr>
            <a:spLocks noGrp="1" noRot="1" noMove="1" noResize="1" noEditPoints="1" noAdjustHandles="1" noChangeArrowheads="1" noChangeShapeType="1"/>
          </p:cNvSpPr>
          <p:nvPr/>
        </p:nvSpPr>
        <p:spPr>
          <a:xfrm>
            <a:off x="4204715" y="2777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DADC611-178F-8EE6-CAC5-A5AEA86D9FA6}"/>
              </a:ext>
            </a:extLst>
          </p:cNvPr>
          <p:cNvSpPr>
            <a:spLocks noGrp="1" noRot="1" noMove="1" noResize="1" noEditPoints="1" noAdjustHandles="1" noChangeArrowheads="1" noChangeShapeType="1"/>
          </p:cNvSpPr>
          <p:nvPr/>
        </p:nvSpPr>
        <p:spPr>
          <a:xfrm>
            <a:off x="7749024" y="285570"/>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1ACD9DC-046C-6E28-4128-5F8A73AFB373}"/>
              </a:ext>
            </a:extLst>
          </p:cNvPr>
          <p:cNvSpPr txBox="1">
            <a:spLocks noGrp="1" noRot="1" noMove="1" noResize="1" noEditPoints="1" noAdjustHandles="1" noChangeArrowheads="1" noChangeShapeType="1"/>
          </p:cNvSpPr>
          <p:nvPr/>
        </p:nvSpPr>
        <p:spPr>
          <a:xfrm>
            <a:off x="8008815" y="3424920"/>
            <a:ext cx="2955374" cy="369332"/>
          </a:xfrm>
          <a:prstGeom prst="rect">
            <a:avLst/>
          </a:prstGeom>
          <a:noFill/>
        </p:spPr>
        <p:txBody>
          <a:bodyPr wrap="square" rtlCol="0">
            <a:spAutoFit/>
          </a:bodyPr>
          <a:lstStyle/>
          <a:p>
            <a:pPr algn="ctr"/>
            <a:r>
              <a:rPr lang="en-GB" sz="1800" b="1" dirty="0">
                <a:solidFill>
                  <a:srgbClr val="EE2A24"/>
                </a:solidFill>
                <a:latin typeface="Arial"/>
                <a:cs typeface="Arial"/>
              </a:rPr>
              <a:t>For use across all topics</a:t>
            </a:r>
          </a:p>
        </p:txBody>
      </p:sp>
      <p:sp>
        <p:nvSpPr>
          <p:cNvPr id="69" name="TextBox 68">
            <a:extLst>
              <a:ext uri="{FF2B5EF4-FFF2-40B4-BE49-F238E27FC236}">
                <a16:creationId xmlns:a16="http://schemas.microsoft.com/office/drawing/2014/main" id="{1162C92D-3865-F7B7-BBA9-790024B5C96D}"/>
              </a:ext>
            </a:extLst>
          </p:cNvPr>
          <p:cNvSpPr txBox="1">
            <a:spLocks noGrp="1" noRot="1" noMove="1" noResize="1" noEditPoints="1" noAdjustHandles="1" noChangeArrowheads="1" noChangeShapeType="1"/>
          </p:cNvSpPr>
          <p:nvPr/>
        </p:nvSpPr>
        <p:spPr>
          <a:xfrm>
            <a:off x="7914585" y="3789878"/>
            <a:ext cx="1513302" cy="120032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Starters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Plenaries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Weather Together </a:t>
            </a:r>
          </a:p>
          <a:p>
            <a:r>
              <a:rPr lang="en-GB" sz="1200" b="1" dirty="0">
                <a:latin typeface="Arial" panose="020B0604020202020204" pitchFamily="34" charset="0"/>
                <a:cs typeface="Arial" panose="020B0604020202020204" pitchFamily="34" charset="0"/>
              </a:rPr>
              <a:t>award tracker</a:t>
            </a:r>
          </a:p>
        </p:txBody>
      </p:sp>
      <p:sp>
        <p:nvSpPr>
          <p:cNvPr id="6" name="Rectangle 5">
            <a:extLst>
              <a:ext uri="{FF2B5EF4-FFF2-40B4-BE49-F238E27FC236}">
                <a16:creationId xmlns:a16="http://schemas.microsoft.com/office/drawing/2014/main" id="{9FD48F1D-5075-A893-5EB8-A16DA3E4C8E6}"/>
              </a:ext>
            </a:extLst>
          </p:cNvPr>
          <p:cNvSpPr>
            <a:spLocks noGrp="1" noRot="1" noMove="1" noResize="1" noEditPoints="1" noAdjustHandles="1" noChangeArrowheads="1" noChangeShapeType="1"/>
          </p:cNvSpPr>
          <p:nvPr/>
        </p:nvSpPr>
        <p:spPr>
          <a:xfrm>
            <a:off x="7745901" y="3406219"/>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6536FA-836C-EC7B-A292-4EDBF7A2C4F5}"/>
              </a:ext>
            </a:extLst>
          </p:cNvPr>
          <p:cNvPicPr>
            <a:picLocks noGrp="1" noRot="1" noChangeAspect="1" noMove="1" noResize="1" noEditPoints="1" noAdjustHandles="1" noChangeArrowheads="1" noChangeShapeType="1" noCrop="1"/>
          </p:cNvPicPr>
          <p:nvPr/>
        </p:nvPicPr>
        <p:blipFill>
          <a:blip r:embed="rId14"/>
          <a:stretch>
            <a:fillRect/>
          </a:stretch>
        </p:blipFill>
        <p:spPr>
          <a:xfrm>
            <a:off x="4019462" y="3773249"/>
            <a:ext cx="3121333" cy="1562071"/>
          </a:xfrm>
          <a:prstGeom prst="rect">
            <a:avLst/>
          </a:prstGeom>
        </p:spPr>
      </p:pic>
      <p:sp>
        <p:nvSpPr>
          <p:cNvPr id="13" name="TextBox 12">
            <a:extLst>
              <a:ext uri="{FF2B5EF4-FFF2-40B4-BE49-F238E27FC236}">
                <a16:creationId xmlns:a16="http://schemas.microsoft.com/office/drawing/2014/main" id="{7C4FB78C-D2BE-C5E6-4376-21C3CF7EFEBD}"/>
              </a:ext>
            </a:extLst>
          </p:cNvPr>
          <p:cNvSpPr txBox="1">
            <a:spLocks noGrp="1" noRot="1" noMove="1" noResize="1" noEditPoints="1" noAdjustHandles="1" noChangeArrowheads="1" noChangeShapeType="1"/>
          </p:cNvSpPr>
          <p:nvPr/>
        </p:nvSpPr>
        <p:spPr>
          <a:xfrm>
            <a:off x="4283655" y="5563365"/>
            <a:ext cx="2838145" cy="461665"/>
          </a:xfrm>
          <a:prstGeom prst="rect">
            <a:avLst/>
          </a:prstGeom>
          <a:noFill/>
        </p:spPr>
        <p:txBody>
          <a:bodyPr wrap="square" rtlCol="0">
            <a:spAutoFit/>
          </a:bodyPr>
          <a:lstStyle/>
          <a:p>
            <a:r>
              <a:rPr lang="en-GB" sz="1200" dirty="0">
                <a:solidFill>
                  <a:srgbClr val="7F7F7F"/>
                </a:solidFill>
                <a:latin typeface="Arial"/>
              </a:rPr>
              <a:t>Fill in this quick survey to help us improve Weather Together.</a:t>
            </a:r>
            <a:endParaRPr lang="en-GB" sz="1200" i="0" u="none" strike="noStrike" noProof="0" dirty="0">
              <a:solidFill>
                <a:srgbClr val="7F7F7F"/>
              </a:solidFill>
              <a:latin typeface="Arial"/>
            </a:endParaRPr>
          </a:p>
        </p:txBody>
      </p:sp>
      <p:pic>
        <p:nvPicPr>
          <p:cNvPr id="43" name="Picture 42">
            <a:extLst>
              <a:ext uri="{FF2B5EF4-FFF2-40B4-BE49-F238E27FC236}">
                <a16:creationId xmlns:a16="http://schemas.microsoft.com/office/drawing/2014/main" id="{3A3B48B8-968B-7C48-3772-99A82D5B3572}"/>
              </a:ext>
            </a:extLst>
          </p:cNvPr>
          <p:cNvPicPr>
            <a:picLocks noGrp="1" noRot="1" noChangeAspect="1" noMove="1" noResize="1" noEditPoints="1" noAdjustHandles="1" noChangeArrowheads="1" noChangeShapeType="1" noCrop="1"/>
          </p:cNvPicPr>
          <p:nvPr/>
        </p:nvPicPr>
        <p:blipFill>
          <a:blip r:embed="rId15"/>
          <a:stretch>
            <a:fillRect/>
          </a:stretch>
        </p:blipFill>
        <p:spPr>
          <a:xfrm>
            <a:off x="7731552" y="1388835"/>
            <a:ext cx="1801097" cy="211809"/>
          </a:xfrm>
          <a:prstGeom prst="rect">
            <a:avLst/>
          </a:prstGeom>
        </p:spPr>
      </p:pic>
      <p:pic>
        <p:nvPicPr>
          <p:cNvPr id="44" name="Picture 43">
            <a:extLst>
              <a:ext uri="{FF2B5EF4-FFF2-40B4-BE49-F238E27FC236}">
                <a16:creationId xmlns:a16="http://schemas.microsoft.com/office/drawing/2014/main" id="{BA84FC77-4396-B072-E560-19F8A46C4CD3}"/>
              </a:ext>
            </a:extLst>
          </p:cNvPr>
          <p:cNvPicPr>
            <a:picLocks noGrp="1" noRot="1" noChangeAspect="1" noMove="1" noResize="1" noEditPoints="1" noAdjustHandles="1" noChangeArrowheads="1" noChangeShapeType="1" noCrop="1"/>
          </p:cNvPicPr>
          <p:nvPr/>
        </p:nvPicPr>
        <p:blipFill rotWithShape="1">
          <a:blip r:embed="rId4"/>
          <a:srcRect l="35303" t="-2205" r="4145" b="-1"/>
          <a:stretch/>
        </p:blipFill>
        <p:spPr>
          <a:xfrm>
            <a:off x="721453" y="1365508"/>
            <a:ext cx="2225033" cy="334756"/>
          </a:xfrm>
          <a:prstGeom prst="rect">
            <a:avLst/>
          </a:prstGeom>
        </p:spPr>
      </p:pic>
      <p:pic>
        <p:nvPicPr>
          <p:cNvPr id="46" name="Picture 45">
            <a:extLst>
              <a:ext uri="{FF2B5EF4-FFF2-40B4-BE49-F238E27FC236}">
                <a16:creationId xmlns:a16="http://schemas.microsoft.com/office/drawing/2014/main" id="{E4F1DF51-B17F-BC68-3908-E2BFBAF37E1D}"/>
              </a:ext>
            </a:extLst>
          </p:cNvPr>
          <p:cNvPicPr>
            <a:picLocks noGrp="1" noRot="1" noChangeAspect="1" noMove="1" noResize="1" noEditPoints="1" noAdjustHandles="1" noChangeArrowheads="1" noChangeShapeType="1" noCrop="1"/>
          </p:cNvPicPr>
          <p:nvPr/>
        </p:nvPicPr>
        <p:blipFill rotWithShape="1">
          <a:blip r:embed="rId7"/>
          <a:srcRect l="34140" t="30905" r="5399" b="-3095"/>
          <a:stretch/>
        </p:blipFill>
        <p:spPr>
          <a:xfrm>
            <a:off x="651910" y="4044399"/>
            <a:ext cx="2129594" cy="216322"/>
          </a:xfrm>
          <a:prstGeom prst="rect">
            <a:avLst/>
          </a:prstGeom>
        </p:spPr>
      </p:pic>
      <p:sp>
        <p:nvSpPr>
          <p:cNvPr id="17" name="TextBox 16">
            <a:extLst>
              <a:ext uri="{FF2B5EF4-FFF2-40B4-BE49-F238E27FC236}">
                <a16:creationId xmlns:a16="http://schemas.microsoft.com/office/drawing/2014/main" id="{3AD5A2B4-A62E-61EE-B07D-7FDF13A1CFAB}"/>
              </a:ext>
            </a:extLst>
          </p:cNvPr>
          <p:cNvSpPr txBox="1">
            <a:spLocks noGrp="1" noRot="1" noMove="1" noResize="1" noEditPoints="1" noAdjustHandles="1" noChangeArrowheads="1" noChangeShapeType="1"/>
          </p:cNvSpPr>
          <p:nvPr/>
        </p:nvSpPr>
        <p:spPr>
          <a:xfrm>
            <a:off x="7905138" y="5558714"/>
            <a:ext cx="2838145" cy="276999"/>
          </a:xfrm>
          <a:prstGeom prst="rect">
            <a:avLst/>
          </a:prstGeom>
          <a:noFill/>
        </p:spPr>
        <p:txBody>
          <a:bodyPr wrap="square" rtlCol="0">
            <a:spAutoFit/>
          </a:bodyPr>
          <a:lstStyle/>
          <a:p>
            <a:r>
              <a:rPr lang="en-GB" sz="1200" dirty="0">
                <a:solidFill>
                  <a:schemeClr val="tx1">
                    <a:lumMod val="50000"/>
                    <a:lumOff val="50000"/>
                  </a:schemeClr>
                </a:solidFill>
                <a:latin typeface="Arial"/>
              </a:rPr>
              <a:t>Click here to open the full web index.</a:t>
            </a:r>
            <a:endParaRPr lang="en-GB" sz="1200" b="0" i="0" u="none" strike="noStrike" noProof="0" dirty="0">
              <a:solidFill>
                <a:schemeClr val="tx1">
                  <a:lumMod val="50000"/>
                  <a:lumOff val="50000"/>
                </a:schemeClr>
              </a:solidFill>
              <a:latin typeface="Arial"/>
            </a:endParaRPr>
          </a:p>
        </p:txBody>
      </p:sp>
      <p:sp>
        <p:nvSpPr>
          <p:cNvPr id="7" name="TextBox 6">
            <a:extLst>
              <a:ext uri="{FF2B5EF4-FFF2-40B4-BE49-F238E27FC236}">
                <a16:creationId xmlns:a16="http://schemas.microsoft.com/office/drawing/2014/main" id="{D4348D22-1B6B-916E-558C-618FDA8FBC57}"/>
              </a:ext>
            </a:extLst>
          </p:cNvPr>
          <p:cNvSpPr txBox="1">
            <a:spLocks noGrp="1" noRot="1" noMove="1" noResize="1" noEditPoints="1" noAdjustHandles="1" noChangeArrowheads="1" noChangeShapeType="1"/>
          </p:cNvSpPr>
          <p:nvPr/>
        </p:nvSpPr>
        <p:spPr>
          <a:xfrm>
            <a:off x="4389414" y="5328788"/>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Rate these resources</a:t>
            </a:r>
          </a:p>
        </p:txBody>
      </p:sp>
      <p:pic>
        <p:nvPicPr>
          <p:cNvPr id="9" name="Picture 8">
            <a:extLst>
              <a:ext uri="{FF2B5EF4-FFF2-40B4-BE49-F238E27FC236}">
                <a16:creationId xmlns:a16="http://schemas.microsoft.com/office/drawing/2014/main" id="{EF0D9239-EC5A-53FD-FDB7-7ADCC37B3C9F}"/>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4272464" y="5367208"/>
            <a:ext cx="218682" cy="200157"/>
          </a:xfrm>
          <a:prstGeom prst="rect">
            <a:avLst/>
          </a:prstGeom>
        </p:spPr>
      </p:pic>
      <p:sp>
        <p:nvSpPr>
          <p:cNvPr id="14" name="Rectangle 13">
            <a:hlinkClick r:id="rId16"/>
            <a:extLst>
              <a:ext uri="{FF2B5EF4-FFF2-40B4-BE49-F238E27FC236}">
                <a16:creationId xmlns:a16="http://schemas.microsoft.com/office/drawing/2014/main" id="{CF5E5D50-4C8D-E3F6-5E4D-441A08499C32}"/>
              </a:ext>
            </a:extLst>
          </p:cNvPr>
          <p:cNvSpPr>
            <a:spLocks noGrp="1" noRot="1" noMove="1" noResize="1" noEditPoints="1" noAdjustHandles="1" noChangeArrowheads="1" noChangeShapeType="1"/>
          </p:cNvSpPr>
          <p:nvPr/>
        </p:nvSpPr>
        <p:spPr>
          <a:xfrm>
            <a:off x="6804536" y="5390689"/>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p>
        </p:txBody>
      </p:sp>
      <p:sp>
        <p:nvSpPr>
          <p:cNvPr id="15" name="TextBox 14">
            <a:extLst>
              <a:ext uri="{FF2B5EF4-FFF2-40B4-BE49-F238E27FC236}">
                <a16:creationId xmlns:a16="http://schemas.microsoft.com/office/drawing/2014/main" id="{C0EAD123-06E5-ED54-6FAD-66DF8156B5C8}"/>
              </a:ext>
            </a:extLst>
          </p:cNvPr>
          <p:cNvSpPr txBox="1">
            <a:spLocks noGrp="1" noRot="1" noMove="1" noResize="1" noEditPoints="1" noAdjustHandles="1" noChangeArrowheads="1" noChangeShapeType="1"/>
          </p:cNvSpPr>
          <p:nvPr/>
        </p:nvSpPr>
        <p:spPr>
          <a:xfrm>
            <a:off x="7980076" y="5326916"/>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Open another activity</a:t>
            </a:r>
          </a:p>
        </p:txBody>
      </p:sp>
      <p:pic>
        <p:nvPicPr>
          <p:cNvPr id="18" name="Picture 17">
            <a:extLst>
              <a:ext uri="{FF2B5EF4-FFF2-40B4-BE49-F238E27FC236}">
                <a16:creationId xmlns:a16="http://schemas.microsoft.com/office/drawing/2014/main" id="{B61775E1-09DF-B156-F386-44C653F7D65A}"/>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7776505" y="5365336"/>
            <a:ext cx="218682" cy="200157"/>
          </a:xfrm>
          <a:prstGeom prst="rect">
            <a:avLst/>
          </a:prstGeom>
        </p:spPr>
      </p:pic>
      <p:sp>
        <p:nvSpPr>
          <p:cNvPr id="20" name="Rectangle 19">
            <a:hlinkClick r:id="rId17"/>
            <a:extLst>
              <a:ext uri="{FF2B5EF4-FFF2-40B4-BE49-F238E27FC236}">
                <a16:creationId xmlns:a16="http://schemas.microsoft.com/office/drawing/2014/main" id="{081618CC-521B-0783-B28E-2FFB6AA99BF4}"/>
              </a:ext>
            </a:extLst>
          </p:cNvPr>
          <p:cNvSpPr>
            <a:spLocks noGrp="1" noRot="1" noMove="1" noResize="1" noEditPoints="1" noAdjustHandles="1" noChangeArrowheads="1" noChangeShapeType="1"/>
          </p:cNvSpPr>
          <p:nvPr/>
        </p:nvSpPr>
        <p:spPr>
          <a:xfrm>
            <a:off x="10620756" y="5400810"/>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endParaRPr lang="en-GB"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62334BB-06B5-09FF-0AE7-53F74452922D}"/>
              </a:ext>
            </a:extLst>
          </p:cNvPr>
          <p:cNvSpPr>
            <a:spLocks noGrp="1" noRot="1" noMove="1" noResize="1" noEditPoints="1" noAdjustHandles="1" noChangeArrowheads="1" noChangeShapeType="1"/>
          </p:cNvSpPr>
          <p:nvPr/>
        </p:nvSpPr>
        <p:spPr>
          <a:xfrm>
            <a:off x="29162" y="101166"/>
            <a:ext cx="12053981" cy="5225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6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ving collage of a different people's faces. An illustration of a grey cloud with flashing lightning. ">
            <a:extLst>
              <a:ext uri="{FF2B5EF4-FFF2-40B4-BE49-F238E27FC236}">
                <a16:creationId xmlns:a16="http://schemas.microsoft.com/office/drawing/2014/main" id="{2892C79C-A310-000C-C7D3-B64CCCEA4D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1340"/>
            <a:ext cx="12189618" cy="6859340"/>
          </a:xfrm>
          <a:prstGeom prst="rect">
            <a:avLst/>
          </a:prstGeom>
        </p:spPr>
      </p:pic>
      <p:sp>
        <p:nvSpPr>
          <p:cNvPr id="2" name="Title 1">
            <a:extLst>
              <a:ext uri="{FF2B5EF4-FFF2-40B4-BE49-F238E27FC236}">
                <a16:creationId xmlns:a16="http://schemas.microsoft.com/office/drawing/2014/main" id="{DDA212CD-1C3D-79D8-50A9-38C228D946CD}"/>
              </a:ext>
            </a:extLst>
          </p:cNvPr>
          <p:cNvSpPr>
            <a:spLocks noGrp="1" noRot="1" noMove="1" noResize="1" noEditPoints="1" noAdjustHandles="1" noChangeArrowheads="1" noChangeShapeType="1"/>
          </p:cNvSpPr>
          <p:nvPr>
            <p:ph type="title" idx="4294967295"/>
          </p:nvPr>
        </p:nvSpPr>
        <p:spPr>
          <a:xfrm>
            <a:off x="838202" y="-1325563"/>
            <a:ext cx="10371371" cy="1325563"/>
          </a:xfrm>
        </p:spPr>
        <p:txBody>
          <a:bodyPr vert="horz" lIns="91440" tIns="45720" rIns="91440" bIns="45720" rtlCol="0" anchor="b">
            <a:normAutofit/>
          </a:bodyPr>
          <a:lstStyle/>
          <a:p>
            <a:r>
              <a:rPr lang="en-GB"/>
              <a:t>Screensaver</a:t>
            </a:r>
          </a:p>
        </p:txBody>
      </p:sp>
    </p:spTree>
    <p:extLst>
      <p:ext uri="{BB962C8B-B14F-4D97-AF65-F5344CB8AC3E}">
        <p14:creationId xmlns:p14="http://schemas.microsoft.com/office/powerpoint/2010/main" val="2895140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72A8D-6DFA-BB1D-FF65-0ABA7FA5095D}"/>
              </a:ext>
            </a:extLst>
          </p:cNvPr>
          <p:cNvSpPr>
            <a:spLocks noGrp="1" noRot="1" noMove="1" noResize="1" noEditPoints="1" noAdjustHandles="1" noChangeArrowheads="1" noChangeShapeType="1"/>
          </p:cNvSpPr>
          <p:nvPr>
            <p:ph type="title"/>
          </p:nvPr>
        </p:nvSpPr>
        <p:spPr>
          <a:xfrm>
            <a:off x="679622" y="-1325563"/>
            <a:ext cx="10478529" cy="1325563"/>
          </a:xfrm>
        </p:spPr>
        <p:txBody>
          <a:bodyPr vert="horz" lIns="91440" tIns="45720" rIns="91440" bIns="45720" rtlCol="0" anchor="b">
            <a:normAutofit/>
          </a:bodyPr>
          <a:lstStyle/>
          <a:p>
            <a:r>
              <a:rPr lang="en-GB"/>
              <a:t>Take a pause</a:t>
            </a:r>
          </a:p>
        </p:txBody>
      </p:sp>
      <p:sp>
        <p:nvSpPr>
          <p:cNvPr id="6" name="TextBox 5">
            <a:extLst>
              <a:ext uri="{FF2B5EF4-FFF2-40B4-BE49-F238E27FC236}">
                <a16:creationId xmlns:a16="http://schemas.microsoft.com/office/drawing/2014/main" id="{1CA21017-BB73-A603-C95E-55D52A6C3B7F}"/>
              </a:ext>
            </a:extLst>
          </p:cNvPr>
          <p:cNvSpPr txBox="1">
            <a:spLocks noGrp="1" noRot="1" noMove="1" noResize="1" noEditPoints="1" noAdjustHandles="1" noChangeArrowheads="1" noChangeShapeType="1"/>
          </p:cNvSpPr>
          <p:nvPr/>
        </p:nvSpPr>
        <p:spPr>
          <a:xfrm rot="16200000">
            <a:off x="10724083" y="905699"/>
            <a:ext cx="174858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Pause</a:t>
            </a:r>
          </a:p>
        </p:txBody>
      </p:sp>
      <p:pic>
        <p:nvPicPr>
          <p:cNvPr id="5" name="Picture 4">
            <a:extLst>
              <a:ext uri="{FF2B5EF4-FFF2-40B4-BE49-F238E27FC236}">
                <a16:creationId xmlns:a16="http://schemas.microsoft.com/office/drawing/2014/main" id="{A73F39B6-92F3-DCE4-1108-C57988F4B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826" t="40296" r="-826" b="2753"/>
          <a:stretch/>
        </p:blipFill>
        <p:spPr>
          <a:xfrm>
            <a:off x="0" y="-174617"/>
            <a:ext cx="10458508" cy="1198087"/>
          </a:xfrm>
          <a:prstGeom prst="rect">
            <a:avLst/>
          </a:prstGeom>
        </p:spPr>
      </p:pic>
      <p:pic>
        <p:nvPicPr>
          <p:cNvPr id="11" name="Picture 10" descr="A gif of a pause icon flashing on and off.">
            <a:extLst>
              <a:ext uri="{FF2B5EF4-FFF2-40B4-BE49-F238E27FC236}">
                <a16:creationId xmlns:a16="http://schemas.microsoft.com/office/drawing/2014/main" id="{9130ACDD-08A9-61DB-E5F7-6C1F522B4481}"/>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l="29266" t="15758" r="28302" b="12297"/>
          <a:stretch/>
        </p:blipFill>
        <p:spPr>
          <a:xfrm>
            <a:off x="8610364" y="2457545"/>
            <a:ext cx="2255339" cy="2151831"/>
          </a:xfrm>
          <a:prstGeom prst="rect">
            <a:avLst/>
          </a:prstGeom>
        </p:spPr>
      </p:pic>
      <p:sp>
        <p:nvSpPr>
          <p:cNvPr id="12" name="Title 1" descr="An illustration of a pause sign flashing on and off. ">
            <a:extLst>
              <a:ext uri="{FF2B5EF4-FFF2-40B4-BE49-F238E27FC236}">
                <a16:creationId xmlns:a16="http://schemas.microsoft.com/office/drawing/2014/main" id="{9084DB22-CBC6-873E-5240-87B4F6BF56A9}"/>
              </a:ext>
            </a:extLst>
          </p:cNvPr>
          <p:cNvSpPr txBox="1">
            <a:spLocks noGrp="1" noRot="1" noMove="1" noResize="1" noEditPoints="1" noAdjustHandles="1" noChangeArrowheads="1" noChangeShapeType="1"/>
          </p:cNvSpPr>
          <p:nvPr/>
        </p:nvSpPr>
        <p:spPr>
          <a:xfrm>
            <a:off x="8304366" y="1827592"/>
            <a:ext cx="2867333" cy="3411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a:solidFill>
                  <a:srgbClr val="FF0000"/>
                </a:solidFill>
                <a:latin typeface="HelveticaNeueLT Pro 55 Roman" panose="020B0604020202020204" pitchFamily="34" charset="0"/>
              </a:rPr>
              <a:t>Take a pause</a:t>
            </a: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r>
              <a:rPr lang="en-GB" sz="2800" b="1">
                <a:solidFill>
                  <a:srgbClr val="FF0000"/>
                </a:solidFill>
                <a:latin typeface="HelveticaNeueLT Pro 55 Roman"/>
              </a:rPr>
              <a:t>happy place</a:t>
            </a:r>
            <a:endParaRPr lang="en-GB" sz="2800" b="1">
              <a:solidFill>
                <a:srgbClr val="FF0000"/>
              </a:solidFill>
              <a:latin typeface="HelveticaNeueLT Pro 55 Roman" panose="020B0604020202020204" pitchFamily="34" charset="0"/>
            </a:endParaRPr>
          </a:p>
        </p:txBody>
      </p:sp>
      <p:sp>
        <p:nvSpPr>
          <p:cNvPr id="14" name="TextBox 13">
            <a:extLst>
              <a:ext uri="{FF2B5EF4-FFF2-40B4-BE49-F238E27FC236}">
                <a16:creationId xmlns:a16="http://schemas.microsoft.com/office/drawing/2014/main" id="{98429A41-3C28-E1EE-8515-8844AC0FFE02}"/>
              </a:ext>
            </a:extLst>
          </p:cNvPr>
          <p:cNvSpPr txBox="1">
            <a:spLocks noGrp="1" noRot="1" noMove="1" noResize="1" noEditPoints="1" noAdjustHandles="1" noChangeArrowheads="1" noChangeShapeType="1"/>
          </p:cNvSpPr>
          <p:nvPr/>
        </p:nvSpPr>
        <p:spPr>
          <a:xfrm>
            <a:off x="668799" y="730475"/>
            <a:ext cx="6147580" cy="712887"/>
          </a:xfrm>
          <a:prstGeom prst="rect">
            <a:avLst/>
          </a:prstGeom>
          <a:noFill/>
        </p:spPr>
        <p:txBody>
          <a:bodyPr wrap="square">
            <a:spAutoFit/>
          </a:bodyPr>
          <a:lstStyle/>
          <a:p>
            <a:pPr marL="0" indent="0">
              <a:lnSpc>
                <a:spcPct val="110000"/>
              </a:lnSpc>
              <a:buNone/>
            </a:pPr>
            <a:r>
              <a:rPr lang="en-GB" sz="4000">
                <a:latin typeface="HelveticaNeueLT Pro 55 Roman"/>
              </a:rPr>
              <a:t>Notice and name</a:t>
            </a:r>
            <a:endParaRPr lang="en-GB" sz="1600" b="1">
              <a:latin typeface="HelveticaNeueLT Pro 45 Lt" panose="020B0403020202020204"/>
            </a:endParaRPr>
          </a:p>
        </p:txBody>
      </p:sp>
      <p:sp>
        <p:nvSpPr>
          <p:cNvPr id="7" name="Content Placeholder 8">
            <a:extLst>
              <a:ext uri="{FF2B5EF4-FFF2-40B4-BE49-F238E27FC236}">
                <a16:creationId xmlns:a16="http://schemas.microsoft.com/office/drawing/2014/main" id="{B20BA2F2-8367-2851-7B95-45892B27E7B6}"/>
              </a:ext>
            </a:extLst>
          </p:cNvPr>
          <p:cNvSpPr txBox="1">
            <a:spLocks noGrp="1" noRot="1" noMove="1" noResize="1" noEditPoints="1" noAdjustHandles="1" noChangeArrowheads="1" noChangeShapeType="1"/>
          </p:cNvSpPr>
          <p:nvPr/>
        </p:nvSpPr>
        <p:spPr>
          <a:xfrm>
            <a:off x="751114" y="1442208"/>
            <a:ext cx="7553252" cy="39798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dirty="0">
                <a:latin typeface="HelveticaNeueLT Pro 55 Roman"/>
              </a:rPr>
              <a:t>Focussing your attention on different things can help quieten your thoughts. </a:t>
            </a:r>
            <a:endParaRPr lang="en-US" sz="2000" dirty="0"/>
          </a:p>
          <a:p>
            <a:pPr marL="514350" indent="-514350">
              <a:lnSpc>
                <a:spcPct val="120000"/>
              </a:lnSpc>
              <a:buFont typeface="+mj-lt"/>
              <a:buAutoNum type="arabicPeriod"/>
            </a:pPr>
            <a:r>
              <a:rPr lang="en-GB" sz="2000" dirty="0">
                <a:latin typeface="HelveticaNeueLT Pro 55 Roman"/>
              </a:rPr>
              <a:t>Sit up straight with your feet flat on the ground and your hands resting in your lap.</a:t>
            </a:r>
          </a:p>
          <a:p>
            <a:pPr marL="514350" indent="-514350">
              <a:lnSpc>
                <a:spcPct val="120000"/>
              </a:lnSpc>
              <a:buFont typeface="+mj-lt"/>
              <a:buAutoNum type="arabicPeriod"/>
            </a:pPr>
            <a:r>
              <a:rPr lang="en-GB" sz="2000" dirty="0">
                <a:latin typeface="HelveticaNeueLT Pro 55 Roman"/>
              </a:rPr>
              <a:t>Take a long, deep breath.</a:t>
            </a:r>
          </a:p>
          <a:p>
            <a:pPr marL="514350" indent="-514350">
              <a:lnSpc>
                <a:spcPct val="120000"/>
              </a:lnSpc>
              <a:buFont typeface="+mj-lt"/>
              <a:buAutoNum type="arabicPeriod"/>
            </a:pPr>
            <a:r>
              <a:rPr lang="en-GB" sz="2000" dirty="0">
                <a:latin typeface="HelveticaNeueLT Pro 55 Roman"/>
              </a:rPr>
              <a:t>Look around you and name 3 small details you can see to yourself, in your head.</a:t>
            </a:r>
          </a:p>
          <a:p>
            <a:pPr marL="514350" indent="-514350">
              <a:lnSpc>
                <a:spcPct val="120000"/>
              </a:lnSpc>
              <a:buFont typeface="+mj-lt"/>
              <a:buAutoNum type="arabicPeriod"/>
            </a:pPr>
            <a:r>
              <a:rPr lang="en-GB" sz="2000" dirty="0">
                <a:latin typeface="HelveticaNeueLT Pro 55 Roman"/>
              </a:rPr>
              <a:t>Then, listen and name 3 small sounds you can hear.</a:t>
            </a:r>
          </a:p>
          <a:p>
            <a:pPr marL="514350" indent="-514350">
              <a:lnSpc>
                <a:spcPct val="120000"/>
              </a:lnSpc>
              <a:buFont typeface="+mj-lt"/>
              <a:buAutoNum type="arabicPeriod"/>
            </a:pPr>
            <a:r>
              <a:rPr lang="en-GB" sz="2000" dirty="0">
                <a:latin typeface="HelveticaNeueLT Pro 55 Roman"/>
              </a:rPr>
              <a:t>Finally, focus on your body and name one sensation you can feel.</a:t>
            </a:r>
          </a:p>
        </p:txBody>
      </p:sp>
      <p:pic>
        <p:nvPicPr>
          <p:cNvPr id="2" name="Picture 1" descr="An indicator showing the end of the slide and the start of the next.">
            <a:extLst>
              <a:ext uri="{FF2B5EF4-FFF2-40B4-BE49-F238E27FC236}">
                <a16:creationId xmlns:a16="http://schemas.microsoft.com/office/drawing/2014/main" id="{94A36B16-B18E-8E6A-D1AF-81D9FA50F5D4}"/>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757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xEl>
                                              <p:pRg st="1" end="1"/>
                                            </p:txEl>
                                          </p:spTgt>
                                        </p:tgtEl>
                                      </p:cBhvr>
                                    </p:animEffect>
                                    <p:set>
                                      <p:cBhvr>
                                        <p:cTn id="12" dur="1" fill="hold">
                                          <p:stCondLst>
                                            <p:cond delay="499"/>
                                          </p:stCondLst>
                                        </p:cTn>
                                        <p:tgtEl>
                                          <p:spTgt spid="7">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xEl>
                                              <p:pRg st="2" end="2"/>
                                            </p:txEl>
                                          </p:spTgt>
                                        </p:tgtEl>
                                      </p:cBhvr>
                                    </p:animEffect>
                                    <p:set>
                                      <p:cBhvr>
                                        <p:cTn id="22"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xEl>
                                              <p:pRg st="3" end="3"/>
                                            </p:txEl>
                                          </p:spTgt>
                                        </p:tgtEl>
                                      </p:cBhvr>
                                    </p:animEffect>
                                    <p:set>
                                      <p:cBhvr>
                                        <p:cTn id="32"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5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
                                            <p:txEl>
                                              <p:pRg st="4" end="4"/>
                                            </p:txEl>
                                          </p:spTgt>
                                        </p:tgtEl>
                                      </p:cBhvr>
                                    </p:animEffect>
                                    <p:set>
                                      <p:cBhvr>
                                        <p:cTn id="42" dur="1" fill="hold">
                                          <p:stCondLst>
                                            <p:cond delay="499"/>
                                          </p:stCondLst>
                                        </p:cTn>
                                        <p:tgtEl>
                                          <p:spTgt spid="7">
                                            <p:txEl>
                                              <p:pRg st="4" end="4"/>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Effect transition="in" filter="fade">
                                      <p:cBhvr>
                                        <p:cTn id="47" dur="500"/>
                                        <p:tgtEl>
                                          <p:spTgt spid="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xEl>
                                              <p:pRg st="5" end="5"/>
                                            </p:txEl>
                                          </p:spTgt>
                                        </p:tgtEl>
                                      </p:cBhvr>
                                    </p:animEffect>
                                    <p:set>
                                      <p:cBhvr>
                                        <p:cTn id="52" dur="1" fill="hold">
                                          <p:stCondLst>
                                            <p:cond delay="499"/>
                                          </p:stCondLst>
                                        </p:cTn>
                                        <p:tgtEl>
                                          <p:spTgt spid="7">
                                            <p:txEl>
                                              <p:pRg st="5" end="5"/>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ADF3-B22D-2369-A04B-149ECEA7220F}"/>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a:t>Objective</a:t>
            </a:r>
          </a:p>
        </p:txBody>
      </p:sp>
      <p:pic>
        <p:nvPicPr>
          <p:cNvPr id="8" name="Picture 2">
            <a:extLst>
              <a:ext uri="{FF2B5EF4-FFF2-40B4-BE49-F238E27FC236}">
                <a16:creationId xmlns:a16="http://schemas.microsoft.com/office/drawing/2014/main" id="{2B219C70-EC30-1C4F-F043-1A0E6700598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a:stretch/>
        </p:blipFill>
        <p:spPr bwMode="auto">
          <a:xfrm>
            <a:off x="6010" y="-1"/>
            <a:ext cx="11127545" cy="13039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showing a house in a heatwave">
            <a:extLst>
              <a:ext uri="{FF2B5EF4-FFF2-40B4-BE49-F238E27FC236}">
                <a16:creationId xmlns:a16="http://schemas.microsoft.com/office/drawing/2014/main" id="{5E12FBCB-9408-31E1-C31D-66E3D7F38303}"/>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770399" y="310605"/>
            <a:ext cx="10558901" cy="5705444"/>
          </a:xfrm>
          <a:prstGeom prst="rect">
            <a:avLst/>
          </a:prstGeom>
        </p:spPr>
      </p:pic>
      <p:pic>
        <p:nvPicPr>
          <p:cNvPr id="10" name="Picture 9" descr="A cartoon picture of a house in a heatwave. The words Weather Together are in front of the house. ">
            <a:extLst>
              <a:ext uri="{FF2B5EF4-FFF2-40B4-BE49-F238E27FC236}">
                <a16:creationId xmlns:a16="http://schemas.microsoft.com/office/drawing/2014/main" id="{C49FC4C5-BE49-EA1B-7AD0-B1E4D1F65BA8}"/>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2912834" y="459102"/>
            <a:ext cx="5672137" cy="3191824"/>
          </a:xfrm>
          <a:prstGeom prst="rect">
            <a:avLst/>
          </a:prstGeom>
        </p:spPr>
      </p:pic>
      <p:sp>
        <p:nvSpPr>
          <p:cNvPr id="6" name="Subtitle 5">
            <a:extLst>
              <a:ext uri="{FF2B5EF4-FFF2-40B4-BE49-F238E27FC236}">
                <a16:creationId xmlns:a16="http://schemas.microsoft.com/office/drawing/2014/main" id="{5CA617D7-04F9-CAE2-03A7-B28A02EFDA08}"/>
              </a:ext>
            </a:extLst>
          </p:cNvPr>
          <p:cNvSpPr>
            <a:spLocks noGrp="1" noRot="1" noMove="1" noResize="1" noEditPoints="1" noAdjustHandles="1" noChangeArrowheads="1" noChangeShapeType="1"/>
          </p:cNvSpPr>
          <p:nvPr>
            <p:ph type="subTitle" idx="4294967295"/>
          </p:nvPr>
        </p:nvSpPr>
        <p:spPr>
          <a:xfrm>
            <a:off x="1135781" y="3996748"/>
            <a:ext cx="9997773" cy="2019300"/>
          </a:xfrm>
          <a:solidFill>
            <a:schemeClr val="bg1"/>
          </a:solidFill>
        </p:spPr>
        <p:txBody>
          <a:bodyPr vert="horz" lIns="91440" tIns="45720" rIns="91440" bIns="45720" rtlCol="0" anchor="t">
            <a:normAutofit fontScale="92500" lnSpcReduction="10000"/>
          </a:bodyPr>
          <a:lstStyle/>
          <a:p>
            <a:pPr marL="0" indent="0">
              <a:lnSpc>
                <a:spcPct val="120000"/>
              </a:lnSpc>
              <a:buNone/>
            </a:pPr>
            <a:r>
              <a:rPr lang="en-GB">
                <a:latin typeface="HelveticaNeueLT Pro 55 Roman"/>
                <a:cs typeface="Arial"/>
              </a:rPr>
              <a:t>Objective: </a:t>
            </a:r>
            <a:r>
              <a:rPr lang="en-GB" b="1">
                <a:solidFill>
                  <a:srgbClr val="FF0000"/>
                </a:solidFill>
                <a:latin typeface="HelveticaNeueLT Pro 55 Roman"/>
                <a:cs typeface="Arial"/>
              </a:rPr>
              <a:t>Apply</a:t>
            </a:r>
            <a:r>
              <a:rPr lang="en-GB" b="1">
                <a:solidFill>
                  <a:srgbClr val="000000"/>
                </a:solidFill>
                <a:latin typeface="Calibri"/>
                <a:cs typeface="Arial"/>
              </a:rPr>
              <a:t> </a:t>
            </a:r>
            <a:r>
              <a:rPr lang="en-GB">
                <a:solidFill>
                  <a:srgbClr val="000000"/>
                </a:solidFill>
                <a:latin typeface="HelveticaNeueLT Pro 55 Roman"/>
                <a:cs typeface="Arial"/>
              </a:rPr>
              <a:t>your learning to prepare for and cope with heatwaves.</a:t>
            </a:r>
            <a:endParaRPr lang="en-GB">
              <a:solidFill>
                <a:srgbClr val="000000"/>
              </a:solidFill>
              <a:latin typeface="HelveticaNeueLT Pro 55 Roman" panose="020B0604020202020204" pitchFamily="34" charset="0"/>
            </a:endParaRPr>
          </a:p>
          <a:p>
            <a:pPr marL="0" indent="0">
              <a:lnSpc>
                <a:spcPct val="120000"/>
              </a:lnSpc>
              <a:buNone/>
            </a:pPr>
            <a:r>
              <a:rPr lang="en-GB">
                <a:latin typeface="HelveticaNeueLT Pro 55 Roman" panose="020B0604020202020204" pitchFamily="34" charset="0"/>
              </a:rPr>
              <a:t>To meet this objective, you’ll learn about heatwaves first aid and apply this knowledge through engaging in a scenario.</a:t>
            </a:r>
          </a:p>
          <a:p>
            <a:endParaRPr lang="en-GB">
              <a:latin typeface="HelveticaNeueLT Pro 55 Roman" panose="020B0604020202020204" pitchFamily="34" charset="0"/>
            </a:endParaRPr>
          </a:p>
        </p:txBody>
      </p:sp>
      <p:sp>
        <p:nvSpPr>
          <p:cNvPr id="9" name="TextBox 8">
            <a:extLst>
              <a:ext uri="{FF2B5EF4-FFF2-40B4-BE49-F238E27FC236}">
                <a16:creationId xmlns:a16="http://schemas.microsoft.com/office/drawing/2014/main" id="{7AE14CE1-E271-5D76-51EB-A58CE3610B5C}"/>
              </a:ext>
            </a:extLst>
          </p:cNvPr>
          <p:cNvSpPr txBox="1">
            <a:spLocks noGrp="1" noRot="1" noMove="1" noResize="1" noEditPoints="1" noAdjustHandles="1" noChangeArrowheads="1" noChangeShapeType="1"/>
          </p:cNvSpPr>
          <p:nvPr/>
        </p:nvSpPr>
        <p:spPr>
          <a:xfrm rot="16200000">
            <a:off x="10385878" y="1369008"/>
            <a:ext cx="238125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Heatwaves</a:t>
            </a:r>
          </a:p>
        </p:txBody>
      </p:sp>
    </p:spTree>
    <p:extLst>
      <p:ext uri="{BB962C8B-B14F-4D97-AF65-F5344CB8AC3E}">
        <p14:creationId xmlns:p14="http://schemas.microsoft.com/office/powerpoint/2010/main" val="381849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picture of a thermometer, the background is an orange sky with the sun shining. ">
            <a:extLst>
              <a:ext uri="{FF2B5EF4-FFF2-40B4-BE49-F238E27FC236}">
                <a16:creationId xmlns:a16="http://schemas.microsoft.com/office/drawing/2014/main" id="{E41937DA-651C-C9A6-5FCF-EF947C96B274}"/>
              </a:ext>
            </a:extLst>
          </p:cNvPr>
          <p:cNvPicPr>
            <a:picLocks noGrp="1" noRot="1" noChangeAspect="1" noMove="1" noResize="1" noEditPoints="1" noAdjustHandles="1" noChangeArrowheads="1" noChangeShapeType="1" noCrop="1"/>
          </p:cNvPicPr>
          <p:nvPr/>
        </p:nvPicPr>
        <p:blipFill>
          <a:blip r:embed="rId3"/>
          <a:srcRect/>
          <a:stretch>
            <a:fillRect/>
          </a:stretch>
        </p:blipFill>
        <p:spPr bwMode="auto">
          <a:xfrm>
            <a:off x="599591" y="281747"/>
            <a:ext cx="10636494" cy="552516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4640FA4-90D8-DECD-92ED-42C91386F555}"/>
              </a:ext>
            </a:extLst>
          </p:cNvPr>
          <p:cNvSpPr>
            <a:spLocks noGrp="1" noRot="1" noMove="1" noResize="1" noEditPoints="1" noAdjustHandles="1" noChangeArrowheads="1" noChangeShapeType="1"/>
          </p:cNvSpPr>
          <p:nvPr>
            <p:ph type="title" idx="4294967295"/>
          </p:nvPr>
        </p:nvSpPr>
        <p:spPr>
          <a:xfrm>
            <a:off x="0" y="-1325563"/>
            <a:ext cx="10479088" cy="1325563"/>
          </a:xfrm>
        </p:spPr>
        <p:txBody>
          <a:bodyPr vert="horz" lIns="91440" tIns="45720" rIns="91440" bIns="45720" rtlCol="0" anchor="b">
            <a:normAutofit/>
          </a:bodyPr>
          <a:lstStyle/>
          <a:p>
            <a:r>
              <a:rPr lang="en-GB"/>
              <a:t>Big question</a:t>
            </a:r>
          </a:p>
        </p:txBody>
      </p:sp>
      <p:sp>
        <p:nvSpPr>
          <p:cNvPr id="2" name="TextBox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nvSpPr>
        <p:spPr>
          <a:xfrm rot="16200000">
            <a:off x="10149081" y="1487969"/>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Big question</a:t>
            </a:r>
          </a:p>
        </p:txBody>
      </p:sp>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472988" y="1015233"/>
            <a:ext cx="4940928" cy="4134695"/>
          </a:xfrm>
          <a:prstGeom prst="rect">
            <a:avLst/>
          </a:prstGeom>
        </p:spPr>
      </p:pic>
      <p:grpSp>
        <p:nvGrpSpPr>
          <p:cNvPr id="6" name="Group 5" descr="A box containing the question: how can eco-anxiety affect a person?">
            <a:extLst>
              <a:ext uri="{FF2B5EF4-FFF2-40B4-BE49-F238E27FC236}">
                <a16:creationId xmlns:a16="http://schemas.microsoft.com/office/drawing/2014/main" id="{ACCA9206-C079-487F-4B22-8693B7E98672}"/>
              </a:ext>
            </a:extLst>
          </p:cNvPr>
          <p:cNvGrpSpPr>
            <a:grpSpLocks noGrp="1" noUngrp="1" noRot="1" noMove="1" noResize="1"/>
          </p:cNvGrpSpPr>
          <p:nvPr/>
        </p:nvGrpSpPr>
        <p:grpSpPr>
          <a:xfrm>
            <a:off x="8501403" y="3348857"/>
            <a:ext cx="2757241" cy="2741890"/>
            <a:chOff x="8482818" y="3348857"/>
            <a:chExt cx="2775826" cy="2741890"/>
          </a:xfrm>
        </p:grpSpPr>
        <p:sp>
          <p:nvSpPr>
            <p:cNvPr id="4" name="Rectangle 3">
              <a:extLst>
                <a:ext uri="{FF2B5EF4-FFF2-40B4-BE49-F238E27FC236}">
                  <a16:creationId xmlns:a16="http://schemas.microsoft.com/office/drawing/2014/main" id="{98B7657A-020A-1904-5D1E-46F2D9C5EA4F}"/>
                </a:ext>
              </a:extLst>
            </p:cNvPr>
            <p:cNvSpPr>
              <a:spLocks noGrp="1" noRot="1" noMove="1" noResize="1" noEditPoints="1" noAdjustHandles="1" noChangeArrowheads="1" noChangeShapeType="1"/>
            </p:cNvSpPr>
            <p:nvPr/>
          </p:nvSpPr>
          <p:spPr>
            <a:xfrm>
              <a:off x="8482818" y="3348857"/>
              <a:ext cx="2775826"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595359" y="3611974"/>
              <a:ext cx="2416938" cy="24787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800" dirty="0">
                  <a:latin typeface="HelveticaNeueLT Pro 65 Md" panose="020B0804020202020204" pitchFamily="34" charset="0"/>
                </a:rPr>
                <a:t>How can </a:t>
              </a:r>
              <a:r>
                <a:rPr lang="en-GB" sz="2800" b="1" dirty="0">
                  <a:latin typeface="HelveticaNeueLT Pro 65 Md" panose="020B0804020202020204" pitchFamily="34" charset="0"/>
                </a:rPr>
                <a:t>you</a:t>
              </a:r>
              <a:r>
                <a:rPr lang="en-GB" sz="2800" dirty="0">
                  <a:latin typeface="HelveticaNeueLT Pro 65 Md" panose="020B0804020202020204" pitchFamily="34" charset="0"/>
                </a:rPr>
                <a:t> prepare for and cope in a heatwave?</a:t>
              </a:r>
              <a:endParaRPr lang="en-GB" sz="2800" dirty="0">
                <a:latin typeface="HelveticaNeueLT Pro 65 Md" panose="020B0804020202020204" pitchFamily="34" charset="0"/>
                <a:cs typeface="Calibri"/>
              </a:endParaRPr>
            </a:p>
          </p:txBody>
        </p:sp>
      </p:grpSp>
      <p:pic>
        <p:nvPicPr>
          <p:cNvPr id="9" name="Picture 8" descr="An indicator showing the end of the slide and the start of the next.">
            <a:extLst>
              <a:ext uri="{FF2B5EF4-FFF2-40B4-BE49-F238E27FC236}">
                <a16:creationId xmlns:a16="http://schemas.microsoft.com/office/drawing/2014/main" id="{B44679E8-2992-500F-450B-C0D59119B69A}"/>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4401276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1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1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100"/>
                                </p:stCondLst>
                                <p:childTnLst>
                                  <p:par>
                                    <p:cTn id="10" presetID="14" presetClass="entr" presetSubtype="10" fill="hold" nodeType="afterEffect">
                                      <p:stCondLst>
                                        <p:cond delay="40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14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100" fill="hold"/>
                                            <p:tgtEl>
                                              <p:spTgt spid="6"/>
                                            </p:tgtEl>
                                            <p:attrNameLst>
                                              <p:attrName>ppt_x</p:attrName>
                                            </p:attrNameLst>
                                          </p:cBhvr>
                                          <p:tavLst>
                                            <p:tav tm="0">
                                              <p:val>
                                                <p:strVal val="1+#ppt_w/2"/>
                                              </p:val>
                                            </p:tav>
                                            <p:tav tm="100000">
                                              <p:val>
                                                <p:strVal val="#ppt_x"/>
                                              </p:val>
                                            </p:tav>
                                          </p:tavLst>
                                        </p:anim>
                                        <p:anim calcmode="lin" valueType="num">
                                          <p:cBhvr additive="base">
                                            <p:cTn id="8" dur="21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100"/>
                                </p:stCondLst>
                                <p:childTnLst>
                                  <p:par>
                                    <p:cTn id="10" presetID="14" presetClass="entr" presetSubtype="10" fill="hold" nodeType="afterEffect">
                                      <p:stCondLst>
                                        <p:cond delay="40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14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ph type="title"/>
          </p:nvPr>
        </p:nvSpPr>
        <p:spPr>
          <a:xfrm>
            <a:off x="315052" y="371886"/>
            <a:ext cx="2630167" cy="1963110"/>
          </a:xfrm>
          <a:solidFill>
            <a:schemeClr val="bg1"/>
          </a:solidFill>
        </p:spPr>
        <p:txBody>
          <a:bodyPr>
            <a:noAutofit/>
          </a:bodyPr>
          <a:lstStyle/>
          <a:p>
            <a:r>
              <a:rPr lang="en-GB" sz="3200" b="1" dirty="0">
                <a:latin typeface="HelveticaNeueLT Pro 55 Roman"/>
              </a:rPr>
              <a:t>How can heatwaves affect a... phone?</a:t>
            </a:r>
          </a:p>
        </p:txBody>
      </p:sp>
      <p:pic>
        <p:nvPicPr>
          <p:cNvPr id="2052" name="Picture 4">
            <a:extLst>
              <a:ext uri="{FF2B5EF4-FFF2-40B4-BE49-F238E27FC236}">
                <a16:creationId xmlns:a16="http://schemas.microsoft.com/office/drawing/2014/main" id="{D9AC32CE-B358-625C-596D-8E93D21FE1A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bwMode="auto">
          <a:xfrm>
            <a:off x="2945219" y="488180"/>
            <a:ext cx="8014199" cy="534279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5">
            <a:extLst>
              <a:ext uri="{FF2B5EF4-FFF2-40B4-BE49-F238E27FC236}">
                <a16:creationId xmlns:a16="http://schemas.microsoft.com/office/drawing/2014/main" id="{753E0CD7-F940-C34D-4EFC-4FED1B192DF6}"/>
              </a:ext>
            </a:extLst>
          </p:cNvPr>
          <p:cNvSpPr txBox="1">
            <a:spLocks noGrp="1" noRot="1" noMove="1" noResize="1" noEditPoints="1" noAdjustHandles="1" noChangeArrowheads="1" noChangeShapeType="1"/>
          </p:cNvSpPr>
          <p:nvPr/>
        </p:nvSpPr>
        <p:spPr>
          <a:xfrm>
            <a:off x="315052" y="2467428"/>
            <a:ext cx="2630168" cy="1620144"/>
          </a:xfrm>
          <a:prstGeom prst="rect">
            <a:avLst/>
          </a:prstGeom>
          <a:solidFill>
            <a:schemeClr val="bg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System Font Regular"/>
              <a:buNone/>
            </a:pPr>
            <a:r>
              <a:rPr lang="en-GB" sz="2400" dirty="0">
                <a:latin typeface="HelveticaNeueLT Pro 55 Roman" panose="020B0604020202020204" pitchFamily="34" charset="0"/>
              </a:rPr>
              <a:t>First, identify what you can see in this image.</a:t>
            </a:r>
          </a:p>
        </p:txBody>
      </p:sp>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315052" y="4096066"/>
            <a:ext cx="2548106" cy="1620144"/>
          </a:xfrm>
          <a:solidFill>
            <a:schemeClr val="bg1"/>
          </a:solidFill>
        </p:spPr>
        <p:txBody>
          <a:bodyPr anchor="ctr">
            <a:normAutofit fontScale="92500" lnSpcReduction="20000"/>
          </a:bodyPr>
          <a:lstStyle/>
          <a:p>
            <a:pPr marL="0" indent="0">
              <a:lnSpc>
                <a:spcPct val="110000"/>
              </a:lnSpc>
              <a:buNone/>
            </a:pPr>
            <a:r>
              <a:rPr lang="en-GB">
                <a:latin typeface="HelveticaNeueLT Pro 55 Roman" panose="020B0604020202020204" pitchFamily="34" charset="0"/>
              </a:rPr>
              <a:t>Then, think about what could go wrong with this.</a:t>
            </a:r>
          </a:p>
        </p:txBody>
      </p:sp>
      <p:sp>
        <p:nvSpPr>
          <p:cNvPr id="8" name="Content Placeholder 5">
            <a:extLst>
              <a:ext uri="{FF2B5EF4-FFF2-40B4-BE49-F238E27FC236}">
                <a16:creationId xmlns:a16="http://schemas.microsoft.com/office/drawing/2014/main" id="{6864D5AF-A81E-629A-2959-F4DF8FBA0D0D}"/>
              </a:ext>
            </a:extLst>
          </p:cNvPr>
          <p:cNvSpPr txBox="1">
            <a:spLocks noGrp="1" noRot="1" noMove="1" noResize="1" noEditPoints="1" noAdjustHandles="1" noChangeArrowheads="1" noChangeShapeType="1"/>
          </p:cNvSpPr>
          <p:nvPr/>
        </p:nvSpPr>
        <p:spPr>
          <a:xfrm>
            <a:off x="2935263" y="350407"/>
            <a:ext cx="3681435" cy="1376980"/>
          </a:xfrm>
          <a:prstGeom prst="rect">
            <a:avLst/>
          </a:prstGeom>
          <a:solidFill>
            <a:schemeClr val="bg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System Font Regular"/>
              <a:buNone/>
            </a:pPr>
            <a:r>
              <a:rPr lang="en-GB" sz="2400">
                <a:latin typeface="HelveticaNeueLT Pro 55 Roman" panose="020B0604020202020204" pitchFamily="34" charset="0"/>
              </a:rPr>
              <a:t>Here’s some questions that might help you:</a:t>
            </a:r>
          </a:p>
        </p:txBody>
      </p:sp>
      <p:sp>
        <p:nvSpPr>
          <p:cNvPr id="9" name="Content Placeholder 5">
            <a:extLst>
              <a:ext uri="{FF2B5EF4-FFF2-40B4-BE49-F238E27FC236}">
                <a16:creationId xmlns:a16="http://schemas.microsoft.com/office/drawing/2014/main" id="{1E1454AE-03F1-EC53-4D4D-C16444B213BB}"/>
              </a:ext>
            </a:extLst>
          </p:cNvPr>
          <p:cNvSpPr txBox="1">
            <a:spLocks noGrp="1" noRot="1" noMove="1" noResize="1" noEditPoints="1" noAdjustHandles="1" noChangeArrowheads="1" noChangeShapeType="1"/>
          </p:cNvSpPr>
          <p:nvPr/>
        </p:nvSpPr>
        <p:spPr>
          <a:xfrm>
            <a:off x="3366296" y="1912311"/>
            <a:ext cx="3681435" cy="1376980"/>
          </a:xfrm>
          <a:prstGeom prst="rect">
            <a:avLst/>
          </a:prstGeom>
          <a:solidFill>
            <a:schemeClr val="bg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400">
                <a:latin typeface="HelveticaNeueLT Pro 55 Roman" panose="020B0604020202020204" pitchFamily="34" charset="0"/>
              </a:rPr>
              <a:t>Have you ever left your phone in direct </a:t>
            </a:r>
            <a:r>
              <a:rPr lang="en-GB" sz="2400" b="1">
                <a:latin typeface="HelveticaNeueLT Pro 55 Roman" panose="020B0604020202020204" pitchFamily="34" charset="0"/>
              </a:rPr>
              <a:t>sunlight</a:t>
            </a:r>
            <a:r>
              <a:rPr lang="en-GB" sz="2400">
                <a:latin typeface="HelveticaNeueLT Pro 55 Roman" panose="020B0604020202020204" pitchFamily="34" charset="0"/>
              </a:rPr>
              <a:t> and found a problem?</a:t>
            </a:r>
          </a:p>
        </p:txBody>
      </p:sp>
      <p:sp>
        <p:nvSpPr>
          <p:cNvPr id="10" name="Content Placeholder 5">
            <a:extLst>
              <a:ext uri="{FF2B5EF4-FFF2-40B4-BE49-F238E27FC236}">
                <a16:creationId xmlns:a16="http://schemas.microsoft.com/office/drawing/2014/main" id="{7F82BE07-8734-D4D8-7420-E137C6CF38A1}"/>
              </a:ext>
            </a:extLst>
          </p:cNvPr>
          <p:cNvSpPr txBox="1">
            <a:spLocks noGrp="1" noRot="1" noMove="1" noResize="1" noEditPoints="1" noAdjustHandles="1" noChangeArrowheads="1" noChangeShapeType="1"/>
          </p:cNvSpPr>
          <p:nvPr/>
        </p:nvSpPr>
        <p:spPr>
          <a:xfrm>
            <a:off x="7166728" y="2471090"/>
            <a:ext cx="3681435" cy="1376980"/>
          </a:xfrm>
          <a:prstGeom prst="rect">
            <a:avLst/>
          </a:prstGeom>
          <a:solidFill>
            <a:schemeClr val="bg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400">
                <a:latin typeface="HelveticaNeueLT Pro 55 Roman" panose="020B0604020202020204" pitchFamily="34" charset="0"/>
              </a:rPr>
              <a:t>Have you ever noticed </a:t>
            </a:r>
            <a:r>
              <a:rPr lang="en-GB" sz="2400" b="1">
                <a:latin typeface="HelveticaNeueLT Pro 55 Roman" panose="020B0604020202020204" pitchFamily="34" charset="0"/>
              </a:rPr>
              <a:t>heat</a:t>
            </a:r>
            <a:r>
              <a:rPr lang="en-GB" sz="2400">
                <a:latin typeface="HelveticaNeueLT Pro 55 Roman" panose="020B0604020202020204" pitchFamily="34" charset="0"/>
              </a:rPr>
              <a:t> causing problems for your phone?</a:t>
            </a:r>
          </a:p>
        </p:txBody>
      </p:sp>
      <p:sp>
        <p:nvSpPr>
          <p:cNvPr id="11" name="Content Placeholder 5">
            <a:extLst>
              <a:ext uri="{FF2B5EF4-FFF2-40B4-BE49-F238E27FC236}">
                <a16:creationId xmlns:a16="http://schemas.microsoft.com/office/drawing/2014/main" id="{D6F33FB7-FBCC-5AEE-B7C1-20BEF19A7534}"/>
              </a:ext>
            </a:extLst>
          </p:cNvPr>
          <p:cNvSpPr txBox="1">
            <a:spLocks noGrp="1" noRot="1" noMove="1" noResize="1" noEditPoints="1" noAdjustHandles="1" noChangeArrowheads="1" noChangeShapeType="1"/>
          </p:cNvSpPr>
          <p:nvPr/>
        </p:nvSpPr>
        <p:spPr>
          <a:xfrm>
            <a:off x="3097310" y="3472104"/>
            <a:ext cx="3160736" cy="2157727"/>
          </a:xfrm>
          <a:prstGeom prst="rect">
            <a:avLst/>
          </a:prstGeom>
          <a:solidFill>
            <a:schemeClr val="bg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400">
                <a:latin typeface="HelveticaNeueLT Pro 55 Roman" panose="020B0604020202020204" pitchFamily="34" charset="0"/>
              </a:rPr>
              <a:t>Have you ever left your phone in a </a:t>
            </a:r>
            <a:r>
              <a:rPr lang="en-GB" sz="2400" b="1">
                <a:latin typeface="HelveticaNeueLT Pro 55 Roman" panose="020B0604020202020204" pitchFamily="34" charset="0"/>
              </a:rPr>
              <a:t>hot car </a:t>
            </a:r>
            <a:r>
              <a:rPr lang="en-GB" sz="2400">
                <a:latin typeface="HelveticaNeueLT Pro 55 Roman" panose="020B0604020202020204" pitchFamily="34" charset="0"/>
              </a:rPr>
              <a:t>and noticed anything different about it?</a:t>
            </a:r>
          </a:p>
        </p:txBody>
      </p:sp>
      <p:pic>
        <p:nvPicPr>
          <p:cNvPr id="12" name="Picture 11" descr="An indicator showing the end of the slide and the start of the next.">
            <a:extLst>
              <a:ext uri="{FF2B5EF4-FFF2-40B4-BE49-F238E27FC236}">
                <a16:creationId xmlns:a16="http://schemas.microsoft.com/office/drawing/2014/main" id="{DDDD7192-134E-9B1F-4AA4-5C9BC66E684A}"/>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3425643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40000">
                                      <p:stCondLst>
                                        <p:cond delay="0"/>
                                      </p:stCondLst>
                                      <p:childTnLst>
                                        <p:set>
                                          <p:cBhvr>
                                            <p:cTn id="12" dur="1" fill="hold">
                                              <p:stCondLst>
                                                <p:cond delay="0"/>
                                              </p:stCondLst>
                                            </p:cTn>
                                            <p:tgtEl>
                                              <p:spTgt spid="6">
                                                <p:bg/>
                                              </p:spTgt>
                                            </p:tgtEl>
                                            <p:attrNameLst>
                                              <p:attrName>style.visibility</p:attrName>
                                            </p:attrNameLst>
                                          </p:cBhvr>
                                          <p:to>
                                            <p:strVal val="visible"/>
                                          </p:to>
                                        </p:set>
                                        <p:anim calcmode="lin" valueType="num" p14:bounceEnd="40000">
                                          <p:cBhvr additive="base">
                                            <p:cTn id="13" dur="500" fill="hold"/>
                                            <p:tgtEl>
                                              <p:spTgt spid="6">
                                                <p:bg/>
                                              </p:spTgt>
                                            </p:tgtEl>
                                            <p:attrNameLst>
                                              <p:attrName>ppt_x</p:attrName>
                                            </p:attrNameLst>
                                          </p:cBhvr>
                                          <p:tavLst>
                                            <p:tav tm="0">
                                              <p:val>
                                                <p:strVal val="0-#ppt_w/2"/>
                                              </p:val>
                                            </p:tav>
                                            <p:tav tm="100000">
                                              <p:val>
                                                <p:strVal val="#ppt_x"/>
                                              </p:val>
                                            </p:tav>
                                          </p:tavLst>
                                        </p:anim>
                                        <p:anim calcmode="lin" valueType="num" p14:bounceEnd="40000">
                                          <p:cBhvr additive="base">
                                            <p:cTn id="14" dur="500" fill="hold"/>
                                            <p:tgtEl>
                                              <p:spTgt spid="6">
                                                <p:bg/>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40000">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14:bounceEnd="40000">
                                          <p:cBhvr additive="base">
                                            <p:cTn id="19" dur="500" fill="hold"/>
                                            <p:tgtEl>
                                              <p:spTgt spid="6">
                                                <p:txEl>
                                                  <p:pRg st="0" end="0"/>
                                                </p:txEl>
                                              </p:spTgt>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4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40000">
                                          <p:cBhvr additive="base">
                                            <p:cTn id="25"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14:presetBounceEnd="40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40000">
                                          <p:cBhvr additive="base">
                                            <p:cTn id="31" dur="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14:presetBounceEnd="40000">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14:bounceEnd="40000">
                                          <p:cBhvr additive="base">
                                            <p:cTn id="37" dur="50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14:presetBounceEnd="40000">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14:bounceEnd="40000">
                                          <p:cBhvr additive="base">
                                            <p:cTn id="43" dur="5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 calcmode="lin" valueType="num">
                                          <p:cBhvr additive="base">
                                            <p:cTn id="13" dur="500" fill="hold"/>
                                            <p:tgtEl>
                                              <p:spTgt spid="6">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bg/>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0-#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P spid="8" grpId="0" animBg="1"/>
          <p:bldP spid="9" grpId="0" animBg="1"/>
          <p:bldP spid="10" grpId="0" animBg="1"/>
          <p:bldP spid="1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332940B-5871-BDC2-4406-7A311623674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bwMode="auto">
          <a:xfrm>
            <a:off x="2819029" y="357777"/>
            <a:ext cx="8220912" cy="548060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10638A8-6BD6-3574-F676-DA7A5AC8EC22}"/>
              </a:ext>
            </a:extLst>
          </p:cNvPr>
          <p:cNvSpPr txBox="1">
            <a:spLocks noGrp="1" noRot="1" noMove="1" noResize="1" noEditPoints="1" noAdjustHandles="1" noChangeArrowheads="1" noChangeShapeType="1"/>
          </p:cNvSpPr>
          <p:nvPr/>
        </p:nvSpPr>
        <p:spPr>
          <a:xfrm>
            <a:off x="268856" y="279436"/>
            <a:ext cx="2533981" cy="2169180"/>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3200" b="1">
                <a:latin typeface="HelveticaNeueLT Pro 55 Roman"/>
              </a:rPr>
              <a:t>How can heatwaves affect a... phone?</a:t>
            </a:r>
          </a:p>
        </p:txBody>
      </p:sp>
      <p:sp>
        <p:nvSpPr>
          <p:cNvPr id="10" name="Content Placeholder 5">
            <a:extLst>
              <a:ext uri="{FF2B5EF4-FFF2-40B4-BE49-F238E27FC236}">
                <a16:creationId xmlns:a16="http://schemas.microsoft.com/office/drawing/2014/main" id="{5D5852C8-A056-F6AA-293E-9ACCA7E15541}"/>
              </a:ext>
            </a:extLst>
          </p:cNvPr>
          <p:cNvSpPr txBox="1">
            <a:spLocks noGrp="1" noRot="1" noMove="1" noResize="1" noEditPoints="1" noAdjustHandles="1" noChangeArrowheads="1" noChangeShapeType="1"/>
          </p:cNvSpPr>
          <p:nvPr/>
        </p:nvSpPr>
        <p:spPr>
          <a:xfrm>
            <a:off x="2755776" y="260342"/>
            <a:ext cx="3219984" cy="2168264"/>
          </a:xfrm>
          <a:prstGeom prst="rect">
            <a:avLst/>
          </a:prstGeom>
          <a:solidFill>
            <a:schemeClr val="bg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System Font Regular"/>
              <a:buNone/>
            </a:pPr>
            <a:r>
              <a:rPr lang="en-GB" sz="2400">
                <a:latin typeface="HelveticaNeueLT Pro 55 Roman" panose="020B0604020202020204" pitchFamily="34" charset="0"/>
              </a:rPr>
              <a:t>Heatwaves can cause your phone to get too hot, especially if you leave it in direct sunlight.</a:t>
            </a:r>
          </a:p>
        </p:txBody>
      </p:sp>
      <p:sp>
        <p:nvSpPr>
          <p:cNvPr id="11" name="Content Placeholder 5">
            <a:extLst>
              <a:ext uri="{FF2B5EF4-FFF2-40B4-BE49-F238E27FC236}">
                <a16:creationId xmlns:a16="http://schemas.microsoft.com/office/drawing/2014/main" id="{2795F55E-9CD7-0597-AC77-1E356122A1C1}"/>
              </a:ext>
            </a:extLst>
          </p:cNvPr>
          <p:cNvSpPr txBox="1">
            <a:spLocks noGrp="1" noRot="1" noMove="1" noResize="1" noEditPoints="1" noAdjustHandles="1" noChangeArrowheads="1" noChangeShapeType="1"/>
          </p:cNvSpPr>
          <p:nvPr/>
        </p:nvSpPr>
        <p:spPr>
          <a:xfrm>
            <a:off x="6142442" y="267675"/>
            <a:ext cx="1985789" cy="2115027"/>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System Font Regular"/>
              <a:buNone/>
            </a:pPr>
            <a:r>
              <a:rPr lang="en-GB" sz="2400">
                <a:latin typeface="HelveticaNeueLT Pro 55 Roman" panose="020B0604020202020204" pitchFamily="34" charset="0"/>
              </a:rPr>
              <a:t>This can damage the parts inside your phone.</a:t>
            </a:r>
          </a:p>
        </p:txBody>
      </p:sp>
      <p:sp>
        <p:nvSpPr>
          <p:cNvPr id="12" name="Content Placeholder 5">
            <a:extLst>
              <a:ext uri="{FF2B5EF4-FFF2-40B4-BE49-F238E27FC236}">
                <a16:creationId xmlns:a16="http://schemas.microsoft.com/office/drawing/2014/main" id="{03683D17-1CA7-88D9-816B-D937764B913D}"/>
              </a:ext>
            </a:extLst>
          </p:cNvPr>
          <p:cNvSpPr txBox="1">
            <a:spLocks noGrp="1" noRot="1" noMove="1" noResize="1" noEditPoints="1" noAdjustHandles="1" noChangeArrowheads="1" noChangeShapeType="1"/>
          </p:cNvSpPr>
          <p:nvPr/>
        </p:nvSpPr>
        <p:spPr>
          <a:xfrm>
            <a:off x="8294913" y="279436"/>
            <a:ext cx="2760642" cy="2104232"/>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400">
                <a:latin typeface="HelveticaNeueLT Pro 55 Roman"/>
                <a:cs typeface="Arial"/>
              </a:rPr>
              <a:t>The circuit boards can warp (bend or distort) and your battery can overheat.</a:t>
            </a:r>
          </a:p>
        </p:txBody>
      </p:sp>
      <p:sp>
        <p:nvSpPr>
          <p:cNvPr id="13" name="Content Placeholder 5">
            <a:extLst>
              <a:ext uri="{FF2B5EF4-FFF2-40B4-BE49-F238E27FC236}">
                <a16:creationId xmlns:a16="http://schemas.microsoft.com/office/drawing/2014/main" id="{7017BD0E-B4A4-2BFD-193F-12AA6CC14091}"/>
              </a:ext>
            </a:extLst>
          </p:cNvPr>
          <p:cNvSpPr txBox="1">
            <a:spLocks noGrp="1" noRot="1" noMove="1" noResize="1" noEditPoints="1" noAdjustHandles="1" noChangeArrowheads="1" noChangeShapeType="1"/>
          </p:cNvSpPr>
          <p:nvPr/>
        </p:nvSpPr>
        <p:spPr>
          <a:xfrm>
            <a:off x="154556" y="2680443"/>
            <a:ext cx="3101877" cy="3157942"/>
          </a:xfrm>
          <a:prstGeom prst="rect">
            <a:avLst/>
          </a:prstGeom>
          <a:solidFill>
            <a:schemeClr val="bg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System Font Regular"/>
              <a:buNone/>
            </a:pPr>
            <a:r>
              <a:rPr lang="en-GB" sz="2400" dirty="0">
                <a:latin typeface="HelveticaNeueLT Pro 55 Roman" panose="020B0604020202020204" pitchFamily="34" charset="0"/>
              </a:rPr>
              <a:t>Direct sunlight can damage the screen, causing it to crack or stop responding when you touch it.</a:t>
            </a:r>
          </a:p>
        </p:txBody>
      </p:sp>
      <p:sp>
        <p:nvSpPr>
          <p:cNvPr id="14" name="Content Placeholder 5">
            <a:extLst>
              <a:ext uri="{FF2B5EF4-FFF2-40B4-BE49-F238E27FC236}">
                <a16:creationId xmlns:a16="http://schemas.microsoft.com/office/drawing/2014/main" id="{11C4E675-D97A-28F6-59AC-AACAE6427C9F}"/>
              </a:ext>
            </a:extLst>
          </p:cNvPr>
          <p:cNvSpPr txBox="1">
            <a:spLocks noGrp="1" noRot="1" noMove="1" noResize="1" noEditPoints="1" noAdjustHandles="1" noChangeArrowheads="1" noChangeShapeType="1"/>
          </p:cNvSpPr>
          <p:nvPr/>
        </p:nvSpPr>
        <p:spPr>
          <a:xfrm>
            <a:off x="3381993" y="3778441"/>
            <a:ext cx="3639171" cy="2059944"/>
          </a:xfrm>
          <a:prstGeom prst="rect">
            <a:avLst/>
          </a:prstGeom>
          <a:solidFill>
            <a:schemeClr val="bg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400">
                <a:latin typeface="HelveticaNeueLT Pro 55 Roman"/>
                <a:cs typeface="Arial"/>
              </a:rPr>
              <a:t>You may notice your phone works much slower in a heatwave, even without being in sunlight.</a:t>
            </a:r>
          </a:p>
        </p:txBody>
      </p:sp>
      <p:sp>
        <p:nvSpPr>
          <p:cNvPr id="5" name="Rectangle 4">
            <a:extLst>
              <a:ext uri="{FF2B5EF4-FFF2-40B4-BE49-F238E27FC236}">
                <a16:creationId xmlns:a16="http://schemas.microsoft.com/office/drawing/2014/main" id="{03B4B830-C544-7BDF-66E6-36FC363E4D8E}"/>
              </a:ext>
            </a:extLst>
          </p:cNvPr>
          <p:cNvSpPr>
            <a:spLocks noGrp="1" noRot="1" noMove="1" noResize="1" noEditPoints="1" noAdjustHandles="1" noChangeArrowheads="1" noChangeShapeType="1"/>
          </p:cNvSpPr>
          <p:nvPr/>
        </p:nvSpPr>
        <p:spPr>
          <a:xfrm>
            <a:off x="7146724" y="3765589"/>
            <a:ext cx="3826452" cy="20727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HelveticaNeueLT Pro 55 Roman"/>
                <a:cs typeface="Calibri"/>
              </a:rPr>
              <a:t>Discuss</a:t>
            </a:r>
            <a:r>
              <a:rPr lang="en-GB" sz="2400">
                <a:latin typeface="HelveticaNeueLT Pro 55 Roman"/>
                <a:cs typeface="Calibri"/>
              </a:rPr>
              <a:t> </a:t>
            </a:r>
          </a:p>
          <a:p>
            <a:pPr algn="ctr"/>
            <a:r>
              <a:rPr lang="en-GB" sz="2400">
                <a:latin typeface="HelveticaNeueLT Pro 55 Roman" panose="020B0604020202020204" pitchFamily="34" charset="0"/>
              </a:rPr>
              <a:t>What problems might you have in a heatwave if you can’t use your phone?</a:t>
            </a:r>
            <a:endParaRPr lang="en-GB" sz="3200">
              <a:latin typeface="HelveticaNeueLT Pro 55 Roman" panose="020B0604020202020204" pitchFamily="34" charset="0"/>
              <a:cs typeface="Calibri"/>
            </a:endParaRPr>
          </a:p>
        </p:txBody>
      </p:sp>
      <p:pic>
        <p:nvPicPr>
          <p:cNvPr id="17" name="Picture 16" descr="An indicator showing the end of the slide and the start of the next.">
            <a:extLst>
              <a:ext uri="{FF2B5EF4-FFF2-40B4-BE49-F238E27FC236}">
                <a16:creationId xmlns:a16="http://schemas.microsoft.com/office/drawing/2014/main" id="{5C0876FE-379F-02AD-5505-F10D4C65B146}"/>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2" name="Title 1">
            <a:extLst>
              <a:ext uri="{FF2B5EF4-FFF2-40B4-BE49-F238E27FC236}">
                <a16:creationId xmlns:a16="http://schemas.microsoft.com/office/drawing/2014/main" id="{B6DDE4C0-851A-3BC1-A1C4-4FFCE97C28C7}"/>
              </a:ext>
            </a:extLst>
          </p:cNvPr>
          <p:cNvSpPr>
            <a:spLocks noGrp="1" noRot="1" noMove="1" noResize="1" noEditPoints="1" noAdjustHandles="1" noChangeArrowheads="1" noChangeShapeType="1"/>
          </p:cNvSpPr>
          <p:nvPr>
            <p:ph type="title"/>
          </p:nvPr>
        </p:nvSpPr>
        <p:spPr>
          <a:xfrm>
            <a:off x="679622" y="-1325563"/>
            <a:ext cx="10478529" cy="1325563"/>
          </a:xfrm>
        </p:spPr>
        <p:txBody>
          <a:bodyPr vert="horz" lIns="91440" tIns="45720" rIns="91440" bIns="45720" rtlCol="0" anchor="b">
            <a:normAutofit/>
          </a:bodyPr>
          <a:lstStyle/>
          <a:p>
            <a:r>
              <a:rPr lang="en-GB"/>
              <a:t>How can heatwaves affect a phone?</a:t>
            </a:r>
          </a:p>
        </p:txBody>
      </p:sp>
    </p:spTree>
    <p:extLst>
      <p:ext uri="{BB962C8B-B14F-4D97-AF65-F5344CB8AC3E}">
        <p14:creationId xmlns:p14="http://schemas.microsoft.com/office/powerpoint/2010/main" val="8760385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4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0000">
                                          <p:cBhvr additive="base">
                                            <p:cTn id="7" dur="50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40000">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14:bounceEnd="40000">
                                          <p:cBhvr additive="base">
                                            <p:cTn id="13" dur="5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4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4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4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40000">
                                          <p:cBhvr additive="base">
                                            <p:cTn id="25" dur="50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14:presetBounceEnd="40000">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14:bounceEnd="40000">
                                          <p:cBhvr additive="base">
                                            <p:cTn id="31" dur="500" fill="hold"/>
                                            <p:tgtEl>
                                              <p:spTgt spid="14"/>
                                            </p:tgtEl>
                                            <p:attrNameLst>
                                              <p:attrName>ppt_x</p:attrName>
                                            </p:attrNameLst>
                                          </p:cBhvr>
                                          <p:tavLst>
                                            <p:tav tm="0">
                                              <p:val>
                                                <p:strVal val="0-#ppt_w/2"/>
                                              </p:val>
                                            </p:tav>
                                            <p:tav tm="100000">
                                              <p:val>
                                                <p:strVal val="#ppt_x"/>
                                              </p:val>
                                            </p:tav>
                                          </p:tavLst>
                                        </p:anim>
                                        <p:anim calcmode="lin" valueType="num" p14:bounceEnd="40000">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14:presetBounceEnd="40000">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14:bounceEnd="40000">
                                          <p:cBhvr additive="base">
                                            <p:cTn id="37" dur="50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1+#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E868CBE-52D9-72EA-E1A4-32E35DD14C4C}"/>
              </a:ext>
            </a:extLst>
          </p:cNvPr>
          <p:cNvGrpSpPr>
            <a:grpSpLocks noGrp="1" noUngrp="1" noRot="1" noMove="1" noResize="1"/>
          </p:cNvGrpSpPr>
          <p:nvPr/>
        </p:nvGrpSpPr>
        <p:grpSpPr>
          <a:xfrm>
            <a:off x="441324" y="-1325563"/>
            <a:ext cx="11053385" cy="7014602"/>
            <a:chOff x="441324" y="-1325563"/>
            <a:chExt cx="11053385" cy="7014602"/>
          </a:xfrm>
        </p:grpSpPr>
        <p:sp>
          <p:nvSpPr>
            <p:cNvPr id="2" name="Title 1">
              <a:extLst>
                <a:ext uri="{FF2B5EF4-FFF2-40B4-BE49-F238E27FC236}">
                  <a16:creationId xmlns:a16="http://schemas.microsoft.com/office/drawing/2014/main" id="{590FBAD7-3120-CAA2-6989-97B13765C326}"/>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a:t>How can heatwaves affect your body?</a:t>
              </a:r>
            </a:p>
          </p:txBody>
        </p:sp>
        <p:sp>
          <p:nvSpPr>
            <p:cNvPr id="9" name="Title 1">
              <a:extLst>
                <a:ext uri="{FF2B5EF4-FFF2-40B4-BE49-F238E27FC236}">
                  <a16:creationId xmlns:a16="http://schemas.microsoft.com/office/drawing/2014/main" id="{204B939E-9BC7-7AB6-598C-85F06DE7A177}"/>
                </a:ext>
              </a:extLst>
            </p:cNvPr>
            <p:cNvSpPr txBox="1">
              <a:spLocks noGrp="1" noRot="1" noMove="1" noResize="1" noEditPoints="1" noAdjustHandles="1" noChangeArrowheads="1" noChangeShapeType="1"/>
            </p:cNvSpPr>
            <p:nvPr/>
          </p:nvSpPr>
          <p:spPr>
            <a:xfrm>
              <a:off x="441324" y="200652"/>
              <a:ext cx="2410549" cy="2181041"/>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3200" b="1">
                  <a:latin typeface="HelveticaNeueLT Pro 55 Roman"/>
                </a:rPr>
                <a:t>How can heatwaves affect your... body?</a:t>
              </a:r>
            </a:p>
          </p:txBody>
        </p:sp>
        <p:sp>
          <p:nvSpPr>
            <p:cNvPr id="10" name="Content Placeholder 5">
              <a:extLst>
                <a:ext uri="{FF2B5EF4-FFF2-40B4-BE49-F238E27FC236}">
                  <a16:creationId xmlns:a16="http://schemas.microsoft.com/office/drawing/2014/main" id="{4798EF40-F6E2-8AE3-1F34-114FE35A8E5D}"/>
                </a:ext>
              </a:extLst>
            </p:cNvPr>
            <p:cNvSpPr txBox="1">
              <a:spLocks noGrp="1" noRot="1" noMove="1" noResize="1" noEditPoints="1" noAdjustHandles="1" noChangeArrowheads="1" noChangeShapeType="1"/>
            </p:cNvSpPr>
            <p:nvPr/>
          </p:nvSpPr>
          <p:spPr>
            <a:xfrm>
              <a:off x="3271664" y="200652"/>
              <a:ext cx="3001545" cy="2053450"/>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400" dirty="0">
                  <a:latin typeface="HelveticaNeueLT Pro 55 Roman" panose="020B0604020202020204" pitchFamily="34" charset="0"/>
                </a:rPr>
                <a:t>Just like your phone, your body can be damaged by heatwaves and sunlight too. </a:t>
              </a:r>
            </a:p>
          </p:txBody>
        </p:sp>
        <p:sp>
          <p:nvSpPr>
            <p:cNvPr id="11" name="Content Placeholder 5">
              <a:extLst>
                <a:ext uri="{FF2B5EF4-FFF2-40B4-BE49-F238E27FC236}">
                  <a16:creationId xmlns:a16="http://schemas.microsoft.com/office/drawing/2014/main" id="{DBC459BF-D2E3-390E-3FD9-ACFE8993FDE2}"/>
                </a:ext>
              </a:extLst>
            </p:cNvPr>
            <p:cNvSpPr txBox="1">
              <a:spLocks noGrp="1" noRot="1" noMove="1" noResize="1" noEditPoints="1" noAdjustHandles="1" noChangeArrowheads="1" noChangeShapeType="1"/>
            </p:cNvSpPr>
            <p:nvPr/>
          </p:nvSpPr>
          <p:spPr>
            <a:xfrm>
              <a:off x="6911164" y="200652"/>
              <a:ext cx="3945590" cy="2053450"/>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400">
                  <a:latin typeface="HelveticaNeueLT Pro 55 Roman" panose="020B0604020202020204" pitchFamily="34" charset="0"/>
                </a:rPr>
                <a:t>In the next part of this activity, you’ll find out how heatwaves can affect your body and what you can do to stay safe.</a:t>
              </a:r>
            </a:p>
          </p:txBody>
        </p:sp>
        <p:pic>
          <p:nvPicPr>
            <p:cNvPr id="12" name="Picture 4">
              <a:extLst>
                <a:ext uri="{FF2B5EF4-FFF2-40B4-BE49-F238E27FC236}">
                  <a16:creationId xmlns:a16="http://schemas.microsoft.com/office/drawing/2014/main" id="{ADC71F71-1EAB-3819-9B59-72E76465EAE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bwMode="auto">
            <a:xfrm>
              <a:off x="541174" y="2653465"/>
              <a:ext cx="4625629" cy="3035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holds their hands up to the bright sun to shield themself. ">
              <a:extLst>
                <a:ext uri="{FF2B5EF4-FFF2-40B4-BE49-F238E27FC236}">
                  <a16:creationId xmlns:a16="http://schemas.microsoft.com/office/drawing/2014/main" id="{950CBA53-A71D-2FCA-CF96-56547A267898}"/>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flipH="1">
              <a:off x="5166803" y="2640055"/>
              <a:ext cx="5689949" cy="3048984"/>
            </a:xfrm>
            <a:prstGeom prst="rect">
              <a:avLst/>
            </a:prstGeom>
          </p:spPr>
        </p:pic>
        <p:pic>
          <p:nvPicPr>
            <p:cNvPr id="13" name="Picture 12" descr="An indicator showing the end of the slide and the start of the next.">
              <a:extLst>
                <a:ext uri="{FF2B5EF4-FFF2-40B4-BE49-F238E27FC236}">
                  <a16:creationId xmlns:a16="http://schemas.microsoft.com/office/drawing/2014/main" id="{CA0657B2-1613-0E1F-1F9C-ECCD4000FFE2}"/>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10322" y="73652"/>
              <a:ext cx="1184387" cy="615892"/>
            </a:xfrm>
            <a:prstGeom prst="rect">
              <a:avLst/>
            </a:prstGeom>
          </p:spPr>
        </p:pic>
      </p:grpSp>
    </p:spTree>
    <p:extLst>
      <p:ext uri="{BB962C8B-B14F-4D97-AF65-F5344CB8AC3E}">
        <p14:creationId xmlns:p14="http://schemas.microsoft.com/office/powerpoint/2010/main" val="258773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CB95116-3814-9DDA-DA9D-38C893F7D9C8}"/>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t="6108"/>
          <a:stretch/>
        </p:blipFill>
        <p:spPr>
          <a:xfrm>
            <a:off x="542925" y="304799"/>
            <a:ext cx="10820400" cy="5676901"/>
          </a:xfrm>
          <a:prstGeom prst="rect">
            <a:avLst/>
          </a:prstGeom>
        </p:spPr>
      </p:pic>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ph type="title" idx="4294967295"/>
          </p:nvPr>
        </p:nvSpPr>
        <p:spPr>
          <a:xfrm>
            <a:off x="542925" y="257909"/>
            <a:ext cx="10749869" cy="1325563"/>
          </a:xfrm>
          <a:solidFill>
            <a:schemeClr val="bg1"/>
          </a:solidFill>
        </p:spPr>
        <p:txBody>
          <a:bodyPr/>
          <a:lstStyle/>
          <a:p>
            <a:r>
              <a:rPr lang="en-GB" dirty="0">
                <a:latin typeface="HelveticaNeueLT Pro 55 Roman"/>
              </a:rPr>
              <a:t>How can heatwaves affect your body?</a:t>
            </a:r>
          </a:p>
        </p:txBody>
      </p:sp>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613455" y="1578488"/>
            <a:ext cx="4237945" cy="4392629"/>
          </a:xfrm>
          <a:solidFill>
            <a:schemeClr val="bg1"/>
          </a:solidFill>
          <a:ln>
            <a:solidFill>
              <a:schemeClr val="bg1"/>
            </a:solidFill>
          </a:ln>
        </p:spPr>
        <p:txBody>
          <a:bodyPr vert="horz" lIns="91440" tIns="45720" rIns="91440" bIns="45720" rtlCol="0" anchor="t">
            <a:normAutofit/>
          </a:bodyPr>
          <a:lstStyle/>
          <a:p>
            <a:pPr marL="0" indent="0">
              <a:lnSpc>
                <a:spcPct val="120000"/>
              </a:lnSpc>
              <a:buNone/>
            </a:pPr>
            <a:r>
              <a:rPr lang="en-GB" dirty="0">
                <a:latin typeface="HelveticaNeueLT Pro 55 Roman" panose="020B0604020202020204" pitchFamily="34" charset="0"/>
              </a:rPr>
              <a:t>During a heatwave, people could experience:</a:t>
            </a:r>
          </a:p>
          <a:p>
            <a:pPr>
              <a:lnSpc>
                <a:spcPct val="120000"/>
              </a:lnSpc>
            </a:pPr>
            <a:r>
              <a:rPr lang="en-GB" dirty="0">
                <a:latin typeface="HelveticaNeueLT Pro 55 Roman"/>
                <a:cs typeface="Arial"/>
                <a:hlinkClick r:id="rId4"/>
              </a:rPr>
              <a:t>dehydration</a:t>
            </a:r>
            <a:endParaRPr lang="en-GB" dirty="0">
              <a:latin typeface="HelveticaNeueLT Pro 55 Roman" panose="020B0604020202020204" pitchFamily="34" charset="0"/>
              <a:cs typeface="Arial"/>
              <a:hlinkClick r:id="rId4"/>
            </a:endParaRPr>
          </a:p>
          <a:p>
            <a:pPr>
              <a:lnSpc>
                <a:spcPct val="120000"/>
              </a:lnSpc>
            </a:pPr>
            <a:r>
              <a:rPr lang="en-GB" dirty="0">
                <a:latin typeface="HelveticaNeueLT Pro 55 Roman"/>
                <a:cs typeface="Arial"/>
                <a:hlinkClick r:id="rId4"/>
              </a:rPr>
              <a:t>sunburn</a:t>
            </a:r>
            <a:endParaRPr lang="en-GB" dirty="0">
              <a:latin typeface="HelveticaNeueLT Pro 55 Roman" panose="020B0604020202020204" pitchFamily="34" charset="0"/>
              <a:cs typeface="Arial"/>
              <a:hlinkClick r:id="rId4"/>
            </a:endParaRPr>
          </a:p>
          <a:p>
            <a:pPr>
              <a:lnSpc>
                <a:spcPct val="120000"/>
              </a:lnSpc>
            </a:pPr>
            <a:r>
              <a:rPr lang="en-GB" dirty="0">
                <a:latin typeface="HelveticaNeueLT Pro 55 Roman"/>
                <a:cs typeface="Arial"/>
                <a:hlinkClick r:id="rId4"/>
              </a:rPr>
              <a:t>heat exhaustion</a:t>
            </a:r>
          </a:p>
          <a:p>
            <a:pPr>
              <a:lnSpc>
                <a:spcPct val="120000"/>
              </a:lnSpc>
            </a:pPr>
            <a:r>
              <a:rPr lang="en-GB" dirty="0">
                <a:latin typeface="HelveticaNeueLT Pro 55 Roman"/>
                <a:cs typeface="Arial"/>
                <a:hlinkClick r:id="rId4"/>
              </a:rPr>
              <a:t>heatstroke.</a:t>
            </a:r>
            <a:endParaRPr lang="en-GB" dirty="0">
              <a:latin typeface="HelveticaNeueLT Pro 55 Roman"/>
              <a:cs typeface="Arial"/>
              <a:hlinkClick r:id="rId5"/>
            </a:endParaRPr>
          </a:p>
          <a:p>
            <a:pPr marL="0" indent="0">
              <a:lnSpc>
                <a:spcPct val="120000"/>
              </a:lnSpc>
              <a:buNone/>
            </a:pPr>
            <a:r>
              <a:rPr lang="en-GB" sz="1600" dirty="0">
                <a:latin typeface="HelveticaNeueLT Pro 55 Roman"/>
              </a:rPr>
              <a:t>(Select the links to view the first aid advice.)</a:t>
            </a:r>
            <a:endParaRPr lang="en-GB" sz="1600" dirty="0">
              <a:latin typeface="HelveticaNeueLT Pro 55 Roman" panose="020B0604020202020204" pitchFamily="34" charset="0"/>
            </a:endParaRPr>
          </a:p>
        </p:txBody>
      </p:sp>
      <p:sp>
        <p:nvSpPr>
          <p:cNvPr id="8" name="Rectangle 7">
            <a:extLst>
              <a:ext uri="{FF2B5EF4-FFF2-40B4-BE49-F238E27FC236}">
                <a16:creationId xmlns:a16="http://schemas.microsoft.com/office/drawing/2014/main" id="{6208DAD6-CC6E-0226-E6FA-DED6A0EFF562}"/>
              </a:ext>
            </a:extLst>
          </p:cNvPr>
          <p:cNvSpPr>
            <a:spLocks noGrp="1" noRot="1" noMove="1" noResize="1" noEditPoints="1" noAdjustHandles="1" noChangeArrowheads="1" noChangeShapeType="1"/>
          </p:cNvSpPr>
          <p:nvPr/>
        </p:nvSpPr>
        <p:spPr>
          <a:xfrm>
            <a:off x="5028311" y="1716070"/>
            <a:ext cx="6076270" cy="40624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solidFill>
                <a:latin typeface="HelveticaNeueLT Pro 55 Roman" panose="020B0604020202020204" pitchFamily="34" charset="0"/>
              </a:rPr>
              <a:t>Your task:</a:t>
            </a:r>
          </a:p>
          <a:p>
            <a:r>
              <a:rPr lang="en-GB" sz="2000">
                <a:solidFill>
                  <a:schemeClr val="bg1"/>
                </a:solidFill>
                <a:latin typeface="HelveticaNeueLT Pro 55 Roman" panose="020B0604020202020204" pitchFamily="34" charset="0"/>
              </a:rPr>
              <a:t>It is important to know what these are and be able to spot the signs so that you can stay safe in a heatwave.</a:t>
            </a:r>
          </a:p>
          <a:p>
            <a:pPr marL="457200" indent="-457200">
              <a:buFont typeface="+mj-lt"/>
              <a:buAutoNum type="arabicPeriod"/>
            </a:pPr>
            <a:r>
              <a:rPr lang="en-GB" sz="2000">
                <a:solidFill>
                  <a:schemeClr val="bg1"/>
                </a:solidFill>
                <a:latin typeface="HelveticaNeueLT Pro 55 Roman" panose="020B0604020202020204" pitchFamily="34" charset="0"/>
              </a:rPr>
              <a:t>In pairs, carefully read and discuss the first aid information. Ask your teacher any questions you have.</a:t>
            </a:r>
          </a:p>
          <a:p>
            <a:pPr marL="457200" indent="-457200">
              <a:buFont typeface="+mj-lt"/>
              <a:buAutoNum type="arabicPeriod"/>
            </a:pPr>
            <a:r>
              <a:rPr lang="en-GB" sz="2000">
                <a:solidFill>
                  <a:schemeClr val="bg1"/>
                </a:solidFill>
                <a:latin typeface="HelveticaNeueLT Pro 55 Roman" panose="020B0604020202020204" pitchFamily="34" charset="0"/>
              </a:rPr>
              <a:t>Team up with another pair and test each other on the information. </a:t>
            </a:r>
          </a:p>
          <a:p>
            <a:pPr lvl="1"/>
            <a:r>
              <a:rPr lang="en-GB" sz="2000">
                <a:solidFill>
                  <a:schemeClr val="bg1"/>
                </a:solidFill>
                <a:latin typeface="HelveticaNeueLT Pro 55 Roman" panose="020B0604020202020204" pitchFamily="34" charset="0"/>
              </a:rPr>
              <a:t>E.g. what is it called when…</a:t>
            </a:r>
          </a:p>
          <a:p>
            <a:pPr lvl="1"/>
            <a:r>
              <a:rPr lang="en-GB" sz="2000">
                <a:solidFill>
                  <a:schemeClr val="bg1"/>
                </a:solidFill>
                <a:latin typeface="HelveticaNeueLT Pro 55 Roman" panose="020B0604020202020204" pitchFamily="34" charset="0"/>
              </a:rPr>
              <a:t>E.g. what is a symptom of… </a:t>
            </a:r>
          </a:p>
          <a:p>
            <a:pPr lvl="1"/>
            <a:r>
              <a:rPr lang="en-GB" sz="2000">
                <a:solidFill>
                  <a:schemeClr val="bg1"/>
                </a:solidFill>
                <a:latin typeface="HelveticaNeueLT Pro 55 Roman" panose="020B0604020202020204" pitchFamily="34" charset="0"/>
              </a:rPr>
              <a:t>E.g. how can you help with…</a:t>
            </a:r>
          </a:p>
        </p:txBody>
      </p:sp>
      <p:pic>
        <p:nvPicPr>
          <p:cNvPr id="7" name="Picture 6" descr="An indicator showing the end of the slide and the start of the next.">
            <a:extLst>
              <a:ext uri="{FF2B5EF4-FFF2-40B4-BE49-F238E27FC236}">
                <a16:creationId xmlns:a16="http://schemas.microsoft.com/office/drawing/2014/main" id="{2C3A0DBE-F84C-E3AE-F464-FBF1A25A41E6}"/>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t="9865"/>
          <a:stretch/>
        </p:blipFill>
        <p:spPr>
          <a:xfrm>
            <a:off x="10310322" y="48252"/>
            <a:ext cx="1184387" cy="615892"/>
          </a:xfrm>
          <a:prstGeom prst="rect">
            <a:avLst/>
          </a:prstGeom>
        </p:spPr>
      </p:pic>
    </p:spTree>
    <p:extLst>
      <p:ext uri="{BB962C8B-B14F-4D97-AF65-F5344CB8AC3E}">
        <p14:creationId xmlns:p14="http://schemas.microsoft.com/office/powerpoint/2010/main" val="210761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 calcmode="lin" valueType="num">
                                      <p:cBhvr additive="base">
                                        <p:cTn id="41"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8" grpId="0" animBg="1"/>
    </p:bldLst>
  </p:timing>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7" ma:contentTypeDescription="Create a new document." ma:contentTypeScope="" ma:versionID="c831e5b4ba52a2175605a5b4f6d6f25f">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f0fd2728a11996335c4f59060800ad63"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xsd:element ref="ns3:HighLevelFolder"/>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rchive xmlns="7aff5d3a-ac69-412e-8e86-2dc83d63a9de">false</Archive>
    <Area xmlns="7aff5d3a-ac69-412e-8e86-2dc83d63a9de">Youth Portfolio</Area>
    <GDPRnonCompliancedate xmlns="7aff5d3a-ac69-412e-8e86-2dc83d63a9de" xsi:nil="true"/>
    <HighLevelFolder xmlns="7aff5d3a-ac69-412e-8e86-2dc83d63a9de">Products</HighLevelFolder>
    <Subfolder2 xmlns="7aff5d3a-ac69-412e-8e86-2dc83d63a9de" xsi:nil="true"/>
    <SubFolder xmlns="7aff5d3a-ac69-412e-8e86-2dc83d63a9de" xsi:nil="true"/>
    <Misc_x002e_ xmlns="7aff5d3a-ac69-412e-8e86-2dc83d63a9de" xsi:nil="true"/>
    <lcf76f155ced4ddcb4097134ff3c332f xmlns="7aff5d3a-ac69-412e-8e86-2dc83d63a9de">
      <Terms xmlns="http://schemas.microsoft.com/office/infopath/2007/PartnerControls"/>
    </lcf76f155ced4ddcb4097134ff3c332f>
    <Status xmlns="7aff5d3a-ac69-412e-8e86-2dc83d63a9de" xsi:nil="true"/>
  </documentManagement>
</p:properties>
</file>

<file path=customXml/itemProps1.xml><?xml version="1.0" encoding="utf-8"?>
<ds:datastoreItem xmlns:ds="http://schemas.openxmlformats.org/officeDocument/2006/customXml" ds:itemID="{037D8D44-DBD8-45C8-BFE6-5251863C82F3}"/>
</file>

<file path=customXml/itemProps2.xml><?xml version="1.0" encoding="utf-8"?>
<ds:datastoreItem xmlns:ds="http://schemas.openxmlformats.org/officeDocument/2006/customXml" ds:itemID="{701C9A44-30A5-4796-BC68-C7A34D86BB9E}"/>
</file>

<file path=customXml/itemProps3.xml><?xml version="1.0" encoding="utf-8"?>
<ds:datastoreItem xmlns:ds="http://schemas.openxmlformats.org/officeDocument/2006/customXml" ds:itemID="{3BF42D63-BF04-4166-BA3A-2545B6E228A9}"/>
</file>

<file path=docProps/app.xml><?xml version="1.0" encoding="utf-8"?>
<Properties xmlns="http://schemas.openxmlformats.org/officeDocument/2006/extended-properties" xmlns:vt="http://schemas.openxmlformats.org/officeDocument/2006/docPropsVTypes">
  <TotalTime>0</TotalTime>
  <Words>2447</Words>
  <Application>Microsoft Office PowerPoint</Application>
  <PresentationFormat>Widescreen</PresentationFormat>
  <Paragraphs>229</Paragraphs>
  <Slides>19</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HelveticaNeueLT Pro 45 Lt</vt:lpstr>
      <vt:lpstr>HelveticaNeueLT Pro 55 Roman</vt:lpstr>
      <vt:lpstr>HelveticaNeueLT Pro 65 Md</vt:lpstr>
      <vt:lpstr>System Font Regular</vt:lpstr>
      <vt:lpstr>Office Theme 2013 - 2022</vt:lpstr>
      <vt:lpstr>1_Office Theme</vt:lpstr>
      <vt:lpstr>Instructions</vt:lpstr>
      <vt:lpstr>Screensaver</vt:lpstr>
      <vt:lpstr>Take a pause</vt:lpstr>
      <vt:lpstr>Objective</vt:lpstr>
      <vt:lpstr>Big question</vt:lpstr>
      <vt:lpstr>How can heatwaves affect a... phone?</vt:lpstr>
      <vt:lpstr>How can heatwaves affect a phone?</vt:lpstr>
      <vt:lpstr>How can heatwaves affect your body?</vt:lpstr>
      <vt:lpstr>How can heatwaves affect your body?</vt:lpstr>
      <vt:lpstr>How to stay safe in a heatwave?</vt:lpstr>
      <vt:lpstr>How to stay safe in a heatwave?</vt:lpstr>
      <vt:lpstr>How to stay safe in a heatwave?</vt:lpstr>
      <vt:lpstr>Big question</vt:lpstr>
      <vt:lpstr>Thank you</vt:lpstr>
      <vt:lpstr>Resources and support</vt:lpstr>
      <vt:lpstr>Where to find more information</vt:lpstr>
      <vt:lpstr>How to tell the emergency services where you are</vt:lpstr>
      <vt:lpstr>First aid app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2023-06-15T11:46:58Z</dcterms:created>
  <dcterms:modified xsi:type="dcterms:W3CDTF">2023-06-15T11:47:08Z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BRC-Classification">
    <vt:lpwstr/>
  </property>
  <property fmtid="{D5CDD505-2E9C-101B-9397-08002B2CF9AE}" pid="4" name="MediaServiceImageTags">
    <vt:lpwstr/>
  </property>
  <property fmtid="{D5CDD505-2E9C-101B-9397-08002B2CF9AE}" pid="5" name="ContentTypeId">
    <vt:lpwstr>0x0101002470018B266A524D8C6ED64754E3AA0C</vt:lpwstr>
  </property>
  <property fmtid="{D5CDD505-2E9C-101B-9397-08002B2CF9AE}" pid="6" name="ItemRetentionFormula">
    <vt:lpwstr/>
  </property>
  <property fmtid="{D5CDD505-2E9C-101B-9397-08002B2CF9AE}" pid="7" name="b5bd0e747d9243cdba6014139b7d7e8a">
    <vt:lpwstr/>
  </property>
  <property fmtid="{D5CDD505-2E9C-101B-9397-08002B2CF9AE}" pid="8" name="BRC_x002d_Classification">
    <vt:lpwstr/>
  </property>
  <property fmtid="{D5CDD505-2E9C-101B-9397-08002B2CF9AE}" pid="9" name="TaxCatchAll">
    <vt:lpwstr/>
  </property>
</Properties>
</file>