
<file path=[Content_Types].xml><?xml version="1.0" encoding="utf-8"?>
<Types xmlns="http://schemas.openxmlformats.org/package/2006/content-types">
  <Default Extension="jpeg" ContentType="image/jpe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57" r:id="rId2"/>
    <p:sldId id="262" r:id="rId3"/>
    <p:sldId id="268" r:id="rId4"/>
    <p:sldId id="269" r:id="rId5"/>
    <p:sldId id="271" r:id="rId6"/>
    <p:sldId id="273" r:id="rId7"/>
    <p:sldId id="260" r:id="rId8"/>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002" autoAdjust="0"/>
    <p:restoredTop sz="81486" autoAdjust="0"/>
  </p:normalViewPr>
  <p:slideViewPr>
    <p:cSldViewPr>
      <p:cViewPr varScale="1">
        <p:scale>
          <a:sx n="44" d="100"/>
          <a:sy n="44" d="100"/>
        </p:scale>
        <p:origin x="1314" y="6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defRPr>
            </a:lvl1pPr>
          </a:lstStyle>
          <a:p>
            <a:pPr>
              <a:defRPr/>
            </a:pPr>
            <a:fld id="{5C418A17-92ED-4DE1-877F-0D7C557E3974}" type="datetimeFigureOut">
              <a:rPr lang="en-GB"/>
              <a:pPr>
                <a:defRPr/>
              </a:pPr>
              <a:t>15/12/2020</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GB"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GB"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smtClean="0">
                <a:latin typeface="+mn-lt"/>
              </a:defRPr>
            </a:lvl1pPr>
          </a:lstStyle>
          <a:p>
            <a:pPr>
              <a:defRPr/>
            </a:pPr>
            <a:fld id="{7DCBEC6B-0644-4F47-89B3-2448A7A66315}" type="slidenum">
              <a:rPr lang="en-GB"/>
              <a:pPr>
                <a:defRPr/>
              </a:pPr>
              <a:t>‹#›</a:t>
            </a:fld>
            <a:endParaRPr lang="en-GB"/>
          </a:p>
        </p:txBody>
      </p:sp>
    </p:spTree>
    <p:extLst>
      <p:ext uri="{BB962C8B-B14F-4D97-AF65-F5344CB8AC3E}">
        <p14:creationId xmlns:p14="http://schemas.microsoft.com/office/powerpoint/2010/main" val="2720465667"/>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3DE424AF-F330-4B3F-8C25-153D115ADC6B}" type="slidenum">
              <a:rPr lang="en-US">
                <a:latin typeface="Arial" charset="0"/>
              </a:rPr>
              <a:pPr fontAlgn="base">
                <a:spcBef>
                  <a:spcPct val="0"/>
                </a:spcBef>
                <a:spcAft>
                  <a:spcPct val="0"/>
                </a:spcAft>
              </a:pPr>
              <a:t>1</a:t>
            </a:fld>
            <a:endParaRPr lang="en-US">
              <a:latin typeface="Arial" charset="0"/>
            </a:endParaRPr>
          </a:p>
        </p:txBody>
      </p:sp>
      <p:sp>
        <p:nvSpPr>
          <p:cNvPr id="15362" name="Rectangle 2"/>
          <p:cNvSpPr>
            <a:spLocks noChangeArrowheads="1"/>
          </p:cNvSpPr>
          <p:nvPr/>
        </p:nvSpPr>
        <p:spPr bwMode="auto">
          <a:xfrm>
            <a:off x="7219950" y="0"/>
            <a:ext cx="5538788" cy="457200"/>
          </a:xfrm>
          <a:prstGeom prst="rect">
            <a:avLst/>
          </a:prstGeom>
          <a:noFill/>
          <a:ln w="9525">
            <a:noFill/>
            <a:miter lim="800000"/>
            <a:headEnd/>
            <a:tailEnd/>
          </a:ln>
        </p:spPr>
        <p:txBody>
          <a:bodyPr/>
          <a:lstStyle/>
          <a:p>
            <a:endParaRPr lang="en-GB">
              <a:latin typeface="Calibri" pitchFamily="34" charset="0"/>
            </a:endParaRPr>
          </a:p>
        </p:txBody>
      </p:sp>
      <p:sp>
        <p:nvSpPr>
          <p:cNvPr id="15363" name="Rectangle 3"/>
          <p:cNvSpPr>
            <a:spLocks noChangeArrowheads="1"/>
          </p:cNvSpPr>
          <p:nvPr/>
        </p:nvSpPr>
        <p:spPr bwMode="auto">
          <a:xfrm>
            <a:off x="7219950" y="8686800"/>
            <a:ext cx="5538788" cy="457200"/>
          </a:xfrm>
          <a:prstGeom prst="rect">
            <a:avLst/>
          </a:prstGeom>
          <a:noFill/>
          <a:ln w="9525">
            <a:noFill/>
            <a:miter lim="800000"/>
            <a:headEnd/>
            <a:tailEnd/>
          </a:ln>
        </p:spPr>
        <p:txBody>
          <a:bodyPr lIns="119063" tIns="55563" rIns="119063" bIns="55563" anchor="b"/>
          <a:lstStyle/>
          <a:p>
            <a:pPr algn="r" defTabSz="1203325" eaLnBrk="0" hangingPunct="0"/>
            <a:r>
              <a:rPr lang="en-US" sz="1200">
                <a:latin typeface="Times" pitchFamily="18" charset="0"/>
              </a:rPr>
              <a:t>1</a:t>
            </a:r>
          </a:p>
        </p:txBody>
      </p:sp>
      <p:sp>
        <p:nvSpPr>
          <p:cNvPr id="15364" name="Rectangle 4"/>
          <p:cNvSpPr>
            <a:spLocks noChangeArrowheads="1"/>
          </p:cNvSpPr>
          <p:nvPr/>
        </p:nvSpPr>
        <p:spPr bwMode="auto">
          <a:xfrm>
            <a:off x="0" y="8686800"/>
            <a:ext cx="5526088" cy="457200"/>
          </a:xfrm>
          <a:prstGeom prst="rect">
            <a:avLst/>
          </a:prstGeom>
          <a:noFill/>
          <a:ln w="9525">
            <a:noFill/>
            <a:miter lim="800000"/>
            <a:headEnd/>
            <a:tailEnd/>
          </a:ln>
        </p:spPr>
        <p:txBody>
          <a:bodyPr/>
          <a:lstStyle/>
          <a:p>
            <a:endParaRPr lang="en-GB">
              <a:latin typeface="Calibri" pitchFamily="34" charset="0"/>
            </a:endParaRPr>
          </a:p>
        </p:txBody>
      </p:sp>
      <p:sp>
        <p:nvSpPr>
          <p:cNvPr id="15365" name="Rectangle 5"/>
          <p:cNvSpPr>
            <a:spLocks noChangeArrowheads="1"/>
          </p:cNvSpPr>
          <p:nvPr/>
        </p:nvSpPr>
        <p:spPr bwMode="auto">
          <a:xfrm>
            <a:off x="0" y="0"/>
            <a:ext cx="5526088" cy="457200"/>
          </a:xfrm>
          <a:prstGeom prst="rect">
            <a:avLst/>
          </a:prstGeom>
          <a:noFill/>
          <a:ln w="9525">
            <a:noFill/>
            <a:miter lim="800000"/>
            <a:headEnd/>
            <a:tailEnd/>
          </a:ln>
        </p:spPr>
        <p:txBody>
          <a:bodyPr/>
          <a:lstStyle/>
          <a:p>
            <a:endParaRPr lang="en-GB">
              <a:latin typeface="Calibri" pitchFamily="34" charset="0"/>
            </a:endParaRPr>
          </a:p>
        </p:txBody>
      </p:sp>
      <p:sp>
        <p:nvSpPr>
          <p:cNvPr id="15366" name="Rectangle 6"/>
          <p:cNvSpPr>
            <a:spLocks noGrp="1" noRot="1" noChangeAspect="1" noChangeArrowheads="1" noTextEdit="1"/>
          </p:cNvSpPr>
          <p:nvPr>
            <p:ph type="sldImg"/>
          </p:nvPr>
        </p:nvSpPr>
        <p:spPr bwMode="auto">
          <a:noFill/>
          <a:ln cap="flat">
            <a:solidFill>
              <a:srgbClr val="000000"/>
            </a:solidFill>
            <a:miter lim="800000"/>
            <a:headEnd/>
            <a:tailEnd/>
          </a:ln>
        </p:spPr>
      </p:sp>
      <p:sp>
        <p:nvSpPr>
          <p:cNvPr id="15367" name="Rectangle 7"/>
          <p:cNvSpPr>
            <a:spLocks noGrp="1" noChangeArrowheads="1"/>
          </p:cNvSpPr>
          <p:nvPr>
            <p:ph type="body" idx="1"/>
          </p:nvPr>
        </p:nvSpPr>
        <p:spPr bwMode="auto">
          <a:xfrm>
            <a:off x="1711325" y="4343400"/>
            <a:ext cx="8154988" cy="4114800"/>
          </a:xfrm>
          <a:noFill/>
        </p:spPr>
        <p:txBody>
          <a:bodyPr wrap="square" lIns="119063" tIns="55563" rIns="119063" bIns="55563" numCol="1" anchor="t" anchorCtr="0" compatLnSpc="1">
            <a:prstTxWarp prst="textNoShape">
              <a:avLst/>
            </a:prstTxWarp>
          </a:bodyPr>
          <a:lstStyle/>
          <a:p>
            <a:pPr>
              <a:spcBef>
                <a:spcPct val="0"/>
              </a:spcBef>
            </a:pPr>
            <a:endParaRPr lang="en-GB"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CE3B7C19-0B72-40F5-BA03-B5CAF865F53C}" type="slidenum">
              <a:rPr lang="en-US">
                <a:latin typeface="Arial" charset="0"/>
              </a:rPr>
              <a:pPr fontAlgn="base">
                <a:spcBef>
                  <a:spcPct val="0"/>
                </a:spcBef>
                <a:spcAft>
                  <a:spcPct val="0"/>
                </a:spcAft>
              </a:pPr>
              <a:t>7</a:t>
            </a:fld>
            <a:endParaRPr lang="en-US">
              <a:latin typeface="Arial" charset="0"/>
            </a:endParaRPr>
          </a:p>
        </p:txBody>
      </p:sp>
      <p:sp>
        <p:nvSpPr>
          <p:cNvPr id="21506" name="Rectangle 2"/>
          <p:cNvSpPr>
            <a:spLocks noChangeArrowheads="1"/>
          </p:cNvSpPr>
          <p:nvPr/>
        </p:nvSpPr>
        <p:spPr bwMode="auto">
          <a:xfrm>
            <a:off x="7219950" y="0"/>
            <a:ext cx="5538788" cy="457200"/>
          </a:xfrm>
          <a:prstGeom prst="rect">
            <a:avLst/>
          </a:prstGeom>
          <a:noFill/>
          <a:ln w="9525">
            <a:noFill/>
            <a:miter lim="800000"/>
            <a:headEnd/>
            <a:tailEnd/>
          </a:ln>
        </p:spPr>
        <p:txBody>
          <a:bodyPr/>
          <a:lstStyle/>
          <a:p>
            <a:endParaRPr lang="en-GB">
              <a:latin typeface="Calibri" pitchFamily="34" charset="0"/>
            </a:endParaRPr>
          </a:p>
        </p:txBody>
      </p:sp>
      <p:sp>
        <p:nvSpPr>
          <p:cNvPr id="21507" name="Rectangle 3"/>
          <p:cNvSpPr>
            <a:spLocks noChangeArrowheads="1"/>
          </p:cNvSpPr>
          <p:nvPr/>
        </p:nvSpPr>
        <p:spPr bwMode="auto">
          <a:xfrm>
            <a:off x="7219950" y="8686800"/>
            <a:ext cx="5538788" cy="457200"/>
          </a:xfrm>
          <a:prstGeom prst="rect">
            <a:avLst/>
          </a:prstGeom>
          <a:noFill/>
          <a:ln w="9525">
            <a:noFill/>
            <a:miter lim="800000"/>
            <a:headEnd/>
            <a:tailEnd/>
          </a:ln>
        </p:spPr>
        <p:txBody>
          <a:bodyPr lIns="119063" tIns="55563" rIns="119063" bIns="55563" anchor="b"/>
          <a:lstStyle/>
          <a:p>
            <a:pPr algn="r" defTabSz="1203325" eaLnBrk="0" hangingPunct="0"/>
            <a:r>
              <a:rPr lang="en-US" sz="1200">
                <a:latin typeface="Times" pitchFamily="18" charset="0"/>
              </a:rPr>
              <a:t>1</a:t>
            </a:r>
          </a:p>
        </p:txBody>
      </p:sp>
      <p:sp>
        <p:nvSpPr>
          <p:cNvPr id="21508" name="Rectangle 4"/>
          <p:cNvSpPr>
            <a:spLocks noChangeArrowheads="1"/>
          </p:cNvSpPr>
          <p:nvPr/>
        </p:nvSpPr>
        <p:spPr bwMode="auto">
          <a:xfrm>
            <a:off x="0" y="8686800"/>
            <a:ext cx="5526088" cy="457200"/>
          </a:xfrm>
          <a:prstGeom prst="rect">
            <a:avLst/>
          </a:prstGeom>
          <a:noFill/>
          <a:ln w="9525">
            <a:noFill/>
            <a:miter lim="800000"/>
            <a:headEnd/>
            <a:tailEnd/>
          </a:ln>
        </p:spPr>
        <p:txBody>
          <a:bodyPr/>
          <a:lstStyle/>
          <a:p>
            <a:endParaRPr lang="en-GB">
              <a:latin typeface="Calibri" pitchFamily="34" charset="0"/>
            </a:endParaRPr>
          </a:p>
        </p:txBody>
      </p:sp>
      <p:sp>
        <p:nvSpPr>
          <p:cNvPr id="21509" name="Rectangle 5"/>
          <p:cNvSpPr>
            <a:spLocks noChangeArrowheads="1"/>
          </p:cNvSpPr>
          <p:nvPr/>
        </p:nvSpPr>
        <p:spPr bwMode="auto">
          <a:xfrm>
            <a:off x="0" y="0"/>
            <a:ext cx="5526088" cy="457200"/>
          </a:xfrm>
          <a:prstGeom prst="rect">
            <a:avLst/>
          </a:prstGeom>
          <a:noFill/>
          <a:ln w="9525">
            <a:noFill/>
            <a:miter lim="800000"/>
            <a:headEnd/>
            <a:tailEnd/>
          </a:ln>
        </p:spPr>
        <p:txBody>
          <a:bodyPr/>
          <a:lstStyle/>
          <a:p>
            <a:endParaRPr lang="en-GB">
              <a:latin typeface="Calibri" pitchFamily="34" charset="0"/>
            </a:endParaRPr>
          </a:p>
        </p:txBody>
      </p:sp>
      <p:sp>
        <p:nvSpPr>
          <p:cNvPr id="21510" name="Rectangle 6"/>
          <p:cNvSpPr>
            <a:spLocks noGrp="1" noRot="1" noChangeAspect="1" noChangeArrowheads="1" noTextEdit="1"/>
          </p:cNvSpPr>
          <p:nvPr>
            <p:ph type="sldImg"/>
          </p:nvPr>
        </p:nvSpPr>
        <p:spPr bwMode="auto">
          <a:noFill/>
          <a:ln cap="flat">
            <a:solidFill>
              <a:srgbClr val="000000"/>
            </a:solidFill>
            <a:miter lim="800000"/>
            <a:headEnd/>
            <a:tailEnd/>
          </a:ln>
        </p:spPr>
      </p:sp>
      <p:sp>
        <p:nvSpPr>
          <p:cNvPr id="21511" name="Rectangle 7"/>
          <p:cNvSpPr>
            <a:spLocks noGrp="1" noChangeArrowheads="1"/>
          </p:cNvSpPr>
          <p:nvPr>
            <p:ph type="body" idx="1"/>
          </p:nvPr>
        </p:nvSpPr>
        <p:spPr bwMode="auto">
          <a:xfrm>
            <a:off x="1711325" y="4343400"/>
            <a:ext cx="8154988" cy="4114800"/>
          </a:xfrm>
          <a:noFill/>
        </p:spPr>
        <p:txBody>
          <a:bodyPr wrap="square" lIns="119063" tIns="55563" rIns="119063" bIns="55563" numCol="1" anchor="t" anchorCtr="0" compatLnSpc="1">
            <a:prstTxWarp prst="textNoShape">
              <a:avLst/>
            </a:prstTxWarp>
          </a:bodyPr>
          <a:lstStyle/>
          <a:p>
            <a:pPr>
              <a:spcBef>
                <a:spcPct val="0"/>
              </a:spcBef>
            </a:pPr>
            <a:endParaRPr lang="en-GB"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lvl1pPr>
              <a:defRPr/>
            </a:lvl1pPr>
          </a:lstStyle>
          <a:p>
            <a:pPr>
              <a:defRPr/>
            </a:pPr>
            <a:fld id="{276405E6-1450-443F-A79F-6566FB43B9B3}" type="datetimeFigureOut">
              <a:rPr lang="en-GB"/>
              <a:pPr>
                <a:defRPr/>
              </a:pPr>
              <a:t>15/12/2020</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C3FE509B-B2C1-42B6-A79B-7BA088DFFF5C}" type="slidenum">
              <a:rPr lang="en-GB"/>
              <a:pPr>
                <a:defRPr/>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lvl1pPr>
              <a:defRPr/>
            </a:lvl1pPr>
          </a:lstStyle>
          <a:p>
            <a:pPr>
              <a:defRPr/>
            </a:pPr>
            <a:fld id="{E2563B5E-562C-4FE3-A33B-76F2AB110C80}" type="datetimeFigureOut">
              <a:rPr lang="en-GB"/>
              <a:pPr>
                <a:defRPr/>
              </a:pPr>
              <a:t>15/12/2020</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C85E4436-4C3C-4AF8-B1B1-A1B02CF9C509}" type="slidenum">
              <a:rPr lang="en-GB"/>
              <a:pPr>
                <a:defRPr/>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lvl1pPr>
              <a:defRPr/>
            </a:lvl1pPr>
          </a:lstStyle>
          <a:p>
            <a:pPr>
              <a:defRPr/>
            </a:pPr>
            <a:fld id="{9682AB37-5ECA-4013-A378-A83C09AA35BC}" type="datetimeFigureOut">
              <a:rPr lang="en-GB"/>
              <a:pPr>
                <a:defRPr/>
              </a:pPr>
              <a:t>15/12/2020</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1279C9F6-5963-43A2-BBE9-E253E3A86377}" type="slidenum">
              <a:rPr lang="en-GB"/>
              <a:pPr>
                <a:defRPr/>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lvl1pPr>
              <a:defRPr/>
            </a:lvl1pPr>
          </a:lstStyle>
          <a:p>
            <a:pPr>
              <a:defRPr/>
            </a:pPr>
            <a:fld id="{1C347FF0-3E81-4B08-B0B3-D8EC941D8864}" type="datetimeFigureOut">
              <a:rPr lang="en-GB"/>
              <a:pPr>
                <a:defRPr/>
              </a:pPr>
              <a:t>15/12/2020</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B010EC97-90A3-4E65-9AEC-CBDFC2A2B2E3}" type="slidenum">
              <a:rPr lang="en-GB"/>
              <a:pPr>
                <a:defRPr/>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fld id="{4CC56E86-E901-46C4-9A98-6E89151809A1}" type="datetimeFigureOut">
              <a:rPr lang="en-GB"/>
              <a:pPr>
                <a:defRPr/>
              </a:pPr>
              <a:t>15/12/2020</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A5B33312-9A3F-4087-BD31-8573F037C282}" type="slidenum">
              <a:rPr lang="en-GB"/>
              <a:pPr>
                <a:defRPr/>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3"/>
          <p:cNvSpPr>
            <a:spLocks noGrp="1"/>
          </p:cNvSpPr>
          <p:nvPr>
            <p:ph type="dt" sz="half" idx="10"/>
          </p:nvPr>
        </p:nvSpPr>
        <p:spPr/>
        <p:txBody>
          <a:bodyPr/>
          <a:lstStyle>
            <a:lvl1pPr>
              <a:defRPr/>
            </a:lvl1pPr>
          </a:lstStyle>
          <a:p>
            <a:pPr>
              <a:defRPr/>
            </a:pPr>
            <a:fld id="{715DC20F-6F7E-4784-B23C-31BA7CDF20D9}" type="datetimeFigureOut">
              <a:rPr lang="en-GB"/>
              <a:pPr>
                <a:defRPr/>
              </a:pPr>
              <a:t>15/12/2020</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pPr>
              <a:defRPr/>
            </a:pPr>
            <a:fld id="{98AAD587-9A53-49DA-AB6A-5876B982F86E}" type="slidenum">
              <a:rPr lang="en-GB"/>
              <a:pPr>
                <a:defRPr/>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3"/>
          <p:cNvSpPr>
            <a:spLocks noGrp="1"/>
          </p:cNvSpPr>
          <p:nvPr>
            <p:ph type="dt" sz="half" idx="10"/>
          </p:nvPr>
        </p:nvSpPr>
        <p:spPr/>
        <p:txBody>
          <a:bodyPr/>
          <a:lstStyle>
            <a:lvl1pPr>
              <a:defRPr/>
            </a:lvl1pPr>
          </a:lstStyle>
          <a:p>
            <a:pPr>
              <a:defRPr/>
            </a:pPr>
            <a:fld id="{456CAF20-CCA8-4728-BC38-EB42310B2E72}" type="datetimeFigureOut">
              <a:rPr lang="en-GB"/>
              <a:pPr>
                <a:defRPr/>
              </a:pPr>
              <a:t>15/12/2020</a:t>
            </a:fld>
            <a:endParaRPr lang="en-GB"/>
          </a:p>
        </p:txBody>
      </p:sp>
      <p:sp>
        <p:nvSpPr>
          <p:cNvPr id="8" name="Footer Placeholder 4"/>
          <p:cNvSpPr>
            <a:spLocks noGrp="1"/>
          </p:cNvSpPr>
          <p:nvPr>
            <p:ph type="ftr" sz="quarter" idx="11"/>
          </p:nvPr>
        </p:nvSpPr>
        <p:spPr/>
        <p:txBody>
          <a:bodyPr/>
          <a:lstStyle>
            <a:lvl1pPr>
              <a:defRPr/>
            </a:lvl1pPr>
          </a:lstStyle>
          <a:p>
            <a:pPr>
              <a:defRPr/>
            </a:pPr>
            <a:endParaRPr lang="en-GB"/>
          </a:p>
        </p:txBody>
      </p:sp>
      <p:sp>
        <p:nvSpPr>
          <p:cNvPr id="9" name="Slide Number Placeholder 5"/>
          <p:cNvSpPr>
            <a:spLocks noGrp="1"/>
          </p:cNvSpPr>
          <p:nvPr>
            <p:ph type="sldNum" sz="quarter" idx="12"/>
          </p:nvPr>
        </p:nvSpPr>
        <p:spPr/>
        <p:txBody>
          <a:bodyPr/>
          <a:lstStyle>
            <a:lvl1pPr>
              <a:defRPr/>
            </a:lvl1pPr>
          </a:lstStyle>
          <a:p>
            <a:pPr>
              <a:defRPr/>
            </a:pPr>
            <a:fld id="{F834FFB6-C266-4466-9277-683E26CBFDDE}" type="slidenum">
              <a:rPr lang="en-GB"/>
              <a:pPr>
                <a:defRPr/>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3"/>
          <p:cNvSpPr>
            <a:spLocks noGrp="1"/>
          </p:cNvSpPr>
          <p:nvPr>
            <p:ph type="dt" sz="half" idx="10"/>
          </p:nvPr>
        </p:nvSpPr>
        <p:spPr/>
        <p:txBody>
          <a:bodyPr/>
          <a:lstStyle>
            <a:lvl1pPr>
              <a:defRPr/>
            </a:lvl1pPr>
          </a:lstStyle>
          <a:p>
            <a:pPr>
              <a:defRPr/>
            </a:pPr>
            <a:fld id="{00549A73-1CB8-4624-9009-167A92E58499}" type="datetimeFigureOut">
              <a:rPr lang="en-GB"/>
              <a:pPr>
                <a:defRPr/>
              </a:pPr>
              <a:t>15/12/2020</a:t>
            </a:fld>
            <a:endParaRPr lang="en-GB"/>
          </a:p>
        </p:txBody>
      </p:sp>
      <p:sp>
        <p:nvSpPr>
          <p:cNvPr id="4" name="Footer Placeholder 4"/>
          <p:cNvSpPr>
            <a:spLocks noGrp="1"/>
          </p:cNvSpPr>
          <p:nvPr>
            <p:ph type="ftr" sz="quarter" idx="11"/>
          </p:nvPr>
        </p:nvSpPr>
        <p:spPr/>
        <p:txBody>
          <a:bodyPr/>
          <a:lstStyle>
            <a:lvl1pPr>
              <a:defRPr/>
            </a:lvl1pPr>
          </a:lstStyle>
          <a:p>
            <a:pPr>
              <a:defRPr/>
            </a:pPr>
            <a:endParaRPr lang="en-GB"/>
          </a:p>
        </p:txBody>
      </p:sp>
      <p:sp>
        <p:nvSpPr>
          <p:cNvPr id="5" name="Slide Number Placeholder 5"/>
          <p:cNvSpPr>
            <a:spLocks noGrp="1"/>
          </p:cNvSpPr>
          <p:nvPr>
            <p:ph type="sldNum" sz="quarter" idx="12"/>
          </p:nvPr>
        </p:nvSpPr>
        <p:spPr/>
        <p:txBody>
          <a:bodyPr/>
          <a:lstStyle>
            <a:lvl1pPr>
              <a:defRPr/>
            </a:lvl1pPr>
          </a:lstStyle>
          <a:p>
            <a:pPr>
              <a:defRPr/>
            </a:pPr>
            <a:fld id="{51BDD61D-4C4D-4B98-828D-54E96988E9C2}" type="slidenum">
              <a:rPr lang="en-GB"/>
              <a:pPr>
                <a:defRPr/>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D20EA2D1-20BF-4164-A635-0E458A6FB6E2}" type="datetimeFigureOut">
              <a:rPr lang="en-GB"/>
              <a:pPr>
                <a:defRPr/>
              </a:pPr>
              <a:t>15/12/2020</a:t>
            </a:fld>
            <a:endParaRPr lang="en-GB"/>
          </a:p>
        </p:txBody>
      </p:sp>
      <p:sp>
        <p:nvSpPr>
          <p:cNvPr id="3" name="Footer Placeholder 4"/>
          <p:cNvSpPr>
            <a:spLocks noGrp="1"/>
          </p:cNvSpPr>
          <p:nvPr>
            <p:ph type="ftr" sz="quarter" idx="11"/>
          </p:nvPr>
        </p:nvSpPr>
        <p:spPr/>
        <p:txBody>
          <a:bodyPr/>
          <a:lstStyle>
            <a:lvl1pPr>
              <a:defRPr/>
            </a:lvl1pPr>
          </a:lstStyle>
          <a:p>
            <a:pPr>
              <a:defRPr/>
            </a:pPr>
            <a:endParaRPr lang="en-GB"/>
          </a:p>
        </p:txBody>
      </p:sp>
      <p:sp>
        <p:nvSpPr>
          <p:cNvPr id="4" name="Slide Number Placeholder 5"/>
          <p:cNvSpPr>
            <a:spLocks noGrp="1"/>
          </p:cNvSpPr>
          <p:nvPr>
            <p:ph type="sldNum" sz="quarter" idx="12"/>
          </p:nvPr>
        </p:nvSpPr>
        <p:spPr/>
        <p:txBody>
          <a:bodyPr/>
          <a:lstStyle>
            <a:lvl1pPr>
              <a:defRPr/>
            </a:lvl1pPr>
          </a:lstStyle>
          <a:p>
            <a:pPr>
              <a:defRPr/>
            </a:pPr>
            <a:fld id="{8A7A07B2-A107-4D58-839D-3C956040CCA2}" type="slidenum">
              <a:rPr lang="en-GB"/>
              <a:pPr>
                <a:defRPr/>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4AA1D5F8-8475-4794-B21B-5287A68C3625}" type="datetimeFigureOut">
              <a:rPr lang="en-GB"/>
              <a:pPr>
                <a:defRPr/>
              </a:pPr>
              <a:t>15/12/2020</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pPr>
              <a:defRPr/>
            </a:pPr>
            <a:fld id="{FBD85B4B-9570-4D65-B467-9DB67EE100E3}" type="slidenum">
              <a:rPr lang="en-GB"/>
              <a:pPr>
                <a:defRPr/>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38CB0FA6-852A-4BED-A47E-13FA7DC95061}" type="datetimeFigureOut">
              <a:rPr lang="en-GB"/>
              <a:pPr>
                <a:defRPr/>
              </a:pPr>
              <a:t>15/12/2020</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pPr>
              <a:defRPr/>
            </a:pPr>
            <a:fld id="{0F6A9057-B531-48A8-A348-B297264C5494}" type="slidenum">
              <a:rPr lang="en-GB"/>
              <a:pPr>
                <a:defRPr/>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endParaRPr lang="en-GB"/>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defRPr>
            </a:lvl1pPr>
          </a:lstStyle>
          <a:p>
            <a:pPr>
              <a:defRPr/>
            </a:pPr>
            <a:fld id="{0A80292A-C862-4FD6-9FB9-973C2E7BBEB2}" type="datetimeFigureOut">
              <a:rPr lang="en-GB"/>
              <a:pPr>
                <a:defRPr/>
              </a:pPr>
              <a:t>15/12/2020</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defRPr>
            </a:lvl1pPr>
          </a:lstStyle>
          <a:p>
            <a:pPr>
              <a:defRPr/>
            </a:pPr>
            <a:fld id="{A089310B-A987-4E7E-9C30-B1424064E148}" type="slidenum">
              <a:rPr lang="en-GB"/>
              <a:pPr>
                <a:defRPr/>
              </a:pPr>
              <a:t>‹#›</a:t>
            </a:fld>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itchFamily="34" charset="0"/>
        </a:defRPr>
      </a:lvl2pPr>
      <a:lvl3pPr algn="ctr" rtl="0" fontAlgn="base">
        <a:spcBef>
          <a:spcPct val="0"/>
        </a:spcBef>
        <a:spcAft>
          <a:spcPct val="0"/>
        </a:spcAft>
        <a:defRPr sz="4400">
          <a:solidFill>
            <a:schemeClr val="tx1"/>
          </a:solidFill>
          <a:latin typeface="Calibri" pitchFamily="34" charset="0"/>
        </a:defRPr>
      </a:lvl3pPr>
      <a:lvl4pPr algn="ctr" rtl="0" fontAlgn="base">
        <a:spcBef>
          <a:spcPct val="0"/>
        </a:spcBef>
        <a:spcAft>
          <a:spcPct val="0"/>
        </a:spcAft>
        <a:defRPr sz="4400">
          <a:solidFill>
            <a:schemeClr val="tx1"/>
          </a:solidFill>
          <a:latin typeface="Calibri" pitchFamily="34" charset="0"/>
        </a:defRPr>
      </a:lvl4pPr>
      <a:lvl5pPr algn="ctr" rtl="0" fontAlgn="base">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fontAlgn="base">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Rectangle 2"/>
          <p:cNvSpPr>
            <a:spLocks noChangeArrowheads="1"/>
          </p:cNvSpPr>
          <p:nvPr/>
        </p:nvSpPr>
        <p:spPr bwMode="auto">
          <a:xfrm>
            <a:off x="685800" y="6248400"/>
            <a:ext cx="1905000" cy="457200"/>
          </a:xfrm>
          <a:prstGeom prst="rect">
            <a:avLst/>
          </a:prstGeom>
          <a:noFill/>
          <a:ln w="9525">
            <a:noFill/>
            <a:miter lim="800000"/>
            <a:headEnd/>
            <a:tailEnd/>
          </a:ln>
        </p:spPr>
        <p:txBody>
          <a:bodyPr/>
          <a:lstStyle/>
          <a:p>
            <a:endParaRPr lang="en-GB">
              <a:latin typeface="Calibri" pitchFamily="34" charset="0"/>
            </a:endParaRPr>
          </a:p>
        </p:txBody>
      </p:sp>
      <p:sp>
        <p:nvSpPr>
          <p:cNvPr id="14338" name="Rectangle 3"/>
          <p:cNvSpPr>
            <a:spLocks noChangeArrowheads="1"/>
          </p:cNvSpPr>
          <p:nvPr/>
        </p:nvSpPr>
        <p:spPr bwMode="auto">
          <a:xfrm>
            <a:off x="3124200" y="6248400"/>
            <a:ext cx="2895600" cy="457200"/>
          </a:xfrm>
          <a:prstGeom prst="rect">
            <a:avLst/>
          </a:prstGeom>
          <a:noFill/>
          <a:ln w="9525">
            <a:noFill/>
            <a:miter lim="800000"/>
            <a:headEnd/>
            <a:tailEnd/>
          </a:ln>
        </p:spPr>
        <p:txBody>
          <a:bodyPr/>
          <a:lstStyle/>
          <a:p>
            <a:endParaRPr lang="en-GB">
              <a:latin typeface="Calibri" pitchFamily="34" charset="0"/>
            </a:endParaRPr>
          </a:p>
        </p:txBody>
      </p:sp>
      <p:sp>
        <p:nvSpPr>
          <p:cNvPr id="14339" name="Rectangle 4"/>
          <p:cNvSpPr>
            <a:spLocks noChangeArrowheads="1"/>
          </p:cNvSpPr>
          <p:nvPr/>
        </p:nvSpPr>
        <p:spPr bwMode="auto">
          <a:xfrm>
            <a:off x="0" y="995363"/>
            <a:ext cx="9144000" cy="5862637"/>
          </a:xfrm>
          <a:prstGeom prst="rect">
            <a:avLst/>
          </a:prstGeom>
          <a:solidFill>
            <a:srgbClr val="CC140C"/>
          </a:solidFill>
          <a:ln w="9525">
            <a:noFill/>
            <a:miter lim="800000"/>
            <a:headEnd/>
            <a:tailEnd/>
          </a:ln>
        </p:spPr>
        <p:txBody>
          <a:bodyPr/>
          <a:lstStyle/>
          <a:p>
            <a:endParaRPr lang="en-GB">
              <a:latin typeface="Calibri" pitchFamily="34" charset="0"/>
            </a:endParaRPr>
          </a:p>
        </p:txBody>
      </p:sp>
      <p:sp>
        <p:nvSpPr>
          <p:cNvPr id="14340" name="Rectangle 5"/>
          <p:cNvSpPr>
            <a:spLocks noChangeArrowheads="1"/>
          </p:cNvSpPr>
          <p:nvPr/>
        </p:nvSpPr>
        <p:spPr bwMode="auto">
          <a:xfrm>
            <a:off x="1106488" y="1093788"/>
            <a:ext cx="209550" cy="473075"/>
          </a:xfrm>
          <a:prstGeom prst="rect">
            <a:avLst/>
          </a:prstGeom>
          <a:noFill/>
          <a:ln w="9525">
            <a:noFill/>
            <a:miter lim="800000"/>
            <a:headEnd/>
            <a:tailEnd/>
          </a:ln>
        </p:spPr>
        <p:txBody>
          <a:bodyPr/>
          <a:lstStyle/>
          <a:p>
            <a:endParaRPr lang="en-GB">
              <a:latin typeface="Calibri" pitchFamily="34" charset="0"/>
            </a:endParaRPr>
          </a:p>
        </p:txBody>
      </p:sp>
      <p:sp>
        <p:nvSpPr>
          <p:cNvPr id="14341" name="Line 6"/>
          <p:cNvSpPr>
            <a:spLocks noChangeShapeType="1"/>
          </p:cNvSpPr>
          <p:nvPr/>
        </p:nvSpPr>
        <p:spPr bwMode="auto">
          <a:xfrm flipH="1">
            <a:off x="12700" y="6248400"/>
            <a:ext cx="812800" cy="0"/>
          </a:xfrm>
          <a:prstGeom prst="line">
            <a:avLst/>
          </a:prstGeom>
          <a:noFill/>
          <a:ln w="12700">
            <a:solidFill>
              <a:srgbClr val="A89F97"/>
            </a:solidFill>
            <a:round/>
            <a:headEnd/>
            <a:tailEnd/>
          </a:ln>
        </p:spPr>
        <p:txBody>
          <a:bodyPr/>
          <a:lstStyle/>
          <a:p>
            <a:endParaRPr lang="en-US"/>
          </a:p>
        </p:txBody>
      </p:sp>
      <p:pic>
        <p:nvPicPr>
          <p:cNvPr id="14343" name="Picture 8"/>
          <p:cNvPicPr>
            <a:picLocks noChangeArrowheads="1"/>
          </p:cNvPicPr>
          <p:nvPr/>
        </p:nvPicPr>
        <p:blipFill>
          <a:blip r:embed="rId3"/>
          <a:srcRect/>
          <a:stretch>
            <a:fillRect/>
          </a:stretch>
        </p:blipFill>
        <p:spPr bwMode="auto">
          <a:xfrm>
            <a:off x="292100" y="279400"/>
            <a:ext cx="2171700" cy="533400"/>
          </a:xfrm>
          <a:prstGeom prst="rect">
            <a:avLst/>
          </a:prstGeom>
          <a:noFill/>
          <a:ln w="9525">
            <a:noFill/>
            <a:miter lim="800000"/>
            <a:headEnd/>
            <a:tailEnd/>
          </a:ln>
        </p:spPr>
      </p:pic>
      <p:sp>
        <p:nvSpPr>
          <p:cNvPr id="14344" name="Rectangle 9"/>
          <p:cNvSpPr>
            <a:spLocks noChangeArrowheads="1"/>
          </p:cNvSpPr>
          <p:nvPr/>
        </p:nvSpPr>
        <p:spPr bwMode="auto">
          <a:xfrm>
            <a:off x="760413" y="5969000"/>
            <a:ext cx="6332537" cy="363538"/>
          </a:xfrm>
          <a:prstGeom prst="rect">
            <a:avLst/>
          </a:prstGeom>
          <a:noFill/>
          <a:ln w="9525">
            <a:noFill/>
            <a:miter lim="800000"/>
            <a:headEnd/>
            <a:tailEnd/>
          </a:ln>
        </p:spPr>
        <p:txBody>
          <a:bodyPr lIns="90488" tIns="44450" rIns="90488" bIns="44450">
            <a:spAutoFit/>
          </a:bodyPr>
          <a:lstStyle/>
          <a:p>
            <a:pPr defTabSz="762000" eaLnBrk="0" hangingPunct="0"/>
            <a:r>
              <a:rPr lang="en-US" b="1" dirty="0">
                <a:solidFill>
                  <a:schemeClr val="bg1"/>
                </a:solidFill>
                <a:latin typeface="Calibri" pitchFamily="34" charset="0"/>
              </a:rPr>
              <a:t>Full lesson plan from redcross.org.uk/education</a:t>
            </a:r>
            <a:endParaRPr lang="en-US" sz="3200" b="1" dirty="0">
              <a:solidFill>
                <a:schemeClr val="bg1"/>
              </a:solidFill>
              <a:latin typeface="75 Helvetica Bold"/>
            </a:endParaRPr>
          </a:p>
        </p:txBody>
      </p:sp>
      <p:sp>
        <p:nvSpPr>
          <p:cNvPr id="9" name="Rectangle 7"/>
          <p:cNvSpPr>
            <a:spLocks noChangeArrowheads="1"/>
          </p:cNvSpPr>
          <p:nvPr/>
        </p:nvSpPr>
        <p:spPr bwMode="auto">
          <a:xfrm>
            <a:off x="755650" y="5516563"/>
            <a:ext cx="7056438" cy="458787"/>
          </a:xfrm>
          <a:prstGeom prst="rect">
            <a:avLst/>
          </a:prstGeom>
          <a:noFill/>
          <a:ln w="9525">
            <a:noFill/>
            <a:miter lim="800000"/>
            <a:headEnd/>
            <a:tailEnd/>
          </a:ln>
        </p:spPr>
        <p:txBody>
          <a:bodyPr lIns="90488" tIns="44450" rIns="90488" bIns="44450">
            <a:spAutoFit/>
          </a:bodyPr>
          <a:lstStyle/>
          <a:p>
            <a:pPr defTabSz="762000" eaLnBrk="0" hangingPunct="0"/>
            <a:r>
              <a:rPr lang="en-US" sz="2400" b="1" dirty="0">
                <a:solidFill>
                  <a:schemeClr val="bg1"/>
                </a:solidFill>
              </a:rPr>
              <a:t>East Africa facing hunger</a:t>
            </a:r>
            <a:endParaRPr lang="en-US" sz="2400" dirty="0">
              <a:latin typeface="Calibri" pitchFamily="34" charset="0"/>
            </a:endParaRPr>
          </a:p>
        </p:txBody>
      </p:sp>
      <p:sp>
        <p:nvSpPr>
          <p:cNvPr id="10" name="Rectangle 4"/>
          <p:cNvSpPr>
            <a:spLocks noChangeArrowheads="1"/>
          </p:cNvSpPr>
          <p:nvPr/>
        </p:nvSpPr>
        <p:spPr bwMode="auto">
          <a:xfrm>
            <a:off x="29096" y="984300"/>
            <a:ext cx="9144000" cy="5862637"/>
          </a:xfrm>
          <a:prstGeom prst="rect">
            <a:avLst/>
          </a:prstGeom>
          <a:solidFill>
            <a:srgbClr val="CC140C"/>
          </a:solidFill>
          <a:ln w="9525">
            <a:noFill/>
            <a:miter lim="800000"/>
            <a:headEnd/>
            <a:tailEnd/>
          </a:ln>
        </p:spPr>
        <p:txBody>
          <a:bodyPr/>
          <a:lstStyle/>
          <a:p>
            <a:endParaRPr lang="en-GB">
              <a:latin typeface="Calibri" pitchFamily="34" charset="0"/>
            </a:endParaRPr>
          </a:p>
        </p:txBody>
      </p:sp>
      <p:sp>
        <p:nvSpPr>
          <p:cNvPr id="11" name="Line 6"/>
          <p:cNvSpPr>
            <a:spLocks noChangeShapeType="1"/>
          </p:cNvSpPr>
          <p:nvPr/>
        </p:nvSpPr>
        <p:spPr bwMode="auto">
          <a:xfrm flipH="1">
            <a:off x="165100" y="6400800"/>
            <a:ext cx="812800" cy="0"/>
          </a:xfrm>
          <a:prstGeom prst="line">
            <a:avLst/>
          </a:prstGeom>
          <a:noFill/>
          <a:ln w="12700">
            <a:solidFill>
              <a:srgbClr val="A89F97"/>
            </a:solidFill>
            <a:round/>
            <a:headEnd/>
            <a:tailEnd/>
          </a:ln>
        </p:spPr>
        <p:txBody>
          <a:bodyPr/>
          <a:lstStyle/>
          <a:p>
            <a:endParaRPr lang="en-US"/>
          </a:p>
        </p:txBody>
      </p:sp>
      <p:sp>
        <p:nvSpPr>
          <p:cNvPr id="12" name="Rectangle 9"/>
          <p:cNvSpPr>
            <a:spLocks noChangeArrowheads="1"/>
          </p:cNvSpPr>
          <p:nvPr/>
        </p:nvSpPr>
        <p:spPr bwMode="auto">
          <a:xfrm>
            <a:off x="912813" y="6121400"/>
            <a:ext cx="6332537" cy="363538"/>
          </a:xfrm>
          <a:prstGeom prst="rect">
            <a:avLst/>
          </a:prstGeom>
          <a:noFill/>
          <a:ln w="9525">
            <a:noFill/>
            <a:miter lim="800000"/>
            <a:headEnd/>
            <a:tailEnd/>
          </a:ln>
        </p:spPr>
        <p:txBody>
          <a:bodyPr lIns="90488" tIns="44450" rIns="90488" bIns="44450">
            <a:spAutoFit/>
          </a:bodyPr>
          <a:lstStyle/>
          <a:p>
            <a:pPr defTabSz="762000" eaLnBrk="0" hangingPunct="0"/>
            <a:r>
              <a:rPr lang="en-US" b="1" dirty="0">
                <a:solidFill>
                  <a:schemeClr val="bg1"/>
                </a:solidFill>
                <a:latin typeface="Calibri" pitchFamily="34" charset="0"/>
              </a:rPr>
              <a:t>Full lesson plan from redcross.org.uk/education</a:t>
            </a:r>
            <a:endParaRPr lang="en-US" sz="3200" b="1" dirty="0">
              <a:solidFill>
                <a:schemeClr val="bg1"/>
              </a:solidFill>
              <a:latin typeface="75 Helvetica Bold"/>
            </a:endParaRPr>
          </a:p>
        </p:txBody>
      </p:sp>
      <p:sp>
        <p:nvSpPr>
          <p:cNvPr id="13" name="Rectangle 7"/>
          <p:cNvSpPr>
            <a:spLocks noChangeArrowheads="1"/>
          </p:cNvSpPr>
          <p:nvPr/>
        </p:nvSpPr>
        <p:spPr bwMode="auto">
          <a:xfrm>
            <a:off x="908050" y="5668963"/>
            <a:ext cx="7624390" cy="459100"/>
          </a:xfrm>
          <a:prstGeom prst="rect">
            <a:avLst/>
          </a:prstGeom>
          <a:noFill/>
          <a:ln w="9525">
            <a:noFill/>
            <a:miter lim="800000"/>
            <a:headEnd/>
            <a:tailEnd/>
          </a:ln>
        </p:spPr>
        <p:txBody>
          <a:bodyPr wrap="square" lIns="90488" tIns="44450" rIns="90488" bIns="44450">
            <a:spAutoFit/>
          </a:bodyPr>
          <a:lstStyle/>
          <a:p>
            <a:pPr defTabSz="762000" eaLnBrk="0" hangingPunct="0"/>
            <a:r>
              <a:rPr lang="en-US" sz="2400" b="1" dirty="0">
                <a:solidFill>
                  <a:schemeClr val="bg1"/>
                </a:solidFill>
                <a:latin typeface="Calibri" pitchFamily="34" charset="0"/>
              </a:rPr>
              <a:t>Heatwaves</a:t>
            </a:r>
          </a:p>
        </p:txBody>
      </p:sp>
    </p:spTree>
  </p:cSld>
  <p:clrMapOvr>
    <a:masterClrMapping/>
  </p:clrMapOvr>
  <p:transition spd="slow"/>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957318" y="1219979"/>
            <a:ext cx="6984776" cy="1908215"/>
          </a:xfrm>
          <a:prstGeom prst="rect">
            <a:avLst/>
          </a:prstGeom>
          <a:noFill/>
        </p:spPr>
        <p:txBody>
          <a:bodyPr wrap="square" rtlCol="0">
            <a:spAutoFit/>
          </a:bodyPr>
          <a:lstStyle/>
          <a:p>
            <a:pPr lvl="0"/>
            <a:r>
              <a:rPr lang="en-GB" sz="2000" b="1" dirty="0"/>
              <a:t>Your little sister has spent lots of time playing on the sunny play area. She comes back over to you looking very hot and sweaty. She complains to your mum that she has a headache and feels a bit dizzy and sick. What should you do now?</a:t>
            </a:r>
          </a:p>
          <a:p>
            <a:endParaRPr lang="en-GB" dirty="0"/>
          </a:p>
        </p:txBody>
      </p:sp>
      <p:sp>
        <p:nvSpPr>
          <p:cNvPr id="3" name="TextBox 2"/>
          <p:cNvSpPr txBox="1"/>
          <p:nvPr/>
        </p:nvSpPr>
        <p:spPr>
          <a:xfrm>
            <a:off x="992850" y="3128194"/>
            <a:ext cx="6840760" cy="3077766"/>
          </a:xfrm>
          <a:prstGeom prst="rect">
            <a:avLst/>
          </a:prstGeom>
          <a:noFill/>
        </p:spPr>
        <p:txBody>
          <a:bodyPr wrap="square" rtlCol="0">
            <a:spAutoFit/>
          </a:bodyPr>
          <a:lstStyle/>
          <a:p>
            <a:r>
              <a:rPr lang="en-GB" dirty="0"/>
              <a:t> Suggested answer:</a:t>
            </a:r>
          </a:p>
          <a:p>
            <a:endParaRPr lang="en-GB" sz="1400" dirty="0"/>
          </a:p>
          <a:p>
            <a:pPr marL="742950" lvl="1" indent="-285750">
              <a:buFont typeface="Arial" panose="020B0604020202020204" pitchFamily="34" charset="0"/>
              <a:buChar char="•"/>
            </a:pPr>
            <a:r>
              <a:rPr lang="en-GB" dirty="0"/>
              <a:t>Tell your sister to come and sit down in the shade for a while.</a:t>
            </a:r>
          </a:p>
          <a:p>
            <a:pPr marL="742950" lvl="1" indent="-285750">
              <a:buFont typeface="Arial" panose="020B0604020202020204" pitchFamily="34" charset="0"/>
              <a:buChar char="•"/>
            </a:pPr>
            <a:r>
              <a:rPr lang="en-GB" dirty="0"/>
              <a:t>Make sure she drinks plenty of cold fluids. </a:t>
            </a:r>
          </a:p>
          <a:p>
            <a:pPr marL="742950" lvl="1" indent="-285750">
              <a:buFont typeface="Arial" panose="020B0604020202020204" pitchFamily="34" charset="0"/>
              <a:buChar char="•"/>
            </a:pPr>
            <a:r>
              <a:rPr lang="en-GB" dirty="0"/>
              <a:t>She could pour some water over her head or skin to cool her down. </a:t>
            </a:r>
          </a:p>
          <a:p>
            <a:pPr marL="742950" lvl="1" indent="-285750">
              <a:buFont typeface="Arial" panose="020B0604020202020204" pitchFamily="34" charset="0"/>
              <a:buChar char="•"/>
            </a:pPr>
            <a:r>
              <a:rPr lang="en-GB" dirty="0"/>
              <a:t>Seek medical advice. Even if she appears to recover fully, you should seek medical advice. If she gets worse, call 999 for emergency help.</a:t>
            </a:r>
          </a:p>
          <a:p>
            <a:endParaRPr lang="en-GB" dirty="0"/>
          </a:p>
        </p:txBody>
      </p:sp>
    </p:spTree>
    <p:extLst>
      <p:ext uri="{BB962C8B-B14F-4D97-AF65-F5344CB8AC3E}">
        <p14:creationId xmlns:p14="http://schemas.microsoft.com/office/powerpoint/2010/main" val="1963186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957318" y="1219979"/>
            <a:ext cx="6984776" cy="1323439"/>
          </a:xfrm>
          <a:prstGeom prst="rect">
            <a:avLst/>
          </a:prstGeom>
          <a:noFill/>
        </p:spPr>
        <p:txBody>
          <a:bodyPr wrap="square" rtlCol="0">
            <a:spAutoFit/>
          </a:bodyPr>
          <a:lstStyle/>
          <a:p>
            <a:pPr lvl="0"/>
            <a:r>
              <a:rPr lang="en-GB" sz="2000" b="1" dirty="0"/>
              <a:t>You are planning to go to the park to play football with your friends all afternoon. The weather forecast is for hot sun, and temperatures of around 30ºC. How might that affect your plans?</a:t>
            </a:r>
            <a:endParaRPr lang="en-GB" dirty="0"/>
          </a:p>
        </p:txBody>
      </p:sp>
      <p:sp>
        <p:nvSpPr>
          <p:cNvPr id="3" name="TextBox 2"/>
          <p:cNvSpPr txBox="1"/>
          <p:nvPr/>
        </p:nvSpPr>
        <p:spPr>
          <a:xfrm>
            <a:off x="1029326" y="2852936"/>
            <a:ext cx="6840760" cy="2862322"/>
          </a:xfrm>
          <a:prstGeom prst="rect">
            <a:avLst/>
          </a:prstGeom>
          <a:noFill/>
        </p:spPr>
        <p:txBody>
          <a:bodyPr wrap="square" rtlCol="0">
            <a:spAutoFit/>
          </a:bodyPr>
          <a:lstStyle/>
          <a:p>
            <a:pPr lvl="0"/>
            <a:r>
              <a:rPr lang="en-GB" dirty="0"/>
              <a:t>Suggested answer:</a:t>
            </a:r>
          </a:p>
          <a:p>
            <a:pPr lvl="0"/>
            <a:endParaRPr lang="en-GB" dirty="0"/>
          </a:p>
          <a:p>
            <a:pPr marL="285750" lvl="0" indent="-285750">
              <a:buFont typeface="Arial" panose="020B0604020202020204" pitchFamily="34" charset="0"/>
              <a:buChar char="•"/>
            </a:pPr>
            <a:r>
              <a:rPr lang="en-GB" dirty="0"/>
              <a:t>Try to play out of the hot sun, and not during the hottest part of the day.</a:t>
            </a:r>
          </a:p>
          <a:p>
            <a:pPr marL="285750" lvl="0" indent="-285750">
              <a:buFont typeface="Arial" panose="020B0604020202020204" pitchFamily="34" charset="0"/>
              <a:buChar char="•"/>
            </a:pPr>
            <a:r>
              <a:rPr lang="en-GB" dirty="0"/>
              <a:t>Wear a hat and some light-coloured, loose-fitting clothes so you can stay cool.</a:t>
            </a:r>
          </a:p>
          <a:p>
            <a:pPr marL="285750" lvl="0" indent="-285750">
              <a:buFont typeface="Arial" panose="020B0604020202020204" pitchFamily="34" charset="0"/>
              <a:buChar char="•"/>
            </a:pPr>
            <a:r>
              <a:rPr lang="en-GB" dirty="0"/>
              <a:t>Ensure you drink lots of fluids and wear sunscreen. </a:t>
            </a:r>
          </a:p>
          <a:p>
            <a:pPr marL="285750" lvl="0" indent="-285750">
              <a:buFont typeface="Arial" panose="020B0604020202020204" pitchFamily="34" charset="0"/>
              <a:buChar char="•"/>
            </a:pPr>
            <a:r>
              <a:rPr lang="en-GB" dirty="0"/>
              <a:t>If you, or your friends, feel unwell, move into the shade and drink plenty of water.</a:t>
            </a:r>
          </a:p>
          <a:p>
            <a:endParaRPr lang="en-GB" dirty="0"/>
          </a:p>
        </p:txBody>
      </p:sp>
    </p:spTree>
    <p:extLst>
      <p:ext uri="{BB962C8B-B14F-4D97-AF65-F5344CB8AC3E}">
        <p14:creationId xmlns:p14="http://schemas.microsoft.com/office/powerpoint/2010/main" val="37883578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957318" y="1219979"/>
            <a:ext cx="6984776" cy="1631216"/>
          </a:xfrm>
          <a:prstGeom prst="rect">
            <a:avLst/>
          </a:prstGeom>
          <a:noFill/>
        </p:spPr>
        <p:txBody>
          <a:bodyPr wrap="square" rtlCol="0">
            <a:spAutoFit/>
          </a:bodyPr>
          <a:lstStyle/>
          <a:p>
            <a:pPr lvl="0"/>
            <a:r>
              <a:rPr lang="en-GB" sz="2000" b="1" dirty="0"/>
              <a:t>After a few days of hot sunshine there’s an afternoon thunderstorm, with heavy rain, thunder and lightning. If you are out in the countryside, what should you do – shelter under a tree, get in a car or crouch down in the open? </a:t>
            </a:r>
          </a:p>
        </p:txBody>
      </p:sp>
      <p:sp>
        <p:nvSpPr>
          <p:cNvPr id="3" name="TextBox 2"/>
          <p:cNvSpPr txBox="1"/>
          <p:nvPr/>
        </p:nvSpPr>
        <p:spPr>
          <a:xfrm>
            <a:off x="1029326" y="2852936"/>
            <a:ext cx="6840760" cy="3631763"/>
          </a:xfrm>
          <a:prstGeom prst="rect">
            <a:avLst/>
          </a:prstGeom>
          <a:noFill/>
        </p:spPr>
        <p:txBody>
          <a:bodyPr wrap="square" rtlCol="0">
            <a:spAutoFit/>
          </a:bodyPr>
          <a:lstStyle/>
          <a:p>
            <a:pPr lvl="0"/>
            <a:r>
              <a:rPr lang="en-GB" dirty="0"/>
              <a:t>Suggested answer:</a:t>
            </a:r>
          </a:p>
          <a:p>
            <a:pPr lvl="0"/>
            <a:endParaRPr lang="en-GB" sz="1400" dirty="0"/>
          </a:p>
          <a:p>
            <a:pPr marL="742950" lvl="1" indent="-285750">
              <a:buFont typeface="Arial" panose="020B0604020202020204" pitchFamily="34" charset="0"/>
              <a:buChar char="•"/>
            </a:pPr>
            <a:r>
              <a:rPr lang="en-GB" dirty="0"/>
              <a:t>If a thunderstorm is approaching, you should always go inside, but if you are caught outside and cannot reach a safe building, you would be safer in a car or by crouching down.</a:t>
            </a:r>
          </a:p>
          <a:p>
            <a:pPr marL="742950" lvl="1" indent="-285750">
              <a:buFont typeface="Arial" panose="020B0604020202020204" pitchFamily="34" charset="0"/>
              <a:buChar char="•"/>
            </a:pPr>
            <a:r>
              <a:rPr lang="en-GB"/>
              <a:t>You </a:t>
            </a:r>
            <a:r>
              <a:rPr lang="en-GB" dirty="0"/>
              <a:t>should avoid high ground; water; tall trees; and metal objects such as fences or metal benches. </a:t>
            </a:r>
          </a:p>
          <a:p>
            <a:pPr marL="742950" lvl="1" indent="-285750">
              <a:buFont typeface="Arial" panose="020B0604020202020204" pitchFamily="34" charset="0"/>
              <a:buChar char="•"/>
            </a:pPr>
            <a:r>
              <a:rPr lang="en-GB" dirty="0"/>
              <a:t>If you are in a car during a thunderstorm, stay inside it and do not touch anything metal that could conduct lightning.</a:t>
            </a:r>
          </a:p>
          <a:p>
            <a:pPr marL="742950" lvl="1" indent="-285750">
              <a:buFont typeface="Arial" panose="020B0604020202020204" pitchFamily="34" charset="0"/>
              <a:buChar char="•"/>
            </a:pPr>
            <a:r>
              <a:rPr lang="en-GB" dirty="0"/>
              <a:t>If you hear thunder when you are swimming or paddling, get out of the water immediately and go inside. </a:t>
            </a:r>
          </a:p>
          <a:p>
            <a:endParaRPr lang="en-GB" dirty="0"/>
          </a:p>
        </p:txBody>
      </p:sp>
    </p:spTree>
    <p:extLst>
      <p:ext uri="{BB962C8B-B14F-4D97-AF65-F5344CB8AC3E}">
        <p14:creationId xmlns:p14="http://schemas.microsoft.com/office/powerpoint/2010/main" val="21743388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957318" y="1219979"/>
            <a:ext cx="6984776" cy="1015663"/>
          </a:xfrm>
          <a:prstGeom prst="rect">
            <a:avLst/>
          </a:prstGeom>
          <a:noFill/>
        </p:spPr>
        <p:txBody>
          <a:bodyPr wrap="square" rtlCol="0">
            <a:spAutoFit/>
          </a:bodyPr>
          <a:lstStyle/>
          <a:p>
            <a:r>
              <a:rPr lang="en-GB" sz="2000" b="1" dirty="0"/>
              <a:t>You are enjoying a family picnic when some cries out that they have been stung by a   bee. How should you help them?</a:t>
            </a:r>
          </a:p>
        </p:txBody>
      </p:sp>
      <p:sp>
        <p:nvSpPr>
          <p:cNvPr id="3" name="TextBox 2"/>
          <p:cNvSpPr txBox="1"/>
          <p:nvPr/>
        </p:nvSpPr>
        <p:spPr>
          <a:xfrm>
            <a:off x="957318" y="2492896"/>
            <a:ext cx="6840760" cy="2862322"/>
          </a:xfrm>
          <a:prstGeom prst="rect">
            <a:avLst/>
          </a:prstGeom>
          <a:noFill/>
        </p:spPr>
        <p:txBody>
          <a:bodyPr wrap="square" rtlCol="0">
            <a:spAutoFit/>
          </a:bodyPr>
          <a:lstStyle/>
          <a:p>
            <a:pPr lvl="0"/>
            <a:r>
              <a:rPr lang="en-GB" dirty="0"/>
              <a:t>Suggested answer:</a:t>
            </a:r>
          </a:p>
          <a:p>
            <a:pPr lvl="0"/>
            <a:endParaRPr lang="en-GB" dirty="0"/>
          </a:p>
          <a:p>
            <a:pPr marL="285750" lvl="0" indent="-285750">
              <a:buFont typeface="Arial" panose="020B0604020202020204" pitchFamily="34" charset="0"/>
              <a:buChar char="•"/>
            </a:pPr>
            <a:r>
              <a:rPr lang="en-GB" dirty="0"/>
              <a:t>If someone has been stung and the sting is visible on the skin, use the edge of a credit card to scrape it away.</a:t>
            </a:r>
          </a:p>
          <a:p>
            <a:pPr marL="285750" lvl="0" indent="-285750">
              <a:buFont typeface="Arial" panose="020B0604020202020204" pitchFamily="34" charset="0"/>
              <a:buChar char="•"/>
            </a:pPr>
            <a:r>
              <a:rPr lang="en-GB" dirty="0"/>
              <a:t>Apply an ice-pack to the affected area to minimise pain and swelling.</a:t>
            </a:r>
          </a:p>
          <a:p>
            <a:pPr marL="285750" lvl="0" indent="-285750">
              <a:buFont typeface="Arial" panose="020B0604020202020204" pitchFamily="34" charset="0"/>
              <a:buChar char="•"/>
            </a:pPr>
            <a:r>
              <a:rPr lang="en-GB" dirty="0"/>
              <a:t>Watch for signs of a more severe allergic reaction including a rash, itchiness or swelling on a person’s hands, feet or face. Their breathing may also slow down. If this happens call 999.</a:t>
            </a:r>
          </a:p>
          <a:p>
            <a:endParaRPr lang="en-GB" dirty="0"/>
          </a:p>
        </p:txBody>
      </p:sp>
    </p:spTree>
    <p:extLst>
      <p:ext uri="{BB962C8B-B14F-4D97-AF65-F5344CB8AC3E}">
        <p14:creationId xmlns:p14="http://schemas.microsoft.com/office/powerpoint/2010/main" val="2708501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957318" y="1219979"/>
            <a:ext cx="6984776" cy="1631216"/>
          </a:xfrm>
          <a:prstGeom prst="rect">
            <a:avLst/>
          </a:prstGeom>
          <a:noFill/>
        </p:spPr>
        <p:txBody>
          <a:bodyPr wrap="square" rtlCol="0">
            <a:spAutoFit/>
          </a:bodyPr>
          <a:lstStyle/>
          <a:p>
            <a:r>
              <a:rPr lang="en-GB" sz="2000" b="1" dirty="0"/>
              <a:t>An older person who lives in the top floor of a block of flats asks for advice on how to keep cool at home during the hot weather. They have limited mobility and spend many hours in the flat, where the temperature soars. What do you suggest? </a:t>
            </a:r>
          </a:p>
        </p:txBody>
      </p:sp>
      <p:sp>
        <p:nvSpPr>
          <p:cNvPr id="3" name="TextBox 2"/>
          <p:cNvSpPr txBox="1"/>
          <p:nvPr/>
        </p:nvSpPr>
        <p:spPr>
          <a:xfrm>
            <a:off x="954287" y="2996952"/>
            <a:ext cx="6840760" cy="2523768"/>
          </a:xfrm>
          <a:prstGeom prst="rect">
            <a:avLst/>
          </a:prstGeom>
          <a:noFill/>
        </p:spPr>
        <p:txBody>
          <a:bodyPr wrap="square" rtlCol="0">
            <a:spAutoFit/>
          </a:bodyPr>
          <a:lstStyle/>
          <a:p>
            <a:pPr lvl="0"/>
            <a:r>
              <a:rPr lang="en-GB" dirty="0"/>
              <a:t>Suggested answer:</a:t>
            </a:r>
          </a:p>
          <a:p>
            <a:pPr lvl="0"/>
            <a:endParaRPr lang="en-GB" sz="1400" dirty="0"/>
          </a:p>
          <a:p>
            <a:pPr marL="742950" lvl="1" indent="-285750">
              <a:buFont typeface="Arial" panose="020B0604020202020204" pitchFamily="34" charset="0"/>
              <a:buChar char="•"/>
            </a:pPr>
            <a:r>
              <a:rPr lang="en-GB" dirty="0"/>
              <a:t>Keep the curtains closed to keep the sunlight out of the house.</a:t>
            </a:r>
          </a:p>
          <a:p>
            <a:pPr marL="742950" lvl="1" indent="-285750">
              <a:buFont typeface="Arial" panose="020B0604020202020204" pitchFamily="34" charset="0"/>
              <a:buChar char="•"/>
            </a:pPr>
            <a:r>
              <a:rPr lang="en-GB" dirty="0"/>
              <a:t>Keep windows open.</a:t>
            </a:r>
          </a:p>
          <a:p>
            <a:pPr marL="742950" lvl="1" indent="-285750">
              <a:buFont typeface="Arial" panose="020B0604020202020204" pitchFamily="34" charset="0"/>
              <a:buChar char="•"/>
            </a:pPr>
            <a:r>
              <a:rPr lang="en-GB" dirty="0"/>
              <a:t>Drink plenty of water.</a:t>
            </a:r>
          </a:p>
          <a:p>
            <a:pPr marL="742950" lvl="1" indent="-285750">
              <a:buFont typeface="Arial" panose="020B0604020202020204" pitchFamily="34" charset="0"/>
              <a:buChar char="•"/>
            </a:pPr>
            <a:r>
              <a:rPr lang="en-GB" dirty="0"/>
              <a:t>Wear light, loose-fitting clothes made of natural fabrics.</a:t>
            </a:r>
          </a:p>
          <a:p>
            <a:pPr marL="742950" lvl="1" indent="-285750">
              <a:buFont typeface="Arial" panose="020B0604020202020204" pitchFamily="34" charset="0"/>
              <a:buChar char="•"/>
            </a:pPr>
            <a:r>
              <a:rPr lang="en-GB" dirty="0"/>
              <a:t>Splash themselves with cool water.</a:t>
            </a:r>
          </a:p>
          <a:p>
            <a:endParaRPr lang="en-GB" dirty="0"/>
          </a:p>
        </p:txBody>
      </p:sp>
    </p:spTree>
    <p:extLst>
      <p:ext uri="{BB962C8B-B14F-4D97-AF65-F5344CB8AC3E}">
        <p14:creationId xmlns:p14="http://schemas.microsoft.com/office/powerpoint/2010/main" val="3775373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1" name="Picture 2"/>
          <p:cNvPicPr>
            <a:picLocks noChangeArrowheads="1"/>
          </p:cNvPicPr>
          <p:nvPr/>
        </p:nvPicPr>
        <p:blipFill>
          <a:blip r:embed="rId3"/>
          <a:srcRect/>
          <a:stretch>
            <a:fillRect/>
          </a:stretch>
        </p:blipFill>
        <p:spPr bwMode="auto">
          <a:xfrm>
            <a:off x="0" y="0"/>
            <a:ext cx="9169400" cy="6883400"/>
          </a:xfrm>
          <a:prstGeom prst="rect">
            <a:avLst/>
          </a:prstGeom>
          <a:noFill/>
          <a:ln w="9525">
            <a:noFill/>
            <a:miter lim="800000"/>
            <a:headEnd/>
            <a:tailEnd/>
          </a:ln>
        </p:spPr>
      </p:pic>
      <p:sp>
        <p:nvSpPr>
          <p:cNvPr id="20482" name="Rectangle 3"/>
          <p:cNvSpPr>
            <a:spLocks noChangeArrowheads="1"/>
          </p:cNvSpPr>
          <p:nvPr/>
        </p:nvSpPr>
        <p:spPr bwMode="auto">
          <a:xfrm>
            <a:off x="3124200" y="6248400"/>
            <a:ext cx="2895600" cy="457200"/>
          </a:xfrm>
          <a:prstGeom prst="rect">
            <a:avLst/>
          </a:prstGeom>
          <a:noFill/>
          <a:ln w="9525">
            <a:noFill/>
            <a:miter lim="800000"/>
            <a:headEnd/>
            <a:tailEnd/>
          </a:ln>
        </p:spPr>
        <p:txBody>
          <a:bodyPr/>
          <a:lstStyle/>
          <a:p>
            <a:endParaRPr lang="en-GB">
              <a:latin typeface="Calibri" pitchFamily="34" charset="0"/>
            </a:endParaRPr>
          </a:p>
        </p:txBody>
      </p:sp>
      <p:sp>
        <p:nvSpPr>
          <p:cNvPr id="20483" name="Rectangle 4"/>
          <p:cNvSpPr>
            <a:spLocks noChangeArrowheads="1"/>
          </p:cNvSpPr>
          <p:nvPr/>
        </p:nvSpPr>
        <p:spPr bwMode="auto">
          <a:xfrm>
            <a:off x="1106488" y="1093788"/>
            <a:ext cx="209550" cy="473075"/>
          </a:xfrm>
          <a:prstGeom prst="rect">
            <a:avLst/>
          </a:prstGeom>
          <a:noFill/>
          <a:ln w="9525">
            <a:noFill/>
            <a:miter lim="800000"/>
            <a:headEnd/>
            <a:tailEnd/>
          </a:ln>
        </p:spPr>
        <p:txBody>
          <a:bodyPr/>
          <a:lstStyle/>
          <a:p>
            <a:endParaRPr lang="en-GB">
              <a:latin typeface="Calibri" pitchFamily="34" charset="0"/>
            </a:endParaRPr>
          </a:p>
        </p:txBody>
      </p:sp>
      <p:sp>
        <p:nvSpPr>
          <p:cNvPr id="20485" name="Rectangle 6"/>
          <p:cNvSpPr>
            <a:spLocks noChangeArrowheads="1"/>
          </p:cNvSpPr>
          <p:nvPr/>
        </p:nvSpPr>
        <p:spPr bwMode="auto">
          <a:xfrm>
            <a:off x="823913" y="755963"/>
            <a:ext cx="7467600" cy="3906198"/>
          </a:xfrm>
          <a:prstGeom prst="rect">
            <a:avLst/>
          </a:prstGeom>
          <a:noFill/>
          <a:ln w="9525">
            <a:noFill/>
            <a:miter lim="800000"/>
            <a:headEnd/>
            <a:tailEnd/>
          </a:ln>
        </p:spPr>
        <p:txBody>
          <a:bodyPr lIns="90488" tIns="44450" rIns="90488" bIns="44450">
            <a:spAutoFit/>
          </a:bodyPr>
          <a:lstStyle/>
          <a:p>
            <a:pPr defTabSz="762000"/>
            <a:r>
              <a:rPr lang="en-US" sz="1400" dirty="0">
                <a:solidFill>
                  <a:schemeClr val="bg1"/>
                </a:solidFill>
                <a:latin typeface="Calibri" pitchFamily="34" charset="0"/>
              </a:rPr>
              <a:t>This resource and other free educational materials are available at redcross.org.uk/education</a:t>
            </a:r>
          </a:p>
          <a:p>
            <a:pPr defTabSz="762000"/>
            <a:r>
              <a:rPr lang="en-US" sz="1400" dirty="0">
                <a:solidFill>
                  <a:schemeClr val="bg1"/>
                </a:solidFill>
                <a:latin typeface="Calibri" pitchFamily="34" charset="0"/>
              </a:rPr>
              <a:t>The British Red Cross Society is a charity registered in England and Wales (220949) and Scotland (SCO37738).</a:t>
            </a:r>
          </a:p>
          <a:p>
            <a:pPr defTabSz="762000"/>
            <a:endParaRPr lang="en-US" sz="1400" dirty="0">
              <a:solidFill>
                <a:schemeClr val="bg1"/>
              </a:solidFill>
              <a:latin typeface="Calibri" pitchFamily="34" charset="0"/>
            </a:endParaRPr>
          </a:p>
          <a:p>
            <a:pPr defTabSz="762000"/>
            <a:endParaRPr lang="en-US" sz="1400" dirty="0">
              <a:solidFill>
                <a:schemeClr val="bg1"/>
              </a:solidFill>
              <a:latin typeface="Calibri" pitchFamily="34" charset="0"/>
            </a:endParaRPr>
          </a:p>
          <a:p>
            <a:pPr defTabSz="762000"/>
            <a:endParaRPr lang="en-US" sz="1400" dirty="0">
              <a:solidFill>
                <a:schemeClr val="bg1"/>
              </a:solidFill>
              <a:latin typeface="Calibri" pitchFamily="34" charset="0"/>
            </a:endParaRPr>
          </a:p>
          <a:p>
            <a:pPr defTabSz="762000"/>
            <a:endParaRPr lang="en-US" sz="1400" dirty="0">
              <a:solidFill>
                <a:schemeClr val="bg1"/>
              </a:solidFill>
              <a:latin typeface="Calibri" pitchFamily="34" charset="0"/>
            </a:endParaRPr>
          </a:p>
          <a:p>
            <a:pPr defTabSz="762000"/>
            <a:endParaRPr lang="en-US" sz="1400" dirty="0">
              <a:solidFill>
                <a:schemeClr val="bg1"/>
              </a:solidFill>
              <a:latin typeface="Calibri" pitchFamily="34" charset="0"/>
            </a:endParaRPr>
          </a:p>
          <a:p>
            <a:pPr defTabSz="762000"/>
            <a:endParaRPr lang="en-US" sz="1400" dirty="0">
              <a:solidFill>
                <a:schemeClr val="bg1"/>
              </a:solidFill>
              <a:latin typeface="Calibri" pitchFamily="34" charset="0"/>
            </a:endParaRPr>
          </a:p>
          <a:p>
            <a:pPr defTabSz="762000"/>
            <a:endParaRPr lang="en-US" sz="1400" dirty="0">
              <a:solidFill>
                <a:schemeClr val="bg1"/>
              </a:solidFill>
              <a:latin typeface="Calibri" pitchFamily="34" charset="0"/>
            </a:endParaRPr>
          </a:p>
          <a:p>
            <a:pPr defTabSz="762000"/>
            <a:endParaRPr lang="en-US" sz="1400" dirty="0">
              <a:solidFill>
                <a:schemeClr val="bg1"/>
              </a:solidFill>
              <a:latin typeface="Calibri" pitchFamily="34" charset="0"/>
            </a:endParaRPr>
          </a:p>
          <a:p>
            <a:pPr defTabSz="762000"/>
            <a:endParaRPr lang="en-US" sz="1400" dirty="0">
              <a:solidFill>
                <a:schemeClr val="bg1"/>
              </a:solidFill>
              <a:latin typeface="Calibri" pitchFamily="34" charset="0"/>
            </a:endParaRPr>
          </a:p>
          <a:p>
            <a:pPr defTabSz="762000"/>
            <a:endParaRPr lang="en-US" sz="1400" dirty="0">
              <a:solidFill>
                <a:schemeClr val="bg1"/>
              </a:solidFill>
              <a:latin typeface="Calibri" pitchFamily="34" charset="0"/>
            </a:endParaRPr>
          </a:p>
          <a:p>
            <a:pPr defTabSz="762000"/>
            <a:endParaRPr lang="en-US" sz="1400" dirty="0">
              <a:solidFill>
                <a:schemeClr val="bg1"/>
              </a:solidFill>
              <a:latin typeface="Calibri" pitchFamily="34" charset="0"/>
            </a:endParaRPr>
          </a:p>
          <a:p>
            <a:pPr defTabSz="762000"/>
            <a:endParaRPr lang="en-US" sz="1400" dirty="0">
              <a:solidFill>
                <a:schemeClr val="bg1"/>
              </a:solidFill>
              <a:latin typeface="Calibri" pitchFamily="34" charset="0"/>
            </a:endParaRPr>
          </a:p>
          <a:p>
            <a:pPr defTabSz="762000"/>
            <a:endParaRPr lang="en-US" sz="1400" dirty="0">
              <a:solidFill>
                <a:schemeClr val="bg1"/>
              </a:solidFill>
              <a:latin typeface="Calibri" pitchFamily="34" charset="0"/>
            </a:endParaRPr>
          </a:p>
          <a:p>
            <a:pPr defTabSz="762000"/>
            <a:endParaRPr lang="en-US" sz="1200" dirty="0">
              <a:solidFill>
                <a:schemeClr val="bg1"/>
              </a:solidFill>
              <a:latin typeface="Calibri" pitchFamily="34" charset="0"/>
            </a:endParaRPr>
          </a:p>
          <a:p>
            <a:pPr defTabSz="762000"/>
            <a:endParaRPr lang="en-US" sz="1200" dirty="0">
              <a:solidFill>
                <a:schemeClr val="bg1"/>
              </a:solidFill>
              <a:latin typeface="Calibri" pitchFamily="34" charset="0"/>
            </a:endParaRPr>
          </a:p>
        </p:txBody>
      </p:sp>
      <p:sp>
        <p:nvSpPr>
          <p:cNvPr id="20486" name="Line 7"/>
          <p:cNvSpPr>
            <a:spLocks noChangeShapeType="1"/>
          </p:cNvSpPr>
          <p:nvPr/>
        </p:nvSpPr>
        <p:spPr bwMode="auto">
          <a:xfrm flipH="1">
            <a:off x="12700" y="422275"/>
            <a:ext cx="812800" cy="0"/>
          </a:xfrm>
          <a:prstGeom prst="line">
            <a:avLst/>
          </a:prstGeom>
          <a:noFill/>
          <a:ln w="12700">
            <a:solidFill>
              <a:schemeClr val="bg1"/>
            </a:solidFill>
            <a:round/>
            <a:headEnd/>
            <a:tailEnd/>
          </a:ln>
        </p:spPr>
        <p:txBody>
          <a:bodyPr/>
          <a:lstStyle/>
          <a:p>
            <a:endParaRPr lang="en-US"/>
          </a:p>
        </p:txBody>
      </p:sp>
    </p:spTree>
  </p:cSld>
  <p:clrMapOvr>
    <a:masterClrMapping/>
  </p:clrMapOvr>
  <p:transition/>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1684</TotalTime>
  <Words>649</Words>
  <Application>Microsoft Office PowerPoint</Application>
  <PresentationFormat>On-screen Show (4:3)</PresentationFormat>
  <Paragraphs>58</Paragraphs>
  <Slides>7</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75 Helvetica Bold</vt:lpstr>
      <vt:lpstr>Arial</vt:lpstr>
      <vt:lpstr>Calibri</vt:lpstr>
      <vt:lpstr>Times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British Red Cross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Helen Davis</dc:creator>
  <cp:lastModifiedBy>Chloe Bruce</cp:lastModifiedBy>
  <cp:revision>198</cp:revision>
  <dcterms:created xsi:type="dcterms:W3CDTF">2014-01-16T13:38:56Z</dcterms:created>
  <dcterms:modified xsi:type="dcterms:W3CDTF">2020-12-15T13:35:30Z</dcterms:modified>
</cp:coreProperties>
</file>