
<file path=[Content_Types].xml><?xml version="1.0" encoding="utf-8"?>
<Types xmlns="http://schemas.openxmlformats.org/package/2006/content-types">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62" r:id="rId3"/>
    <p:sldId id="263" r:id="rId4"/>
    <p:sldId id="264" r:id="rId5"/>
    <p:sldId id="260" r:id="rId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81486" autoAdjust="0"/>
  </p:normalViewPr>
  <p:slideViewPr>
    <p:cSldViewPr>
      <p:cViewPr varScale="1">
        <p:scale>
          <a:sx n="117" d="100"/>
          <a:sy n="117" d="100"/>
        </p:scale>
        <p:origin x="-151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C418A17-92ED-4DE1-877F-0D7C557E3974}" type="datetimeFigureOut">
              <a:rPr lang="en-GB"/>
              <a:pPr>
                <a:defRPr/>
              </a:pPr>
              <a:t>21/05/2018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DCBEC6B-0644-4F47-89B3-2448A7A66315}" type="slidenum">
              <a:rPr lang="en-GB"/>
              <a:pPr>
                <a:defRPr/>
              </a:pPr>
              <a:t>‹#›</a:t>
            </a:fld>
            <a:endParaRPr lang="en-GB"/>
          </a:p>
        </p:txBody>
      </p:sp>
    </p:spTree>
    <p:extLst>
      <p:ext uri="{BB962C8B-B14F-4D97-AF65-F5344CB8AC3E}">
        <p14:creationId xmlns:p14="http://schemas.microsoft.com/office/powerpoint/2010/main" val="27204656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E424AF-F330-4B3F-8C25-153D115ADC6B}" type="slidenum">
              <a:rPr lang="en-US">
                <a:latin typeface="Arial" charset="0"/>
              </a:rPr>
              <a:pPr fontAlgn="base">
                <a:spcBef>
                  <a:spcPct val="0"/>
                </a:spcBef>
                <a:spcAft>
                  <a:spcPct val="0"/>
                </a:spcAft>
              </a:pPr>
              <a:t>1</a:t>
            </a:fld>
            <a:endParaRPr lang="en-US">
              <a:latin typeface="Arial" charset="0"/>
            </a:endParaRPr>
          </a:p>
        </p:txBody>
      </p:sp>
      <p:sp>
        <p:nvSpPr>
          <p:cNvPr id="15362" name="Rectangle 2"/>
          <p:cNvSpPr>
            <a:spLocks noChangeArrowheads="1"/>
          </p:cNvSpPr>
          <p:nvPr/>
        </p:nvSpPr>
        <p:spPr bwMode="auto">
          <a:xfrm>
            <a:off x="7219950" y="0"/>
            <a:ext cx="5538788" cy="457200"/>
          </a:xfrm>
          <a:prstGeom prst="rect">
            <a:avLst/>
          </a:prstGeom>
          <a:noFill/>
          <a:ln w="9525">
            <a:noFill/>
            <a:miter lim="800000"/>
            <a:headEnd/>
            <a:tailEnd/>
          </a:ln>
        </p:spPr>
        <p:txBody>
          <a:bodyPr/>
          <a:lstStyle/>
          <a:p>
            <a:endParaRPr lang="en-GB">
              <a:latin typeface="Calibri" pitchFamily="34" charset="0"/>
            </a:endParaRPr>
          </a:p>
        </p:txBody>
      </p:sp>
      <p:sp>
        <p:nvSpPr>
          <p:cNvPr id="15363" name="Rectangle 3"/>
          <p:cNvSpPr>
            <a:spLocks noChangeArrowheads="1"/>
          </p:cNvSpPr>
          <p:nvPr/>
        </p:nvSpPr>
        <p:spPr bwMode="auto">
          <a:xfrm>
            <a:off x="7219950" y="8686800"/>
            <a:ext cx="5538788" cy="457200"/>
          </a:xfrm>
          <a:prstGeom prst="rect">
            <a:avLst/>
          </a:prstGeom>
          <a:noFill/>
          <a:ln w="9525">
            <a:noFill/>
            <a:miter lim="800000"/>
            <a:headEnd/>
            <a:tailEnd/>
          </a:ln>
        </p:spPr>
        <p:txBody>
          <a:bodyPr lIns="119063" tIns="55563" rIns="119063" bIns="55563" anchor="b"/>
          <a:lstStyle/>
          <a:p>
            <a:pPr algn="r" defTabSz="1203325" eaLnBrk="0" hangingPunct="0"/>
            <a:r>
              <a:rPr lang="en-US" sz="1200">
                <a:latin typeface="Times" pitchFamily="18" charset="0"/>
              </a:rPr>
              <a:t>1</a:t>
            </a:r>
          </a:p>
        </p:txBody>
      </p:sp>
      <p:sp>
        <p:nvSpPr>
          <p:cNvPr id="15364" name="Rectangle 4"/>
          <p:cNvSpPr>
            <a:spLocks noChangeArrowheads="1"/>
          </p:cNvSpPr>
          <p:nvPr/>
        </p:nvSpPr>
        <p:spPr bwMode="auto">
          <a:xfrm>
            <a:off x="0" y="8686800"/>
            <a:ext cx="5526088" cy="457200"/>
          </a:xfrm>
          <a:prstGeom prst="rect">
            <a:avLst/>
          </a:prstGeom>
          <a:noFill/>
          <a:ln w="9525">
            <a:noFill/>
            <a:miter lim="800000"/>
            <a:headEnd/>
            <a:tailEnd/>
          </a:ln>
        </p:spPr>
        <p:txBody>
          <a:bodyPr/>
          <a:lstStyle/>
          <a:p>
            <a:endParaRPr lang="en-GB">
              <a:latin typeface="Calibri" pitchFamily="34" charset="0"/>
            </a:endParaRPr>
          </a:p>
        </p:txBody>
      </p:sp>
      <p:sp>
        <p:nvSpPr>
          <p:cNvPr id="15365" name="Rectangle 5"/>
          <p:cNvSpPr>
            <a:spLocks noChangeArrowheads="1"/>
          </p:cNvSpPr>
          <p:nvPr/>
        </p:nvSpPr>
        <p:spPr bwMode="auto">
          <a:xfrm>
            <a:off x="0" y="0"/>
            <a:ext cx="5526088" cy="457200"/>
          </a:xfrm>
          <a:prstGeom prst="rect">
            <a:avLst/>
          </a:prstGeom>
          <a:noFill/>
          <a:ln w="9525">
            <a:noFill/>
            <a:miter lim="800000"/>
            <a:headEnd/>
            <a:tailEnd/>
          </a:ln>
        </p:spPr>
        <p:txBody>
          <a:bodyPr/>
          <a:lstStyle/>
          <a:p>
            <a:endParaRPr lang="en-GB">
              <a:latin typeface="Calibri" pitchFamily="34" charset="0"/>
            </a:endParaRPr>
          </a:p>
        </p:txBody>
      </p:sp>
      <p:sp>
        <p:nvSpPr>
          <p:cNvPr id="15366" name="Rectangle 6"/>
          <p:cNvSpPr>
            <a:spLocks noGrp="1" noRot="1" noChangeAspect="1" noChangeArrowheads="1" noTextEdit="1"/>
          </p:cNvSpPr>
          <p:nvPr>
            <p:ph type="sldImg"/>
          </p:nvPr>
        </p:nvSpPr>
        <p:spPr bwMode="auto">
          <a:noFill/>
          <a:ln cap="flat">
            <a:solidFill>
              <a:srgbClr val="000000"/>
            </a:solidFill>
            <a:miter lim="800000"/>
            <a:headEnd/>
            <a:tailEnd/>
          </a:ln>
        </p:spPr>
      </p:sp>
      <p:sp>
        <p:nvSpPr>
          <p:cNvPr id="15367" name="Rectangle 7"/>
          <p:cNvSpPr>
            <a:spLocks noGrp="1" noChangeArrowheads="1"/>
          </p:cNvSpPr>
          <p:nvPr>
            <p:ph type="body" idx="1"/>
          </p:nvPr>
        </p:nvSpPr>
        <p:spPr bwMode="auto">
          <a:xfrm>
            <a:off x="1711325" y="4343400"/>
            <a:ext cx="8154988" cy="4114800"/>
          </a:xfrm>
          <a:noFill/>
        </p:spPr>
        <p:txBody>
          <a:bodyPr wrap="square" lIns="119063" tIns="55563" rIns="119063" bIns="55563" numCol="1" anchor="t" anchorCtr="0" compatLnSpc="1">
            <a:prstTxWarp prst="textNoShape">
              <a:avLst/>
            </a:prstTxWarp>
          </a:bodyPr>
          <a:lstStyle/>
          <a:p>
            <a:pPr>
              <a:spcBef>
                <a:spcPct val="0"/>
              </a:spcBef>
            </a:pPr>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3B7C19-0B72-40F5-BA03-B5CAF865F53C}" type="slidenum">
              <a:rPr lang="en-US">
                <a:latin typeface="Arial" charset="0"/>
              </a:rPr>
              <a:pPr fontAlgn="base">
                <a:spcBef>
                  <a:spcPct val="0"/>
                </a:spcBef>
                <a:spcAft>
                  <a:spcPct val="0"/>
                </a:spcAft>
              </a:pPr>
              <a:t>5</a:t>
            </a:fld>
            <a:endParaRPr lang="en-US">
              <a:latin typeface="Arial" charset="0"/>
            </a:endParaRPr>
          </a:p>
        </p:txBody>
      </p:sp>
      <p:sp>
        <p:nvSpPr>
          <p:cNvPr id="21506" name="Rectangle 2"/>
          <p:cNvSpPr>
            <a:spLocks noChangeArrowheads="1"/>
          </p:cNvSpPr>
          <p:nvPr/>
        </p:nvSpPr>
        <p:spPr bwMode="auto">
          <a:xfrm>
            <a:off x="7219950" y="0"/>
            <a:ext cx="5538788" cy="457200"/>
          </a:xfrm>
          <a:prstGeom prst="rect">
            <a:avLst/>
          </a:prstGeom>
          <a:noFill/>
          <a:ln w="9525">
            <a:noFill/>
            <a:miter lim="800000"/>
            <a:headEnd/>
            <a:tailEnd/>
          </a:ln>
        </p:spPr>
        <p:txBody>
          <a:bodyPr/>
          <a:lstStyle/>
          <a:p>
            <a:endParaRPr lang="en-GB">
              <a:latin typeface="Calibri" pitchFamily="34" charset="0"/>
            </a:endParaRPr>
          </a:p>
        </p:txBody>
      </p:sp>
      <p:sp>
        <p:nvSpPr>
          <p:cNvPr id="21507" name="Rectangle 3"/>
          <p:cNvSpPr>
            <a:spLocks noChangeArrowheads="1"/>
          </p:cNvSpPr>
          <p:nvPr/>
        </p:nvSpPr>
        <p:spPr bwMode="auto">
          <a:xfrm>
            <a:off x="7219950" y="8686800"/>
            <a:ext cx="5538788" cy="457200"/>
          </a:xfrm>
          <a:prstGeom prst="rect">
            <a:avLst/>
          </a:prstGeom>
          <a:noFill/>
          <a:ln w="9525">
            <a:noFill/>
            <a:miter lim="800000"/>
            <a:headEnd/>
            <a:tailEnd/>
          </a:ln>
        </p:spPr>
        <p:txBody>
          <a:bodyPr lIns="119063" tIns="55563" rIns="119063" bIns="55563" anchor="b"/>
          <a:lstStyle/>
          <a:p>
            <a:pPr algn="r" defTabSz="1203325" eaLnBrk="0" hangingPunct="0"/>
            <a:r>
              <a:rPr lang="en-US" sz="1200">
                <a:latin typeface="Times" pitchFamily="18" charset="0"/>
              </a:rPr>
              <a:t>1</a:t>
            </a:r>
          </a:p>
        </p:txBody>
      </p:sp>
      <p:sp>
        <p:nvSpPr>
          <p:cNvPr id="21508" name="Rectangle 4"/>
          <p:cNvSpPr>
            <a:spLocks noChangeArrowheads="1"/>
          </p:cNvSpPr>
          <p:nvPr/>
        </p:nvSpPr>
        <p:spPr bwMode="auto">
          <a:xfrm>
            <a:off x="0" y="8686800"/>
            <a:ext cx="5526088" cy="457200"/>
          </a:xfrm>
          <a:prstGeom prst="rect">
            <a:avLst/>
          </a:prstGeom>
          <a:noFill/>
          <a:ln w="9525">
            <a:noFill/>
            <a:miter lim="800000"/>
            <a:headEnd/>
            <a:tailEnd/>
          </a:ln>
        </p:spPr>
        <p:txBody>
          <a:bodyPr/>
          <a:lstStyle/>
          <a:p>
            <a:endParaRPr lang="en-GB">
              <a:latin typeface="Calibri" pitchFamily="34" charset="0"/>
            </a:endParaRPr>
          </a:p>
        </p:txBody>
      </p:sp>
      <p:sp>
        <p:nvSpPr>
          <p:cNvPr id="21509" name="Rectangle 5"/>
          <p:cNvSpPr>
            <a:spLocks noChangeArrowheads="1"/>
          </p:cNvSpPr>
          <p:nvPr/>
        </p:nvSpPr>
        <p:spPr bwMode="auto">
          <a:xfrm>
            <a:off x="0" y="0"/>
            <a:ext cx="5526088" cy="457200"/>
          </a:xfrm>
          <a:prstGeom prst="rect">
            <a:avLst/>
          </a:prstGeom>
          <a:noFill/>
          <a:ln w="9525">
            <a:noFill/>
            <a:miter lim="800000"/>
            <a:headEnd/>
            <a:tailEnd/>
          </a:ln>
        </p:spPr>
        <p:txBody>
          <a:bodyPr/>
          <a:lstStyle/>
          <a:p>
            <a:endParaRPr lang="en-GB">
              <a:latin typeface="Calibri" pitchFamily="34" charset="0"/>
            </a:endParaRPr>
          </a:p>
        </p:txBody>
      </p:sp>
      <p:sp>
        <p:nvSpPr>
          <p:cNvPr id="21510" name="Rectangle 6"/>
          <p:cNvSpPr>
            <a:spLocks noGrp="1" noRot="1" noChangeAspect="1" noChangeArrowheads="1" noTextEdit="1"/>
          </p:cNvSpPr>
          <p:nvPr>
            <p:ph type="sldImg"/>
          </p:nvPr>
        </p:nvSpPr>
        <p:spPr bwMode="auto">
          <a:noFill/>
          <a:ln cap="flat">
            <a:solidFill>
              <a:srgbClr val="000000"/>
            </a:solidFill>
            <a:miter lim="800000"/>
            <a:headEnd/>
            <a:tailEnd/>
          </a:ln>
        </p:spPr>
      </p:sp>
      <p:sp>
        <p:nvSpPr>
          <p:cNvPr id="21511" name="Rectangle 7"/>
          <p:cNvSpPr>
            <a:spLocks noGrp="1" noChangeArrowheads="1"/>
          </p:cNvSpPr>
          <p:nvPr>
            <p:ph type="body" idx="1"/>
          </p:nvPr>
        </p:nvSpPr>
        <p:spPr bwMode="auto">
          <a:xfrm>
            <a:off x="1711325" y="4343400"/>
            <a:ext cx="8154988" cy="4114800"/>
          </a:xfrm>
          <a:noFill/>
        </p:spPr>
        <p:txBody>
          <a:bodyPr wrap="square" lIns="119063" tIns="55563" rIns="119063" bIns="55563" numCol="1" anchor="t" anchorCtr="0" compatLnSpc="1">
            <a:prstTxWarp prst="textNoShape">
              <a:avLst/>
            </a:prstTxWarp>
          </a:bodyPr>
          <a:lstStyle/>
          <a:p>
            <a:pPr>
              <a:spcBef>
                <a:spcPct val="0"/>
              </a:spcBef>
            </a:pPr>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76405E6-1450-443F-A79F-6566FB43B9B3}" type="datetimeFigureOut">
              <a:rPr lang="en-GB"/>
              <a:pPr>
                <a:defRPr/>
              </a:pPr>
              <a:t>21/05/2018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3FE509B-B2C1-42B6-A79B-7BA088DFFF5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2563B5E-562C-4FE3-A33B-76F2AB110C80}" type="datetimeFigureOut">
              <a:rPr lang="en-GB"/>
              <a:pPr>
                <a:defRPr/>
              </a:pPr>
              <a:t>21/05/2018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85E4436-4C3C-4AF8-B1B1-A1B02CF9C509}"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682AB37-5ECA-4013-A378-A83C09AA35BC}" type="datetimeFigureOut">
              <a:rPr lang="en-GB"/>
              <a:pPr>
                <a:defRPr/>
              </a:pPr>
              <a:t>21/05/2018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279C9F6-5963-43A2-BBE9-E253E3A86377}"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C347FF0-3E81-4B08-B0B3-D8EC941D8864}" type="datetimeFigureOut">
              <a:rPr lang="en-GB"/>
              <a:pPr>
                <a:defRPr/>
              </a:pPr>
              <a:t>21/05/2018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010EC97-90A3-4E65-9AEC-CBDFC2A2B2E3}"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CC56E86-E901-46C4-9A98-6E89151809A1}" type="datetimeFigureOut">
              <a:rPr lang="en-GB"/>
              <a:pPr>
                <a:defRPr/>
              </a:pPr>
              <a:t>21/05/2018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5B33312-9A3F-4087-BD31-8573F037C28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715DC20F-6F7E-4784-B23C-31BA7CDF20D9}" type="datetimeFigureOut">
              <a:rPr lang="en-GB"/>
              <a:pPr>
                <a:defRPr/>
              </a:pPr>
              <a:t>21/05/2018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8AAD587-9A53-49DA-AB6A-5876B982F86E}"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456CAF20-CCA8-4728-BC38-EB42310B2E72}" type="datetimeFigureOut">
              <a:rPr lang="en-GB"/>
              <a:pPr>
                <a:defRPr/>
              </a:pPr>
              <a:t>21/05/2018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834FFB6-C266-4466-9277-683E26CBFDDE}"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0549A73-1CB8-4624-9009-167A92E58499}" type="datetimeFigureOut">
              <a:rPr lang="en-GB"/>
              <a:pPr>
                <a:defRPr/>
              </a:pPr>
              <a:t>21/05/2018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1BDD61D-4C4D-4B98-828D-54E96988E9C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20EA2D1-20BF-4164-A635-0E458A6FB6E2}" type="datetimeFigureOut">
              <a:rPr lang="en-GB"/>
              <a:pPr>
                <a:defRPr/>
              </a:pPr>
              <a:t>21/05/2018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8A7A07B2-A107-4D58-839D-3C956040CCA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A1D5F8-8475-4794-B21B-5287A68C3625}" type="datetimeFigureOut">
              <a:rPr lang="en-GB"/>
              <a:pPr>
                <a:defRPr/>
              </a:pPr>
              <a:t>21/05/2018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BD85B4B-9570-4D65-B467-9DB67EE100E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8CB0FA6-852A-4BED-A47E-13FA7DC95061}" type="datetimeFigureOut">
              <a:rPr lang="en-GB"/>
              <a:pPr>
                <a:defRPr/>
              </a:pPr>
              <a:t>21/05/2018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F6A9057-B531-48A8-A348-B297264C5494}"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A80292A-C862-4FD6-9FB9-973C2E7BBEB2}" type="datetimeFigureOut">
              <a:rPr lang="en-GB"/>
              <a:pPr>
                <a:defRPr/>
              </a:pPr>
              <a:t>21/05/2018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089310B-A987-4E7E-9C30-B1424064E14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685800" y="6248400"/>
            <a:ext cx="1905000" cy="457200"/>
          </a:xfrm>
          <a:prstGeom prst="rect">
            <a:avLst/>
          </a:prstGeom>
          <a:noFill/>
          <a:ln w="9525">
            <a:noFill/>
            <a:miter lim="800000"/>
            <a:headEnd/>
            <a:tailEnd/>
          </a:ln>
        </p:spPr>
        <p:txBody>
          <a:bodyPr/>
          <a:lstStyle/>
          <a:p>
            <a:endParaRPr lang="en-GB">
              <a:latin typeface="Calibri" pitchFamily="34" charset="0"/>
            </a:endParaRPr>
          </a:p>
        </p:txBody>
      </p:sp>
      <p:sp>
        <p:nvSpPr>
          <p:cNvPr id="14338" name="Rectangle 3"/>
          <p:cNvSpPr>
            <a:spLocks noChangeArrowheads="1"/>
          </p:cNvSpPr>
          <p:nvPr/>
        </p:nvSpPr>
        <p:spPr bwMode="auto">
          <a:xfrm>
            <a:off x="3124200" y="6248400"/>
            <a:ext cx="2895600" cy="457200"/>
          </a:xfrm>
          <a:prstGeom prst="rect">
            <a:avLst/>
          </a:prstGeom>
          <a:noFill/>
          <a:ln w="9525">
            <a:noFill/>
            <a:miter lim="800000"/>
            <a:headEnd/>
            <a:tailEnd/>
          </a:ln>
        </p:spPr>
        <p:txBody>
          <a:bodyPr/>
          <a:lstStyle/>
          <a:p>
            <a:endParaRPr lang="en-GB">
              <a:latin typeface="Calibri" pitchFamily="34" charset="0"/>
            </a:endParaRPr>
          </a:p>
        </p:txBody>
      </p:sp>
      <p:sp>
        <p:nvSpPr>
          <p:cNvPr id="14339" name="Rectangle 4"/>
          <p:cNvSpPr>
            <a:spLocks noChangeArrowheads="1"/>
          </p:cNvSpPr>
          <p:nvPr/>
        </p:nvSpPr>
        <p:spPr bwMode="auto">
          <a:xfrm>
            <a:off x="0" y="995363"/>
            <a:ext cx="9144000" cy="5862637"/>
          </a:xfrm>
          <a:prstGeom prst="rect">
            <a:avLst/>
          </a:prstGeom>
          <a:solidFill>
            <a:srgbClr val="CC140C"/>
          </a:solidFill>
          <a:ln w="9525">
            <a:noFill/>
            <a:miter lim="800000"/>
            <a:headEnd/>
            <a:tailEnd/>
          </a:ln>
        </p:spPr>
        <p:txBody>
          <a:bodyPr/>
          <a:lstStyle/>
          <a:p>
            <a:endParaRPr lang="en-GB">
              <a:latin typeface="Calibri" pitchFamily="34" charset="0"/>
            </a:endParaRPr>
          </a:p>
        </p:txBody>
      </p:sp>
      <p:sp>
        <p:nvSpPr>
          <p:cNvPr id="14340" name="Rectangle 5"/>
          <p:cNvSpPr>
            <a:spLocks noChangeArrowheads="1"/>
          </p:cNvSpPr>
          <p:nvPr/>
        </p:nvSpPr>
        <p:spPr bwMode="auto">
          <a:xfrm>
            <a:off x="1106488" y="1093788"/>
            <a:ext cx="209550" cy="473075"/>
          </a:xfrm>
          <a:prstGeom prst="rect">
            <a:avLst/>
          </a:prstGeom>
          <a:noFill/>
          <a:ln w="9525">
            <a:noFill/>
            <a:miter lim="800000"/>
            <a:headEnd/>
            <a:tailEnd/>
          </a:ln>
        </p:spPr>
        <p:txBody>
          <a:bodyPr/>
          <a:lstStyle/>
          <a:p>
            <a:endParaRPr lang="en-GB">
              <a:latin typeface="Calibri" pitchFamily="34" charset="0"/>
            </a:endParaRPr>
          </a:p>
        </p:txBody>
      </p:sp>
      <p:sp>
        <p:nvSpPr>
          <p:cNvPr id="14341" name="Line 6"/>
          <p:cNvSpPr>
            <a:spLocks noChangeShapeType="1"/>
          </p:cNvSpPr>
          <p:nvPr/>
        </p:nvSpPr>
        <p:spPr bwMode="auto">
          <a:xfrm flipH="1">
            <a:off x="12700" y="6248400"/>
            <a:ext cx="812800" cy="0"/>
          </a:xfrm>
          <a:prstGeom prst="line">
            <a:avLst/>
          </a:prstGeom>
          <a:noFill/>
          <a:ln w="12700">
            <a:solidFill>
              <a:srgbClr val="A89F97"/>
            </a:solidFill>
            <a:round/>
            <a:headEnd/>
            <a:tailEnd/>
          </a:ln>
        </p:spPr>
        <p:txBody>
          <a:bodyPr/>
          <a:lstStyle/>
          <a:p>
            <a:endParaRPr lang="en-US"/>
          </a:p>
        </p:txBody>
      </p:sp>
      <p:pic>
        <p:nvPicPr>
          <p:cNvPr id="14343" name="Picture 8"/>
          <p:cNvPicPr>
            <a:picLocks noChangeArrowheads="1"/>
          </p:cNvPicPr>
          <p:nvPr/>
        </p:nvPicPr>
        <p:blipFill>
          <a:blip r:embed="rId3"/>
          <a:srcRect/>
          <a:stretch>
            <a:fillRect/>
          </a:stretch>
        </p:blipFill>
        <p:spPr bwMode="auto">
          <a:xfrm>
            <a:off x="292100" y="279400"/>
            <a:ext cx="2171700" cy="533400"/>
          </a:xfrm>
          <a:prstGeom prst="rect">
            <a:avLst/>
          </a:prstGeom>
          <a:noFill/>
          <a:ln w="9525">
            <a:noFill/>
            <a:miter lim="800000"/>
            <a:headEnd/>
            <a:tailEnd/>
          </a:ln>
        </p:spPr>
      </p:pic>
      <p:sp>
        <p:nvSpPr>
          <p:cNvPr id="14344" name="Rectangle 9"/>
          <p:cNvSpPr>
            <a:spLocks noChangeArrowheads="1"/>
          </p:cNvSpPr>
          <p:nvPr/>
        </p:nvSpPr>
        <p:spPr bwMode="auto">
          <a:xfrm>
            <a:off x="760413" y="5969000"/>
            <a:ext cx="6332537" cy="363538"/>
          </a:xfrm>
          <a:prstGeom prst="rect">
            <a:avLst/>
          </a:prstGeom>
          <a:noFill/>
          <a:ln w="9525">
            <a:noFill/>
            <a:miter lim="800000"/>
            <a:headEnd/>
            <a:tailEnd/>
          </a:ln>
        </p:spPr>
        <p:txBody>
          <a:bodyPr lIns="90488" tIns="44450" rIns="90488" bIns="44450">
            <a:spAutoFit/>
          </a:bodyPr>
          <a:lstStyle/>
          <a:p>
            <a:pPr defTabSz="762000" eaLnBrk="0" hangingPunct="0"/>
            <a:r>
              <a:rPr lang="en-US" b="1" dirty="0">
                <a:solidFill>
                  <a:schemeClr val="bg1"/>
                </a:solidFill>
                <a:latin typeface="Calibri" pitchFamily="34" charset="0"/>
              </a:rPr>
              <a:t>Full lesson plan from redcross.org.uk/education</a:t>
            </a:r>
            <a:endParaRPr lang="en-US" sz="3200" b="1" dirty="0">
              <a:solidFill>
                <a:schemeClr val="bg1"/>
              </a:solidFill>
              <a:latin typeface="75 Helvetica Bold"/>
            </a:endParaRPr>
          </a:p>
        </p:txBody>
      </p:sp>
      <p:sp>
        <p:nvSpPr>
          <p:cNvPr id="9" name="Rectangle 7"/>
          <p:cNvSpPr>
            <a:spLocks noChangeArrowheads="1"/>
          </p:cNvSpPr>
          <p:nvPr/>
        </p:nvSpPr>
        <p:spPr bwMode="auto">
          <a:xfrm>
            <a:off x="755650" y="5516563"/>
            <a:ext cx="7056438" cy="458787"/>
          </a:xfrm>
          <a:prstGeom prst="rect">
            <a:avLst/>
          </a:prstGeom>
          <a:noFill/>
          <a:ln w="9525">
            <a:noFill/>
            <a:miter lim="800000"/>
            <a:headEnd/>
            <a:tailEnd/>
          </a:ln>
        </p:spPr>
        <p:txBody>
          <a:bodyPr lIns="90488" tIns="44450" rIns="90488" bIns="44450">
            <a:spAutoFit/>
          </a:bodyPr>
          <a:lstStyle/>
          <a:p>
            <a:pPr defTabSz="762000" eaLnBrk="0" hangingPunct="0"/>
            <a:r>
              <a:rPr lang="en-US" sz="2400" b="1" dirty="0" smtClean="0">
                <a:solidFill>
                  <a:schemeClr val="bg1"/>
                </a:solidFill>
              </a:rPr>
              <a:t>East Africa facing hunger</a:t>
            </a:r>
            <a:endParaRPr lang="en-US" sz="2400" dirty="0">
              <a:latin typeface="Calibri" pitchFamily="34" charset="0"/>
            </a:endParaRPr>
          </a:p>
        </p:txBody>
      </p:sp>
      <p:sp>
        <p:nvSpPr>
          <p:cNvPr id="10" name="Rectangle 4"/>
          <p:cNvSpPr>
            <a:spLocks noChangeArrowheads="1"/>
          </p:cNvSpPr>
          <p:nvPr/>
        </p:nvSpPr>
        <p:spPr bwMode="auto">
          <a:xfrm>
            <a:off x="29096" y="984300"/>
            <a:ext cx="9144000" cy="5862637"/>
          </a:xfrm>
          <a:prstGeom prst="rect">
            <a:avLst/>
          </a:prstGeom>
          <a:solidFill>
            <a:srgbClr val="CC140C"/>
          </a:solidFill>
          <a:ln w="9525">
            <a:noFill/>
            <a:miter lim="800000"/>
            <a:headEnd/>
            <a:tailEnd/>
          </a:ln>
        </p:spPr>
        <p:txBody>
          <a:bodyPr/>
          <a:lstStyle/>
          <a:p>
            <a:endParaRPr lang="en-GB">
              <a:latin typeface="Calibri" pitchFamily="34" charset="0"/>
            </a:endParaRPr>
          </a:p>
        </p:txBody>
      </p:sp>
      <p:sp>
        <p:nvSpPr>
          <p:cNvPr id="11" name="Line 6"/>
          <p:cNvSpPr>
            <a:spLocks noChangeShapeType="1"/>
          </p:cNvSpPr>
          <p:nvPr/>
        </p:nvSpPr>
        <p:spPr bwMode="auto">
          <a:xfrm flipH="1">
            <a:off x="165100" y="6400800"/>
            <a:ext cx="812800" cy="0"/>
          </a:xfrm>
          <a:prstGeom prst="line">
            <a:avLst/>
          </a:prstGeom>
          <a:noFill/>
          <a:ln w="12700">
            <a:solidFill>
              <a:srgbClr val="A89F97"/>
            </a:solidFill>
            <a:round/>
            <a:headEnd/>
            <a:tailEnd/>
          </a:ln>
        </p:spPr>
        <p:txBody>
          <a:bodyPr/>
          <a:lstStyle/>
          <a:p>
            <a:endParaRPr lang="en-US"/>
          </a:p>
        </p:txBody>
      </p:sp>
      <p:sp>
        <p:nvSpPr>
          <p:cNvPr id="12" name="Rectangle 9"/>
          <p:cNvSpPr>
            <a:spLocks noChangeArrowheads="1"/>
          </p:cNvSpPr>
          <p:nvPr/>
        </p:nvSpPr>
        <p:spPr bwMode="auto">
          <a:xfrm>
            <a:off x="912813" y="6121400"/>
            <a:ext cx="6332537" cy="363538"/>
          </a:xfrm>
          <a:prstGeom prst="rect">
            <a:avLst/>
          </a:prstGeom>
          <a:noFill/>
          <a:ln w="9525">
            <a:noFill/>
            <a:miter lim="800000"/>
            <a:headEnd/>
            <a:tailEnd/>
          </a:ln>
        </p:spPr>
        <p:txBody>
          <a:bodyPr lIns="90488" tIns="44450" rIns="90488" bIns="44450">
            <a:spAutoFit/>
          </a:bodyPr>
          <a:lstStyle/>
          <a:p>
            <a:pPr defTabSz="762000" eaLnBrk="0" hangingPunct="0"/>
            <a:r>
              <a:rPr lang="en-US" b="1" dirty="0">
                <a:solidFill>
                  <a:schemeClr val="bg1"/>
                </a:solidFill>
                <a:latin typeface="Calibri" pitchFamily="34" charset="0"/>
              </a:rPr>
              <a:t>Full lesson plan from redcross.org.uk/education</a:t>
            </a:r>
            <a:endParaRPr lang="en-US" sz="3200" b="1" dirty="0">
              <a:solidFill>
                <a:schemeClr val="bg1"/>
              </a:solidFill>
              <a:latin typeface="75 Helvetica Bold"/>
            </a:endParaRPr>
          </a:p>
        </p:txBody>
      </p:sp>
      <p:sp>
        <p:nvSpPr>
          <p:cNvPr id="13" name="Rectangle 7"/>
          <p:cNvSpPr>
            <a:spLocks noChangeArrowheads="1"/>
          </p:cNvSpPr>
          <p:nvPr/>
        </p:nvSpPr>
        <p:spPr bwMode="auto">
          <a:xfrm>
            <a:off x="908050" y="5668963"/>
            <a:ext cx="7624390" cy="459100"/>
          </a:xfrm>
          <a:prstGeom prst="rect">
            <a:avLst/>
          </a:prstGeom>
          <a:noFill/>
          <a:ln w="9525">
            <a:noFill/>
            <a:miter lim="800000"/>
            <a:headEnd/>
            <a:tailEnd/>
          </a:ln>
        </p:spPr>
        <p:txBody>
          <a:bodyPr wrap="square" lIns="90488" tIns="44450" rIns="90488" bIns="44450">
            <a:spAutoFit/>
          </a:bodyPr>
          <a:lstStyle/>
          <a:p>
            <a:pPr defTabSz="762000" eaLnBrk="0" hangingPunct="0"/>
            <a:r>
              <a:rPr lang="en-US" sz="2400" b="1" dirty="0" smtClean="0">
                <a:solidFill>
                  <a:schemeClr val="bg1"/>
                </a:solidFill>
                <a:latin typeface="Calibri" pitchFamily="34" charset="0"/>
              </a:rPr>
              <a:t>Volcano in Hawaii</a:t>
            </a:r>
            <a:endParaRPr lang="en-US" sz="2400" b="1" dirty="0">
              <a:solidFill>
                <a:schemeClr val="bg1"/>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redcross.org.uk\public\Share\CT\Education Team\Product development\Editorial\Newsthink\_2018\v.5 May\Volcano in Hawaii\Image\multimediaFile-19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260648"/>
            <a:ext cx="8448939"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18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548680"/>
            <a:ext cx="7056784" cy="4247317"/>
          </a:xfrm>
          <a:prstGeom prst="rect">
            <a:avLst/>
          </a:prstGeom>
          <a:noFill/>
        </p:spPr>
        <p:txBody>
          <a:bodyPr wrap="square" rtlCol="0">
            <a:spAutoFit/>
          </a:bodyPr>
          <a:lstStyle/>
          <a:p>
            <a:r>
              <a:rPr lang="en-GB" sz="1400" dirty="0"/>
              <a:t>Hawaii Fire Department reports that air quality is condition RED around [cracks] </a:t>
            </a:r>
            <a:r>
              <a:rPr lang="en-GB" sz="1400" dirty="0" smtClean="0"/>
              <a:t>in </a:t>
            </a:r>
            <a:r>
              <a:rPr lang="en-GB" sz="1400" dirty="0"/>
              <a:t>the southeast area of </a:t>
            </a:r>
            <a:r>
              <a:rPr lang="en-GB" sz="1400" dirty="0" err="1"/>
              <a:t>Lanipuna</a:t>
            </a:r>
            <a:r>
              <a:rPr lang="en-GB" sz="1400" dirty="0"/>
              <a:t> Gardens and surrounding farm[s] on </a:t>
            </a:r>
            <a:r>
              <a:rPr lang="en-GB" sz="1400" dirty="0" err="1"/>
              <a:t>Pohoiki</a:t>
            </a:r>
            <a:r>
              <a:rPr lang="en-GB" sz="1400" dirty="0"/>
              <a:t> Road. </a:t>
            </a:r>
            <a:endParaRPr lang="en-GB" sz="1400" dirty="0" smtClean="0"/>
          </a:p>
          <a:p>
            <a:endParaRPr lang="en-GB" sz="1400"/>
          </a:p>
          <a:p>
            <a:r>
              <a:rPr lang="en-GB" sz="1400" smtClean="0"/>
              <a:t>Condition </a:t>
            </a:r>
            <a:r>
              <a:rPr lang="en-GB" sz="1400" dirty="0"/>
              <a:t>RED means immediate danger to health … such as choking and inability to breathe. Sulphur Dioxide (SO2) gas … is especially dangerous for the elderly, children/babies and people with [breathing] problems. </a:t>
            </a:r>
            <a:endParaRPr lang="en-GB" sz="1400" dirty="0" smtClean="0"/>
          </a:p>
          <a:p>
            <a:endParaRPr lang="en-GB" sz="1400" dirty="0"/>
          </a:p>
          <a:p>
            <a:r>
              <a:rPr lang="en-GB" sz="1400" dirty="0" smtClean="0"/>
              <a:t>Highway </a:t>
            </a:r>
            <a:r>
              <a:rPr lang="en-GB" sz="1400" dirty="0"/>
              <a:t>132 is closed at </a:t>
            </a:r>
            <a:r>
              <a:rPr lang="en-GB" sz="1400" dirty="0" err="1"/>
              <a:t>Pohoiki</a:t>
            </a:r>
            <a:r>
              <a:rPr lang="en-GB" sz="1400" dirty="0"/>
              <a:t> Road intersection and a checkpoint is located on Highway 130 by Pahoa High School. Only local traffic is allowed beyond all roadblocks</a:t>
            </a:r>
            <a:r>
              <a:rPr lang="en-GB" sz="1400" dirty="0" smtClean="0"/>
              <a:t>.</a:t>
            </a:r>
          </a:p>
          <a:p>
            <a:r>
              <a:rPr lang="en-GB" sz="1400" dirty="0" smtClean="0"/>
              <a:t> </a:t>
            </a:r>
            <a:endParaRPr lang="en-GB" sz="1400" dirty="0"/>
          </a:p>
          <a:p>
            <a:r>
              <a:rPr lang="en-GB" sz="1400" dirty="0"/>
              <a:t>As a [safety] measure, residents of Lower </a:t>
            </a:r>
            <a:r>
              <a:rPr lang="en-GB" sz="1400" dirty="0" err="1"/>
              <a:t>Puna</a:t>
            </a:r>
            <a:r>
              <a:rPr lang="en-GB" sz="1400" dirty="0"/>
              <a:t> are advised to be on the alert in the event of possible gas emissions and volcanic eruption. Because there may be little to no advance notice to evacuate, you should be prepared to evacuate at short notice. Take this time to prepare. </a:t>
            </a:r>
            <a:endParaRPr lang="en-GB" sz="1400" dirty="0" smtClean="0"/>
          </a:p>
          <a:p>
            <a:endParaRPr lang="en-GB" sz="1400" dirty="0"/>
          </a:p>
          <a:p>
            <a:r>
              <a:rPr lang="en-GB" sz="1400" dirty="0"/>
              <a:t>If you evacuate voluntarily, the Pahoa Community </a:t>
            </a:r>
            <a:r>
              <a:rPr lang="en-GB" sz="1400" dirty="0" err="1"/>
              <a:t>Center</a:t>
            </a:r>
            <a:r>
              <a:rPr lang="en-GB" sz="1400" dirty="0"/>
              <a:t> and </a:t>
            </a:r>
            <a:r>
              <a:rPr lang="en-GB" sz="1400" dirty="0" err="1"/>
              <a:t>Kea’au</a:t>
            </a:r>
            <a:r>
              <a:rPr lang="en-GB" sz="1400" dirty="0"/>
              <a:t> Community </a:t>
            </a:r>
            <a:r>
              <a:rPr lang="en-GB" sz="1400" dirty="0" err="1"/>
              <a:t>Center</a:t>
            </a:r>
            <a:r>
              <a:rPr lang="en-GB" sz="1400" dirty="0"/>
              <a:t> are open. Food will be provided and the shelters are pet-friendly. … We want everyone in the Lower </a:t>
            </a:r>
            <a:r>
              <a:rPr lang="en-GB" sz="1400" dirty="0" err="1"/>
              <a:t>Puna</a:t>
            </a:r>
            <a:r>
              <a:rPr lang="en-GB" sz="1400" dirty="0"/>
              <a:t> area to be ready, and to remain safe.  </a:t>
            </a:r>
          </a:p>
          <a:p>
            <a:endParaRPr lang="en-GB" dirty="0"/>
          </a:p>
        </p:txBody>
      </p:sp>
      <p:sp>
        <p:nvSpPr>
          <p:cNvPr id="3" name="Footer Placeholder 2"/>
          <p:cNvSpPr>
            <a:spLocks noGrp="1"/>
          </p:cNvSpPr>
          <p:nvPr>
            <p:ph type="ftr" sz="quarter" idx="11"/>
          </p:nvPr>
        </p:nvSpPr>
        <p:spPr/>
        <p:txBody>
          <a:bodyPr/>
          <a:lstStyle/>
          <a:p>
            <a:pPr>
              <a:defRPr/>
            </a:pPr>
            <a:r>
              <a:rPr lang="en-GB" dirty="0" smtClean="0"/>
              <a:t>Volcano in Hawaii – civil defence message (graded language)</a:t>
            </a:r>
            <a:endParaRPr lang="en-GB" dirty="0"/>
          </a:p>
        </p:txBody>
      </p:sp>
    </p:spTree>
    <p:extLst>
      <p:ext uri="{BB962C8B-B14F-4D97-AF65-F5344CB8AC3E}">
        <p14:creationId xmlns:p14="http://schemas.microsoft.com/office/powerpoint/2010/main" val="72411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487980"/>
            <a:ext cx="7344816" cy="5109091"/>
          </a:xfrm>
          <a:prstGeom prst="rect">
            <a:avLst/>
          </a:prstGeom>
          <a:noFill/>
        </p:spPr>
        <p:txBody>
          <a:bodyPr wrap="square" rtlCol="0">
            <a:spAutoFit/>
          </a:bodyPr>
          <a:lstStyle/>
          <a:p>
            <a:r>
              <a:rPr lang="en-GB" sz="1400" dirty="0"/>
              <a:t>Hawaii Fire Department reports that air quality is condition RED around fissures in the southeast area of </a:t>
            </a:r>
            <a:r>
              <a:rPr lang="en-GB" sz="1400" dirty="0" err="1"/>
              <a:t>Lanipuna</a:t>
            </a:r>
            <a:r>
              <a:rPr lang="en-GB" sz="1400" dirty="0"/>
              <a:t> Gardens and surrounding farm lots on </a:t>
            </a:r>
            <a:r>
              <a:rPr lang="en-GB" sz="1400" dirty="0" err="1"/>
              <a:t>Pohoiki</a:t>
            </a:r>
            <a:r>
              <a:rPr lang="en-GB" sz="1400" dirty="0"/>
              <a:t> Road. Condition RED means immediate danger to health, so take action to limit further exposure. Severe conditions may exist such as choking and inability to breathe. Sulphur Dioxide (SO2) gas from fissures is especially dangerous for the elderly, children/babies and people with respiratory problems. </a:t>
            </a:r>
            <a:endParaRPr lang="en-GB" sz="1400" dirty="0" smtClean="0"/>
          </a:p>
          <a:p>
            <a:endParaRPr lang="en-GB" sz="1400" dirty="0"/>
          </a:p>
          <a:p>
            <a:r>
              <a:rPr lang="en-GB" sz="1400" dirty="0"/>
              <a:t>The Hawaii Department of Transportation (HDOT) announced that Highway 130 is open beyond </a:t>
            </a:r>
            <a:r>
              <a:rPr lang="en-GB" sz="1400" dirty="0" err="1"/>
              <a:t>Malama</a:t>
            </a:r>
            <a:r>
              <a:rPr lang="en-GB" sz="1400" dirty="0"/>
              <a:t> Street for local residents only. The Hawaii Police Department reports no large trailers or heavy equipment will be allowed over the metal plates. </a:t>
            </a:r>
            <a:endParaRPr lang="en-GB" sz="1400" dirty="0" smtClean="0"/>
          </a:p>
          <a:p>
            <a:endParaRPr lang="en-GB" sz="1400" dirty="0"/>
          </a:p>
          <a:p>
            <a:r>
              <a:rPr lang="en-GB" sz="1400" dirty="0"/>
              <a:t>Highway 132 is closed at </a:t>
            </a:r>
            <a:r>
              <a:rPr lang="en-GB" sz="1400" dirty="0" err="1"/>
              <a:t>Pohoiki</a:t>
            </a:r>
            <a:r>
              <a:rPr lang="en-GB" sz="1400" dirty="0"/>
              <a:t> Road intersection and a checkpoint is located on Highway 130 by Pahoa High School. Only local traffic allowed beyond all roadblocks. </a:t>
            </a:r>
            <a:endParaRPr lang="en-GB" sz="1400" dirty="0" smtClean="0"/>
          </a:p>
          <a:p>
            <a:endParaRPr lang="en-GB" sz="1400" dirty="0"/>
          </a:p>
          <a:p>
            <a:r>
              <a:rPr lang="en-GB" sz="1400" dirty="0"/>
              <a:t>As a precautionary measure, residents of Lower </a:t>
            </a:r>
            <a:r>
              <a:rPr lang="en-GB" sz="1400" dirty="0" err="1"/>
              <a:t>Puna</a:t>
            </a:r>
            <a:r>
              <a:rPr lang="en-GB" sz="1400" dirty="0"/>
              <a:t> are advised to be on the alert in the event of possible gas emissions and volcanic eruption. Because there may be little to no advance notice to evacuate, you should be prepared to evacuate at short notice. Take this time to prepare. </a:t>
            </a:r>
            <a:endParaRPr lang="en-GB" sz="1400" dirty="0" smtClean="0"/>
          </a:p>
          <a:p>
            <a:endParaRPr lang="en-GB" sz="1400" dirty="0"/>
          </a:p>
          <a:p>
            <a:r>
              <a:rPr lang="en-GB" sz="1400" dirty="0"/>
              <a:t>If you evacuate voluntarily, the Pahoa Community </a:t>
            </a:r>
            <a:r>
              <a:rPr lang="en-GB" sz="1400" dirty="0" err="1"/>
              <a:t>Center</a:t>
            </a:r>
            <a:r>
              <a:rPr lang="en-GB" sz="1400" dirty="0"/>
              <a:t> and </a:t>
            </a:r>
            <a:r>
              <a:rPr lang="en-GB" sz="1400" dirty="0" err="1"/>
              <a:t>Kea’au</a:t>
            </a:r>
            <a:r>
              <a:rPr lang="en-GB" sz="1400" dirty="0"/>
              <a:t> Community </a:t>
            </a:r>
            <a:r>
              <a:rPr lang="en-GB" sz="1400" dirty="0" err="1"/>
              <a:t>Center</a:t>
            </a:r>
            <a:r>
              <a:rPr lang="en-GB" sz="1400" dirty="0"/>
              <a:t> are open. Food will be provided and the shelters are pet-friendly. This is a precautionary message. We want everyone in the Lower </a:t>
            </a:r>
            <a:r>
              <a:rPr lang="en-GB" sz="1400" dirty="0" err="1"/>
              <a:t>Puna</a:t>
            </a:r>
            <a:r>
              <a:rPr lang="en-GB" sz="1400" dirty="0"/>
              <a:t> area to be ready, and to remain safe.  </a:t>
            </a:r>
          </a:p>
          <a:p>
            <a:endParaRPr lang="en-GB" dirty="0"/>
          </a:p>
        </p:txBody>
      </p:sp>
      <p:sp>
        <p:nvSpPr>
          <p:cNvPr id="3" name="Footer Placeholder 2"/>
          <p:cNvSpPr>
            <a:spLocks noGrp="1"/>
          </p:cNvSpPr>
          <p:nvPr>
            <p:ph type="ftr" sz="quarter" idx="11"/>
          </p:nvPr>
        </p:nvSpPr>
        <p:spPr/>
        <p:txBody>
          <a:bodyPr/>
          <a:lstStyle/>
          <a:p>
            <a:pPr>
              <a:defRPr/>
            </a:pPr>
            <a:r>
              <a:rPr lang="en-GB" smtClean="0"/>
              <a:t>Volcano in Hawaii – civil defence message (original)</a:t>
            </a:r>
            <a:endParaRPr lang="en-GB"/>
          </a:p>
        </p:txBody>
      </p:sp>
    </p:spTree>
    <p:extLst>
      <p:ext uri="{BB962C8B-B14F-4D97-AF65-F5344CB8AC3E}">
        <p14:creationId xmlns:p14="http://schemas.microsoft.com/office/powerpoint/2010/main" val="184380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rrowheads="1"/>
          </p:cNvPicPr>
          <p:nvPr/>
        </p:nvPicPr>
        <p:blipFill>
          <a:blip r:embed="rId3"/>
          <a:srcRect/>
          <a:stretch>
            <a:fillRect/>
          </a:stretch>
        </p:blipFill>
        <p:spPr bwMode="auto">
          <a:xfrm>
            <a:off x="0" y="0"/>
            <a:ext cx="9169400" cy="6883400"/>
          </a:xfrm>
          <a:prstGeom prst="rect">
            <a:avLst/>
          </a:prstGeom>
          <a:noFill/>
          <a:ln w="9525">
            <a:noFill/>
            <a:miter lim="800000"/>
            <a:headEnd/>
            <a:tailEnd/>
          </a:ln>
        </p:spPr>
      </p:pic>
      <p:sp>
        <p:nvSpPr>
          <p:cNvPr id="20482" name="Rectangle 3"/>
          <p:cNvSpPr>
            <a:spLocks noChangeArrowheads="1"/>
          </p:cNvSpPr>
          <p:nvPr/>
        </p:nvSpPr>
        <p:spPr bwMode="auto">
          <a:xfrm>
            <a:off x="3124200" y="6248400"/>
            <a:ext cx="2895600" cy="457200"/>
          </a:xfrm>
          <a:prstGeom prst="rect">
            <a:avLst/>
          </a:prstGeom>
          <a:noFill/>
          <a:ln w="9525">
            <a:noFill/>
            <a:miter lim="800000"/>
            <a:headEnd/>
            <a:tailEnd/>
          </a:ln>
        </p:spPr>
        <p:txBody>
          <a:bodyPr/>
          <a:lstStyle/>
          <a:p>
            <a:endParaRPr lang="en-GB">
              <a:latin typeface="Calibri" pitchFamily="34" charset="0"/>
            </a:endParaRPr>
          </a:p>
        </p:txBody>
      </p:sp>
      <p:sp>
        <p:nvSpPr>
          <p:cNvPr id="20483" name="Rectangle 4"/>
          <p:cNvSpPr>
            <a:spLocks noChangeArrowheads="1"/>
          </p:cNvSpPr>
          <p:nvPr/>
        </p:nvSpPr>
        <p:spPr bwMode="auto">
          <a:xfrm>
            <a:off x="1106488" y="1093788"/>
            <a:ext cx="209550" cy="473075"/>
          </a:xfrm>
          <a:prstGeom prst="rect">
            <a:avLst/>
          </a:prstGeom>
          <a:noFill/>
          <a:ln w="9525">
            <a:noFill/>
            <a:miter lim="800000"/>
            <a:headEnd/>
            <a:tailEnd/>
          </a:ln>
        </p:spPr>
        <p:txBody>
          <a:bodyPr/>
          <a:lstStyle/>
          <a:p>
            <a:endParaRPr lang="en-GB">
              <a:latin typeface="Calibri" pitchFamily="34" charset="0"/>
            </a:endParaRPr>
          </a:p>
        </p:txBody>
      </p:sp>
      <p:sp>
        <p:nvSpPr>
          <p:cNvPr id="20485" name="Rectangle 6"/>
          <p:cNvSpPr>
            <a:spLocks noChangeArrowheads="1"/>
          </p:cNvSpPr>
          <p:nvPr/>
        </p:nvSpPr>
        <p:spPr bwMode="auto">
          <a:xfrm>
            <a:off x="823913" y="755963"/>
            <a:ext cx="7467600" cy="5845190"/>
          </a:xfrm>
          <a:prstGeom prst="rect">
            <a:avLst/>
          </a:prstGeom>
          <a:noFill/>
          <a:ln w="9525">
            <a:noFill/>
            <a:miter lim="800000"/>
            <a:headEnd/>
            <a:tailEnd/>
          </a:ln>
        </p:spPr>
        <p:txBody>
          <a:bodyPr lIns="90488" tIns="44450" rIns="90488" bIns="44450">
            <a:spAutoFit/>
          </a:bodyPr>
          <a:lstStyle/>
          <a:p>
            <a:endParaRPr lang="en-GB" sz="1400" dirty="0" smtClean="0">
              <a:solidFill>
                <a:schemeClr val="bg1"/>
              </a:solidFill>
            </a:endParaRPr>
          </a:p>
          <a:p>
            <a:r>
              <a:rPr lang="en-GB" sz="1400" dirty="0" smtClean="0">
                <a:solidFill>
                  <a:schemeClr val="bg1"/>
                </a:solidFill>
                <a:latin typeface="+mn-lt"/>
              </a:rPr>
              <a:t>Slide 2: Lava flow covers the road following the eruption </a:t>
            </a:r>
            <a:r>
              <a:rPr lang="en-GB" sz="1400" dirty="0">
                <a:solidFill>
                  <a:schemeClr val="bg1"/>
                </a:solidFill>
                <a:latin typeface="+mn-lt"/>
              </a:rPr>
              <a:t>of the Kilauea </a:t>
            </a:r>
            <a:r>
              <a:rPr lang="en-GB" sz="1400" dirty="0" smtClean="0">
                <a:solidFill>
                  <a:schemeClr val="bg1"/>
                </a:solidFill>
                <a:latin typeface="+mn-lt"/>
              </a:rPr>
              <a:t>volcano, Hawaii, in May 2018 © </a:t>
            </a:r>
            <a:r>
              <a:rPr lang="en-GB" sz="1400" dirty="0">
                <a:solidFill>
                  <a:schemeClr val="bg1"/>
                </a:solidFill>
                <a:latin typeface="+mn-lt"/>
              </a:rPr>
              <a:t>U.S. Geological </a:t>
            </a:r>
            <a:r>
              <a:rPr lang="en-GB" sz="1400" dirty="0" smtClean="0">
                <a:solidFill>
                  <a:schemeClr val="bg1"/>
                </a:solidFill>
                <a:latin typeface="+mn-lt"/>
              </a:rPr>
              <a:t>Survey.</a:t>
            </a:r>
            <a:endParaRPr lang="en-US" sz="1400" dirty="0" smtClean="0">
              <a:solidFill>
                <a:schemeClr val="bg1"/>
              </a:solidFill>
              <a:latin typeface="+mn-lt"/>
            </a:endParaRPr>
          </a:p>
          <a:p>
            <a:pPr defTabSz="762000"/>
            <a:endParaRPr lang="en-US" sz="1400" dirty="0" smtClean="0">
              <a:solidFill>
                <a:schemeClr val="bg1"/>
              </a:solidFill>
              <a:latin typeface="+mn-lt"/>
            </a:endParaRPr>
          </a:p>
          <a:p>
            <a:pPr defTabSz="762000"/>
            <a:r>
              <a:rPr lang="en-US" sz="1400" dirty="0" smtClean="0">
                <a:solidFill>
                  <a:schemeClr val="bg1"/>
                </a:solidFill>
                <a:latin typeface="+mn-lt"/>
              </a:rPr>
              <a:t>Slides 3/4: The civil </a:t>
            </a:r>
            <a:r>
              <a:rPr lang="en-US" sz="1400" dirty="0" err="1" smtClean="0">
                <a:solidFill>
                  <a:schemeClr val="bg1"/>
                </a:solidFill>
                <a:latin typeface="+mn-lt"/>
              </a:rPr>
              <a:t>defence</a:t>
            </a:r>
            <a:r>
              <a:rPr lang="en-US" sz="1400" dirty="0" smtClean="0">
                <a:solidFill>
                  <a:schemeClr val="bg1"/>
                </a:solidFill>
                <a:latin typeface="+mn-lt"/>
              </a:rPr>
              <a:t> message issued by the </a:t>
            </a:r>
            <a:r>
              <a:rPr lang="en-US" sz="1400" dirty="0">
                <a:solidFill>
                  <a:schemeClr val="bg1"/>
                </a:solidFill>
                <a:latin typeface="+mn-lt"/>
              </a:rPr>
              <a:t>Hawaii Fire Department on</a:t>
            </a:r>
            <a:r>
              <a:rPr lang="en-GB" sz="1400" dirty="0">
                <a:solidFill>
                  <a:schemeClr val="bg1"/>
                </a:solidFill>
                <a:latin typeface="+mn-lt"/>
              </a:rPr>
              <a:t>Tuesday 15 May at 6 p.m. Slide 3 shows a graded version. Slide 4 shows the original message. </a:t>
            </a:r>
            <a:endParaRPr lang="en-US" sz="1400" dirty="0">
              <a:solidFill>
                <a:schemeClr val="bg1"/>
              </a:solidFill>
              <a:latin typeface="+mn-lt"/>
            </a:endParaRPr>
          </a:p>
          <a:p>
            <a:pPr defTabSz="762000"/>
            <a:endParaRPr lang="en-US" sz="1400" dirty="0" smtClean="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smtClean="0">
              <a:solidFill>
                <a:schemeClr val="bg1"/>
              </a:solidFill>
              <a:latin typeface="Calibri" pitchFamily="34" charset="0"/>
            </a:endParaRPr>
          </a:p>
          <a:p>
            <a:pPr defTabSz="762000"/>
            <a:endParaRPr lang="en-US" sz="1400" dirty="0" smtClean="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smtClean="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smtClean="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smtClean="0">
              <a:solidFill>
                <a:schemeClr val="bg1"/>
              </a:solidFill>
              <a:latin typeface="Calibri" pitchFamily="34" charset="0"/>
            </a:endParaRPr>
          </a:p>
          <a:p>
            <a:pPr defTabSz="762000"/>
            <a:endParaRPr lang="en-US" sz="1400" dirty="0">
              <a:solidFill>
                <a:schemeClr val="bg1"/>
              </a:solidFill>
              <a:latin typeface="Calibri" pitchFamily="34" charset="0"/>
            </a:endParaRPr>
          </a:p>
          <a:p>
            <a:pPr defTabSz="762000"/>
            <a:endParaRPr lang="en-US" sz="1400" dirty="0" smtClean="0">
              <a:solidFill>
                <a:schemeClr val="bg1"/>
              </a:solidFill>
              <a:latin typeface="Calibri" pitchFamily="34" charset="0"/>
            </a:endParaRPr>
          </a:p>
          <a:p>
            <a:pPr defTabSz="762000"/>
            <a:endParaRPr lang="en-US" sz="1400" dirty="0" smtClean="0">
              <a:solidFill>
                <a:schemeClr val="bg1"/>
              </a:solidFill>
              <a:latin typeface="Calibri" pitchFamily="34" charset="0"/>
            </a:endParaRPr>
          </a:p>
          <a:p>
            <a:pPr defTabSz="762000"/>
            <a:r>
              <a:rPr lang="en-US" sz="1200" b="1" dirty="0">
                <a:solidFill>
                  <a:schemeClr val="bg1"/>
                </a:solidFill>
                <a:latin typeface="Calibri" pitchFamily="34" charset="0"/>
              </a:rPr>
              <a:t>Important legal note</a:t>
            </a:r>
          </a:p>
          <a:p>
            <a:pPr defTabSz="762000"/>
            <a:r>
              <a:rPr lang="en-US" sz="1200" dirty="0">
                <a:solidFill>
                  <a:schemeClr val="bg1"/>
                </a:solidFill>
                <a:latin typeface="Calibri" pitchFamily="34" charset="0"/>
              </a:rPr>
              <a:t>This photograph is fully protected by copyright. Schools and other educational </a:t>
            </a:r>
            <a:r>
              <a:rPr lang="en-US" sz="1200" dirty="0" err="1">
                <a:solidFill>
                  <a:schemeClr val="bg1"/>
                </a:solidFill>
                <a:latin typeface="Calibri" pitchFamily="34" charset="0"/>
              </a:rPr>
              <a:t>organisations</a:t>
            </a:r>
            <a:r>
              <a:rPr lang="en-US" sz="1200" dirty="0">
                <a:solidFill>
                  <a:schemeClr val="bg1"/>
                </a:solidFill>
                <a:latin typeface="Calibri" pitchFamily="34" charset="0"/>
              </a:rPr>
              <a:t> are free to use it for educational use. The </a:t>
            </a:r>
            <a:r>
              <a:rPr lang="en-US" sz="1200" dirty="0" err="1">
                <a:solidFill>
                  <a:schemeClr val="bg1"/>
                </a:solidFill>
                <a:latin typeface="Calibri" pitchFamily="34" charset="0"/>
              </a:rPr>
              <a:t>licence</a:t>
            </a:r>
            <a:r>
              <a:rPr lang="en-US" sz="1200" dirty="0">
                <a:solidFill>
                  <a:schemeClr val="bg1"/>
                </a:solidFill>
                <a:latin typeface="Calibri" pitchFamily="34" charset="0"/>
              </a:rPr>
              <a:t> does not extend beyond this use. This means that anyone wishing to put the image on a website, crop or edit it, or use it in any other way, must first contact the copyright holder and negotiate a </a:t>
            </a:r>
            <a:r>
              <a:rPr lang="en-US" sz="1200" dirty="0" err="1">
                <a:solidFill>
                  <a:schemeClr val="bg1"/>
                </a:solidFill>
                <a:latin typeface="Calibri" pitchFamily="34" charset="0"/>
              </a:rPr>
              <a:t>licence</a:t>
            </a:r>
            <a:r>
              <a:rPr lang="en-US" sz="1200" dirty="0">
                <a:solidFill>
                  <a:schemeClr val="bg1"/>
                </a:solidFill>
                <a:latin typeface="Calibri" pitchFamily="34" charset="0"/>
              </a:rPr>
              <a:t> for the use they require.</a:t>
            </a:r>
          </a:p>
          <a:p>
            <a:pPr defTabSz="762000"/>
            <a:endParaRPr lang="en-US" sz="1200" dirty="0">
              <a:solidFill>
                <a:schemeClr val="bg1"/>
              </a:solidFill>
              <a:latin typeface="Calibri" pitchFamily="34" charset="0"/>
            </a:endParaRPr>
          </a:p>
          <a:p>
            <a:pPr defTabSz="762000"/>
            <a:r>
              <a:rPr lang="en-US" sz="1200" dirty="0" smtClean="0">
                <a:solidFill>
                  <a:schemeClr val="bg1"/>
                </a:solidFill>
                <a:latin typeface="Calibri" pitchFamily="34" charset="0"/>
              </a:rPr>
              <a:t>This </a:t>
            </a:r>
            <a:r>
              <a:rPr lang="en-US" sz="1200" dirty="0">
                <a:solidFill>
                  <a:schemeClr val="bg1"/>
                </a:solidFill>
                <a:latin typeface="Calibri" pitchFamily="34" charset="0"/>
              </a:rPr>
              <a:t>resource and other free educational materials are available at redcross.org.uk/education</a:t>
            </a:r>
          </a:p>
          <a:p>
            <a:pPr defTabSz="762000"/>
            <a:r>
              <a:rPr lang="en-US" sz="1200" dirty="0">
                <a:solidFill>
                  <a:schemeClr val="bg1"/>
                </a:solidFill>
                <a:latin typeface="Calibri" pitchFamily="34" charset="0"/>
              </a:rPr>
              <a:t>The British Red Cross Society is a charity registered in England and Wales (220949) and Scotland (SCO37738</a:t>
            </a:r>
            <a:r>
              <a:rPr lang="en-US" sz="1200" dirty="0" smtClean="0">
                <a:solidFill>
                  <a:schemeClr val="bg1"/>
                </a:solidFill>
                <a:latin typeface="Calibri" pitchFamily="34" charset="0"/>
              </a:rPr>
              <a:t>).</a:t>
            </a:r>
          </a:p>
          <a:p>
            <a:pPr defTabSz="762000"/>
            <a:endParaRPr lang="en-US" sz="1200" dirty="0">
              <a:solidFill>
                <a:schemeClr val="bg1"/>
              </a:solidFill>
              <a:latin typeface="Calibri" pitchFamily="34" charset="0"/>
            </a:endParaRPr>
          </a:p>
        </p:txBody>
      </p:sp>
      <p:sp>
        <p:nvSpPr>
          <p:cNvPr id="20486" name="Line 7"/>
          <p:cNvSpPr>
            <a:spLocks noChangeShapeType="1"/>
          </p:cNvSpPr>
          <p:nvPr/>
        </p:nvSpPr>
        <p:spPr bwMode="auto">
          <a:xfrm flipH="1">
            <a:off x="12700" y="422275"/>
            <a:ext cx="812800" cy="0"/>
          </a:xfrm>
          <a:prstGeom prst="line">
            <a:avLst/>
          </a:prstGeom>
          <a:noFill/>
          <a:ln w="12700">
            <a:solidFill>
              <a:schemeClr val="bg1"/>
            </a:solidFill>
            <a:round/>
            <a:headEnd/>
            <a:tailEnd/>
          </a:ln>
        </p:spPr>
        <p:txBody>
          <a:bodyPr/>
          <a:lstStyle/>
          <a:p>
            <a:endParaRPr lang="en-US"/>
          </a:p>
        </p:txBody>
      </p:sp>
      <p:sp>
        <p:nvSpPr>
          <p:cNvPr id="7" name="Rectangle 5"/>
          <p:cNvSpPr>
            <a:spLocks noChangeArrowheads="1"/>
          </p:cNvSpPr>
          <p:nvPr/>
        </p:nvSpPr>
        <p:spPr bwMode="auto">
          <a:xfrm>
            <a:off x="830263" y="295275"/>
            <a:ext cx="5265737" cy="459100"/>
          </a:xfrm>
          <a:prstGeom prst="rect">
            <a:avLst/>
          </a:prstGeom>
          <a:noFill/>
          <a:ln w="9525">
            <a:noFill/>
            <a:miter lim="800000"/>
            <a:headEnd/>
            <a:tailEnd/>
          </a:ln>
        </p:spPr>
        <p:txBody>
          <a:bodyPr lIns="90488" tIns="44450" rIns="90488" bIns="44450">
            <a:spAutoFit/>
          </a:bodyPr>
          <a:lstStyle/>
          <a:p>
            <a:pPr defTabSz="762000" eaLnBrk="0" hangingPunct="0"/>
            <a:r>
              <a:rPr lang="en-US" sz="2400" b="1" dirty="0">
                <a:solidFill>
                  <a:schemeClr val="bg1"/>
                </a:solidFill>
                <a:latin typeface="Calibri" pitchFamily="34" charset="0"/>
              </a:rPr>
              <a:t>Photo </a:t>
            </a:r>
            <a:r>
              <a:rPr lang="en-US" sz="2400" b="1" dirty="0" smtClean="0">
                <a:solidFill>
                  <a:schemeClr val="bg1"/>
                </a:solidFill>
                <a:latin typeface="Calibri" pitchFamily="34" charset="0"/>
              </a:rPr>
              <a:t>credits </a:t>
            </a:r>
            <a:r>
              <a:rPr lang="en-US" sz="2400" b="1" dirty="0">
                <a:solidFill>
                  <a:schemeClr val="bg1"/>
                </a:solidFill>
                <a:latin typeface="Calibri" pitchFamily="34" charset="0"/>
              </a:rPr>
              <a:t>and </a:t>
            </a:r>
            <a:r>
              <a:rPr lang="en-US" sz="2400" b="1" dirty="0" smtClean="0">
                <a:solidFill>
                  <a:schemeClr val="bg1"/>
                </a:solidFill>
                <a:latin typeface="Calibri" pitchFamily="34" charset="0"/>
              </a:rPr>
              <a:t>captions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1663</TotalTime>
  <Words>667</Words>
  <Application>Microsoft Office PowerPoint</Application>
  <PresentationFormat>On-screen Show (4:3)</PresentationFormat>
  <Paragraphs>51</Paragraphs>
  <Slides>5</Slides>
  <Notes>2</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British Red Cross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Davis</dc:creator>
  <cp:lastModifiedBy>Katy Parker</cp:lastModifiedBy>
  <cp:revision>192</cp:revision>
  <dcterms:created xsi:type="dcterms:W3CDTF">2014-01-16T13:38:56Z</dcterms:created>
  <dcterms:modified xsi:type="dcterms:W3CDTF">2018-05-21T15:32:53Z</dcterms:modified>
</cp:coreProperties>
</file>