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6" r:id="rId4"/>
    <p:sldMasterId id="2147483660" r:id="rId5"/>
  </p:sldMasterIdLst>
  <p:notesMasterIdLst>
    <p:notesMasterId r:id="rId46"/>
  </p:notesMasterIdLst>
  <p:sldIdLst>
    <p:sldId id="276" r:id="rId6"/>
    <p:sldId id="449" r:id="rId7"/>
    <p:sldId id="445" r:id="rId8"/>
    <p:sldId id="443" r:id="rId9"/>
    <p:sldId id="277" r:id="rId10"/>
    <p:sldId id="456" r:id="rId11"/>
    <p:sldId id="333" r:id="rId12"/>
    <p:sldId id="458" r:id="rId13"/>
    <p:sldId id="325" r:id="rId14"/>
    <p:sldId id="476" r:id="rId15"/>
    <p:sldId id="481" r:id="rId16"/>
    <p:sldId id="482" r:id="rId17"/>
    <p:sldId id="483" r:id="rId18"/>
    <p:sldId id="462" r:id="rId19"/>
    <p:sldId id="463" r:id="rId20"/>
    <p:sldId id="464" r:id="rId21"/>
    <p:sldId id="465" r:id="rId22"/>
    <p:sldId id="466" r:id="rId23"/>
    <p:sldId id="468" r:id="rId24"/>
    <p:sldId id="469" r:id="rId25"/>
    <p:sldId id="470" r:id="rId26"/>
    <p:sldId id="471" r:id="rId27"/>
    <p:sldId id="472" r:id="rId28"/>
    <p:sldId id="473" r:id="rId29"/>
    <p:sldId id="474" r:id="rId30"/>
    <p:sldId id="475" r:id="rId31"/>
    <p:sldId id="477" r:id="rId32"/>
    <p:sldId id="478" r:id="rId33"/>
    <p:sldId id="479" r:id="rId34"/>
    <p:sldId id="484" r:id="rId35"/>
    <p:sldId id="485" r:id="rId36"/>
    <p:sldId id="423" r:id="rId37"/>
    <p:sldId id="487" r:id="rId38"/>
    <p:sldId id="450" r:id="rId39"/>
    <p:sldId id="420" r:id="rId40"/>
    <p:sldId id="439" r:id="rId41"/>
    <p:sldId id="480" r:id="rId42"/>
    <p:sldId id="455" r:id="rId43"/>
    <p:sldId id="390" r:id="rId44"/>
    <p:sldId id="48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Author"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8801"/>
    <a:srgbClr val="CD0A11"/>
    <a:srgbClr val="BADDEA"/>
    <a:srgbClr val="EE2A24"/>
    <a:srgbClr val="FBE5D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D4CDD8-EE69-4229-B074-90FC47063B6D}" v="8" dt="2023-06-15T11:12:28.3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55" autoAdjust="0"/>
    <p:restoredTop sz="86388" autoAdjust="0"/>
  </p:normalViewPr>
  <p:slideViewPr>
    <p:cSldViewPr snapToGrid="0">
      <p:cViewPr varScale="1">
        <p:scale>
          <a:sx n="54" d="100"/>
          <a:sy n="54" d="100"/>
        </p:scale>
        <p:origin x="400" y="68"/>
      </p:cViewPr>
      <p:guideLst/>
    </p:cSldViewPr>
  </p:slideViewPr>
  <p:outlineViewPr>
    <p:cViewPr>
      <p:scale>
        <a:sx n="33" d="100"/>
        <a:sy n="33" d="100"/>
      </p:scale>
      <p:origin x="0" y="-3816"/>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microsoft.com/office/2018/10/relationships/authors" Target="author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EA6F9-B01D-4E45-A83A-17786AFBF29B}" type="datetimeFigureOut">
              <a:rPr lang="en-GB" smtClean="0"/>
              <a:t>12/11/2025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AA0278-688E-42E3-937F-2133A26C00E2}" type="slidenum">
              <a:rPr lang="en-GB" smtClean="0"/>
              <a:t>‹#›</a:t>
            </a:fld>
            <a:endParaRPr lang="en-GB"/>
          </a:p>
        </p:txBody>
      </p:sp>
    </p:spTree>
    <p:extLst>
      <p:ext uri="{BB962C8B-B14F-4D97-AF65-F5344CB8AC3E}">
        <p14:creationId xmlns:p14="http://schemas.microsoft.com/office/powerpoint/2010/main" val="16348595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a:latin typeface="Arial" panose="020B0604020202020204" pitchFamily="34" charset="0"/>
              </a:rPr>
              <a:t>As Weather Together is about emergencies, it has the potential to affect learners who have been impacted by trauma in their lives. This trauma may have been related to an emergency event, or it may relate to something else. Careful consideration should be given before deciding to ask learners to share their personal feelings about past or future emergencies or traumas. If a learner brings up personal feelings, you could validate their feelings and then redirect them back to the discussion or activity.</a:t>
            </a:r>
          </a:p>
          <a:p>
            <a:pPr algn="l"/>
            <a:r>
              <a:rPr lang="en-GB"/>
              <a:t>Please always refer to your organisation’s safeguarding policy should you have any concerns about learner wellbeing.</a:t>
            </a:r>
          </a:p>
          <a:p>
            <a:endParaRPr lang="en-GB"/>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a:t>
            </a:fld>
            <a:endParaRPr lang="en-GB"/>
          </a:p>
        </p:txBody>
      </p:sp>
    </p:spTree>
    <p:extLst>
      <p:ext uri="{BB962C8B-B14F-4D97-AF65-F5344CB8AC3E}">
        <p14:creationId xmlns:p14="http://schemas.microsoft.com/office/powerpoint/2010/main" val="303786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11</a:t>
            </a:fld>
            <a:endParaRPr lang="en-GB"/>
          </a:p>
        </p:txBody>
      </p:sp>
    </p:spTree>
    <p:extLst>
      <p:ext uri="{BB962C8B-B14F-4D97-AF65-F5344CB8AC3E}">
        <p14:creationId xmlns:p14="http://schemas.microsoft.com/office/powerpoint/2010/main" val="1797044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12</a:t>
            </a:fld>
            <a:endParaRPr lang="en-GB"/>
          </a:p>
        </p:txBody>
      </p:sp>
    </p:spTree>
    <p:extLst>
      <p:ext uri="{BB962C8B-B14F-4D97-AF65-F5344CB8AC3E}">
        <p14:creationId xmlns:p14="http://schemas.microsoft.com/office/powerpoint/2010/main" val="2985010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13</a:t>
            </a:fld>
            <a:endParaRPr lang="en-GB"/>
          </a:p>
        </p:txBody>
      </p:sp>
    </p:spTree>
    <p:extLst>
      <p:ext uri="{BB962C8B-B14F-4D97-AF65-F5344CB8AC3E}">
        <p14:creationId xmlns:p14="http://schemas.microsoft.com/office/powerpoint/2010/main" val="9917125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AA0278-688E-42E3-937F-2133A26C00E2}" type="slidenum">
              <a:rPr lang="en-GB" smtClean="0"/>
              <a:t>14</a:t>
            </a:fld>
            <a:endParaRPr lang="en-GB"/>
          </a:p>
        </p:txBody>
      </p:sp>
    </p:spTree>
    <p:extLst>
      <p:ext uri="{BB962C8B-B14F-4D97-AF65-F5344CB8AC3E}">
        <p14:creationId xmlns:p14="http://schemas.microsoft.com/office/powerpoint/2010/main" val="960370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25</a:t>
            </a:fld>
            <a:endParaRPr lang="en-GB"/>
          </a:p>
        </p:txBody>
      </p:sp>
    </p:spTree>
    <p:extLst>
      <p:ext uri="{BB962C8B-B14F-4D97-AF65-F5344CB8AC3E}">
        <p14:creationId xmlns:p14="http://schemas.microsoft.com/office/powerpoint/2010/main" val="5892590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26</a:t>
            </a:fld>
            <a:endParaRPr lang="en-GB"/>
          </a:p>
        </p:txBody>
      </p:sp>
    </p:spTree>
    <p:extLst>
      <p:ext uri="{BB962C8B-B14F-4D97-AF65-F5344CB8AC3E}">
        <p14:creationId xmlns:p14="http://schemas.microsoft.com/office/powerpoint/2010/main" val="13653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27</a:t>
            </a:fld>
            <a:endParaRPr lang="en-GB"/>
          </a:p>
        </p:txBody>
      </p:sp>
    </p:spTree>
    <p:extLst>
      <p:ext uri="{BB962C8B-B14F-4D97-AF65-F5344CB8AC3E}">
        <p14:creationId xmlns:p14="http://schemas.microsoft.com/office/powerpoint/2010/main" val="2167633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32</a:t>
            </a:fld>
            <a:endParaRPr lang="en-GB"/>
          </a:p>
        </p:txBody>
      </p:sp>
    </p:spTree>
    <p:extLst>
      <p:ext uri="{BB962C8B-B14F-4D97-AF65-F5344CB8AC3E}">
        <p14:creationId xmlns:p14="http://schemas.microsoft.com/office/powerpoint/2010/main" val="3717631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Big Questions are an assessment tool for educators and learners to demonstrate progress through an activity.</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Share this slide with learners and give them a moment to reflect on the question.</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Then, ask them to discuss with a partner before sharing their ideas with the group.</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444444"/>
                </a:solidFill>
                <a:effectLst/>
                <a:latin typeface="Calibri" panose="020F0502020204030204" pitchFamily="34" charset="0"/>
              </a:rPr>
              <a:t>​</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33</a:t>
            </a:fld>
            <a:endParaRPr lang="en-GB"/>
          </a:p>
        </p:txBody>
      </p:sp>
    </p:spTree>
    <p:extLst>
      <p:ext uri="{BB962C8B-B14F-4D97-AF65-F5344CB8AC3E}">
        <p14:creationId xmlns:p14="http://schemas.microsoft.com/office/powerpoint/2010/main" val="1899265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37</a:t>
            </a:fld>
            <a:endParaRPr lang="en-GB"/>
          </a:p>
        </p:txBody>
      </p:sp>
    </p:spTree>
    <p:extLst>
      <p:ext uri="{BB962C8B-B14F-4D97-AF65-F5344CB8AC3E}">
        <p14:creationId xmlns:p14="http://schemas.microsoft.com/office/powerpoint/2010/main" val="2720432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is a screen saver which you could use while settling the group.</a:t>
            </a:r>
          </a:p>
        </p:txBody>
      </p:sp>
      <p:sp>
        <p:nvSpPr>
          <p:cNvPr id="4" name="Slide Number Placeholder 3"/>
          <p:cNvSpPr>
            <a:spLocks noGrp="1"/>
          </p:cNvSpPr>
          <p:nvPr>
            <p:ph type="sldNum" sz="quarter" idx="5"/>
          </p:nvPr>
        </p:nvSpPr>
        <p:spPr/>
        <p:txBody>
          <a:bodyPr/>
          <a:lstStyle/>
          <a:p>
            <a:fld id="{87AA0278-688E-42E3-937F-2133A26C00E2}" type="slidenum">
              <a:rPr lang="en-GB" smtClean="0"/>
              <a:t>2</a:t>
            </a:fld>
            <a:endParaRPr lang="en-GB"/>
          </a:p>
        </p:txBody>
      </p:sp>
    </p:spTree>
    <p:extLst>
      <p:ext uri="{BB962C8B-B14F-4D97-AF65-F5344CB8AC3E}">
        <p14:creationId xmlns:p14="http://schemas.microsoft.com/office/powerpoint/2010/main" val="1308580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38</a:t>
            </a:fld>
            <a:endParaRPr lang="en-GB"/>
          </a:p>
        </p:txBody>
      </p:sp>
    </p:spTree>
    <p:extLst>
      <p:ext uri="{BB962C8B-B14F-4D97-AF65-F5344CB8AC3E}">
        <p14:creationId xmlns:p14="http://schemas.microsoft.com/office/powerpoint/2010/main" val="3250899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this slide to signpost learners on to further support for challenges they may be facing and need help. </a:t>
            </a:r>
          </a:p>
        </p:txBody>
      </p:sp>
      <p:sp>
        <p:nvSpPr>
          <p:cNvPr id="4" name="Slide Number Placeholder 3"/>
          <p:cNvSpPr>
            <a:spLocks noGrp="1"/>
          </p:cNvSpPr>
          <p:nvPr>
            <p:ph type="sldNum" sz="quarter" idx="5"/>
          </p:nvPr>
        </p:nvSpPr>
        <p:spPr/>
        <p:txBody>
          <a:bodyPr/>
          <a:lstStyle/>
          <a:p>
            <a:fld id="{388E93AE-D119-4996-8223-47E80B84AD5C}" type="slidenum">
              <a:rPr lang="en-GB" smtClean="0"/>
              <a:t>39</a:t>
            </a:fld>
            <a:endParaRPr lang="en-GB"/>
          </a:p>
        </p:txBody>
      </p:sp>
    </p:spTree>
    <p:extLst>
      <p:ext uri="{BB962C8B-B14F-4D97-AF65-F5344CB8AC3E}">
        <p14:creationId xmlns:p14="http://schemas.microsoft.com/office/powerpoint/2010/main" val="1074423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FCEE5E9-09BF-49CC-8B49-60464F9E0A86}" type="slidenum">
              <a:rPr lang="en-GB" smtClean="0"/>
              <a:t>40</a:t>
            </a:fld>
            <a:endParaRPr lang="en-GB"/>
          </a:p>
        </p:txBody>
      </p:sp>
    </p:spTree>
    <p:extLst>
      <p:ext uri="{BB962C8B-B14F-4D97-AF65-F5344CB8AC3E}">
        <p14:creationId xmlns:p14="http://schemas.microsoft.com/office/powerpoint/2010/main" val="2406592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Explain that it can be distressing to listen to other’s experience of the challenges they’re facing, especially if we have similar experiences and challenges. A way of coping with this is to take a pause. Remind learners this is a way of being kind to ourselves which is important. How our body feels matters.</a:t>
            </a:r>
          </a:p>
          <a:p>
            <a:r>
              <a:rPr lang="en-GB"/>
              <a:t>Prompt learners to move through the steps.</a:t>
            </a:r>
          </a:p>
          <a:p>
            <a:pPr algn="l" rtl="0" fontAlgn="base"/>
            <a:r>
              <a:rPr lang="en-GB" sz="1200" b="0" i="0" u="none" strike="noStrike">
                <a:solidFill>
                  <a:srgbClr val="000000"/>
                </a:solidFill>
                <a:effectLst/>
                <a:latin typeface="Calibri" panose="020F0502020204030204" pitchFamily="34" charset="0"/>
              </a:rPr>
              <a:t>You could invite learners to share, if they choose, how they found this breathing activity.</a:t>
            </a:r>
            <a:r>
              <a:rPr lang="en-US" sz="12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3</a:t>
            </a:fld>
            <a:endParaRPr lang="en-GB"/>
          </a:p>
        </p:txBody>
      </p:sp>
    </p:spTree>
    <p:extLst>
      <p:ext uri="{BB962C8B-B14F-4D97-AF65-F5344CB8AC3E}">
        <p14:creationId xmlns:p14="http://schemas.microsoft.com/office/powerpoint/2010/main" val="503152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b="0" i="0" u="none" strike="noStrike">
                <a:solidFill>
                  <a:srgbClr val="000000"/>
                </a:solidFill>
                <a:effectLst/>
                <a:latin typeface="Calibri" panose="020F0502020204030204" pitchFamily="34" charset="0"/>
              </a:rPr>
              <a:t>Big Questions are an assessment tool for educators and learners to demonstrate progress through an activity.</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Share this slide with learners and give them a moment to reflect on the question.</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Then, ask them to discuss with a partner before sharing their ideas with the group.</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At this point in the activity, it is expected that learners may not have many ideas or know how to answer this question.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000000"/>
                </a:solidFill>
                <a:effectLst/>
                <a:latin typeface="Calibri" panose="020F0502020204030204" pitchFamily="34" charset="0"/>
              </a:rPr>
              <a:t>The question will be reviewed at the end of the activity. This is an opportunity for learners to see how much progress they’ve made and how many more ideas they now have. </a:t>
            </a:r>
            <a:r>
              <a:rPr lang="en-US" sz="1800" b="0" i="0" u="none" strike="noStrike">
                <a:solidFill>
                  <a:srgbClr val="444444"/>
                </a:solidFill>
                <a:effectLst/>
                <a:latin typeface="Calibri" panose="020F0502020204030204" pitchFamily="34" charset="0"/>
              </a:rPr>
              <a:t>​</a:t>
            </a:r>
            <a:r>
              <a:rPr lang="en-US" sz="1800" b="0" i="0">
                <a:solidFill>
                  <a:srgbClr val="444444"/>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sz="1800" b="0" i="0" u="none" strike="noStrike">
                <a:solidFill>
                  <a:srgbClr val="444444"/>
                </a:solidFill>
                <a:effectLst/>
                <a:latin typeface="Calibri" panose="020F0502020204030204" pitchFamily="34" charset="0"/>
              </a:rPr>
              <a:t>​</a:t>
            </a:r>
            <a:r>
              <a:rPr lang="en-GB" sz="1800" b="0" i="0">
                <a:solidFill>
                  <a:srgbClr val="444444"/>
                </a:solidFill>
                <a:effectLst/>
                <a:latin typeface="Calibri" panose="020F0502020204030204" pitchFamily="34" charset="0"/>
              </a:rPr>
              <a:t>​</a:t>
            </a: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87AA0278-688E-42E3-937F-2133A26C00E2}" type="slidenum">
              <a:rPr lang="en-GB" smtClean="0"/>
              <a:t>5</a:t>
            </a:fld>
            <a:endParaRPr lang="en-GB"/>
          </a:p>
        </p:txBody>
      </p:sp>
    </p:spTree>
    <p:extLst>
      <p:ext uri="{BB962C8B-B14F-4D97-AF65-F5344CB8AC3E}">
        <p14:creationId xmlns:p14="http://schemas.microsoft.com/office/powerpoint/2010/main" val="3062939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Ensure you are using full-screen view.</a:t>
            </a:r>
          </a:p>
        </p:txBody>
      </p:sp>
      <p:sp>
        <p:nvSpPr>
          <p:cNvPr id="4" name="Slide Number Placeholder 3"/>
          <p:cNvSpPr>
            <a:spLocks noGrp="1"/>
          </p:cNvSpPr>
          <p:nvPr>
            <p:ph type="sldNum" sz="quarter" idx="5"/>
          </p:nvPr>
        </p:nvSpPr>
        <p:spPr/>
        <p:txBody>
          <a:bodyPr/>
          <a:lstStyle/>
          <a:p>
            <a:fld id="{87AA0278-688E-42E3-937F-2133A26C00E2}" type="slidenum">
              <a:rPr lang="en-GB" smtClean="0"/>
              <a:t>6</a:t>
            </a:fld>
            <a:endParaRPr lang="en-GB"/>
          </a:p>
        </p:txBody>
      </p:sp>
    </p:spTree>
    <p:extLst>
      <p:ext uri="{BB962C8B-B14F-4D97-AF65-F5344CB8AC3E}">
        <p14:creationId xmlns:p14="http://schemas.microsoft.com/office/powerpoint/2010/main" val="3685882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7</a:t>
            </a:fld>
            <a:endParaRPr lang="en-GB"/>
          </a:p>
        </p:txBody>
      </p:sp>
    </p:spTree>
    <p:extLst>
      <p:ext uri="{BB962C8B-B14F-4D97-AF65-F5344CB8AC3E}">
        <p14:creationId xmlns:p14="http://schemas.microsoft.com/office/powerpoint/2010/main" val="3220062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8</a:t>
            </a:fld>
            <a:endParaRPr lang="en-GB"/>
          </a:p>
        </p:txBody>
      </p:sp>
    </p:spTree>
    <p:extLst>
      <p:ext uri="{BB962C8B-B14F-4D97-AF65-F5344CB8AC3E}">
        <p14:creationId xmlns:p14="http://schemas.microsoft.com/office/powerpoint/2010/main" val="1753696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9</a:t>
            </a:fld>
            <a:endParaRPr lang="en-GB"/>
          </a:p>
        </p:txBody>
      </p:sp>
    </p:spTree>
    <p:extLst>
      <p:ext uri="{BB962C8B-B14F-4D97-AF65-F5344CB8AC3E}">
        <p14:creationId xmlns:p14="http://schemas.microsoft.com/office/powerpoint/2010/main" val="3654441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AA0278-688E-42E3-937F-2133A26C00E2}" type="slidenum">
              <a:rPr lang="en-GB" smtClean="0"/>
              <a:t>10</a:t>
            </a:fld>
            <a:endParaRPr lang="en-GB"/>
          </a:p>
        </p:txBody>
      </p:sp>
    </p:spTree>
    <p:extLst>
      <p:ext uri="{BB962C8B-B14F-4D97-AF65-F5344CB8AC3E}">
        <p14:creationId xmlns:p14="http://schemas.microsoft.com/office/powerpoint/2010/main" val="2186792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7228-FFDC-433D-8482-4BC27938EFCF}"/>
              </a:ext>
            </a:extLst>
          </p:cNvPr>
          <p:cNvSpPr>
            <a:spLocks noGrp="1"/>
          </p:cNvSpPr>
          <p:nvPr>
            <p:ph type="ctrTitle"/>
          </p:nvPr>
        </p:nvSpPr>
        <p:spPr>
          <a:xfrm>
            <a:off x="1353312"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6C795E1-6F31-48D2-8ACF-BB94765DCA75}"/>
              </a:ext>
            </a:extLst>
          </p:cNvPr>
          <p:cNvSpPr>
            <a:spLocks noGrp="1"/>
          </p:cNvSpPr>
          <p:nvPr>
            <p:ph type="subTitle" idx="1"/>
          </p:nvPr>
        </p:nvSpPr>
        <p:spPr>
          <a:xfrm>
            <a:off x="1353312"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019325270"/>
      </p:ext>
    </p:extLst>
  </p:cSld>
  <p:clrMapOvr>
    <a:masterClrMapping/>
  </p:clrMapOvr>
  <p:extLst>
    <p:ext uri="{DCECCB84-F9BA-43D5-87BE-67443E8EF086}">
      <p15:sldGuideLst xmlns:p15="http://schemas.microsoft.com/office/powerpoint/2012/main">
        <p15:guide id="1" pos="703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9BC9F-D2AB-7B3E-1075-C1F64846414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286D5EB-CF3C-FAA6-ABB1-6E91476F2048}"/>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20498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D2E625-496C-0E61-8D2F-14DC8DDEB649}"/>
              </a:ext>
            </a:extLst>
          </p:cNvPr>
          <p:cNvSpPr>
            <a:spLocks noGrp="1"/>
          </p:cNvSpPr>
          <p:nvPr>
            <p:ph type="title" orient="vert"/>
          </p:nvPr>
        </p:nvSpPr>
        <p:spPr>
          <a:xfrm>
            <a:off x="8514831"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C7E0064-6BBF-46F4-51CF-F08EC7C10542}"/>
              </a:ext>
            </a:extLst>
          </p:cNvPr>
          <p:cNvSpPr>
            <a:spLocks noGrp="1"/>
          </p:cNvSpPr>
          <p:nvPr>
            <p:ph type="body" orient="vert" idx="1"/>
          </p:nvPr>
        </p:nvSpPr>
        <p:spPr>
          <a:xfrm>
            <a:off x="628131"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30893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09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A8D7D-BD5F-4848-87E5-ADD1F4A6E5F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1675790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88817654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411821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769051" y="5976698"/>
            <a:ext cx="7706357" cy="365125"/>
          </a:xfrm>
          <a:prstGeom prst="rect">
            <a:avLst/>
          </a:prstGeom>
        </p:spPr>
        <p:txBody>
          <a:bodyPr/>
          <a:lstStyle/>
          <a:p>
            <a:endParaRPr lang="en-GB"/>
          </a:p>
        </p:txBody>
      </p:sp>
      <p:sp>
        <p:nvSpPr>
          <p:cNvPr id="5" name="Footer Placeholder 4"/>
          <p:cNvSpPr>
            <a:spLocks noGrp="1"/>
          </p:cNvSpPr>
          <p:nvPr>
            <p:ph type="ftr" sz="quarter" idx="11"/>
          </p:nvPr>
        </p:nvSpPr>
        <p:spPr>
          <a:xfrm>
            <a:off x="4038603" y="6356351"/>
            <a:ext cx="4114799"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11241214" y="5390438"/>
            <a:ext cx="677614" cy="625610"/>
          </a:xfrm>
          <a:prstGeom prst="rect">
            <a:avLst/>
          </a:prstGeom>
        </p:spPr>
        <p:txBody>
          <a:bodyPr/>
          <a:lstStyle/>
          <a:p>
            <a:fld id="{CDEA46CE-92BB-4B22-8BD4-28032886E2F8}" type="slidenum">
              <a:rPr lang="en-GB" smtClean="0"/>
              <a:t>‹#›</a:t>
            </a:fld>
            <a:endParaRPr lang="en-GB"/>
          </a:p>
        </p:txBody>
      </p:sp>
      <p:sp>
        <p:nvSpPr>
          <p:cNvPr id="7" name="TextBox 6">
            <a:extLst>
              <a:ext uri="{FF2B5EF4-FFF2-40B4-BE49-F238E27FC236}">
                <a16:creationId xmlns:a16="http://schemas.microsoft.com/office/drawing/2014/main" id="{87905B94-067F-E19E-C39C-239C3B256105}"/>
              </a:ext>
            </a:extLst>
          </p:cNvPr>
          <p:cNvSpPr txBox="1"/>
          <p:nvPr userDrawn="1"/>
        </p:nvSpPr>
        <p:spPr>
          <a:xfrm>
            <a:off x="0" y="5864745"/>
            <a:ext cx="12192000" cy="830997"/>
          </a:xfrm>
          <a:prstGeom prst="rect">
            <a:avLst/>
          </a:prstGeom>
          <a:solidFill>
            <a:schemeClr val="bg2">
              <a:lumMod val="90000"/>
            </a:schemeClr>
          </a:solidFill>
        </p:spPr>
        <p:txBody>
          <a:bodyPr wrap="square" rtlCol="0">
            <a:spAutoFit/>
          </a:bodyPr>
          <a:lstStyle/>
          <a:p>
            <a:r>
              <a:rPr lang="en-GB" sz="4800">
                <a:latin typeface="Arial" panose="020B0604020202020204" pitchFamily="34" charset="0"/>
                <a:cs typeface="Arial" panose="020B0604020202020204" pitchFamily="34" charset="0"/>
              </a:rPr>
              <a:t>BRAND AND PRODUCT ID</a:t>
            </a:r>
          </a:p>
        </p:txBody>
      </p:sp>
      <p:sp>
        <p:nvSpPr>
          <p:cNvPr id="8" name="TextBox 7">
            <a:extLst>
              <a:ext uri="{FF2B5EF4-FFF2-40B4-BE49-F238E27FC236}">
                <a16:creationId xmlns:a16="http://schemas.microsoft.com/office/drawing/2014/main" id="{A6E6A4B7-B7E7-BA42-FDB3-EAD084F2AF72}"/>
              </a:ext>
            </a:extLst>
          </p:cNvPr>
          <p:cNvSpPr txBox="1"/>
          <p:nvPr userDrawn="1"/>
        </p:nvSpPr>
        <p:spPr>
          <a:xfrm rot="16200000">
            <a:off x="8278741" y="3075057"/>
            <a:ext cx="6858000" cy="707886"/>
          </a:xfrm>
          <a:prstGeom prst="rect">
            <a:avLst/>
          </a:prstGeom>
          <a:solidFill>
            <a:schemeClr val="bg2">
              <a:lumMod val="90000"/>
            </a:schemeClr>
          </a:solidFill>
        </p:spPr>
        <p:txBody>
          <a:bodyPr wrap="square" rtlCol="0">
            <a:spAutoFit/>
          </a:bodyPr>
          <a:lstStyle/>
          <a:p>
            <a:r>
              <a:rPr lang="en-GB" sz="4000">
                <a:latin typeface="Arial" panose="020B0604020202020204" pitchFamily="34" charset="0"/>
                <a:cs typeface="Arial" panose="020B0604020202020204" pitchFamily="34" charset="0"/>
              </a:rPr>
              <a:t>BRAND AND PRODUCT ID</a:t>
            </a:r>
          </a:p>
        </p:txBody>
      </p:sp>
    </p:spTree>
    <p:extLst>
      <p:ext uri="{BB962C8B-B14F-4D97-AF65-F5344CB8AC3E}">
        <p14:creationId xmlns:p14="http://schemas.microsoft.com/office/powerpoint/2010/main" val="4075763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a:xfrm>
            <a:off x="4038603" y="6356351"/>
            <a:ext cx="4114799" cy="365125"/>
          </a:xfrm>
          <a:prstGeom prst="rect">
            <a:avLst/>
          </a:prstGeom>
        </p:spPr>
        <p:txBody>
          <a:bodyPr/>
          <a:lstStyle/>
          <a:p>
            <a:endParaRPr lang="en-GB"/>
          </a:p>
        </p:txBody>
      </p:sp>
    </p:spTree>
    <p:extLst>
      <p:ext uri="{BB962C8B-B14F-4D97-AF65-F5344CB8AC3E}">
        <p14:creationId xmlns:p14="http://schemas.microsoft.com/office/powerpoint/2010/main" val="3247457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091921503"/>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4"/>
            <a:ext cx="10363200" cy="2387599"/>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1"/>
            </a:lvl1pPr>
            <a:lvl2pPr marL="457204" indent="0" algn="ctr">
              <a:buNone/>
              <a:defRPr sz="2000"/>
            </a:lvl2pPr>
            <a:lvl3pPr marL="914409" indent="0" algn="ctr">
              <a:buNone/>
              <a:defRPr sz="1800"/>
            </a:lvl3pPr>
            <a:lvl4pPr marL="1371615" indent="0" algn="ctr">
              <a:buNone/>
              <a:defRPr sz="1600"/>
            </a:lvl4pPr>
            <a:lvl5pPr marL="1828820" indent="0" algn="ctr">
              <a:buNone/>
              <a:defRPr sz="1600"/>
            </a:lvl5pPr>
            <a:lvl6pPr marL="2286023" indent="0" algn="ctr">
              <a:buNone/>
              <a:defRPr sz="1600"/>
            </a:lvl6pPr>
            <a:lvl7pPr marL="2743229" indent="0" algn="ctr">
              <a:buNone/>
              <a:defRPr sz="1600"/>
            </a:lvl7pPr>
            <a:lvl8pPr marL="3200435" indent="0" algn="ctr">
              <a:buNone/>
              <a:defRPr sz="1600"/>
            </a:lvl8pPr>
            <a:lvl9pPr marL="365763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627540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EC494-0242-4051-FACA-56D5AD7DBC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4BFD359-A1AB-D695-D3AC-56B6D01A9E03}"/>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816154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429383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1"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6"/>
            <a:ext cx="10515601" cy="1500187"/>
          </a:xfrm>
        </p:spPr>
        <p:txBody>
          <a:bodyPr/>
          <a:lstStyle>
            <a:lvl1pPr marL="0" indent="0">
              <a:buNone/>
              <a:defRPr sz="2401">
                <a:solidFill>
                  <a:schemeClr val="tx1"/>
                </a:solidFill>
              </a:defRPr>
            </a:lvl1pPr>
            <a:lvl2pPr marL="457204" indent="0">
              <a:buNone/>
              <a:defRPr sz="2000">
                <a:solidFill>
                  <a:schemeClr val="tx1">
                    <a:tint val="75000"/>
                  </a:schemeClr>
                </a:solidFill>
              </a:defRPr>
            </a:lvl2pPr>
            <a:lvl3pPr marL="914409" indent="0">
              <a:buNone/>
              <a:defRPr sz="1800">
                <a:solidFill>
                  <a:schemeClr val="tx1">
                    <a:tint val="75000"/>
                  </a:schemeClr>
                </a:solidFill>
              </a:defRPr>
            </a:lvl3pPr>
            <a:lvl4pPr marL="1371615" indent="0">
              <a:buNone/>
              <a:defRPr sz="1600">
                <a:solidFill>
                  <a:schemeClr val="tx1">
                    <a:tint val="75000"/>
                  </a:schemeClr>
                </a:solidFill>
              </a:defRPr>
            </a:lvl4pPr>
            <a:lvl5pPr marL="1828820" indent="0">
              <a:buNone/>
              <a:defRPr sz="1600">
                <a:solidFill>
                  <a:schemeClr val="tx1">
                    <a:tint val="75000"/>
                  </a:schemeClr>
                </a:solidFill>
              </a:defRPr>
            </a:lvl5pPr>
            <a:lvl6pPr marL="2286023" indent="0">
              <a:buNone/>
              <a:defRPr sz="1600">
                <a:solidFill>
                  <a:schemeClr val="tx1">
                    <a:tint val="75000"/>
                  </a:schemeClr>
                </a:solidFill>
              </a:defRPr>
            </a:lvl6pPr>
            <a:lvl7pPr marL="2743229" indent="0">
              <a:buNone/>
              <a:defRPr sz="1600">
                <a:solidFill>
                  <a:schemeClr val="tx1">
                    <a:tint val="75000"/>
                  </a:schemeClr>
                </a:solidFill>
              </a:defRPr>
            </a:lvl7pPr>
            <a:lvl8pPr marL="3200435" indent="0">
              <a:buNone/>
              <a:defRPr sz="1600">
                <a:solidFill>
                  <a:schemeClr val="tx1">
                    <a:tint val="75000"/>
                  </a:schemeClr>
                </a:solidFill>
              </a:defRPr>
            </a:lvl8pPr>
            <a:lvl9pPr marL="365763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6103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8"/>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5552744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1" cy="1325563"/>
          </a:xfrm>
        </p:spPr>
        <p:txBody>
          <a:bodyPr/>
          <a:lstStyle/>
          <a:p>
            <a:r>
              <a:rPr lang="en-US"/>
              <a:t>Click to edit Master title style</a:t>
            </a:r>
          </a:p>
        </p:txBody>
      </p:sp>
      <p:sp>
        <p:nvSpPr>
          <p:cNvPr id="3" name="Text Placeholder 2"/>
          <p:cNvSpPr>
            <a:spLocks noGrp="1"/>
          </p:cNvSpPr>
          <p:nvPr>
            <p:ph type="body" idx="1"/>
          </p:nvPr>
        </p:nvSpPr>
        <p:spPr>
          <a:xfrm>
            <a:off x="839789" y="1681162"/>
            <a:ext cx="5157786"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7"/>
            <a:ext cx="515778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2"/>
            <a:ext cx="5183189" cy="823913"/>
          </a:xfrm>
        </p:spPr>
        <p:txBody>
          <a:bodyPr anchor="b"/>
          <a:lstStyle>
            <a:lvl1pPr marL="0" indent="0">
              <a:buNone/>
              <a:defRPr sz="2401" b="1"/>
            </a:lvl1pPr>
            <a:lvl2pPr marL="457204" indent="0">
              <a:buNone/>
              <a:defRPr sz="2000" b="1"/>
            </a:lvl2pPr>
            <a:lvl3pPr marL="914409" indent="0">
              <a:buNone/>
              <a:defRPr sz="1800" b="1"/>
            </a:lvl3pPr>
            <a:lvl4pPr marL="1371615" indent="0">
              <a:buNone/>
              <a:defRPr sz="1600" b="1"/>
            </a:lvl4pPr>
            <a:lvl5pPr marL="1828820" indent="0">
              <a:buNone/>
              <a:defRPr sz="1600" b="1"/>
            </a:lvl5pPr>
            <a:lvl6pPr marL="2286023" indent="0">
              <a:buNone/>
              <a:defRPr sz="1600" b="1"/>
            </a:lvl6pPr>
            <a:lvl7pPr marL="2743229" indent="0">
              <a:buNone/>
              <a:defRPr sz="1600" b="1"/>
            </a:lvl7pPr>
            <a:lvl8pPr marL="3200435" indent="0">
              <a:buNone/>
              <a:defRPr sz="1600" b="1"/>
            </a:lvl8pPr>
            <a:lvl9pPr marL="36576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3" y="2505077"/>
            <a:ext cx="518318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546997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1752996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61365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90" y="987429"/>
            <a:ext cx="6172199" cy="4873626"/>
          </a:xfrm>
        </p:spPr>
        <p:txBody>
          <a:bodyPr/>
          <a:lstStyle>
            <a:lvl1pPr>
              <a:defRPr sz="3200"/>
            </a:lvl1pPr>
            <a:lvl2pPr>
              <a:defRPr sz="2800"/>
            </a:lvl2pPr>
            <a:lvl3pPr>
              <a:defRPr sz="2401"/>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18804177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90" y="987429"/>
            <a:ext cx="6172199" cy="4873626"/>
          </a:xfrm>
        </p:spPr>
        <p:txBody>
          <a:bodyPr anchor="t"/>
          <a:lstStyle>
            <a:lvl1pPr marL="0" indent="0">
              <a:buNone/>
              <a:defRPr sz="3200"/>
            </a:lvl1pPr>
            <a:lvl2pPr marL="457204" indent="0">
              <a:buNone/>
              <a:defRPr sz="2800"/>
            </a:lvl2pPr>
            <a:lvl3pPr marL="914409" indent="0">
              <a:buNone/>
              <a:defRPr sz="2401"/>
            </a:lvl3pPr>
            <a:lvl4pPr marL="1371615" indent="0">
              <a:buNone/>
              <a:defRPr sz="2000"/>
            </a:lvl4pPr>
            <a:lvl5pPr marL="1828820" indent="0">
              <a:buNone/>
              <a:defRPr sz="2000"/>
            </a:lvl5pPr>
            <a:lvl6pPr marL="2286023" indent="0">
              <a:buNone/>
              <a:defRPr sz="2000"/>
            </a:lvl6pPr>
            <a:lvl7pPr marL="2743229" indent="0">
              <a:buNone/>
              <a:defRPr sz="2000"/>
            </a:lvl7pPr>
            <a:lvl8pPr marL="3200435" indent="0">
              <a:buNone/>
              <a:defRPr sz="2000"/>
            </a:lvl8pPr>
            <a:lvl9pPr marL="3657639" indent="0">
              <a:buNone/>
              <a:defRPr sz="2000"/>
            </a:lvl9pPr>
          </a:lstStyle>
          <a:p>
            <a:r>
              <a:rPr lang="en-US"/>
              <a:t>Click icon to add picture</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600"/>
            </a:lvl1pPr>
            <a:lvl2pPr marL="457204" indent="0">
              <a:buNone/>
              <a:defRPr sz="1400"/>
            </a:lvl2pPr>
            <a:lvl3pPr marL="914409" indent="0">
              <a:buNone/>
              <a:defRPr sz="1200"/>
            </a:lvl3pPr>
            <a:lvl4pPr marL="1371615" indent="0">
              <a:buNone/>
              <a:defRPr sz="1000"/>
            </a:lvl4pPr>
            <a:lvl5pPr marL="1828820" indent="0">
              <a:buNone/>
              <a:defRPr sz="1000"/>
            </a:lvl5pPr>
            <a:lvl6pPr marL="2286023" indent="0">
              <a:buNone/>
              <a:defRPr sz="1000"/>
            </a:lvl6pPr>
            <a:lvl7pPr marL="2743229" indent="0">
              <a:buNone/>
              <a:defRPr sz="1000"/>
            </a:lvl7pPr>
            <a:lvl8pPr marL="3200435" indent="0">
              <a:buNone/>
              <a:defRPr sz="1000"/>
            </a:lvl8pPr>
            <a:lvl9pPr marL="365763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6744588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7854483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8"/>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28"/>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3825911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E2731-2598-10B6-E463-F1B0400CF8F0}"/>
              </a:ext>
            </a:extLst>
          </p:cNvPr>
          <p:cNvSpPr>
            <a:spLocks noGrp="1"/>
          </p:cNvSpPr>
          <p:nvPr>
            <p:ph type="title"/>
          </p:nvPr>
        </p:nvSpPr>
        <p:spPr>
          <a:xfrm>
            <a:off x="679622" y="1709738"/>
            <a:ext cx="10478529"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4873CD-E7E2-C4CD-B79D-54AA0DE2293D}"/>
              </a:ext>
            </a:extLst>
          </p:cNvPr>
          <p:cNvSpPr>
            <a:spLocks noGrp="1"/>
          </p:cNvSpPr>
          <p:nvPr>
            <p:ph type="body" idx="1"/>
          </p:nvPr>
        </p:nvSpPr>
        <p:spPr>
          <a:xfrm>
            <a:off x="679622" y="4589463"/>
            <a:ext cx="10478529"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9488672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E8F030-08E8-746F-6B60-6944293C97B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58F925-6232-77A8-0C45-0F49FB2FC649}"/>
              </a:ext>
            </a:extLst>
          </p:cNvPr>
          <p:cNvSpPr>
            <a:spLocks noGrp="1"/>
          </p:cNvSpPr>
          <p:nvPr>
            <p:ph type="sldNum" sz="quarter" idx="12"/>
          </p:nvPr>
        </p:nvSpPr>
        <p:spPr/>
        <p:txBody>
          <a:bodyPr/>
          <a:lstStyle/>
          <a:p>
            <a:fld id="{CDEA46CE-92BB-4B22-8BD4-28032886E2F8}" type="slidenum">
              <a:rPr lang="en-GB" smtClean="0"/>
              <a:t>‹#›</a:t>
            </a:fld>
            <a:endParaRPr lang="en-GB"/>
          </a:p>
        </p:txBody>
      </p:sp>
    </p:spTree>
    <p:extLst>
      <p:ext uri="{BB962C8B-B14F-4D97-AF65-F5344CB8AC3E}">
        <p14:creationId xmlns:p14="http://schemas.microsoft.com/office/powerpoint/2010/main" val="2083850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0"/>
            <a:ext cx="1934005"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433"/>
          </a:xfrm>
          <a:prstGeom prst="rect">
            <a:avLst/>
          </a:prstGeom>
        </p:spPr>
        <p:txBody>
          <a:bodyPr/>
          <a:lstStyle>
            <a:lvl1pPr marL="380990" indent="-380990">
              <a:buClr>
                <a:srgbClr val="EE2A24"/>
              </a:buClr>
              <a:buFont typeface="Arial" panose="020B0604020202020204" pitchFamily="34" charset="0"/>
              <a:buChar char="­"/>
              <a:defRPr sz="2400"/>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648979508"/>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996558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867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42100-302D-702B-C270-BB2865429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054B5A-CE49-E90C-8662-E5AFD5CDAE02}"/>
              </a:ext>
            </a:extLst>
          </p:cNvPr>
          <p:cNvSpPr>
            <a:spLocks noGrp="1"/>
          </p:cNvSpPr>
          <p:nvPr>
            <p:ph sz="half" idx="1"/>
          </p:nvPr>
        </p:nvSpPr>
        <p:spPr>
          <a:xfrm>
            <a:off x="679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4928F4A-202A-BDC1-EB3D-C7EDAD367BBD}"/>
              </a:ext>
            </a:extLst>
          </p:cNvPr>
          <p:cNvSpPr>
            <a:spLocks noGrp="1"/>
          </p:cNvSpPr>
          <p:nvPr>
            <p:ph sz="half" idx="2"/>
          </p:nvPr>
        </p:nvSpPr>
        <p:spPr>
          <a:xfrm>
            <a:off x="6013622" y="1825625"/>
            <a:ext cx="5144529"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7151487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C38CB-DD72-6824-EC2C-BAD0E04EF4F0}"/>
              </a:ext>
            </a:extLst>
          </p:cNvPr>
          <p:cNvSpPr>
            <a:spLocks noGrp="1"/>
          </p:cNvSpPr>
          <p:nvPr>
            <p:ph type="title"/>
          </p:nvPr>
        </p:nvSpPr>
        <p:spPr>
          <a:xfrm>
            <a:off x="679151"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F84A20B-F385-EDFE-13FA-D521E62C6E75}"/>
              </a:ext>
            </a:extLst>
          </p:cNvPr>
          <p:cNvSpPr>
            <a:spLocks noGrp="1"/>
          </p:cNvSpPr>
          <p:nvPr>
            <p:ph type="body" idx="1"/>
          </p:nvPr>
        </p:nvSpPr>
        <p:spPr>
          <a:xfrm>
            <a:off x="679151"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BF2CAFB-D621-CDC6-AB94-C4386010C2F4}"/>
              </a:ext>
            </a:extLst>
          </p:cNvPr>
          <p:cNvSpPr>
            <a:spLocks noGrp="1"/>
          </p:cNvSpPr>
          <p:nvPr>
            <p:ph sz="half" idx="2"/>
          </p:nvPr>
        </p:nvSpPr>
        <p:spPr>
          <a:xfrm>
            <a:off x="679151"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48AE31F9-2ED2-8504-2CD9-F275A71C4BA5}"/>
              </a:ext>
            </a:extLst>
          </p:cNvPr>
          <p:cNvSpPr>
            <a:spLocks noGrp="1"/>
          </p:cNvSpPr>
          <p:nvPr>
            <p:ph type="body" sz="quarter" idx="3"/>
          </p:nvPr>
        </p:nvSpPr>
        <p:spPr>
          <a:xfrm>
            <a:off x="601156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22CED11-1148-7A55-6EAE-DB32D13AA16C}"/>
              </a:ext>
            </a:extLst>
          </p:cNvPr>
          <p:cNvSpPr>
            <a:spLocks noGrp="1"/>
          </p:cNvSpPr>
          <p:nvPr>
            <p:ph sz="quarter" idx="4"/>
          </p:nvPr>
        </p:nvSpPr>
        <p:spPr>
          <a:xfrm>
            <a:off x="601156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614163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25CD-AA63-79D4-8C64-D2A66F35D099}"/>
              </a:ext>
            </a:extLst>
          </p:cNvPr>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2905954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347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A1FC8-E374-ED79-CAF6-80167FE44794}"/>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29FF546-57DE-82B2-ECAD-F3089D962ECD}"/>
              </a:ext>
            </a:extLst>
          </p:cNvPr>
          <p:cNvSpPr>
            <a:spLocks noGrp="1"/>
          </p:cNvSpPr>
          <p:nvPr>
            <p:ph idx="1"/>
          </p:nvPr>
        </p:nvSpPr>
        <p:spPr>
          <a:xfrm>
            <a:off x="4973123"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95F1E8F-5D0D-267D-5519-47209A18C43D}"/>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79455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3B72FC4-5883-201A-19DA-032BC85F41CD}"/>
              </a:ext>
            </a:extLst>
          </p:cNvPr>
          <p:cNvSpPr>
            <a:spLocks noGrp="1"/>
          </p:cNvSpPr>
          <p:nvPr>
            <p:ph type="pic" idx="1"/>
          </p:nvPr>
        </p:nvSpPr>
        <p:spPr>
          <a:xfrm>
            <a:off x="497312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F56BBFCD-6654-3711-C7A7-41F7FC0CB7DD}"/>
              </a:ext>
            </a:extLst>
          </p:cNvPr>
          <p:cNvSpPr>
            <a:spLocks noGrp="1"/>
          </p:cNvSpPr>
          <p:nvPr>
            <p:ph type="title"/>
          </p:nvPr>
        </p:nvSpPr>
        <p:spPr>
          <a:xfrm>
            <a:off x="691978" y="457200"/>
            <a:ext cx="3869982" cy="1600200"/>
          </a:xfrm>
        </p:spPr>
        <p:txBody>
          <a:bodyPr anchor="b"/>
          <a:lstStyle>
            <a:lvl1pPr>
              <a:defRPr sz="3200"/>
            </a:lvl1pPr>
          </a:lstStyle>
          <a:p>
            <a:r>
              <a:rPr lang="en-GB"/>
              <a:t>Click to edit Master title style</a:t>
            </a:r>
            <a:endParaRPr lang="en-US"/>
          </a:p>
        </p:txBody>
      </p:sp>
      <p:sp>
        <p:nvSpPr>
          <p:cNvPr id="9" name="Text Placeholder 3">
            <a:extLst>
              <a:ext uri="{FF2B5EF4-FFF2-40B4-BE49-F238E27FC236}">
                <a16:creationId xmlns:a16="http://schemas.microsoft.com/office/drawing/2014/main" id="{B8991DF8-935B-438E-9A40-D84A4BB820C9}"/>
              </a:ext>
            </a:extLst>
          </p:cNvPr>
          <p:cNvSpPr>
            <a:spLocks noGrp="1"/>
          </p:cNvSpPr>
          <p:nvPr>
            <p:ph type="body" sz="half" idx="2"/>
          </p:nvPr>
        </p:nvSpPr>
        <p:spPr>
          <a:xfrm>
            <a:off x="691978" y="2057400"/>
            <a:ext cx="3869982"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992949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image" Target="../media/image5.sv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4.png"/><Relationship Id="rId2" Type="http://schemas.openxmlformats.org/officeDocument/2006/relationships/slideLayout" Target="../slideLayouts/slideLayout20.xml"/><Relationship Id="rId16" Type="http://schemas.openxmlformats.org/officeDocument/2006/relationships/theme" Target="../theme/theme2.xml"/><Relationship Id="rId20" Type="http://schemas.openxmlformats.org/officeDocument/2006/relationships/image" Target="../media/image7.svg"/><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image" Target="../media/image6.png"/><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651CE-BA12-362B-8D63-484D5ECFFD71}"/>
              </a:ext>
            </a:extLst>
          </p:cNvPr>
          <p:cNvSpPr>
            <a:spLocks noGrp="1"/>
          </p:cNvSpPr>
          <p:nvPr>
            <p:ph type="title"/>
          </p:nvPr>
        </p:nvSpPr>
        <p:spPr>
          <a:xfrm>
            <a:off x="679622" y="365125"/>
            <a:ext cx="10478529"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8BBE032-79E9-CFEB-77B7-2F1C41A26B0F}"/>
              </a:ext>
            </a:extLst>
          </p:cNvPr>
          <p:cNvSpPr>
            <a:spLocks noGrp="1"/>
          </p:cNvSpPr>
          <p:nvPr>
            <p:ph type="body" idx="1"/>
          </p:nvPr>
        </p:nvSpPr>
        <p:spPr>
          <a:xfrm>
            <a:off x="679622" y="1825625"/>
            <a:ext cx="10478529"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Box 10">
            <a:extLst>
              <a:ext uri="{FF2B5EF4-FFF2-40B4-BE49-F238E27FC236}">
                <a16:creationId xmlns:a16="http://schemas.microsoft.com/office/drawing/2014/main" id="{669B2732-90BB-5C30-7D32-2F33F5139378}"/>
              </a:ext>
            </a:extLst>
          </p:cNvPr>
          <p:cNvSpPr txBox="1"/>
          <p:nvPr userDrawn="1"/>
        </p:nvSpPr>
        <p:spPr>
          <a:xfrm>
            <a:off x="568411" y="5895972"/>
            <a:ext cx="4191848" cy="646331"/>
          </a:xfrm>
          <a:prstGeom prst="rect">
            <a:avLst/>
          </a:prstGeom>
          <a:solidFill>
            <a:schemeClr val="bg1"/>
          </a:solidFill>
        </p:spPr>
        <p:txBody>
          <a:bodyPr wrap="square" rtlCol="0" anchor="b">
            <a:spAutoFit/>
          </a:bodyPr>
          <a:lstStyle/>
          <a:p>
            <a:r>
              <a:rPr lang="en-US" sz="3600" b="1">
                <a:solidFill>
                  <a:schemeClr val="tx1"/>
                </a:solidFill>
                <a:latin typeface="HelveticaNeueLT Pro 55 Roman" panose="020B0604020202020204"/>
                <a:cs typeface="Arial" panose="020B0604020202020204" pitchFamily="34" charset="0"/>
              </a:rPr>
              <a:t>Weather</a:t>
            </a:r>
            <a:r>
              <a:rPr lang="en-US" sz="3600" b="1">
                <a:solidFill>
                  <a:srgbClr val="FF0000"/>
                </a:solidFill>
                <a:latin typeface="HelveticaNeueLT Pro 55 Roman" panose="020B0604020202020204"/>
                <a:cs typeface="Arial" panose="020B0604020202020204" pitchFamily="34" charset="0"/>
              </a:rPr>
              <a:t> Together</a:t>
            </a:r>
          </a:p>
        </p:txBody>
      </p:sp>
      <p:sp>
        <p:nvSpPr>
          <p:cNvPr id="4" name="TextBox 3">
            <a:extLst>
              <a:ext uri="{FF2B5EF4-FFF2-40B4-BE49-F238E27FC236}">
                <a16:creationId xmlns:a16="http://schemas.microsoft.com/office/drawing/2014/main" id="{814A048F-CD62-8E55-6876-27B9ED403DC3}"/>
              </a:ext>
            </a:extLst>
          </p:cNvPr>
          <p:cNvSpPr txBox="1"/>
          <p:nvPr userDrawn="1"/>
        </p:nvSpPr>
        <p:spPr>
          <a:xfrm>
            <a:off x="5933516" y="6235972"/>
            <a:ext cx="3828458" cy="276999"/>
          </a:xfrm>
          <a:prstGeom prst="rect">
            <a:avLst/>
          </a:prstGeom>
          <a:solidFill>
            <a:schemeClr val="bg1"/>
          </a:solidFill>
        </p:spPr>
        <p:txBody>
          <a:bodyPr wrap="square" rtlCol="0">
            <a:spAutoFit/>
          </a:bodyPr>
          <a:lstStyle/>
          <a:p>
            <a:r>
              <a:rPr lang="en-GB" sz="1200" b="1" dirty="0">
                <a:solidFill>
                  <a:srgbClr val="FF0000"/>
                </a:solidFill>
                <a:latin typeface="Arial" panose="020B0604020202020204" pitchFamily="34" charset="0"/>
                <a:cs typeface="Arial" panose="020B0604020202020204" pitchFamily="34" charset="0"/>
              </a:rPr>
              <a:t>Flooding           Prepare your home             </a:t>
            </a:r>
            <a:r>
              <a:rPr lang="en-GB" sz="1200" b="1" dirty="0">
                <a:latin typeface="Arial" panose="020B0604020202020204" pitchFamily="34" charset="0"/>
                <a:cs typeface="Arial" panose="020B0604020202020204" pitchFamily="34" charset="0"/>
              </a:rPr>
              <a:t>Apply</a:t>
            </a:r>
          </a:p>
        </p:txBody>
      </p:sp>
      <p:pic>
        <p:nvPicPr>
          <p:cNvPr id="5" name="Picture 4">
            <a:extLst>
              <a:ext uri="{FF2B5EF4-FFF2-40B4-BE49-F238E27FC236}">
                <a16:creationId xmlns:a16="http://schemas.microsoft.com/office/drawing/2014/main" id="{D1504145-2034-3B66-0671-A79063967957}"/>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6771293" y="6254326"/>
            <a:ext cx="172432" cy="172432"/>
          </a:xfrm>
          <a:prstGeom prst="rect">
            <a:avLst/>
          </a:prstGeom>
        </p:spPr>
      </p:pic>
      <p:pic>
        <p:nvPicPr>
          <p:cNvPr id="6" name="Picture 5">
            <a:extLst>
              <a:ext uri="{FF2B5EF4-FFF2-40B4-BE49-F238E27FC236}">
                <a16:creationId xmlns:a16="http://schemas.microsoft.com/office/drawing/2014/main" id="{4C2382CB-2F35-3C74-D495-83AE6ED18B3A}"/>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8837726" y="6254326"/>
            <a:ext cx="172432" cy="177994"/>
          </a:xfrm>
          <a:prstGeom prst="rect">
            <a:avLst/>
          </a:prstGeom>
        </p:spPr>
      </p:pic>
    </p:spTree>
    <p:extLst>
      <p:ext uri="{BB962C8B-B14F-4D97-AF65-F5344CB8AC3E}">
        <p14:creationId xmlns:p14="http://schemas.microsoft.com/office/powerpoint/2010/main" val="251715589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38">
          <p15:clr>
            <a:srgbClr val="F26B43"/>
          </p15:clr>
        </p15:guide>
        <p15:guide id="2" pos="415">
          <p15:clr>
            <a:srgbClr val="F26B43"/>
          </p15:clr>
        </p15:guide>
        <p15:guide id="3" pos="3795">
          <p15:clr>
            <a:srgbClr val="F26B43"/>
          </p15:clr>
        </p15:guide>
        <p15:guide id="4" pos="365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6"/>
            <a:ext cx="1037137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2" y="1825628"/>
            <a:ext cx="10371371" cy="39127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3"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3" y="6356351"/>
            <a:ext cx="411479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241214" y="5390438"/>
            <a:ext cx="677614" cy="625610"/>
          </a:xfrm>
          <a:prstGeom prst="rect">
            <a:avLst/>
          </a:prstGeom>
        </p:spPr>
        <p:txBody>
          <a:bodyPr vert="horz" lIns="91440" tIns="45720" rIns="91440" bIns="45720" rtlCol="0" anchor="ctr"/>
          <a:lstStyle>
            <a:lvl1pPr algn="r">
              <a:defRPr sz="2800">
                <a:solidFill>
                  <a:srgbClr val="EE2A24"/>
                </a:solidFill>
              </a:defRPr>
            </a:lvl1pPr>
          </a:lstStyle>
          <a:p>
            <a:fld id="{CDEA46CE-92BB-4B22-8BD4-28032886E2F8}" type="slidenum">
              <a:rPr lang="en-GB" smtClean="0"/>
              <a:pPr/>
              <a:t>‹#›</a:t>
            </a:fld>
            <a:endParaRPr lang="en-GB"/>
          </a:p>
        </p:txBody>
      </p:sp>
      <p:pic>
        <p:nvPicPr>
          <p:cNvPr id="11" name="Graphic 10">
            <a:extLst>
              <a:ext uri="{FF2B5EF4-FFF2-40B4-BE49-F238E27FC236}">
                <a16:creationId xmlns:a16="http://schemas.microsoft.com/office/drawing/2014/main" id="{DEC281FF-CE2D-7A6C-A891-57B231C5F5E0}"/>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982200" y="5946084"/>
            <a:ext cx="2209800" cy="971550"/>
          </a:xfrm>
          <a:prstGeom prst="rect">
            <a:avLst/>
          </a:prstGeom>
        </p:spPr>
      </p:pic>
      <p:cxnSp>
        <p:nvCxnSpPr>
          <p:cNvPr id="13" name="Straight Connector 12">
            <a:extLst>
              <a:ext uri="{FF2B5EF4-FFF2-40B4-BE49-F238E27FC236}">
                <a16:creationId xmlns:a16="http://schemas.microsoft.com/office/drawing/2014/main" id="{812A7489-FD98-C6ED-2362-08E4CDB9D603}"/>
              </a:ext>
            </a:extLst>
          </p:cNvPr>
          <p:cNvCxnSpPr>
            <a:cxnSpLocks/>
          </p:cNvCxnSpPr>
          <p:nvPr userDrawn="1"/>
        </p:nvCxnSpPr>
        <p:spPr>
          <a:xfrm flipH="1">
            <a:off x="381000" y="5886450"/>
            <a:ext cx="11425238" cy="0"/>
          </a:xfrm>
          <a:prstGeom prst="line">
            <a:avLst/>
          </a:prstGeom>
          <a:ln w="508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CDB26856-213F-8BEF-8A5E-E32802DB2A4E}"/>
              </a:ext>
            </a:extLst>
          </p:cNvPr>
          <p:cNvPicPr>
            <a:picLocks noChangeAspect="1"/>
          </p:cNvPicPr>
          <p:nvPr userDrawn="1"/>
        </p:nvPicPr>
        <p:blipFill>
          <a:blip r:embed="rId19" cstate="email">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rot="5400000">
            <a:off x="1001817" y="5125703"/>
            <a:ext cx="797440" cy="2578130"/>
          </a:xfrm>
          <a:prstGeom prst="rect">
            <a:avLst/>
          </a:prstGeom>
        </p:spPr>
      </p:pic>
    </p:spTree>
    <p:extLst>
      <p:ext uri="{BB962C8B-B14F-4D97-AF65-F5344CB8AC3E}">
        <p14:creationId xmlns:p14="http://schemas.microsoft.com/office/powerpoint/2010/main" val="29681124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 id="2147483675" r:id="rId14"/>
    <p:sldLayoutId id="2147483695" r:id="rId15"/>
  </p:sldLayoutIdLst>
  <p:hf sldNum="0" hdr="0" ftr="0" dt="0"/>
  <p:txStyles>
    <p:titleStyle>
      <a:lvl1pPr algn="l" defTabSz="9144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9" rtl="0" eaLnBrk="1" latinLnBrk="0" hangingPunct="1">
        <a:defRPr sz="1800" kern="1200">
          <a:solidFill>
            <a:schemeClr val="tx1"/>
          </a:solidFill>
          <a:latin typeface="+mn-lt"/>
          <a:ea typeface="+mn-ea"/>
          <a:cs typeface="+mn-cs"/>
        </a:defRPr>
      </a:lvl1pPr>
      <a:lvl2pPr marL="457204" algn="l" defTabSz="914409" rtl="0" eaLnBrk="1" latinLnBrk="0" hangingPunct="1">
        <a:defRPr sz="1800" kern="1200">
          <a:solidFill>
            <a:schemeClr val="tx1"/>
          </a:solidFill>
          <a:latin typeface="+mn-lt"/>
          <a:ea typeface="+mn-ea"/>
          <a:cs typeface="+mn-cs"/>
        </a:defRPr>
      </a:lvl2pPr>
      <a:lvl3pPr marL="914409" algn="l" defTabSz="914409" rtl="0" eaLnBrk="1" latinLnBrk="0" hangingPunct="1">
        <a:defRPr sz="1800" kern="1200">
          <a:solidFill>
            <a:schemeClr val="tx1"/>
          </a:solidFill>
          <a:latin typeface="+mn-lt"/>
          <a:ea typeface="+mn-ea"/>
          <a:cs typeface="+mn-cs"/>
        </a:defRPr>
      </a:lvl3pPr>
      <a:lvl4pPr marL="1371615" algn="l" defTabSz="914409" rtl="0" eaLnBrk="1" latinLnBrk="0" hangingPunct="1">
        <a:defRPr sz="1800" kern="1200">
          <a:solidFill>
            <a:schemeClr val="tx1"/>
          </a:solidFill>
          <a:latin typeface="+mn-lt"/>
          <a:ea typeface="+mn-ea"/>
          <a:cs typeface="+mn-cs"/>
        </a:defRPr>
      </a:lvl4pPr>
      <a:lvl5pPr marL="1828820" algn="l" defTabSz="914409" rtl="0" eaLnBrk="1" latinLnBrk="0" hangingPunct="1">
        <a:defRPr sz="1800" kern="1200">
          <a:solidFill>
            <a:schemeClr val="tx1"/>
          </a:solidFill>
          <a:latin typeface="+mn-lt"/>
          <a:ea typeface="+mn-ea"/>
          <a:cs typeface="+mn-cs"/>
        </a:defRPr>
      </a:lvl5pPr>
      <a:lvl6pPr marL="2286023" algn="l" defTabSz="914409" rtl="0" eaLnBrk="1" latinLnBrk="0" hangingPunct="1">
        <a:defRPr sz="1800" kern="1200">
          <a:solidFill>
            <a:schemeClr val="tx1"/>
          </a:solidFill>
          <a:latin typeface="+mn-lt"/>
          <a:ea typeface="+mn-ea"/>
          <a:cs typeface="+mn-cs"/>
        </a:defRPr>
      </a:lvl6pPr>
      <a:lvl7pPr marL="2743229" algn="l" defTabSz="914409" rtl="0" eaLnBrk="1" latinLnBrk="0" hangingPunct="1">
        <a:defRPr sz="1800" kern="1200">
          <a:solidFill>
            <a:schemeClr val="tx1"/>
          </a:solidFill>
          <a:latin typeface="+mn-lt"/>
          <a:ea typeface="+mn-ea"/>
          <a:cs typeface="+mn-cs"/>
        </a:defRPr>
      </a:lvl7pPr>
      <a:lvl8pPr marL="3200435" algn="l" defTabSz="914409" rtl="0" eaLnBrk="1" latinLnBrk="0" hangingPunct="1">
        <a:defRPr sz="1800" kern="1200">
          <a:solidFill>
            <a:schemeClr val="tx1"/>
          </a:solidFill>
          <a:latin typeface="+mn-lt"/>
          <a:ea typeface="+mn-ea"/>
          <a:cs typeface="+mn-cs"/>
        </a:defRPr>
      </a:lvl8pPr>
      <a:lvl9pPr marL="3657639" algn="l" defTabSz="9144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7.png"/><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22.gif"/><Relationship Id="rId7" Type="http://schemas.openxmlformats.org/officeDocument/2006/relationships/slide" Target="slide14.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7.png"/><Relationship Id="rId4" Type="http://schemas.openxmlformats.org/officeDocument/2006/relationships/slide" Target="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22.gif"/></Relationships>
</file>

<file path=ppt/slides/_rels/slide13.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slide" Target="slide10.xml"/><Relationship Id="rId7" Type="http://schemas.openxmlformats.org/officeDocument/2006/relationships/slide" Target="slide14.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7.png"/><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7" Type="http://schemas.openxmlformats.org/officeDocument/2006/relationships/image" Target="../media/image28.gi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slide" Target="slide15.xml"/><Relationship Id="rId5" Type="http://schemas.openxmlformats.org/officeDocument/2006/relationships/image" Target="../media/image29.gif"/><Relationship Id="rId4" Type="http://schemas.openxmlformats.org/officeDocument/2006/relationships/slide" Target="slide16.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2.gif"/><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28.gif"/><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slide" Target="slide18.xml"/><Relationship Id="rId5" Type="http://schemas.openxmlformats.org/officeDocument/2006/relationships/image" Target="../media/image29.gif"/><Relationship Id="rId4" Type="http://schemas.openxmlformats.org/officeDocument/2006/relationships/slide" Target="slide17.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slide" Target="slide18.xml"/><Relationship Id="rId4" Type="http://schemas.openxmlformats.org/officeDocument/2006/relationships/image" Target="../media/image38.gif"/></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28.gif"/><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slide" Target="slide19.xml"/><Relationship Id="rId5" Type="http://schemas.openxmlformats.org/officeDocument/2006/relationships/image" Target="../media/image29.gif"/><Relationship Id="rId4" Type="http://schemas.openxmlformats.org/officeDocument/2006/relationships/slide" Target="slide21.xml"/></Relationships>
</file>

<file path=ppt/slides/_rels/slide19.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39.jpeg"/><Relationship Id="rId7" Type="http://schemas.openxmlformats.org/officeDocument/2006/relationships/slide" Target="slide20.xml"/><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slide" Target="slide21.xml"/><Relationship Id="rId4" Type="http://schemas.openxmlformats.org/officeDocument/2006/relationships/slide" Target="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21.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40.jpeg"/><Relationship Id="rId7" Type="http://schemas.openxmlformats.org/officeDocument/2006/relationships/slide" Target="slide22.xml"/><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slide" Target="slide23.xml"/><Relationship Id="rId4" Type="http://schemas.openxmlformats.org/officeDocument/2006/relationships/slide" Target="slide14.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2.gif"/><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slide" Target="slide2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2.gif"/><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37.jpeg"/><Relationship Id="rId7" Type="http://schemas.openxmlformats.org/officeDocument/2006/relationships/slide" Target="slide25.xml"/><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slide" Target="slide26.xml"/><Relationship Id="rId4" Type="http://schemas.openxmlformats.org/officeDocument/2006/relationships/image" Target="../media/image38.gif"/></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slide" Target="slide26.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8" Type="http://schemas.openxmlformats.org/officeDocument/2006/relationships/hyperlink" Target="https://www.metoffice.gov.uk/weather/guides/warnings" TargetMode="External"/><Relationship Id="rId3" Type="http://schemas.openxmlformats.org/officeDocument/2006/relationships/image" Target="../media/image22.gif"/><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23.gif"/><Relationship Id="rId5" Type="http://schemas.openxmlformats.org/officeDocument/2006/relationships/image" Target="../media/image30.jpeg"/><Relationship Id="rId10" Type="http://schemas.openxmlformats.org/officeDocument/2006/relationships/slide" Target="slide27.xml"/><Relationship Id="rId4" Type="http://schemas.openxmlformats.org/officeDocument/2006/relationships/slide" Target="slide10.xml"/><Relationship Id="rId9" Type="http://schemas.openxmlformats.org/officeDocument/2006/relationships/image" Target="../media/image29.gif"/></Relationships>
</file>

<file path=ppt/slides/_rels/slide27.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image" Target="../media/image22.gif"/><Relationship Id="rId7" Type="http://schemas.openxmlformats.org/officeDocument/2006/relationships/slide" Target="slide29.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slide" Target="slide28.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2.gif"/><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23.gif"/><Relationship Id="rId4" Type="http://schemas.openxmlformats.org/officeDocument/2006/relationships/slide" Target="slide30.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2.gif"/><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slide" Target="slide30.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5.gif"/></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2.gif"/><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3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15.gif"/><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45.gif"/><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hyperlink" Target="https://www.gov.uk/sign-up-for-flood-warnings" TargetMode="External"/><Relationship Id="rId3" Type="http://schemas.openxmlformats.org/officeDocument/2006/relationships/hyperlink" Target="https://www.redcross.org.uk/get-help/prepare-for-emergencies/how-to-prepare-for-floods-and-flooding" TargetMode="External"/><Relationship Id="rId7" Type="http://schemas.openxmlformats.org/officeDocument/2006/relationships/image" Target="../media/image49.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hyperlink" Target="https://www.redcross.org.uk/stories/disasters-and-emergencies/uk/how-the-british-red-cross-helps-during-a-flood"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flood-map-for-planning.service.gov.uk/location" TargetMode="External"/><Relationship Id="rId13" Type="http://schemas.openxmlformats.org/officeDocument/2006/relationships/image" Target="../media/image15.gif"/><Relationship Id="rId3" Type="http://schemas.openxmlformats.org/officeDocument/2006/relationships/image" Target="../media/image50.jpeg"/><Relationship Id="rId7" Type="http://schemas.openxmlformats.org/officeDocument/2006/relationships/hyperlink" Target="https://map.sepa.org.uk/floodmaps" TargetMode="External"/><Relationship Id="rId12"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maps.cyfoethnaturiolcymru.gov.uk/Html5Viewer/Index.html?configBase=https://maps.cyfoethnaturiolcymru.gov.uk/Geocortex/Essentials/REST/sites/Flood_Risk/viewers/Flood_Risk/virtualdirectory/Resources/Config/Default&amp;layerTheme=0" TargetMode="External"/><Relationship Id="rId11" Type="http://schemas.openxmlformats.org/officeDocument/2006/relationships/image" Target="../media/image54.jpeg"/><Relationship Id="rId5" Type="http://schemas.openxmlformats.org/officeDocument/2006/relationships/image" Target="../media/image51.gif"/><Relationship Id="rId10" Type="http://schemas.openxmlformats.org/officeDocument/2006/relationships/image" Target="../media/image53.jpeg"/><Relationship Id="rId4" Type="http://schemas.openxmlformats.org/officeDocument/2006/relationships/hyperlink" Target="https://www.nidirect.gov.uk/articles/check-risk-flooding-your-area" TargetMode="External"/><Relationship Id="rId9" Type="http://schemas.openxmlformats.org/officeDocument/2006/relationships/image" Target="../media/image52.jpeg"/></Relationships>
</file>

<file path=ppt/slides/_rels/slide39.xml.rels><?xml version="1.0" encoding="UTF-8" standalone="yes"?>
<Relationships xmlns="http://schemas.openxmlformats.org/package/2006/relationships"><Relationship Id="rId8" Type="http://schemas.openxmlformats.org/officeDocument/2006/relationships/hyperlink" Target="mailto:jo@samaritans.org" TargetMode="External"/><Relationship Id="rId3" Type="http://schemas.openxmlformats.org/officeDocument/2006/relationships/hyperlink" Target="tel:08001111" TargetMode="External"/><Relationship Id="rId7" Type="http://schemas.openxmlformats.org/officeDocument/2006/relationships/hyperlink" Target="https://youngminds.org.uk/find-help/your-guide-to-support/" TargetMode="External"/><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hyperlink" Target="sms:85258?body=THEMIX" TargetMode="External"/><Relationship Id="rId5" Type="http://schemas.openxmlformats.org/officeDocument/2006/relationships/hyperlink" Target="https://www.childline.org.uk/login/?returnPath=%2flocker%2finbox%2f" TargetMode="External"/><Relationship Id="rId10" Type="http://schemas.openxmlformats.org/officeDocument/2006/relationships/image" Target="../media/image15.gif"/><Relationship Id="rId4" Type="http://schemas.openxmlformats.org/officeDocument/2006/relationships/hyperlink" Target="https://www.childline.org.uk/get-support/1-2-1-counsellor-chat/" TargetMode="External"/><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5" Type="http://schemas.openxmlformats.org/officeDocument/2006/relationships/image" Target="../media/image15.gif"/><Relationship Id="rId4" Type="http://schemas.openxmlformats.org/officeDocument/2006/relationships/image" Target="../media/image19.gif"/></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22.xml"/><Relationship Id="rId16" Type="http://schemas.openxmlformats.org/officeDocument/2006/relationships/image" Target="../media/image70.png"/><Relationship Id="rId20" Type="http://schemas.openxmlformats.org/officeDocument/2006/relationships/hyperlink" Target="https://www.redcross.org.uk/weather-together-resources" TargetMode="External"/><Relationship Id="rId1" Type="http://schemas.openxmlformats.org/officeDocument/2006/relationships/slideLayout" Target="../slideLayouts/slideLayout6.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hyperlink" Target="https://feedback.redcross.org.uk/s/WeatherTogether/" TargetMode="External"/><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gif"/><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slide" Target="slide14.xml"/></Relationships>
</file>

<file path=ppt/slides/_rels/slide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22.gif"/><Relationship Id="rId7" Type="http://schemas.openxmlformats.org/officeDocument/2006/relationships/slide" Target="slide1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image" Target="../media/image22.gif"/><Relationship Id="rId7" Type="http://schemas.openxmlformats.org/officeDocument/2006/relationships/slide" Target="slide9.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slide" Target="slide10.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8.gif"/><Relationship Id="rId5" Type="http://schemas.openxmlformats.org/officeDocument/2006/relationships/slide" Target="slide10.xml"/><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C55604F-E795-F0CA-3603-CD980CC4A888}"/>
              </a:ext>
            </a:extLst>
          </p:cNvPr>
          <p:cNvGrpSpPr>
            <a:grpSpLocks noGrp="1" noUngrp="1" noRot="1" noMove="1" noResize="1"/>
          </p:cNvGrpSpPr>
          <p:nvPr/>
        </p:nvGrpSpPr>
        <p:grpSpPr>
          <a:xfrm>
            <a:off x="927668" y="0"/>
            <a:ext cx="10313546" cy="6857994"/>
            <a:chOff x="320850" y="401202"/>
            <a:chExt cx="10313546" cy="6904162"/>
          </a:xfrm>
        </p:grpSpPr>
        <p:sp>
          <p:nvSpPr>
            <p:cNvPr id="5" name="object 2">
              <a:extLst>
                <a:ext uri="{FF2B5EF4-FFF2-40B4-BE49-F238E27FC236}">
                  <a16:creationId xmlns:a16="http://schemas.microsoft.com/office/drawing/2014/main" id="{6C009063-7CEE-1A3F-3915-3056289F130F}"/>
                </a:ext>
              </a:extLst>
            </p:cNvPr>
            <p:cNvSpPr txBox="1">
              <a:spLocks noGrp="1" noRot="1" noMove="1" noResize="1" noEditPoints="1" noAdjustHandles="1" noChangeArrowheads="1" noChangeShapeType="1"/>
            </p:cNvSpPr>
            <p:nvPr/>
          </p:nvSpPr>
          <p:spPr>
            <a:xfrm>
              <a:off x="3636194" y="589415"/>
              <a:ext cx="5784286" cy="260789"/>
            </a:xfrm>
            <a:prstGeom prst="rect">
              <a:avLst/>
            </a:prstGeom>
          </p:spPr>
          <p:txBody>
            <a:bodyPr vert="horz" wrap="square" lIns="0" tIns="12700" rIns="0" bIns="0" rtlCol="0">
              <a:spAutoFit/>
            </a:bodyPr>
            <a:lstStyle/>
            <a:p>
              <a:pPr marL="12700">
                <a:lnSpc>
                  <a:spcPct val="100000"/>
                </a:lnSpc>
                <a:spcBef>
                  <a:spcPts val="100"/>
                </a:spcBef>
              </a:pPr>
              <a:r>
                <a:rPr sz="1600" b="1" dirty="0">
                  <a:solidFill>
                    <a:srgbClr val="231F20"/>
                  </a:solidFill>
                  <a:latin typeface="HelveticaNeueLT Pro 65 Md" panose="020B0804020202020204" pitchFamily="34" charset="0"/>
                  <a:cs typeface="Arial"/>
                </a:rPr>
                <a:t>Weather</a:t>
              </a:r>
              <a:r>
                <a:rPr sz="1600" b="1" spc="25" dirty="0">
                  <a:solidFill>
                    <a:srgbClr val="231F20"/>
                  </a:solidFill>
                  <a:latin typeface="HelveticaNeueLT Pro 65 Md" panose="020B0804020202020204" pitchFamily="34" charset="0"/>
                  <a:cs typeface="Arial"/>
                </a:rPr>
                <a:t> </a:t>
              </a:r>
              <a:r>
                <a:rPr sz="1600" b="1" dirty="0">
                  <a:solidFill>
                    <a:srgbClr val="231F20"/>
                  </a:solidFill>
                  <a:latin typeface="HelveticaNeueLT Pro 65 Md" panose="020B0804020202020204" pitchFamily="34" charset="0"/>
                  <a:cs typeface="Arial"/>
                </a:rPr>
                <a:t>Together:</a:t>
              </a:r>
              <a:r>
                <a:rPr sz="1600" b="1" spc="25" dirty="0">
                  <a:solidFill>
                    <a:srgbClr val="231F20"/>
                  </a:solidFill>
                  <a:latin typeface="HelveticaNeueLT Pro 65 Md" panose="020B0804020202020204" pitchFamily="34" charset="0"/>
                  <a:cs typeface="Arial"/>
                </a:rPr>
                <a:t> </a:t>
              </a:r>
              <a:r>
                <a:rPr lang="en-GB" sz="1600" b="1" dirty="0">
                  <a:solidFill>
                    <a:srgbClr val="231F20"/>
                  </a:solidFill>
                  <a:latin typeface="HelveticaNeueLT Pro 65 Md" panose="020B0804020202020204" pitchFamily="34" charset="0"/>
                  <a:cs typeface="Arial"/>
                </a:rPr>
                <a:t>Flooding – prepare your home</a:t>
              </a:r>
              <a:endParaRPr sz="1600" dirty="0">
                <a:latin typeface="HelveticaNeueLT Pro 65 Md" panose="020B0804020202020204" pitchFamily="34" charset="0"/>
                <a:cs typeface="Arial"/>
              </a:endParaRPr>
            </a:p>
          </p:txBody>
        </p:sp>
        <p:sp>
          <p:nvSpPr>
            <p:cNvPr id="6" name="object 3">
              <a:extLst>
                <a:ext uri="{FF2B5EF4-FFF2-40B4-BE49-F238E27FC236}">
                  <a16:creationId xmlns:a16="http://schemas.microsoft.com/office/drawing/2014/main" id="{A097C483-78A2-A2CD-F262-01871B043762}"/>
                </a:ext>
              </a:extLst>
            </p:cNvPr>
            <p:cNvSpPr>
              <a:spLocks noGrp="1" noRot="1" noMove="1" noResize="1" noEditPoints="1" noAdjustHandles="1" noChangeArrowheads="1" noChangeShapeType="1"/>
            </p:cNvSpPr>
            <p:nvPr/>
          </p:nvSpPr>
          <p:spPr>
            <a:xfrm>
              <a:off x="3000150" y="463555"/>
              <a:ext cx="7228840" cy="502284"/>
            </a:xfrm>
            <a:custGeom>
              <a:avLst/>
              <a:gdLst/>
              <a:ahLst/>
              <a:cxnLst/>
              <a:rect l="l" t="t" r="r" b="b"/>
              <a:pathLst>
                <a:path w="7228840" h="502284">
                  <a:moveTo>
                    <a:pt x="152400" y="0"/>
                  </a:moveTo>
                  <a:lnTo>
                    <a:pt x="104231" y="7769"/>
                  </a:lnTo>
                  <a:lnTo>
                    <a:pt x="62396" y="29405"/>
                  </a:lnTo>
                  <a:lnTo>
                    <a:pt x="29405" y="62396"/>
                  </a:lnTo>
                  <a:lnTo>
                    <a:pt x="7769" y="104231"/>
                  </a:lnTo>
                  <a:lnTo>
                    <a:pt x="0" y="152400"/>
                  </a:lnTo>
                  <a:lnTo>
                    <a:pt x="0" y="349694"/>
                  </a:lnTo>
                  <a:lnTo>
                    <a:pt x="7769" y="397867"/>
                  </a:lnTo>
                  <a:lnTo>
                    <a:pt x="29405" y="439703"/>
                  </a:lnTo>
                  <a:lnTo>
                    <a:pt x="62396" y="472692"/>
                  </a:lnTo>
                  <a:lnTo>
                    <a:pt x="104231" y="494325"/>
                  </a:lnTo>
                  <a:lnTo>
                    <a:pt x="152400" y="502094"/>
                  </a:lnTo>
                  <a:lnTo>
                    <a:pt x="7075893" y="502094"/>
                  </a:lnTo>
                  <a:lnTo>
                    <a:pt x="7124066" y="494325"/>
                  </a:lnTo>
                  <a:lnTo>
                    <a:pt x="7165902" y="472692"/>
                  </a:lnTo>
                  <a:lnTo>
                    <a:pt x="7198891" y="439703"/>
                  </a:lnTo>
                  <a:lnTo>
                    <a:pt x="7220525" y="397867"/>
                  </a:lnTo>
                  <a:lnTo>
                    <a:pt x="7228293" y="349694"/>
                  </a:lnTo>
                  <a:lnTo>
                    <a:pt x="7228293" y="152400"/>
                  </a:lnTo>
                  <a:lnTo>
                    <a:pt x="7220525" y="104231"/>
                  </a:lnTo>
                  <a:lnTo>
                    <a:pt x="7198891" y="62396"/>
                  </a:lnTo>
                  <a:lnTo>
                    <a:pt x="7165902" y="29405"/>
                  </a:lnTo>
                  <a:lnTo>
                    <a:pt x="7124066" y="7769"/>
                  </a:lnTo>
                  <a:lnTo>
                    <a:pt x="7075893" y="0"/>
                  </a:lnTo>
                  <a:lnTo>
                    <a:pt x="152400" y="0"/>
                  </a:lnTo>
                  <a:close/>
                </a:path>
              </a:pathLst>
            </a:custGeom>
            <a:ln w="88899">
              <a:solidFill>
                <a:srgbClr val="D2232A"/>
              </a:solidFill>
            </a:ln>
          </p:spPr>
          <p:txBody>
            <a:bodyPr wrap="square" lIns="0" tIns="0" rIns="0" bIns="0" rtlCol="0"/>
            <a:lstStyle/>
            <a:p>
              <a:endParaRPr/>
            </a:p>
          </p:txBody>
        </p:sp>
        <p:sp>
          <p:nvSpPr>
            <p:cNvPr id="7" name="object 4">
              <a:extLst>
                <a:ext uri="{FF2B5EF4-FFF2-40B4-BE49-F238E27FC236}">
                  <a16:creationId xmlns:a16="http://schemas.microsoft.com/office/drawing/2014/main" id="{80E03ABB-1F39-2836-72A6-4650DF5450A9}"/>
                </a:ext>
              </a:extLst>
            </p:cNvPr>
            <p:cNvSpPr txBox="1">
              <a:spLocks noGrp="1" noRot="1" noMove="1" noResize="1" noEditPoints="1" noAdjustHandles="1" noChangeArrowheads="1" noChangeShapeType="1"/>
            </p:cNvSpPr>
            <p:nvPr/>
          </p:nvSpPr>
          <p:spPr>
            <a:xfrm>
              <a:off x="4474789" y="1253139"/>
              <a:ext cx="5461267" cy="364846"/>
            </a:xfrm>
            <a:prstGeom prst="rect">
              <a:avLst/>
            </a:prstGeom>
          </p:spPr>
          <p:txBody>
            <a:bodyPr vert="horz" wrap="square" lIns="0" tIns="0" rIns="0" bIns="0" rtlCol="0" anchor="t">
              <a:spAutoFit/>
            </a:bodyPr>
            <a:lstStyle/>
            <a:p>
              <a:pPr marL="171450" lvl="0" indent="-171450">
                <a:buClr>
                  <a:srgbClr val="FF0000"/>
                </a:buClr>
                <a:buSzPct val="150000"/>
                <a:buFont typeface="HelveticaNeueLT Pro 45 Lt" panose="020B0403020202020204" pitchFamily="34" charset="0"/>
                <a:buChar char="-"/>
              </a:pPr>
              <a:r>
                <a:rPr lang="en-GB" sz="1200">
                  <a:solidFill>
                    <a:srgbClr val="231F20"/>
                  </a:solidFill>
                  <a:latin typeface="HelveticaNeueLT Pro 45 Lt"/>
                  <a:cs typeface="Arial"/>
                </a:rPr>
                <a:t>Must</a:t>
              </a:r>
              <a:r>
                <a:rPr lang="en-GB" sz="1200" spc="-20">
                  <a:solidFill>
                    <a:srgbClr val="231F20"/>
                  </a:solidFill>
                  <a:latin typeface="HelveticaNeueLT Pro 45 Lt"/>
                  <a:cs typeface="Arial"/>
                </a:rPr>
                <a:t> </a:t>
              </a:r>
              <a:r>
                <a:rPr lang="en-GB" sz="1200">
                  <a:latin typeface="HelveticaNeueLT Pro 45 Lt"/>
                </a:rPr>
                <a:t>identify ways to prepare for a flood at home.</a:t>
              </a:r>
              <a:endParaRPr lang="en-GB" sz="1200">
                <a:solidFill>
                  <a:schemeClr val="tx1"/>
                </a:solidFill>
                <a:latin typeface="HelveticaNeueLT Pro 45 Lt" panose="020B0403020202020204" pitchFamily="34" charset="0"/>
              </a:endParaRPr>
            </a:p>
            <a:p>
              <a:pPr marL="183515" indent="-171450">
                <a:lnSpc>
                  <a:spcPts val="1540"/>
                </a:lnSpc>
                <a:buClr>
                  <a:srgbClr val="FF0000"/>
                </a:buClr>
                <a:buSzPct val="150000"/>
                <a:buFont typeface="HelveticaNeueLT Pro 45 Lt" panose="020B0403020202020204" pitchFamily="34" charset="0"/>
                <a:buChar char="-"/>
                <a:tabLst>
                  <a:tab pos="193040" algn="l"/>
                </a:tabLst>
              </a:pPr>
              <a:r>
                <a:rPr sz="1200" spc="-20">
                  <a:solidFill>
                    <a:srgbClr val="231F20"/>
                  </a:solidFill>
                  <a:latin typeface="HelveticaNeueLT Pro 45 Lt"/>
                  <a:cs typeface="Arial"/>
                </a:rPr>
                <a:t>Should</a:t>
              </a:r>
              <a:r>
                <a:rPr sz="1200" spc="-25">
                  <a:solidFill>
                    <a:srgbClr val="231F20"/>
                  </a:solidFill>
                  <a:latin typeface="HelveticaNeueLT Pro 45 Lt"/>
                  <a:cs typeface="Arial"/>
                </a:rPr>
                <a:t> </a:t>
              </a:r>
              <a:r>
                <a:rPr lang="en-US" sz="1200" spc="-25">
                  <a:solidFill>
                    <a:srgbClr val="231F20"/>
                  </a:solidFill>
                  <a:latin typeface="HelveticaNeueLT Pro 45 Lt"/>
                  <a:cs typeface="Arial"/>
                </a:rPr>
                <a:t>explain how to respond to a flood alert.</a:t>
              </a:r>
              <a:endParaRPr sz="1200">
                <a:latin typeface="HelveticaNeueLT Pro 45 Lt" panose="020B0403020202020204" pitchFamily="34" charset="0"/>
                <a:cs typeface="Arial"/>
              </a:endParaRPr>
            </a:p>
          </p:txBody>
        </p:sp>
        <p:sp>
          <p:nvSpPr>
            <p:cNvPr id="8" name="object 5">
              <a:extLst>
                <a:ext uri="{FF2B5EF4-FFF2-40B4-BE49-F238E27FC236}">
                  <a16:creationId xmlns:a16="http://schemas.microsoft.com/office/drawing/2014/main" id="{A3613416-9F12-D353-DFA2-F1D9A91AFAF8}"/>
                </a:ext>
              </a:extLst>
            </p:cNvPr>
            <p:cNvSpPr>
              <a:spLocks noGrp="1" noRot="1" noMove="1" noResize="1" noEditPoints="1" noAdjustHandles="1" noChangeArrowheads="1" noChangeShapeType="1"/>
            </p:cNvSpPr>
            <p:nvPr/>
          </p:nvSpPr>
          <p:spPr>
            <a:xfrm>
              <a:off x="4332700" y="1092705"/>
              <a:ext cx="5870575" cy="812165"/>
            </a:xfrm>
            <a:custGeom>
              <a:avLst/>
              <a:gdLst/>
              <a:ahLst/>
              <a:cxnLst/>
              <a:rect l="l" t="t" r="r" b="b"/>
              <a:pathLst>
                <a:path w="587057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5717946" y="811606"/>
                  </a:lnTo>
                  <a:lnTo>
                    <a:pt x="5766119" y="803836"/>
                  </a:lnTo>
                  <a:lnTo>
                    <a:pt x="5807955" y="782200"/>
                  </a:lnTo>
                  <a:lnTo>
                    <a:pt x="5840944" y="749209"/>
                  </a:lnTo>
                  <a:lnTo>
                    <a:pt x="5862577" y="707374"/>
                  </a:lnTo>
                  <a:lnTo>
                    <a:pt x="5870346" y="659206"/>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9" name="object 6">
              <a:extLst>
                <a:ext uri="{FF2B5EF4-FFF2-40B4-BE49-F238E27FC236}">
                  <a16:creationId xmlns:a16="http://schemas.microsoft.com/office/drawing/2014/main" id="{7096059B-4941-59BD-137B-81A573504ACA}"/>
                </a:ext>
              </a:extLst>
            </p:cNvPr>
            <p:cNvSpPr txBox="1">
              <a:spLocks noGrp="1" noRot="1" noMove="1" noResize="1" noEditPoints="1" noAdjustHandles="1" noChangeArrowheads="1" noChangeShapeType="1"/>
            </p:cNvSpPr>
            <p:nvPr/>
          </p:nvSpPr>
          <p:spPr>
            <a:xfrm>
              <a:off x="4476700" y="5845511"/>
              <a:ext cx="5114925" cy="939800"/>
            </a:xfrm>
            <a:prstGeom prst="rect">
              <a:avLst/>
            </a:prstGeom>
          </p:spPr>
          <p:txBody>
            <a:bodyPr vert="horz" wrap="square" lIns="0" tIns="0" rIns="0" bIns="0" rtlCol="0">
              <a:spAutoFit/>
            </a:bodyPr>
            <a:lstStyle/>
            <a:p>
              <a:pPr marL="241300" indent="-228600">
                <a:lnSpc>
                  <a:spcPts val="1300"/>
                </a:lnSpc>
                <a:buClr>
                  <a:srgbClr val="DC2327"/>
                </a:buClr>
                <a:buSzPct val="150000"/>
                <a:buChar char="-"/>
                <a:tabLst>
                  <a:tab pos="240665" algn="l"/>
                  <a:tab pos="241300" algn="l"/>
                </a:tabLst>
              </a:pPr>
              <a:r>
                <a:rPr sz="1200" spc="-25">
                  <a:solidFill>
                    <a:srgbClr val="231F20"/>
                  </a:solidFill>
                  <a:latin typeface="HelveticaNeueLT Pro 45 Lt" panose="020B0403020202020204" pitchFamily="34" charset="0"/>
                  <a:cs typeface="Arial"/>
                </a:rPr>
                <a:t>England:</a:t>
              </a:r>
              <a:r>
                <a:rPr sz="1200" spc="-40">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PSHE,</a:t>
              </a:r>
              <a:r>
                <a:rPr sz="1200" spc="-40">
                  <a:solidFill>
                    <a:srgbClr val="231F20"/>
                  </a:solidFill>
                  <a:latin typeface="HelveticaNeueLT Pro 45 Lt" panose="020B0403020202020204" pitchFamily="34" charset="0"/>
                  <a:cs typeface="Arial"/>
                </a:rPr>
                <a:t> </a:t>
              </a:r>
              <a:r>
                <a:rPr lang="en-GB" sz="1200" spc="-25">
                  <a:solidFill>
                    <a:srgbClr val="231F20"/>
                  </a:solidFill>
                  <a:latin typeface="HelveticaNeueLT Pro 45 Lt" panose="020B0403020202020204" pitchFamily="34" charset="0"/>
                  <a:cs typeface="Arial"/>
                </a:rPr>
                <a:t>Language and literacy, Citizenship</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Scotland:</a:t>
              </a:r>
              <a:r>
                <a:rPr sz="1200" spc="-30">
                  <a:solidFill>
                    <a:srgbClr val="231F20"/>
                  </a:solidFill>
                  <a:latin typeface="HelveticaNeueLT Pro 45 Lt" panose="020B0403020202020204" pitchFamily="34" charset="0"/>
                  <a:cs typeface="Arial"/>
                </a:rPr>
                <a:t> </a:t>
              </a:r>
              <a:r>
                <a:rPr sz="1200" spc="-25">
                  <a:solidFill>
                    <a:srgbClr val="231F20"/>
                  </a:solidFill>
                  <a:latin typeface="HelveticaNeueLT Pro 45 Lt" panose="020B0403020202020204" pitchFamily="34" charset="0"/>
                  <a:cs typeface="Arial"/>
                </a:rPr>
                <a:t>Health </a:t>
              </a:r>
              <a:r>
                <a:rPr sz="1200">
                  <a:solidFill>
                    <a:srgbClr val="231F20"/>
                  </a:solidFill>
                  <a:latin typeface="HelveticaNeueLT Pro 45 Lt" panose="020B0403020202020204" pitchFamily="34" charset="0"/>
                  <a:cs typeface="Arial"/>
                </a:rPr>
                <a:t>and</a:t>
              </a:r>
              <a:r>
                <a:rPr sz="1200" spc="-30">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a:p>
              <a:pPr marL="241300" indent="-228600">
                <a:lnSpc>
                  <a:spcPts val="1440"/>
                </a:lnSpc>
                <a:buClr>
                  <a:srgbClr val="DC2327"/>
                </a:buClr>
                <a:buSzPct val="150000"/>
                <a:buChar char="-"/>
                <a:tabLst>
                  <a:tab pos="240665" algn="l"/>
                  <a:tab pos="241300" algn="l"/>
                </a:tabLst>
              </a:pPr>
              <a:r>
                <a:rPr sz="1200" spc="-40">
                  <a:solidFill>
                    <a:srgbClr val="231F20"/>
                  </a:solidFill>
                  <a:latin typeface="HelveticaNeueLT Pro 45 Lt" panose="020B0403020202020204" pitchFamily="34" charset="0"/>
                  <a:cs typeface="Arial"/>
                </a:rPr>
                <a:t>Wales:</a:t>
              </a:r>
              <a:r>
                <a:rPr sz="1200" spc="-25">
                  <a:solidFill>
                    <a:srgbClr val="231F20"/>
                  </a:solidFill>
                  <a:latin typeface="HelveticaNeueLT Pro 45 Lt" panose="020B0403020202020204" pitchFamily="34" charset="0"/>
                  <a:cs typeface="Arial"/>
                </a:rPr>
                <a:t> Health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Wellbeing,</a:t>
              </a:r>
              <a:r>
                <a:rPr sz="1200" spc="-25">
                  <a:solidFill>
                    <a:srgbClr val="231F20"/>
                  </a:solidFill>
                  <a:latin typeface="HelveticaNeueLT Pro 45 Lt" panose="020B0403020202020204" pitchFamily="34" charset="0"/>
                  <a:cs typeface="Arial"/>
                </a:rPr>
                <a:t> Languages, Literacy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Communication</a:t>
              </a:r>
              <a:endParaRPr sz="1200">
                <a:latin typeface="HelveticaNeueLT Pro 45 Lt" panose="020B0403020202020204" pitchFamily="34" charset="0"/>
                <a:cs typeface="Arial"/>
              </a:endParaRPr>
            </a:p>
            <a:p>
              <a:pPr marL="241300" indent="-228600">
                <a:lnSpc>
                  <a:spcPts val="1739"/>
                </a:lnSpc>
                <a:buClr>
                  <a:srgbClr val="DC2327"/>
                </a:buClr>
                <a:buSzPct val="150000"/>
                <a:buChar char="-"/>
                <a:tabLst>
                  <a:tab pos="240665" algn="l"/>
                  <a:tab pos="241300" algn="l"/>
                </a:tabLst>
              </a:pPr>
              <a:r>
                <a:rPr sz="1200" spc="-10">
                  <a:solidFill>
                    <a:srgbClr val="231F20"/>
                  </a:solidFill>
                  <a:latin typeface="HelveticaNeueLT Pro 45 Lt" panose="020B0403020202020204" pitchFamily="34" charset="0"/>
                  <a:cs typeface="Arial"/>
                </a:rPr>
                <a:t>Northern</a:t>
              </a:r>
              <a:r>
                <a:rPr sz="1200" spc="-25">
                  <a:solidFill>
                    <a:srgbClr val="231F20"/>
                  </a:solidFill>
                  <a:latin typeface="HelveticaNeueLT Pro 45 Lt" panose="020B0403020202020204" pitchFamily="34" charset="0"/>
                  <a:cs typeface="Arial"/>
                </a:rPr>
                <a:t> </a:t>
              </a:r>
              <a:r>
                <a:rPr sz="1200" spc="-35">
                  <a:solidFill>
                    <a:srgbClr val="231F20"/>
                  </a:solidFill>
                  <a:latin typeface="HelveticaNeueLT Pro 45 Lt" panose="020B0403020202020204" pitchFamily="34" charset="0"/>
                  <a:cs typeface="Arial"/>
                </a:rPr>
                <a:t>Ireland: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Communication,</a:t>
              </a:r>
              <a:r>
                <a:rPr sz="1200" spc="-25">
                  <a:solidFill>
                    <a:srgbClr val="231F20"/>
                  </a:solidFill>
                  <a:latin typeface="HelveticaNeueLT Pro 45 Lt" panose="020B0403020202020204" pitchFamily="34" charset="0"/>
                  <a:cs typeface="Arial"/>
                </a:rPr>
                <a:t> Thinking skills </a:t>
              </a:r>
              <a:r>
                <a:rPr sz="1200">
                  <a:solidFill>
                    <a:srgbClr val="231F20"/>
                  </a:solidFill>
                  <a:latin typeface="HelveticaNeueLT Pro 45 Lt" panose="020B0403020202020204" pitchFamily="34" charset="0"/>
                  <a:cs typeface="Arial"/>
                </a:rPr>
                <a:t>and</a:t>
              </a:r>
              <a:r>
                <a:rPr sz="1200" spc="-25">
                  <a:solidFill>
                    <a:srgbClr val="231F20"/>
                  </a:solidFill>
                  <a:latin typeface="HelveticaNeueLT Pro 45 Lt" panose="020B0403020202020204" pitchFamily="34" charset="0"/>
                  <a:cs typeface="Arial"/>
                </a:rPr>
                <a:t> </a:t>
              </a:r>
              <a:r>
                <a:rPr sz="1200" spc="-20">
                  <a:solidFill>
                    <a:srgbClr val="231F20"/>
                  </a:solidFill>
                  <a:latin typeface="HelveticaNeueLT Pro 45 Lt" panose="020B0403020202020204" pitchFamily="34" charset="0"/>
                  <a:cs typeface="Arial"/>
                </a:rPr>
                <a:t>personal</a:t>
              </a:r>
              <a:r>
                <a:rPr sz="1200" spc="-2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capabilities,</a:t>
              </a:r>
              <a:endParaRPr sz="1200">
                <a:latin typeface="HelveticaNeueLT Pro 45 Lt" panose="020B0403020202020204" pitchFamily="34" charset="0"/>
                <a:cs typeface="Arial"/>
              </a:endParaRPr>
            </a:p>
            <a:p>
              <a:pPr marL="241300">
                <a:lnSpc>
                  <a:spcPts val="1380"/>
                </a:lnSpc>
              </a:pPr>
              <a:r>
                <a:rPr sz="1200" spc="-25">
                  <a:solidFill>
                    <a:srgbClr val="231F20"/>
                  </a:solidFill>
                  <a:latin typeface="HelveticaNeueLT Pro 45 Lt" panose="020B0403020202020204" pitchFamily="34" charset="0"/>
                  <a:cs typeface="Arial"/>
                </a:rPr>
                <a:t>Language</a:t>
              </a:r>
              <a:r>
                <a:rPr sz="1200" spc="-40">
                  <a:solidFill>
                    <a:srgbClr val="231F20"/>
                  </a:solidFill>
                  <a:latin typeface="HelveticaNeueLT Pro 45 Lt" panose="020B0403020202020204" pitchFamily="34" charset="0"/>
                  <a:cs typeface="Arial"/>
                </a:rPr>
                <a:t> </a:t>
              </a:r>
              <a:r>
                <a:rPr sz="1200">
                  <a:solidFill>
                    <a:srgbClr val="231F20"/>
                  </a:solidFill>
                  <a:latin typeface="HelveticaNeueLT Pro 45 Lt" panose="020B0403020202020204" pitchFamily="34" charset="0"/>
                  <a:cs typeface="Arial"/>
                </a:rPr>
                <a:t>and</a:t>
              </a:r>
              <a:r>
                <a:rPr sz="1200" spc="-35">
                  <a:solidFill>
                    <a:srgbClr val="231F20"/>
                  </a:solidFill>
                  <a:latin typeface="HelveticaNeueLT Pro 45 Lt" panose="020B0403020202020204" pitchFamily="34" charset="0"/>
                  <a:cs typeface="Arial"/>
                </a:rPr>
                <a:t> </a:t>
              </a:r>
              <a:r>
                <a:rPr sz="1200" spc="-10">
                  <a:solidFill>
                    <a:srgbClr val="231F20"/>
                  </a:solidFill>
                  <a:latin typeface="HelveticaNeueLT Pro 45 Lt" panose="020B0403020202020204" pitchFamily="34" charset="0"/>
                  <a:cs typeface="Arial"/>
                </a:rPr>
                <a:t>literacy</a:t>
              </a:r>
              <a:endParaRPr sz="1200">
                <a:latin typeface="HelveticaNeueLT Pro 45 Lt" panose="020B0403020202020204" pitchFamily="34" charset="0"/>
                <a:cs typeface="Arial"/>
              </a:endParaRPr>
            </a:p>
          </p:txBody>
        </p:sp>
        <p:sp>
          <p:nvSpPr>
            <p:cNvPr id="10" name="object 7">
              <a:extLst>
                <a:ext uri="{FF2B5EF4-FFF2-40B4-BE49-F238E27FC236}">
                  <a16:creationId xmlns:a16="http://schemas.microsoft.com/office/drawing/2014/main" id="{F41C1BE4-2C32-6BFF-A9EE-3BF5A873EDC6}"/>
                </a:ext>
              </a:extLst>
            </p:cNvPr>
            <p:cNvSpPr>
              <a:spLocks noGrp="1" noRot="1" noMove="1" noResize="1" noEditPoints="1" noAdjustHandles="1" noChangeArrowheads="1" noChangeShapeType="1"/>
            </p:cNvSpPr>
            <p:nvPr/>
          </p:nvSpPr>
          <p:spPr>
            <a:xfrm>
              <a:off x="4332700" y="5736705"/>
              <a:ext cx="5870575" cy="1353820"/>
            </a:xfrm>
            <a:custGeom>
              <a:avLst/>
              <a:gdLst/>
              <a:ahLst/>
              <a:cxnLst/>
              <a:rect l="l" t="t" r="r" b="b"/>
              <a:pathLst>
                <a:path w="587057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5717946" y="1353400"/>
                  </a:lnTo>
                  <a:lnTo>
                    <a:pt x="5766119" y="1345630"/>
                  </a:lnTo>
                  <a:lnTo>
                    <a:pt x="5807955" y="1323995"/>
                  </a:lnTo>
                  <a:lnTo>
                    <a:pt x="5840944" y="1291004"/>
                  </a:lnTo>
                  <a:lnTo>
                    <a:pt x="5862577" y="1249169"/>
                  </a:lnTo>
                  <a:lnTo>
                    <a:pt x="5870346" y="1201000"/>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1" name="object 8">
              <a:extLst>
                <a:ext uri="{FF2B5EF4-FFF2-40B4-BE49-F238E27FC236}">
                  <a16:creationId xmlns:a16="http://schemas.microsoft.com/office/drawing/2014/main" id="{E4B3E55B-860D-6303-8F6F-E3254BFD2378}"/>
                </a:ext>
              </a:extLst>
            </p:cNvPr>
            <p:cNvSpPr txBox="1">
              <a:spLocks noGrp="1" noRot="1" noMove="1" noResize="1" noEditPoints="1" noAdjustHandles="1" noChangeArrowheads="1" noChangeShapeType="1"/>
            </p:cNvSpPr>
            <p:nvPr/>
          </p:nvSpPr>
          <p:spPr>
            <a:xfrm>
              <a:off x="4484950" y="4575201"/>
              <a:ext cx="5616872" cy="929545"/>
            </a:xfrm>
            <a:prstGeom prst="rect">
              <a:avLst/>
            </a:prstGeom>
          </p:spPr>
          <p:txBody>
            <a:bodyPr vert="horz" wrap="square" lIns="0" tIns="0" rIns="0" bIns="0" rtlCol="0">
              <a:spAutoFit/>
            </a:bodyPr>
            <a:lstStyle/>
            <a:p>
              <a:pPr marL="171450" indent="-171450">
                <a:buClr>
                  <a:srgbClr val="EE2A24"/>
                </a:buClr>
                <a:buFont typeface="HelveticaNeueLT Pro 45 Lt" panose="020B0403020202020204" pitchFamily="34" charset="0"/>
                <a:buChar char="-"/>
              </a:pPr>
              <a:r>
                <a:rPr lang="en-GB" sz="1200">
                  <a:solidFill>
                    <a:schemeClr val="tx1"/>
                  </a:solidFill>
                  <a:latin typeface="HelveticaNeueLT Pro 45 Lt" panose="020B0403020202020204" pitchFamily="34" charset="0"/>
                </a:rPr>
                <a:t>Divide learners into smaller groups to work through the game. They will need a tablet/laptop for this.</a:t>
              </a:r>
            </a:p>
            <a:p>
              <a:pPr marL="171450" indent="-171450">
                <a:buClr>
                  <a:srgbClr val="EE2A24"/>
                </a:buClr>
                <a:buFont typeface="HelveticaNeueLT Pro 45 Lt" panose="020B0403020202020204" pitchFamily="34" charset="0"/>
                <a:buChar char="-"/>
              </a:pPr>
              <a:r>
                <a:rPr lang="en-GB" sz="1200">
                  <a:latin typeface="HelveticaNeueLT Pro 45 Lt" panose="020B0403020202020204" pitchFamily="34" charset="0"/>
                </a:rPr>
                <a:t>Ask learners to make notes on the Met Office weather warnings guide for yellow, amber and red warnings that they can refer to in the future. Do the same for flood alert, flood warning and severe flood warning.</a:t>
              </a:r>
              <a:endParaRPr lang="en-GB" sz="1200">
                <a:solidFill>
                  <a:schemeClr val="tx1"/>
                </a:solidFill>
                <a:latin typeface="HelveticaNeueLT Pro 45 Lt" panose="020B0403020202020204" pitchFamily="34" charset="0"/>
              </a:endParaRPr>
            </a:p>
          </p:txBody>
        </p:sp>
        <p:sp>
          <p:nvSpPr>
            <p:cNvPr id="12" name="object 9">
              <a:extLst>
                <a:ext uri="{FF2B5EF4-FFF2-40B4-BE49-F238E27FC236}">
                  <a16:creationId xmlns:a16="http://schemas.microsoft.com/office/drawing/2014/main" id="{4FE46071-BB9D-1C8E-9F15-607BBC50F223}"/>
                </a:ext>
              </a:extLst>
            </p:cNvPr>
            <p:cNvSpPr>
              <a:spLocks noGrp="1" noRot="1" noMove="1" noResize="1" noEditPoints="1" noAdjustHandles="1" noChangeArrowheads="1" noChangeShapeType="1"/>
            </p:cNvSpPr>
            <p:nvPr/>
          </p:nvSpPr>
          <p:spPr>
            <a:xfrm>
              <a:off x="4340950" y="4464005"/>
              <a:ext cx="5870575" cy="1175385"/>
            </a:xfrm>
            <a:custGeom>
              <a:avLst/>
              <a:gdLst/>
              <a:ahLst/>
              <a:cxnLst/>
              <a:rect l="l" t="t" r="r" b="b"/>
              <a:pathLst>
                <a:path w="587057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5717946" y="1175296"/>
                  </a:lnTo>
                  <a:lnTo>
                    <a:pt x="5766119" y="1167527"/>
                  </a:lnTo>
                  <a:lnTo>
                    <a:pt x="5807955" y="1145893"/>
                  </a:lnTo>
                  <a:lnTo>
                    <a:pt x="5840944" y="1112904"/>
                  </a:lnTo>
                  <a:lnTo>
                    <a:pt x="5862577" y="1071069"/>
                  </a:lnTo>
                  <a:lnTo>
                    <a:pt x="5870346" y="1022896"/>
                  </a:lnTo>
                  <a:lnTo>
                    <a:pt x="5870346" y="152399"/>
                  </a:lnTo>
                  <a:lnTo>
                    <a:pt x="5862577" y="104231"/>
                  </a:lnTo>
                  <a:lnTo>
                    <a:pt x="5840944" y="62396"/>
                  </a:lnTo>
                  <a:lnTo>
                    <a:pt x="5807955" y="29405"/>
                  </a:lnTo>
                  <a:lnTo>
                    <a:pt x="5766119" y="7769"/>
                  </a:lnTo>
                  <a:lnTo>
                    <a:pt x="5717946" y="0"/>
                  </a:lnTo>
                  <a:lnTo>
                    <a:pt x="152400" y="0"/>
                  </a:lnTo>
                  <a:close/>
                </a:path>
              </a:pathLst>
            </a:custGeom>
            <a:ln w="25399">
              <a:solidFill>
                <a:srgbClr val="231F20"/>
              </a:solidFill>
            </a:ln>
          </p:spPr>
          <p:txBody>
            <a:bodyPr wrap="square" lIns="0" tIns="0" rIns="0" bIns="0" rtlCol="0"/>
            <a:lstStyle/>
            <a:p>
              <a:endParaRPr/>
            </a:p>
          </p:txBody>
        </p:sp>
        <p:sp>
          <p:nvSpPr>
            <p:cNvPr id="13" name="object 10">
              <a:extLst>
                <a:ext uri="{FF2B5EF4-FFF2-40B4-BE49-F238E27FC236}">
                  <a16:creationId xmlns:a16="http://schemas.microsoft.com/office/drawing/2014/main" id="{EA89CE2A-5633-9D62-08DA-65EF14B915C4}"/>
                </a:ext>
              </a:extLst>
            </p:cNvPr>
            <p:cNvSpPr txBox="1">
              <a:spLocks noGrp="1" noRot="1" noMove="1" noResize="1" noEditPoints="1" noAdjustHandles="1" noChangeArrowheads="1" noChangeShapeType="1"/>
            </p:cNvSpPr>
            <p:nvPr/>
          </p:nvSpPr>
          <p:spPr>
            <a:xfrm>
              <a:off x="4484949" y="2122967"/>
              <a:ext cx="5525135" cy="1686090"/>
            </a:xfrm>
            <a:prstGeom prst="rect">
              <a:avLst/>
            </a:prstGeom>
          </p:spPr>
          <p:txBody>
            <a:bodyPr vert="horz" wrap="square" lIns="0" tIns="12700" rIns="0" bIns="0" rtlCol="0" anchor="t">
              <a:spAutoFit/>
            </a:bodyPr>
            <a:lstStyle/>
            <a:p>
              <a:pPr marL="228600" indent="-228600">
                <a:buClr>
                  <a:srgbClr val="EE2A24"/>
                </a:buClr>
                <a:buFont typeface="+mj-lt"/>
                <a:buAutoNum type="arabicPeriod"/>
              </a:pPr>
              <a:r>
                <a:rPr lang="en-GB" sz="1200" dirty="0">
                  <a:latin typeface="HelveticaNeueLT Pro 45 Lt"/>
                </a:rPr>
                <a:t>Invite learners to take a pause [3].</a:t>
              </a:r>
            </a:p>
            <a:p>
              <a:pPr marL="228600" indent="-228600">
                <a:buClr>
                  <a:srgbClr val="EE2A24"/>
                </a:buClr>
                <a:buFont typeface="+mj-lt"/>
                <a:buAutoNum type="arabicPeriod"/>
              </a:pPr>
              <a:r>
                <a:rPr lang="en-GB" sz="1200" dirty="0">
                  <a:latin typeface="HelveticaNeueLT Pro 45 Lt"/>
                </a:rPr>
                <a:t>Introduce the objective and big question [4,5].</a:t>
              </a:r>
            </a:p>
            <a:p>
              <a:pPr marL="228600" indent="-228600">
                <a:buClr>
                  <a:srgbClr val="EE2A24"/>
                </a:buClr>
                <a:buAutoNum type="arabicPeriod"/>
              </a:pPr>
              <a:r>
                <a:rPr lang="en-GB" sz="1200" dirty="0">
                  <a:latin typeface="HelveticaNeueLT Pro 45 Lt"/>
                </a:rPr>
                <a:t>Introduce the flood warning adventure game. Prompt learners to write a list of ways to prepare at home as they play the game</a:t>
              </a:r>
              <a:r>
                <a:rPr lang="en-GB" sz="1200" dirty="0">
                  <a:latin typeface="HelveticaNeueLT Pro 45 Lt"/>
                  <a:cs typeface="Arial"/>
                </a:rPr>
                <a:t> </a:t>
              </a:r>
              <a:r>
                <a:rPr lang="en-GB" sz="1200" dirty="0">
                  <a:latin typeface="Arial"/>
                  <a:cs typeface="Arial"/>
                </a:rPr>
                <a:t>[6]</a:t>
              </a:r>
              <a:r>
                <a:rPr lang="en-GB" sz="1200" dirty="0">
                  <a:latin typeface="HelveticaNeueLT Pro 45 Lt"/>
                </a:rPr>
                <a:t>.</a:t>
              </a:r>
            </a:p>
            <a:p>
              <a:pPr marL="228600" indent="-228600">
                <a:buClr>
                  <a:srgbClr val="EE2A24"/>
                </a:buClr>
                <a:buFont typeface="+mj-lt"/>
                <a:buAutoNum type="arabicPeriod"/>
              </a:pPr>
              <a:r>
                <a:rPr lang="en-GB" sz="1200" dirty="0">
                  <a:latin typeface="HelveticaNeueLT Pro 45 Lt"/>
                </a:rPr>
                <a:t>Work through the game together as a group. Encourage learners to choose responses collaboratively [6-31].</a:t>
              </a:r>
            </a:p>
            <a:p>
              <a:pPr marL="228600" indent="-228600">
                <a:buClr>
                  <a:srgbClr val="EE2A24"/>
                </a:buClr>
                <a:buFont typeface="+mj-lt"/>
                <a:buAutoNum type="arabicPeriod"/>
              </a:pPr>
              <a:r>
                <a:rPr lang="en-GB" sz="1200" dirty="0">
                  <a:latin typeface="HelveticaNeueLT Pro 45 Lt"/>
                </a:rPr>
                <a:t>Then, invite learners to review the list of ways to prepare and cope that they made while they played the game [32].</a:t>
              </a:r>
            </a:p>
            <a:p>
              <a:pPr marL="228600" indent="-228600">
                <a:buClr>
                  <a:srgbClr val="EE2A24"/>
                </a:buClr>
                <a:buFont typeface="+mj-lt"/>
                <a:buAutoNum type="arabicPeriod"/>
              </a:pPr>
              <a:r>
                <a:rPr lang="en-GB" sz="1200" dirty="0">
                  <a:latin typeface="HelveticaNeueLT Pro 45 Lt"/>
                </a:rPr>
                <a:t>Refer back to the big question to review progress [33].</a:t>
              </a:r>
            </a:p>
          </p:txBody>
        </p:sp>
        <p:sp>
          <p:nvSpPr>
            <p:cNvPr id="14" name="object 11">
              <a:extLst>
                <a:ext uri="{FF2B5EF4-FFF2-40B4-BE49-F238E27FC236}">
                  <a16:creationId xmlns:a16="http://schemas.microsoft.com/office/drawing/2014/main" id="{013B049F-1C6D-11B0-601E-5623183D3BAF}"/>
                </a:ext>
              </a:extLst>
            </p:cNvPr>
            <p:cNvSpPr>
              <a:spLocks noGrp="1" noRot="1" noMove="1" noResize="1" noEditPoints="1" noAdjustHandles="1" noChangeArrowheads="1" noChangeShapeType="1"/>
            </p:cNvSpPr>
            <p:nvPr/>
          </p:nvSpPr>
          <p:spPr>
            <a:xfrm>
              <a:off x="4340950" y="2009855"/>
              <a:ext cx="5870575" cy="2352040"/>
            </a:xfrm>
            <a:custGeom>
              <a:avLst/>
              <a:gdLst/>
              <a:ahLst/>
              <a:cxnLst/>
              <a:rect l="l" t="t" r="r" b="b"/>
              <a:pathLst>
                <a:path w="587057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5717946" y="2351455"/>
                  </a:lnTo>
                  <a:lnTo>
                    <a:pt x="5766119" y="2343685"/>
                  </a:lnTo>
                  <a:lnTo>
                    <a:pt x="5807955" y="2322049"/>
                  </a:lnTo>
                  <a:lnTo>
                    <a:pt x="5840944" y="2289058"/>
                  </a:lnTo>
                  <a:lnTo>
                    <a:pt x="5862577" y="2247223"/>
                  </a:lnTo>
                  <a:lnTo>
                    <a:pt x="5870346" y="2199055"/>
                  </a:lnTo>
                  <a:lnTo>
                    <a:pt x="5870346" y="152400"/>
                  </a:lnTo>
                  <a:lnTo>
                    <a:pt x="5862577" y="104231"/>
                  </a:lnTo>
                  <a:lnTo>
                    <a:pt x="5840944" y="62396"/>
                  </a:lnTo>
                  <a:lnTo>
                    <a:pt x="5807955" y="29405"/>
                  </a:lnTo>
                  <a:lnTo>
                    <a:pt x="5766119" y="7769"/>
                  </a:lnTo>
                  <a:lnTo>
                    <a:pt x="5717946" y="0"/>
                  </a:lnTo>
                  <a:lnTo>
                    <a:pt x="152400" y="0"/>
                  </a:lnTo>
                  <a:close/>
                </a:path>
              </a:pathLst>
            </a:custGeom>
            <a:ln w="25400">
              <a:solidFill>
                <a:srgbClr val="231F20"/>
              </a:solidFill>
            </a:ln>
          </p:spPr>
          <p:txBody>
            <a:bodyPr wrap="square" lIns="0" tIns="0" rIns="0" bIns="0" rtlCol="0"/>
            <a:lstStyle/>
            <a:p>
              <a:endParaRPr/>
            </a:p>
          </p:txBody>
        </p:sp>
        <p:sp>
          <p:nvSpPr>
            <p:cNvPr id="15" name="object 12">
              <a:extLst>
                <a:ext uri="{FF2B5EF4-FFF2-40B4-BE49-F238E27FC236}">
                  <a16:creationId xmlns:a16="http://schemas.microsoft.com/office/drawing/2014/main" id="{E5193246-A75F-7539-3968-36100062A41A}"/>
                </a:ext>
              </a:extLst>
            </p:cNvPr>
            <p:cNvSpPr txBox="1">
              <a:spLocks noGrp="1" noRot="1" noMove="1" noResize="1" noEditPoints="1" noAdjustHandles="1" noChangeArrowheads="1" noChangeShapeType="1"/>
            </p:cNvSpPr>
            <p:nvPr/>
          </p:nvSpPr>
          <p:spPr>
            <a:xfrm>
              <a:off x="3122148" y="1241817"/>
              <a:ext cx="918599" cy="508668"/>
            </a:xfrm>
            <a:prstGeom prst="rect">
              <a:avLst/>
            </a:prstGeom>
          </p:spPr>
          <p:txBody>
            <a:bodyPr vert="horz" wrap="square" lIns="0" tIns="12700" rIns="0" bIns="0" rtlCol="0">
              <a:spAutoFit/>
            </a:bodyPr>
            <a:lstStyle/>
            <a:p>
              <a:pPr marL="80645" marR="5080" indent="-68580">
                <a:lnSpc>
                  <a:spcPct val="100000"/>
                </a:lnSpc>
                <a:spcBef>
                  <a:spcPts val="100"/>
                </a:spcBef>
              </a:pPr>
              <a:r>
                <a:rPr sz="1600" b="1" spc="-10">
                  <a:solidFill>
                    <a:srgbClr val="231F20"/>
                  </a:solidFill>
                  <a:latin typeface="HelveticaNeueLT Pro 65 Md" panose="020B0804020202020204" pitchFamily="34" charset="0"/>
                  <a:cs typeface="Arial"/>
                </a:rPr>
                <a:t>Success criteria</a:t>
              </a:r>
              <a:endParaRPr sz="1600">
                <a:latin typeface="HelveticaNeueLT Pro 65 Md" panose="020B0804020202020204" pitchFamily="34" charset="0"/>
                <a:cs typeface="Arial"/>
              </a:endParaRPr>
            </a:p>
          </p:txBody>
        </p:sp>
        <p:sp>
          <p:nvSpPr>
            <p:cNvPr id="16" name="object 13">
              <a:extLst>
                <a:ext uri="{FF2B5EF4-FFF2-40B4-BE49-F238E27FC236}">
                  <a16:creationId xmlns:a16="http://schemas.microsoft.com/office/drawing/2014/main" id="{628A79D2-0F90-CD3F-1D3A-7BE8B0C72C96}"/>
                </a:ext>
              </a:extLst>
            </p:cNvPr>
            <p:cNvSpPr>
              <a:spLocks noGrp="1" noRot="1" noMove="1" noResize="1" noEditPoints="1" noAdjustHandles="1" noChangeArrowheads="1" noChangeShapeType="1"/>
            </p:cNvSpPr>
            <p:nvPr/>
          </p:nvSpPr>
          <p:spPr>
            <a:xfrm>
              <a:off x="3000150" y="1092705"/>
              <a:ext cx="1204595" cy="812165"/>
            </a:xfrm>
            <a:custGeom>
              <a:avLst/>
              <a:gdLst/>
              <a:ahLst/>
              <a:cxnLst/>
              <a:rect l="l" t="t" r="r" b="b"/>
              <a:pathLst>
                <a:path w="1204595" h="812164">
                  <a:moveTo>
                    <a:pt x="152400" y="0"/>
                  </a:moveTo>
                  <a:lnTo>
                    <a:pt x="104231" y="7769"/>
                  </a:lnTo>
                  <a:lnTo>
                    <a:pt x="62396" y="29405"/>
                  </a:lnTo>
                  <a:lnTo>
                    <a:pt x="29405" y="62396"/>
                  </a:lnTo>
                  <a:lnTo>
                    <a:pt x="7769" y="104231"/>
                  </a:lnTo>
                  <a:lnTo>
                    <a:pt x="0" y="152400"/>
                  </a:lnTo>
                  <a:lnTo>
                    <a:pt x="0" y="659206"/>
                  </a:lnTo>
                  <a:lnTo>
                    <a:pt x="7769" y="707374"/>
                  </a:lnTo>
                  <a:lnTo>
                    <a:pt x="29405" y="749209"/>
                  </a:lnTo>
                  <a:lnTo>
                    <a:pt x="62396" y="782200"/>
                  </a:lnTo>
                  <a:lnTo>
                    <a:pt x="104231" y="803836"/>
                  </a:lnTo>
                  <a:lnTo>
                    <a:pt x="152400" y="811606"/>
                  </a:lnTo>
                  <a:lnTo>
                    <a:pt x="1051979" y="811606"/>
                  </a:lnTo>
                  <a:lnTo>
                    <a:pt x="1100147" y="803836"/>
                  </a:lnTo>
                  <a:lnTo>
                    <a:pt x="1141982" y="782200"/>
                  </a:lnTo>
                  <a:lnTo>
                    <a:pt x="1174973" y="749209"/>
                  </a:lnTo>
                  <a:lnTo>
                    <a:pt x="1196609" y="707374"/>
                  </a:lnTo>
                  <a:lnTo>
                    <a:pt x="1204379" y="659206"/>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17" name="object 14">
              <a:extLst>
                <a:ext uri="{FF2B5EF4-FFF2-40B4-BE49-F238E27FC236}">
                  <a16:creationId xmlns:a16="http://schemas.microsoft.com/office/drawing/2014/main" id="{E3998120-8773-05ED-2711-51095C5324E2}"/>
                </a:ext>
              </a:extLst>
            </p:cNvPr>
            <p:cNvSpPr txBox="1">
              <a:spLocks noGrp="1" noRot="1" noMove="1" noResize="1" noEditPoints="1" noAdjustHandles="1" noChangeArrowheads="1" noChangeShapeType="1"/>
            </p:cNvSpPr>
            <p:nvPr/>
          </p:nvSpPr>
          <p:spPr>
            <a:xfrm>
              <a:off x="3033897" y="2920301"/>
              <a:ext cx="1204595" cy="508668"/>
            </a:xfrm>
            <a:prstGeom prst="rect">
              <a:avLst/>
            </a:prstGeom>
          </p:spPr>
          <p:txBody>
            <a:bodyPr vert="horz" wrap="square" lIns="0" tIns="12700" rIns="0" bIns="0" rtlCol="0">
              <a:spAutoFit/>
            </a:bodyPr>
            <a:lstStyle/>
            <a:p>
              <a:pPr marL="17780" marR="5080" indent="-5715">
                <a:lnSpc>
                  <a:spcPct val="100000"/>
                </a:lnSpc>
                <a:spcBef>
                  <a:spcPts val="100"/>
                </a:spcBef>
              </a:pPr>
              <a:r>
                <a:rPr sz="1600" b="1">
                  <a:solidFill>
                    <a:srgbClr val="231F20"/>
                  </a:solidFill>
                  <a:latin typeface="HelveticaNeueLT Pro 65 Md" panose="020B0804020202020204" pitchFamily="34" charset="0"/>
                  <a:cs typeface="Arial"/>
                </a:rPr>
                <a:t>How</a:t>
              </a:r>
              <a:r>
                <a:rPr sz="1600" b="1" spc="45">
                  <a:solidFill>
                    <a:srgbClr val="231F20"/>
                  </a:solidFill>
                  <a:latin typeface="HelveticaNeueLT Pro 65 Md" panose="020B0804020202020204" pitchFamily="34" charset="0"/>
                  <a:cs typeface="Arial"/>
                </a:rPr>
                <a:t> </a:t>
              </a:r>
              <a:r>
                <a:rPr sz="1600" b="1">
                  <a:solidFill>
                    <a:srgbClr val="231F20"/>
                  </a:solidFill>
                  <a:latin typeface="HelveticaNeueLT Pro 65 Md" panose="020B0804020202020204" pitchFamily="34" charset="0"/>
                  <a:cs typeface="Arial"/>
                </a:rPr>
                <a:t>to</a:t>
              </a:r>
              <a:r>
                <a:rPr sz="1600" b="1" spc="50">
                  <a:solidFill>
                    <a:srgbClr val="231F20"/>
                  </a:solidFill>
                  <a:latin typeface="HelveticaNeueLT Pro 65 Md" panose="020B0804020202020204" pitchFamily="34" charset="0"/>
                  <a:cs typeface="Arial"/>
                </a:rPr>
                <a:t> </a:t>
              </a:r>
              <a:r>
                <a:rPr sz="1600" b="1" spc="-30">
                  <a:solidFill>
                    <a:srgbClr val="231F20"/>
                  </a:solidFill>
                  <a:latin typeface="HelveticaNeueLT Pro 65 Md" panose="020B0804020202020204" pitchFamily="34" charset="0"/>
                  <a:cs typeface="Arial"/>
                </a:rPr>
                <a:t>run </a:t>
              </a:r>
              <a:r>
                <a:rPr sz="1600" b="1">
                  <a:solidFill>
                    <a:srgbClr val="231F20"/>
                  </a:solidFill>
                  <a:latin typeface="HelveticaNeueLT Pro 65 Md" panose="020B0804020202020204" pitchFamily="34" charset="0"/>
                  <a:cs typeface="Arial"/>
                </a:rPr>
                <a:t>the</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activity</a:t>
              </a:r>
              <a:endParaRPr sz="1600">
                <a:latin typeface="HelveticaNeueLT Pro 65 Md" panose="020B0804020202020204" pitchFamily="34" charset="0"/>
                <a:cs typeface="Arial"/>
              </a:endParaRPr>
            </a:p>
          </p:txBody>
        </p:sp>
        <p:sp>
          <p:nvSpPr>
            <p:cNvPr id="18" name="object 15">
              <a:extLst>
                <a:ext uri="{FF2B5EF4-FFF2-40B4-BE49-F238E27FC236}">
                  <a16:creationId xmlns:a16="http://schemas.microsoft.com/office/drawing/2014/main" id="{863C8035-EC2F-383B-E563-09697119B1D3}"/>
                </a:ext>
              </a:extLst>
            </p:cNvPr>
            <p:cNvSpPr>
              <a:spLocks noGrp="1" noRot="1" noMove="1" noResize="1" noEditPoints="1" noAdjustHandles="1" noChangeArrowheads="1" noChangeShapeType="1"/>
            </p:cNvSpPr>
            <p:nvPr/>
          </p:nvSpPr>
          <p:spPr>
            <a:xfrm>
              <a:off x="3000150" y="2009855"/>
              <a:ext cx="1204595" cy="2352040"/>
            </a:xfrm>
            <a:custGeom>
              <a:avLst/>
              <a:gdLst/>
              <a:ahLst/>
              <a:cxnLst/>
              <a:rect l="l" t="t" r="r" b="b"/>
              <a:pathLst>
                <a:path w="1204595" h="2352040">
                  <a:moveTo>
                    <a:pt x="152400" y="0"/>
                  </a:moveTo>
                  <a:lnTo>
                    <a:pt x="104231" y="7769"/>
                  </a:lnTo>
                  <a:lnTo>
                    <a:pt x="62396" y="29405"/>
                  </a:lnTo>
                  <a:lnTo>
                    <a:pt x="29405" y="62396"/>
                  </a:lnTo>
                  <a:lnTo>
                    <a:pt x="7769" y="104231"/>
                  </a:lnTo>
                  <a:lnTo>
                    <a:pt x="0" y="152400"/>
                  </a:lnTo>
                  <a:lnTo>
                    <a:pt x="0" y="2199055"/>
                  </a:lnTo>
                  <a:lnTo>
                    <a:pt x="7769" y="2247223"/>
                  </a:lnTo>
                  <a:lnTo>
                    <a:pt x="29405" y="2289058"/>
                  </a:lnTo>
                  <a:lnTo>
                    <a:pt x="62396" y="2322049"/>
                  </a:lnTo>
                  <a:lnTo>
                    <a:pt x="104231" y="2343685"/>
                  </a:lnTo>
                  <a:lnTo>
                    <a:pt x="152400" y="2351455"/>
                  </a:lnTo>
                  <a:lnTo>
                    <a:pt x="1051979" y="2351455"/>
                  </a:lnTo>
                  <a:lnTo>
                    <a:pt x="1100147" y="2343685"/>
                  </a:lnTo>
                  <a:lnTo>
                    <a:pt x="1141982" y="2322049"/>
                  </a:lnTo>
                  <a:lnTo>
                    <a:pt x="1174973" y="2289058"/>
                  </a:lnTo>
                  <a:lnTo>
                    <a:pt x="1196609" y="2247223"/>
                  </a:lnTo>
                  <a:lnTo>
                    <a:pt x="1204379" y="2199055"/>
                  </a:lnTo>
                  <a:lnTo>
                    <a:pt x="1204379" y="152400"/>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19" name="object 16">
              <a:extLst>
                <a:ext uri="{FF2B5EF4-FFF2-40B4-BE49-F238E27FC236}">
                  <a16:creationId xmlns:a16="http://schemas.microsoft.com/office/drawing/2014/main" id="{AD4DB37E-8EA5-BCEF-FD61-FC4BF9E61683}"/>
                </a:ext>
              </a:extLst>
            </p:cNvPr>
            <p:cNvSpPr txBox="1">
              <a:spLocks noGrp="1" noRot="1" noMove="1" noResize="1" noEditPoints="1" noAdjustHandles="1" noChangeArrowheads="1" noChangeShapeType="1"/>
            </p:cNvSpPr>
            <p:nvPr/>
          </p:nvSpPr>
          <p:spPr>
            <a:xfrm>
              <a:off x="3196751" y="4786377"/>
              <a:ext cx="800735" cy="513080"/>
            </a:xfrm>
            <a:prstGeom prst="rect">
              <a:avLst/>
            </a:prstGeom>
          </p:spPr>
          <p:txBody>
            <a:bodyPr vert="horz" wrap="square" lIns="0" tIns="12700" rIns="0" bIns="0" rtlCol="0">
              <a:spAutoFit/>
            </a:bodyPr>
            <a:lstStyle/>
            <a:p>
              <a:pPr marL="123189" marR="5080" indent="-111125">
                <a:lnSpc>
                  <a:spcPct val="100000"/>
                </a:lnSpc>
                <a:spcBef>
                  <a:spcPts val="100"/>
                </a:spcBef>
              </a:pPr>
              <a:r>
                <a:rPr sz="1600" b="1">
                  <a:solidFill>
                    <a:srgbClr val="231F20"/>
                  </a:solidFill>
                  <a:latin typeface="HelveticaNeueLT Pro 65 Md" panose="020B0804020202020204" pitchFamily="34" charset="0"/>
                  <a:cs typeface="Arial"/>
                </a:rPr>
                <a:t>Ways</a:t>
              </a:r>
              <a:r>
                <a:rPr sz="1600" b="1" spc="-85">
                  <a:solidFill>
                    <a:srgbClr val="231F20"/>
                  </a:solidFill>
                  <a:latin typeface="HelveticaNeueLT Pro 65 Md" panose="020B0804020202020204" pitchFamily="34" charset="0"/>
                  <a:cs typeface="Arial"/>
                </a:rPr>
                <a:t> </a:t>
              </a:r>
              <a:r>
                <a:rPr sz="1600" b="1" spc="-25">
                  <a:solidFill>
                    <a:srgbClr val="231F20"/>
                  </a:solidFill>
                  <a:latin typeface="HelveticaNeueLT Pro 65 Md" panose="020B0804020202020204" pitchFamily="34" charset="0"/>
                  <a:cs typeface="Arial"/>
                </a:rPr>
                <a:t>to </a:t>
              </a:r>
              <a:r>
                <a:rPr sz="1600" b="1" spc="-10">
                  <a:solidFill>
                    <a:srgbClr val="231F20"/>
                  </a:solidFill>
                  <a:latin typeface="HelveticaNeueLT Pro 65 Md" panose="020B0804020202020204" pitchFamily="34" charset="0"/>
                  <a:cs typeface="Arial"/>
                </a:rPr>
                <a:t>adapt</a:t>
              </a:r>
              <a:endParaRPr sz="1600">
                <a:latin typeface="HelveticaNeueLT Pro 65 Md" panose="020B0804020202020204" pitchFamily="34" charset="0"/>
                <a:cs typeface="Arial"/>
              </a:endParaRPr>
            </a:p>
          </p:txBody>
        </p:sp>
        <p:sp>
          <p:nvSpPr>
            <p:cNvPr id="20" name="object 17">
              <a:extLst>
                <a:ext uri="{FF2B5EF4-FFF2-40B4-BE49-F238E27FC236}">
                  <a16:creationId xmlns:a16="http://schemas.microsoft.com/office/drawing/2014/main" id="{2F48D0B3-4B58-1976-B556-19F32E836461}"/>
                </a:ext>
              </a:extLst>
            </p:cNvPr>
            <p:cNvSpPr>
              <a:spLocks noGrp="1" noRot="1" noMove="1" noResize="1" noEditPoints="1" noAdjustHandles="1" noChangeArrowheads="1" noChangeShapeType="1"/>
            </p:cNvSpPr>
            <p:nvPr/>
          </p:nvSpPr>
          <p:spPr>
            <a:xfrm>
              <a:off x="3000150" y="4464005"/>
              <a:ext cx="1204595" cy="1175385"/>
            </a:xfrm>
            <a:custGeom>
              <a:avLst/>
              <a:gdLst/>
              <a:ahLst/>
              <a:cxnLst/>
              <a:rect l="l" t="t" r="r" b="b"/>
              <a:pathLst>
                <a:path w="1204595" h="1175385">
                  <a:moveTo>
                    <a:pt x="152400" y="0"/>
                  </a:moveTo>
                  <a:lnTo>
                    <a:pt x="104231" y="7769"/>
                  </a:lnTo>
                  <a:lnTo>
                    <a:pt x="62396" y="29405"/>
                  </a:lnTo>
                  <a:lnTo>
                    <a:pt x="29405" y="62396"/>
                  </a:lnTo>
                  <a:lnTo>
                    <a:pt x="7769" y="104231"/>
                  </a:lnTo>
                  <a:lnTo>
                    <a:pt x="0" y="152399"/>
                  </a:lnTo>
                  <a:lnTo>
                    <a:pt x="0" y="1022896"/>
                  </a:lnTo>
                  <a:lnTo>
                    <a:pt x="7769" y="1071069"/>
                  </a:lnTo>
                  <a:lnTo>
                    <a:pt x="29405" y="1112904"/>
                  </a:lnTo>
                  <a:lnTo>
                    <a:pt x="62396" y="1145893"/>
                  </a:lnTo>
                  <a:lnTo>
                    <a:pt x="104231" y="1167527"/>
                  </a:lnTo>
                  <a:lnTo>
                    <a:pt x="152400" y="1175296"/>
                  </a:lnTo>
                  <a:lnTo>
                    <a:pt x="1051979" y="1175296"/>
                  </a:lnTo>
                  <a:lnTo>
                    <a:pt x="1100147" y="1167527"/>
                  </a:lnTo>
                  <a:lnTo>
                    <a:pt x="1141982" y="1145893"/>
                  </a:lnTo>
                  <a:lnTo>
                    <a:pt x="1174973" y="1112904"/>
                  </a:lnTo>
                  <a:lnTo>
                    <a:pt x="1196609" y="1071069"/>
                  </a:lnTo>
                  <a:lnTo>
                    <a:pt x="1204379" y="1022896"/>
                  </a:lnTo>
                  <a:lnTo>
                    <a:pt x="1204379" y="152399"/>
                  </a:lnTo>
                  <a:lnTo>
                    <a:pt x="1196609" y="104231"/>
                  </a:lnTo>
                  <a:lnTo>
                    <a:pt x="1174973" y="62396"/>
                  </a:lnTo>
                  <a:lnTo>
                    <a:pt x="1141982" y="29405"/>
                  </a:lnTo>
                  <a:lnTo>
                    <a:pt x="1100147" y="7769"/>
                  </a:lnTo>
                  <a:lnTo>
                    <a:pt x="1051979" y="0"/>
                  </a:lnTo>
                  <a:lnTo>
                    <a:pt x="152400" y="0"/>
                  </a:lnTo>
                  <a:close/>
                </a:path>
              </a:pathLst>
            </a:custGeom>
            <a:ln w="25399">
              <a:solidFill>
                <a:srgbClr val="231F20"/>
              </a:solidFill>
            </a:ln>
          </p:spPr>
          <p:txBody>
            <a:bodyPr wrap="square" lIns="0" tIns="0" rIns="0" bIns="0" rtlCol="0"/>
            <a:lstStyle/>
            <a:p>
              <a:endParaRPr/>
            </a:p>
          </p:txBody>
        </p:sp>
        <p:sp>
          <p:nvSpPr>
            <p:cNvPr id="21" name="object 18">
              <a:extLst>
                <a:ext uri="{FF2B5EF4-FFF2-40B4-BE49-F238E27FC236}">
                  <a16:creationId xmlns:a16="http://schemas.microsoft.com/office/drawing/2014/main" id="{A2E139DD-0F51-4853-824C-B6449CC6FA39}"/>
                </a:ext>
              </a:extLst>
            </p:cNvPr>
            <p:cNvSpPr txBox="1">
              <a:spLocks noGrp="1" noRot="1" noMove="1" noResize="1" noEditPoints="1" noAdjustHandles="1" noChangeArrowheads="1" noChangeShapeType="1"/>
            </p:cNvSpPr>
            <p:nvPr/>
          </p:nvSpPr>
          <p:spPr>
            <a:xfrm>
              <a:off x="3022333" y="6148127"/>
              <a:ext cx="1157964" cy="513080"/>
            </a:xfrm>
            <a:prstGeom prst="rect">
              <a:avLst/>
            </a:prstGeom>
          </p:spPr>
          <p:txBody>
            <a:bodyPr vert="horz" wrap="square" lIns="0" tIns="12700" rIns="0" bIns="0" rtlCol="0">
              <a:spAutoFit/>
            </a:bodyPr>
            <a:lstStyle/>
            <a:p>
              <a:pPr marL="324485" marR="5080" indent="-312420">
                <a:lnSpc>
                  <a:spcPct val="100000"/>
                </a:lnSpc>
                <a:spcBef>
                  <a:spcPts val="100"/>
                </a:spcBef>
              </a:pPr>
              <a:r>
                <a:rPr sz="1600" b="1" spc="-10">
                  <a:solidFill>
                    <a:srgbClr val="231F20"/>
                  </a:solidFill>
                  <a:latin typeface="HelveticaNeueLT Pro 65 Md" panose="020B0804020202020204" pitchFamily="34" charset="0"/>
                  <a:cs typeface="Arial"/>
                </a:rPr>
                <a:t>Curriculum links</a:t>
              </a:r>
              <a:endParaRPr sz="1600">
                <a:latin typeface="HelveticaNeueLT Pro 65 Md" panose="020B0804020202020204" pitchFamily="34" charset="0"/>
                <a:cs typeface="Arial"/>
              </a:endParaRPr>
            </a:p>
          </p:txBody>
        </p:sp>
        <p:sp>
          <p:nvSpPr>
            <p:cNvPr id="22" name="object 19">
              <a:extLst>
                <a:ext uri="{FF2B5EF4-FFF2-40B4-BE49-F238E27FC236}">
                  <a16:creationId xmlns:a16="http://schemas.microsoft.com/office/drawing/2014/main" id="{15FBE456-1304-4A33-A3E9-E5D6FD5FEC03}"/>
                </a:ext>
              </a:extLst>
            </p:cNvPr>
            <p:cNvSpPr>
              <a:spLocks noGrp="1" noRot="1" noMove="1" noResize="1" noEditPoints="1" noAdjustHandles="1" noChangeArrowheads="1" noChangeShapeType="1"/>
            </p:cNvSpPr>
            <p:nvPr/>
          </p:nvSpPr>
          <p:spPr>
            <a:xfrm>
              <a:off x="3000150" y="5736705"/>
              <a:ext cx="1204595" cy="1353820"/>
            </a:xfrm>
            <a:custGeom>
              <a:avLst/>
              <a:gdLst/>
              <a:ahLst/>
              <a:cxnLst/>
              <a:rect l="l" t="t" r="r" b="b"/>
              <a:pathLst>
                <a:path w="1204595" h="1353820">
                  <a:moveTo>
                    <a:pt x="152400" y="0"/>
                  </a:moveTo>
                  <a:lnTo>
                    <a:pt x="104231" y="7769"/>
                  </a:lnTo>
                  <a:lnTo>
                    <a:pt x="62396" y="29405"/>
                  </a:lnTo>
                  <a:lnTo>
                    <a:pt x="29405" y="62396"/>
                  </a:lnTo>
                  <a:lnTo>
                    <a:pt x="7769" y="104231"/>
                  </a:lnTo>
                  <a:lnTo>
                    <a:pt x="0" y="152400"/>
                  </a:lnTo>
                  <a:lnTo>
                    <a:pt x="0" y="1201000"/>
                  </a:lnTo>
                  <a:lnTo>
                    <a:pt x="7769" y="1249169"/>
                  </a:lnTo>
                  <a:lnTo>
                    <a:pt x="29405" y="1291004"/>
                  </a:lnTo>
                  <a:lnTo>
                    <a:pt x="62396" y="1323995"/>
                  </a:lnTo>
                  <a:lnTo>
                    <a:pt x="104231" y="1345630"/>
                  </a:lnTo>
                  <a:lnTo>
                    <a:pt x="152400" y="1353400"/>
                  </a:lnTo>
                  <a:lnTo>
                    <a:pt x="1051979" y="1353400"/>
                  </a:lnTo>
                  <a:lnTo>
                    <a:pt x="1100147" y="1345630"/>
                  </a:lnTo>
                  <a:lnTo>
                    <a:pt x="1141982" y="1323995"/>
                  </a:lnTo>
                  <a:lnTo>
                    <a:pt x="1174973" y="1291004"/>
                  </a:lnTo>
                  <a:lnTo>
                    <a:pt x="1196609" y="1249169"/>
                  </a:lnTo>
                  <a:lnTo>
                    <a:pt x="1204379" y="1201000"/>
                  </a:lnTo>
                  <a:lnTo>
                    <a:pt x="1204379" y="152400"/>
                  </a:lnTo>
                  <a:lnTo>
                    <a:pt x="1196609" y="104231"/>
                  </a:lnTo>
                  <a:lnTo>
                    <a:pt x="1174973" y="62396"/>
                  </a:lnTo>
                  <a:lnTo>
                    <a:pt x="1141982" y="29405"/>
                  </a:lnTo>
                  <a:lnTo>
                    <a:pt x="1100147" y="7769"/>
                  </a:lnTo>
                  <a:lnTo>
                    <a:pt x="1051979" y="0"/>
                  </a:lnTo>
                  <a:lnTo>
                    <a:pt x="152400" y="0"/>
                  </a:lnTo>
                  <a:close/>
                </a:path>
              </a:pathLst>
            </a:custGeom>
            <a:ln w="25400">
              <a:solidFill>
                <a:srgbClr val="231F20"/>
              </a:solidFill>
            </a:ln>
          </p:spPr>
          <p:txBody>
            <a:bodyPr wrap="square" lIns="0" tIns="0" rIns="0" bIns="0" rtlCol="0"/>
            <a:lstStyle/>
            <a:p>
              <a:endParaRPr/>
            </a:p>
          </p:txBody>
        </p:sp>
        <p:sp>
          <p:nvSpPr>
            <p:cNvPr id="23" name="object 20">
              <a:extLst>
                <a:ext uri="{FF2B5EF4-FFF2-40B4-BE49-F238E27FC236}">
                  <a16:creationId xmlns:a16="http://schemas.microsoft.com/office/drawing/2014/main" id="{802C0C28-F9C4-3A21-0DCD-B08939EBD184}"/>
                </a:ext>
              </a:extLst>
            </p:cNvPr>
            <p:cNvSpPr txBox="1">
              <a:spLocks noGrp="1" noRot="1" noMove="1" noResize="1" noEditPoints="1" noAdjustHandles="1" noChangeArrowheads="1" noChangeShapeType="1"/>
            </p:cNvSpPr>
            <p:nvPr/>
          </p:nvSpPr>
          <p:spPr>
            <a:xfrm>
              <a:off x="676083" y="3926805"/>
              <a:ext cx="1467485" cy="269240"/>
            </a:xfrm>
            <a:prstGeom prst="rect">
              <a:avLst/>
            </a:prstGeom>
          </p:spPr>
          <p:txBody>
            <a:bodyPr vert="horz" wrap="square" lIns="0" tIns="12700" rIns="0" bIns="0" rtlCol="0">
              <a:spAutoFit/>
            </a:bodyPr>
            <a:lstStyle/>
            <a:p>
              <a:pPr marL="12700">
                <a:lnSpc>
                  <a:spcPct val="100000"/>
                </a:lnSpc>
                <a:spcBef>
                  <a:spcPts val="100"/>
                </a:spcBef>
              </a:pPr>
              <a:r>
                <a:rPr sz="1600" b="1">
                  <a:solidFill>
                    <a:srgbClr val="231F20"/>
                  </a:solidFill>
                  <a:latin typeface="Arial"/>
                  <a:cs typeface="Arial"/>
                </a:rPr>
                <a:t>What</a:t>
              </a:r>
              <a:r>
                <a:rPr sz="1600" b="1" spc="-45">
                  <a:solidFill>
                    <a:srgbClr val="231F20"/>
                  </a:solidFill>
                  <a:latin typeface="Arial"/>
                  <a:cs typeface="Arial"/>
                </a:rPr>
                <a:t> </a:t>
              </a:r>
              <a:r>
                <a:rPr sz="1600" b="1" spc="-10">
                  <a:solidFill>
                    <a:srgbClr val="231F20"/>
                  </a:solidFill>
                  <a:latin typeface="Arial"/>
                  <a:cs typeface="Arial"/>
                </a:rPr>
                <a:t>you</a:t>
              </a:r>
              <a:r>
                <a:rPr sz="1600" b="1" spc="-40">
                  <a:solidFill>
                    <a:srgbClr val="231F20"/>
                  </a:solidFill>
                  <a:latin typeface="Arial"/>
                  <a:cs typeface="Arial"/>
                </a:rPr>
                <a:t> </a:t>
              </a:r>
              <a:r>
                <a:rPr sz="1600" b="1" spc="-20">
                  <a:solidFill>
                    <a:srgbClr val="231F20"/>
                  </a:solidFill>
                  <a:latin typeface="Arial"/>
                  <a:cs typeface="Arial"/>
                </a:rPr>
                <a:t>need</a:t>
              </a:r>
              <a:endParaRPr sz="1600">
                <a:latin typeface="Arial"/>
                <a:cs typeface="Arial"/>
              </a:endParaRPr>
            </a:p>
          </p:txBody>
        </p:sp>
        <p:sp>
          <p:nvSpPr>
            <p:cNvPr id="24" name="object 21">
              <a:extLst>
                <a:ext uri="{FF2B5EF4-FFF2-40B4-BE49-F238E27FC236}">
                  <a16:creationId xmlns:a16="http://schemas.microsoft.com/office/drawing/2014/main" id="{7E864EF9-8D47-BB0A-F795-D33CD7DBE23F}"/>
                </a:ext>
              </a:extLst>
            </p:cNvPr>
            <p:cNvSpPr txBox="1">
              <a:spLocks noGrp="1" noRot="1" noMove="1" noResize="1" noEditPoints="1" noAdjustHandles="1" noChangeArrowheads="1" noChangeShapeType="1"/>
            </p:cNvSpPr>
            <p:nvPr/>
          </p:nvSpPr>
          <p:spPr>
            <a:xfrm>
              <a:off x="621549" y="4265911"/>
              <a:ext cx="1963552" cy="1016497"/>
            </a:xfrm>
            <a:prstGeom prst="rect">
              <a:avLst/>
            </a:prstGeom>
          </p:spPr>
          <p:txBody>
            <a:bodyPr vert="horz" wrap="square" lIns="0" tIns="0" rIns="0" bIns="0" rtlCol="0">
              <a:spAutoFit/>
            </a:bodyPr>
            <a:lstStyle/>
            <a:p>
              <a:pPr marL="241300" indent="-228600">
                <a:lnSpc>
                  <a:spcPts val="1600"/>
                </a:lnSpc>
                <a:buClr>
                  <a:srgbClr val="DC2327"/>
                </a:buClr>
                <a:buSzPct val="150000"/>
                <a:buChar char="-"/>
                <a:tabLst>
                  <a:tab pos="240665" algn="l"/>
                  <a:tab pos="241300" algn="l"/>
                </a:tabLst>
              </a:pPr>
              <a:r>
                <a:rPr lang="en-GB" sz="1200" dirty="0">
                  <a:solidFill>
                    <a:srgbClr val="231F20"/>
                  </a:solidFill>
                  <a:latin typeface="HelveticaNeueLT Pro 45 Lt" panose="020B0403020202020204" pitchFamily="34" charset="0"/>
                  <a:cs typeface="Arial"/>
                </a:rPr>
                <a:t>Optional: laptops/tablets</a:t>
              </a:r>
            </a:p>
            <a:p>
              <a:pPr marL="241300" indent="-228600">
                <a:lnSpc>
                  <a:spcPts val="1600"/>
                </a:lnSpc>
                <a:buClr>
                  <a:srgbClr val="DC2327"/>
                </a:buClr>
                <a:buSzPct val="150000"/>
                <a:buChar char="-"/>
                <a:tabLst>
                  <a:tab pos="240665" algn="l"/>
                  <a:tab pos="241300" algn="l"/>
                </a:tabLst>
              </a:pPr>
              <a:r>
                <a:rPr lang="en-GB" sz="1200" dirty="0">
                  <a:solidFill>
                    <a:srgbClr val="231F20"/>
                  </a:solidFill>
                  <a:latin typeface="HelveticaNeueLT Pro 45 Lt" panose="020B0403020202020204" pitchFamily="34" charset="0"/>
                  <a:cs typeface="Arial"/>
                </a:rPr>
                <a:t>Optional: print slide 32, one between 2 for learners to examine directly.</a:t>
              </a:r>
              <a:endParaRPr sz="1200" dirty="0">
                <a:latin typeface="HelveticaNeueLT Pro 45 Lt" panose="020B0403020202020204" pitchFamily="34" charset="0"/>
                <a:cs typeface="Arial"/>
              </a:endParaRPr>
            </a:p>
          </p:txBody>
        </p:sp>
        <p:sp>
          <p:nvSpPr>
            <p:cNvPr id="25" name="object 23">
              <a:extLst>
                <a:ext uri="{FF2B5EF4-FFF2-40B4-BE49-F238E27FC236}">
                  <a16:creationId xmlns:a16="http://schemas.microsoft.com/office/drawing/2014/main" id="{A0D2B906-4569-1928-88D5-8F3E3B6977BC}"/>
                </a:ext>
              </a:extLst>
            </p:cNvPr>
            <p:cNvSpPr>
              <a:spLocks noGrp="1" noRot="1" noMove="1" noResize="1" noEditPoints="1" noAdjustHandles="1" noChangeArrowheads="1" noChangeShapeType="1"/>
            </p:cNvSpPr>
            <p:nvPr/>
          </p:nvSpPr>
          <p:spPr>
            <a:xfrm>
              <a:off x="552700" y="3810704"/>
              <a:ext cx="2163445" cy="3088640"/>
            </a:xfrm>
            <a:custGeom>
              <a:avLst/>
              <a:gdLst/>
              <a:ahLst/>
              <a:cxnLst/>
              <a:rect l="l" t="t" r="r" b="b"/>
              <a:pathLst>
                <a:path w="2163445" h="3088640">
                  <a:moveTo>
                    <a:pt x="152400" y="0"/>
                  </a:moveTo>
                  <a:lnTo>
                    <a:pt x="104231" y="7769"/>
                  </a:lnTo>
                  <a:lnTo>
                    <a:pt x="62396" y="29405"/>
                  </a:lnTo>
                  <a:lnTo>
                    <a:pt x="29405" y="62396"/>
                  </a:lnTo>
                  <a:lnTo>
                    <a:pt x="7769" y="104231"/>
                  </a:lnTo>
                  <a:lnTo>
                    <a:pt x="0" y="152400"/>
                  </a:lnTo>
                  <a:lnTo>
                    <a:pt x="0" y="2936201"/>
                  </a:lnTo>
                  <a:lnTo>
                    <a:pt x="7769" y="2984370"/>
                  </a:lnTo>
                  <a:lnTo>
                    <a:pt x="29405" y="3026205"/>
                  </a:lnTo>
                  <a:lnTo>
                    <a:pt x="62396" y="3059196"/>
                  </a:lnTo>
                  <a:lnTo>
                    <a:pt x="104231" y="3080831"/>
                  </a:lnTo>
                  <a:lnTo>
                    <a:pt x="152400" y="3088601"/>
                  </a:lnTo>
                  <a:lnTo>
                    <a:pt x="2010803" y="3088601"/>
                  </a:lnTo>
                  <a:lnTo>
                    <a:pt x="2058971" y="3080831"/>
                  </a:lnTo>
                  <a:lnTo>
                    <a:pt x="2100806" y="3059196"/>
                  </a:lnTo>
                  <a:lnTo>
                    <a:pt x="2133797" y="3026205"/>
                  </a:lnTo>
                  <a:lnTo>
                    <a:pt x="2155433" y="2984370"/>
                  </a:lnTo>
                  <a:lnTo>
                    <a:pt x="2163203" y="2936201"/>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26" name="object 24">
              <a:extLst>
                <a:ext uri="{FF2B5EF4-FFF2-40B4-BE49-F238E27FC236}">
                  <a16:creationId xmlns:a16="http://schemas.microsoft.com/office/drawing/2014/main" id="{0CA26579-8068-1F2C-F32D-ED234EF02399}"/>
                </a:ext>
              </a:extLst>
            </p:cNvPr>
            <p:cNvSpPr>
              <a:spLocks noGrp="1" noRot="1" noMove="1" noResize="1" noEditPoints="1" noAdjustHandles="1" noChangeArrowheads="1" noChangeShapeType="1"/>
            </p:cNvSpPr>
            <p:nvPr/>
          </p:nvSpPr>
          <p:spPr>
            <a:xfrm>
              <a:off x="546750" y="2604705"/>
              <a:ext cx="2169160" cy="1149985"/>
            </a:xfrm>
            <a:custGeom>
              <a:avLst/>
              <a:gdLst/>
              <a:ahLst/>
              <a:cxnLst/>
              <a:rect l="l" t="t" r="r" b="b"/>
              <a:pathLst>
                <a:path w="2169160" h="1149985">
                  <a:moveTo>
                    <a:pt x="152400" y="0"/>
                  </a:moveTo>
                  <a:lnTo>
                    <a:pt x="104231" y="7769"/>
                  </a:lnTo>
                  <a:lnTo>
                    <a:pt x="62396" y="29405"/>
                  </a:lnTo>
                  <a:lnTo>
                    <a:pt x="29405" y="62396"/>
                  </a:lnTo>
                  <a:lnTo>
                    <a:pt x="7769" y="104231"/>
                  </a:lnTo>
                  <a:lnTo>
                    <a:pt x="0" y="152400"/>
                  </a:lnTo>
                  <a:lnTo>
                    <a:pt x="0" y="997077"/>
                  </a:lnTo>
                  <a:lnTo>
                    <a:pt x="7769" y="1045245"/>
                  </a:lnTo>
                  <a:lnTo>
                    <a:pt x="29405" y="1087080"/>
                  </a:lnTo>
                  <a:lnTo>
                    <a:pt x="62396" y="1120071"/>
                  </a:lnTo>
                  <a:lnTo>
                    <a:pt x="104231" y="1141707"/>
                  </a:lnTo>
                  <a:lnTo>
                    <a:pt x="152400" y="1149477"/>
                  </a:lnTo>
                  <a:lnTo>
                    <a:pt x="2016747" y="1149477"/>
                  </a:lnTo>
                  <a:lnTo>
                    <a:pt x="2064920" y="1141707"/>
                  </a:lnTo>
                  <a:lnTo>
                    <a:pt x="2106755" y="1120071"/>
                  </a:lnTo>
                  <a:lnTo>
                    <a:pt x="2139745" y="1087080"/>
                  </a:lnTo>
                  <a:lnTo>
                    <a:pt x="2161378" y="1045245"/>
                  </a:lnTo>
                  <a:lnTo>
                    <a:pt x="2169147" y="997077"/>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27" name="object 25">
              <a:extLst>
                <a:ext uri="{FF2B5EF4-FFF2-40B4-BE49-F238E27FC236}">
                  <a16:creationId xmlns:a16="http://schemas.microsoft.com/office/drawing/2014/main" id="{51F709FD-EEB8-6DB8-131E-52EB42219D4E}"/>
                </a:ext>
              </a:extLst>
            </p:cNvPr>
            <p:cNvSpPr txBox="1">
              <a:spLocks noGrp="1" noRot="1" noMove="1" noResize="1" noEditPoints="1" noAdjustHandles="1" noChangeArrowheads="1" noChangeShapeType="1"/>
            </p:cNvSpPr>
            <p:nvPr/>
          </p:nvSpPr>
          <p:spPr>
            <a:xfrm>
              <a:off x="1235858" y="1460309"/>
              <a:ext cx="1349243"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Whole group</a:t>
              </a:r>
              <a:endParaRPr sz="1600">
                <a:latin typeface="HelveticaNeueLT Pro 65 Md" panose="020B0804020202020204" pitchFamily="34" charset="0"/>
                <a:cs typeface="Arial"/>
              </a:endParaRPr>
            </a:p>
          </p:txBody>
        </p:sp>
        <p:sp>
          <p:nvSpPr>
            <p:cNvPr id="28" name="object 26">
              <a:extLst>
                <a:ext uri="{FF2B5EF4-FFF2-40B4-BE49-F238E27FC236}">
                  <a16:creationId xmlns:a16="http://schemas.microsoft.com/office/drawing/2014/main" id="{0A30D213-782A-021E-9B33-640BCD4E9D32}"/>
                </a:ext>
              </a:extLst>
            </p:cNvPr>
            <p:cNvSpPr>
              <a:spLocks noGrp="1" noRot="1" noMove="1" noResize="1" noEditPoints="1" noAdjustHandles="1" noChangeArrowheads="1" noChangeShapeType="1"/>
            </p:cNvSpPr>
            <p:nvPr/>
          </p:nvSpPr>
          <p:spPr>
            <a:xfrm>
              <a:off x="552700" y="1303030"/>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sp>
          <p:nvSpPr>
            <p:cNvPr id="29" name="object 27">
              <a:extLst>
                <a:ext uri="{FF2B5EF4-FFF2-40B4-BE49-F238E27FC236}">
                  <a16:creationId xmlns:a16="http://schemas.microsoft.com/office/drawing/2014/main" id="{A9A1AC52-EA07-DA84-A400-46D40664D2C9}"/>
                </a:ext>
              </a:extLst>
            </p:cNvPr>
            <p:cNvSpPr txBox="1">
              <a:spLocks noGrp="1" noRot="1" noMove="1" noResize="1" noEditPoints="1" noAdjustHandles="1" noChangeArrowheads="1" noChangeShapeType="1"/>
            </p:cNvSpPr>
            <p:nvPr/>
          </p:nvSpPr>
          <p:spPr>
            <a:xfrm>
              <a:off x="1213050" y="2111021"/>
              <a:ext cx="1155296" cy="260789"/>
            </a:xfrm>
            <a:prstGeom prst="rect">
              <a:avLst/>
            </a:prstGeom>
          </p:spPr>
          <p:txBody>
            <a:bodyPr vert="horz" wrap="square" lIns="0" tIns="12700" rIns="0" bIns="0" rtlCol="0">
              <a:spAutoFit/>
            </a:bodyPr>
            <a:lstStyle/>
            <a:p>
              <a:pPr marL="12700">
                <a:lnSpc>
                  <a:spcPct val="100000"/>
                </a:lnSpc>
                <a:spcBef>
                  <a:spcPts val="100"/>
                </a:spcBef>
              </a:pPr>
              <a:r>
                <a:rPr lang="en-GB" sz="1600" b="1" spc="-10">
                  <a:solidFill>
                    <a:srgbClr val="231F20"/>
                  </a:solidFill>
                  <a:latin typeface="HelveticaNeueLT Pro 65 Md" panose="020B0804020202020204" pitchFamily="34" charset="0"/>
                  <a:cs typeface="Arial"/>
                </a:rPr>
                <a:t>Game</a:t>
              </a:r>
              <a:endParaRPr sz="1600">
                <a:latin typeface="HelveticaNeueLT Pro 65 Md" panose="020B0804020202020204" pitchFamily="34" charset="0"/>
                <a:cs typeface="Arial"/>
              </a:endParaRPr>
            </a:p>
          </p:txBody>
        </p:sp>
        <p:sp>
          <p:nvSpPr>
            <p:cNvPr id="30" name="object 28">
              <a:extLst>
                <a:ext uri="{FF2B5EF4-FFF2-40B4-BE49-F238E27FC236}">
                  <a16:creationId xmlns:a16="http://schemas.microsoft.com/office/drawing/2014/main" id="{346B0C56-FFB2-06EC-69E9-A5350CD40E39}"/>
                </a:ext>
              </a:extLst>
            </p:cNvPr>
            <p:cNvSpPr>
              <a:spLocks noGrp="1" noRot="1" noMove="1" noResize="1" noEditPoints="1" noAdjustHandles="1" noChangeArrowheads="1" noChangeShapeType="1"/>
            </p:cNvSpPr>
            <p:nvPr/>
          </p:nvSpPr>
          <p:spPr>
            <a:xfrm>
              <a:off x="546750" y="1953742"/>
              <a:ext cx="2169160" cy="601345"/>
            </a:xfrm>
            <a:custGeom>
              <a:avLst/>
              <a:gdLst/>
              <a:ahLst/>
              <a:cxnLst/>
              <a:rect l="l" t="t" r="r" b="b"/>
              <a:pathLst>
                <a:path w="2169160"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6747" y="601268"/>
                  </a:lnTo>
                  <a:lnTo>
                    <a:pt x="2064920" y="593500"/>
                  </a:lnTo>
                  <a:lnTo>
                    <a:pt x="2106755" y="571866"/>
                  </a:lnTo>
                  <a:lnTo>
                    <a:pt x="2139745" y="538877"/>
                  </a:lnTo>
                  <a:lnTo>
                    <a:pt x="2161378" y="497041"/>
                  </a:lnTo>
                  <a:lnTo>
                    <a:pt x="2169147" y="448868"/>
                  </a:lnTo>
                  <a:lnTo>
                    <a:pt x="2169147" y="152400"/>
                  </a:lnTo>
                  <a:lnTo>
                    <a:pt x="2161378" y="104231"/>
                  </a:lnTo>
                  <a:lnTo>
                    <a:pt x="2139745" y="62396"/>
                  </a:lnTo>
                  <a:lnTo>
                    <a:pt x="2106755" y="29405"/>
                  </a:lnTo>
                  <a:lnTo>
                    <a:pt x="2064920" y="7769"/>
                  </a:lnTo>
                  <a:lnTo>
                    <a:pt x="2016747" y="0"/>
                  </a:lnTo>
                  <a:lnTo>
                    <a:pt x="152400" y="0"/>
                  </a:lnTo>
                  <a:close/>
                </a:path>
              </a:pathLst>
            </a:custGeom>
            <a:ln w="25400">
              <a:solidFill>
                <a:srgbClr val="231F20"/>
              </a:solidFill>
            </a:ln>
          </p:spPr>
          <p:txBody>
            <a:bodyPr wrap="square" lIns="0" tIns="0" rIns="0" bIns="0" rtlCol="0"/>
            <a:lstStyle/>
            <a:p>
              <a:endParaRPr/>
            </a:p>
          </p:txBody>
        </p:sp>
        <p:sp>
          <p:nvSpPr>
            <p:cNvPr id="31" name="object 29">
              <a:extLst>
                <a:ext uri="{FF2B5EF4-FFF2-40B4-BE49-F238E27FC236}">
                  <a16:creationId xmlns:a16="http://schemas.microsoft.com/office/drawing/2014/main" id="{4569C58C-3E05-5B8F-0908-08AD5C586E46}"/>
                </a:ext>
              </a:extLst>
            </p:cNvPr>
            <p:cNvSpPr txBox="1">
              <a:spLocks noGrp="1" noRot="1" noMove="1" noResize="1" noEditPoints="1" noAdjustHandles="1" noChangeArrowheads="1" noChangeShapeType="1"/>
            </p:cNvSpPr>
            <p:nvPr/>
          </p:nvSpPr>
          <p:spPr>
            <a:xfrm>
              <a:off x="1232004" y="809595"/>
              <a:ext cx="1256112" cy="260789"/>
            </a:xfrm>
            <a:prstGeom prst="rect">
              <a:avLst/>
            </a:prstGeom>
          </p:spPr>
          <p:txBody>
            <a:bodyPr vert="horz" wrap="square" lIns="0" tIns="12700" rIns="0" bIns="0" rtlCol="0">
              <a:spAutoFit/>
            </a:bodyPr>
            <a:lstStyle/>
            <a:p>
              <a:pPr marL="12700">
                <a:lnSpc>
                  <a:spcPct val="100000"/>
                </a:lnSpc>
                <a:spcBef>
                  <a:spcPts val="100"/>
                </a:spcBef>
              </a:pPr>
              <a:r>
                <a:rPr lang="en-GB" sz="1600" b="1" spc="-20">
                  <a:solidFill>
                    <a:srgbClr val="231F20"/>
                  </a:solidFill>
                  <a:latin typeface="HelveticaNeueLT Pro 65 Md" panose="020B0804020202020204" pitchFamily="34" charset="0"/>
                  <a:cs typeface="Arial"/>
                </a:rPr>
                <a:t>20</a:t>
              </a:r>
              <a:r>
                <a:rPr sz="1600" b="1" spc="-20">
                  <a:solidFill>
                    <a:srgbClr val="231F20"/>
                  </a:solidFill>
                  <a:latin typeface="HelveticaNeueLT Pro 65 Md" panose="020B0804020202020204" pitchFamily="34" charset="0"/>
                  <a:cs typeface="Arial"/>
                </a:rPr>
                <a:t> </a:t>
              </a:r>
              <a:r>
                <a:rPr sz="1600" b="1" spc="-10">
                  <a:solidFill>
                    <a:srgbClr val="231F20"/>
                  </a:solidFill>
                  <a:latin typeface="HelveticaNeueLT Pro 65 Md" panose="020B0804020202020204" pitchFamily="34" charset="0"/>
                  <a:cs typeface="Arial"/>
                </a:rPr>
                <a:t>Minutes</a:t>
              </a:r>
              <a:endParaRPr sz="1600">
                <a:latin typeface="HelveticaNeueLT Pro 65 Md" panose="020B0804020202020204" pitchFamily="34" charset="0"/>
                <a:cs typeface="Arial"/>
              </a:endParaRPr>
            </a:p>
          </p:txBody>
        </p:sp>
        <p:sp>
          <p:nvSpPr>
            <p:cNvPr id="32" name="object 31">
              <a:extLst>
                <a:ext uri="{FF2B5EF4-FFF2-40B4-BE49-F238E27FC236}">
                  <a16:creationId xmlns:a16="http://schemas.microsoft.com/office/drawing/2014/main" id="{6479BD64-1FA3-EE85-4478-C3A793A0281B}"/>
                </a:ext>
              </a:extLst>
            </p:cNvPr>
            <p:cNvSpPr>
              <a:spLocks noGrp="1" noRot="1" noMove="1" noResize="1" noEditPoints="1" noAdjustHandles="1" noChangeArrowheads="1" noChangeShapeType="1"/>
            </p:cNvSpPr>
            <p:nvPr/>
          </p:nvSpPr>
          <p:spPr>
            <a:xfrm>
              <a:off x="552700" y="652317"/>
              <a:ext cx="2163445" cy="601345"/>
            </a:xfrm>
            <a:custGeom>
              <a:avLst/>
              <a:gdLst/>
              <a:ahLst/>
              <a:cxnLst/>
              <a:rect l="l" t="t" r="r" b="b"/>
              <a:pathLst>
                <a:path w="2163445" h="601344">
                  <a:moveTo>
                    <a:pt x="152400" y="0"/>
                  </a:moveTo>
                  <a:lnTo>
                    <a:pt x="104231" y="7769"/>
                  </a:lnTo>
                  <a:lnTo>
                    <a:pt x="62396" y="29405"/>
                  </a:lnTo>
                  <a:lnTo>
                    <a:pt x="29405" y="62396"/>
                  </a:lnTo>
                  <a:lnTo>
                    <a:pt x="7769" y="104231"/>
                  </a:lnTo>
                  <a:lnTo>
                    <a:pt x="0" y="152400"/>
                  </a:lnTo>
                  <a:lnTo>
                    <a:pt x="0" y="448868"/>
                  </a:lnTo>
                  <a:lnTo>
                    <a:pt x="7769" y="497041"/>
                  </a:lnTo>
                  <a:lnTo>
                    <a:pt x="29405" y="538877"/>
                  </a:lnTo>
                  <a:lnTo>
                    <a:pt x="62396" y="571866"/>
                  </a:lnTo>
                  <a:lnTo>
                    <a:pt x="104231" y="593500"/>
                  </a:lnTo>
                  <a:lnTo>
                    <a:pt x="152400" y="601268"/>
                  </a:lnTo>
                  <a:lnTo>
                    <a:pt x="2010803" y="601268"/>
                  </a:lnTo>
                  <a:lnTo>
                    <a:pt x="2058971" y="593500"/>
                  </a:lnTo>
                  <a:lnTo>
                    <a:pt x="2100806" y="571866"/>
                  </a:lnTo>
                  <a:lnTo>
                    <a:pt x="2133797" y="538877"/>
                  </a:lnTo>
                  <a:lnTo>
                    <a:pt x="2155433" y="497041"/>
                  </a:lnTo>
                  <a:lnTo>
                    <a:pt x="2163203" y="448868"/>
                  </a:lnTo>
                  <a:lnTo>
                    <a:pt x="2163203" y="152400"/>
                  </a:lnTo>
                  <a:lnTo>
                    <a:pt x="2155433" y="104231"/>
                  </a:lnTo>
                  <a:lnTo>
                    <a:pt x="2133797" y="62396"/>
                  </a:lnTo>
                  <a:lnTo>
                    <a:pt x="2100806" y="29405"/>
                  </a:lnTo>
                  <a:lnTo>
                    <a:pt x="2058971" y="7769"/>
                  </a:lnTo>
                  <a:lnTo>
                    <a:pt x="2010803" y="0"/>
                  </a:lnTo>
                  <a:lnTo>
                    <a:pt x="152400" y="0"/>
                  </a:lnTo>
                  <a:close/>
                </a:path>
              </a:pathLst>
            </a:custGeom>
            <a:ln w="25400">
              <a:solidFill>
                <a:srgbClr val="231F20"/>
              </a:solidFill>
            </a:ln>
          </p:spPr>
          <p:txBody>
            <a:bodyPr wrap="square" lIns="0" tIns="0" rIns="0" bIns="0" rtlCol="0"/>
            <a:lstStyle/>
            <a:p>
              <a:endParaRPr/>
            </a:p>
          </p:txBody>
        </p:sp>
        <p:pic>
          <p:nvPicPr>
            <p:cNvPr id="33" name="object 32">
              <a:extLst>
                <a:ext uri="{FF2B5EF4-FFF2-40B4-BE49-F238E27FC236}">
                  <a16:creationId xmlns:a16="http://schemas.microsoft.com/office/drawing/2014/main" id="{D9315082-D146-3DE1-1727-BF10C579521A}"/>
                </a:ext>
              </a:extLst>
            </p:cNvPr>
            <p:cNvPicPr>
              <a:picLocks noGrp="1" noRo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566445" y="1288618"/>
              <a:ext cx="693546" cy="602983"/>
            </a:xfrm>
            <a:prstGeom prst="rect">
              <a:avLst/>
            </a:prstGeom>
          </p:spPr>
        </p:pic>
        <p:pic>
          <p:nvPicPr>
            <p:cNvPr id="34" name="object 33">
              <a:extLst>
                <a:ext uri="{FF2B5EF4-FFF2-40B4-BE49-F238E27FC236}">
                  <a16:creationId xmlns:a16="http://schemas.microsoft.com/office/drawing/2014/main" id="{629E3A1C-3BC5-754C-B146-3CEA43F7B707}"/>
                </a:ext>
              </a:extLst>
            </p:cNvPr>
            <p:cNvPicPr>
              <a:picLocks noGrp="1" noRo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621550" y="695553"/>
              <a:ext cx="453593" cy="514794"/>
            </a:xfrm>
            <a:prstGeom prst="rect">
              <a:avLst/>
            </a:prstGeom>
          </p:spPr>
        </p:pic>
        <p:pic>
          <p:nvPicPr>
            <p:cNvPr id="35" name="object 34">
              <a:extLst>
                <a:ext uri="{FF2B5EF4-FFF2-40B4-BE49-F238E27FC236}">
                  <a16:creationId xmlns:a16="http://schemas.microsoft.com/office/drawing/2014/main" id="{B4AD7A74-01CD-397D-78C7-D8ED59407B6D}"/>
                </a:ext>
              </a:extLst>
            </p:cNvPr>
            <p:cNvPicPr>
              <a:picLocks noGrp="1" noRo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583818" y="2915589"/>
              <a:ext cx="612622" cy="540003"/>
            </a:xfrm>
            <a:prstGeom prst="rect">
              <a:avLst/>
            </a:prstGeom>
          </p:spPr>
        </p:pic>
        <p:pic>
          <p:nvPicPr>
            <p:cNvPr id="36" name="object 35">
              <a:extLst>
                <a:ext uri="{FF2B5EF4-FFF2-40B4-BE49-F238E27FC236}">
                  <a16:creationId xmlns:a16="http://schemas.microsoft.com/office/drawing/2014/main" id="{B28422E8-CF8E-57B9-7EC1-F2C5BBD0A17A}"/>
                </a:ext>
              </a:extLst>
            </p:cNvPr>
            <p:cNvPicPr>
              <a:picLocks noGrp="1" noRo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0267201" y="401202"/>
              <a:ext cx="367195" cy="1710426"/>
            </a:xfrm>
            <a:prstGeom prst="rect">
              <a:avLst/>
            </a:prstGeom>
          </p:spPr>
        </p:pic>
        <p:pic>
          <p:nvPicPr>
            <p:cNvPr id="37" name="object 36">
              <a:extLst>
                <a:ext uri="{FF2B5EF4-FFF2-40B4-BE49-F238E27FC236}">
                  <a16:creationId xmlns:a16="http://schemas.microsoft.com/office/drawing/2014/main" id="{F95EA701-A7F1-6F5C-83BB-9F12B0AB0E40}"/>
                </a:ext>
              </a:extLst>
            </p:cNvPr>
            <p:cNvPicPr>
              <a:picLocks noGrp="1" noRo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640587" y="1997151"/>
              <a:ext cx="504405" cy="492150"/>
            </a:xfrm>
            <a:prstGeom prst="rect">
              <a:avLst/>
            </a:prstGeom>
          </p:spPr>
        </p:pic>
        <p:sp>
          <p:nvSpPr>
            <p:cNvPr id="38" name="object 37">
              <a:extLst>
                <a:ext uri="{FF2B5EF4-FFF2-40B4-BE49-F238E27FC236}">
                  <a16:creationId xmlns:a16="http://schemas.microsoft.com/office/drawing/2014/main" id="{6802DA59-5163-BFA8-22FB-B527637BA221}"/>
                </a:ext>
              </a:extLst>
            </p:cNvPr>
            <p:cNvSpPr txBox="1">
              <a:spLocks noGrp="1" noRot="1" noMove="1" noResize="1" noEditPoints="1" noAdjustHandles="1" noChangeArrowheads="1" noChangeShapeType="1"/>
            </p:cNvSpPr>
            <p:nvPr/>
          </p:nvSpPr>
          <p:spPr>
            <a:xfrm>
              <a:off x="320850" y="7127564"/>
              <a:ext cx="9893300" cy="177800"/>
            </a:xfrm>
            <a:prstGeom prst="rect">
              <a:avLst/>
            </a:prstGeom>
          </p:spPr>
          <p:txBody>
            <a:bodyPr vert="horz" wrap="square" lIns="0" tIns="12700" rIns="0" bIns="0" rtlCol="0">
              <a:spAutoFit/>
            </a:bodyPr>
            <a:lstStyle/>
            <a:p>
              <a:pPr marL="12700">
                <a:lnSpc>
                  <a:spcPct val="100000"/>
                </a:lnSpc>
                <a:spcBef>
                  <a:spcPts val="100"/>
                </a:spcBef>
              </a:pPr>
              <a:r>
                <a:rPr sz="1000" i="1">
                  <a:solidFill>
                    <a:srgbClr val="231F20"/>
                  </a:solidFill>
                  <a:latin typeface="Arial"/>
                  <a:cs typeface="Arial"/>
                </a:rPr>
                <a:t>The</a:t>
              </a:r>
              <a:r>
                <a:rPr sz="1000" i="1" spc="-20">
                  <a:solidFill>
                    <a:srgbClr val="231F20"/>
                  </a:solidFill>
                  <a:latin typeface="Arial"/>
                  <a:cs typeface="Arial"/>
                </a:rPr>
                <a:t> </a:t>
              </a:r>
              <a:r>
                <a:rPr sz="1000" i="1">
                  <a:solidFill>
                    <a:srgbClr val="231F20"/>
                  </a:solidFill>
                  <a:latin typeface="Arial"/>
                  <a:cs typeface="Arial"/>
                </a:rPr>
                <a:t>British</a:t>
              </a:r>
              <a:r>
                <a:rPr sz="1000" i="1" spc="-10">
                  <a:solidFill>
                    <a:srgbClr val="231F20"/>
                  </a:solidFill>
                  <a:latin typeface="Arial"/>
                  <a:cs typeface="Arial"/>
                </a:rPr>
                <a:t> </a:t>
              </a:r>
              <a:r>
                <a:rPr sz="1000" i="1">
                  <a:solidFill>
                    <a:srgbClr val="231F20"/>
                  </a:solidFill>
                  <a:latin typeface="Arial"/>
                  <a:cs typeface="Arial"/>
                </a:rPr>
                <a:t>Red</a:t>
              </a:r>
              <a:r>
                <a:rPr sz="1000" i="1" spc="-15">
                  <a:solidFill>
                    <a:srgbClr val="231F20"/>
                  </a:solidFill>
                  <a:latin typeface="Arial"/>
                  <a:cs typeface="Arial"/>
                </a:rPr>
                <a:t> </a:t>
              </a:r>
              <a:r>
                <a:rPr sz="1000" i="1">
                  <a:solidFill>
                    <a:srgbClr val="231F20"/>
                  </a:solidFill>
                  <a:latin typeface="Arial"/>
                  <a:cs typeface="Arial"/>
                </a:rPr>
                <a:t>Cross</a:t>
              </a:r>
              <a:r>
                <a:rPr sz="1000" i="1" spc="-15">
                  <a:solidFill>
                    <a:srgbClr val="231F20"/>
                  </a:solidFill>
                  <a:latin typeface="Arial"/>
                  <a:cs typeface="Arial"/>
                </a:rPr>
                <a:t> </a:t>
              </a:r>
              <a:r>
                <a:rPr sz="1000" i="1">
                  <a:solidFill>
                    <a:srgbClr val="231F20"/>
                  </a:solidFill>
                  <a:latin typeface="Arial"/>
                  <a:cs typeface="Arial"/>
                </a:rPr>
                <a:t>Society</a:t>
              </a:r>
              <a:r>
                <a:rPr sz="1000" i="1" spc="-5">
                  <a:solidFill>
                    <a:srgbClr val="231F20"/>
                  </a:solidFill>
                  <a:latin typeface="Arial"/>
                  <a:cs typeface="Arial"/>
                </a:rPr>
                <a:t> </a:t>
              </a:r>
              <a:r>
                <a:rPr sz="1000" i="1">
                  <a:solidFill>
                    <a:srgbClr val="231F20"/>
                  </a:solidFill>
                  <a:latin typeface="Arial"/>
                  <a:cs typeface="Arial"/>
                </a:rPr>
                <a:t>©</a:t>
              </a:r>
              <a:r>
                <a:rPr sz="1000" i="1" spc="-10">
                  <a:solidFill>
                    <a:srgbClr val="231F20"/>
                  </a:solidFill>
                  <a:latin typeface="Arial"/>
                  <a:cs typeface="Arial"/>
                </a:rPr>
                <a:t> </a:t>
              </a:r>
              <a:r>
                <a:rPr sz="1000" i="1">
                  <a:solidFill>
                    <a:srgbClr val="231F20"/>
                  </a:solidFill>
                  <a:latin typeface="Arial"/>
                  <a:cs typeface="Arial"/>
                </a:rPr>
                <a:t>2022</a:t>
              </a:r>
              <a:r>
                <a:rPr sz="1000" i="1" spc="-15">
                  <a:solidFill>
                    <a:srgbClr val="231F20"/>
                  </a:solidFill>
                  <a:latin typeface="Arial"/>
                  <a:cs typeface="Arial"/>
                </a:rPr>
                <a:t> </a:t>
              </a:r>
              <a:r>
                <a:rPr sz="1000" i="1">
                  <a:solidFill>
                    <a:srgbClr val="231F20"/>
                  </a:solidFill>
                  <a:latin typeface="Arial"/>
                  <a:cs typeface="Arial"/>
                </a:rPr>
                <a:t>incorporated</a:t>
              </a:r>
              <a:r>
                <a:rPr sz="1000" i="1" spc="-15">
                  <a:solidFill>
                    <a:srgbClr val="231F20"/>
                  </a:solidFill>
                  <a:latin typeface="Arial"/>
                  <a:cs typeface="Arial"/>
                </a:rPr>
                <a:t> </a:t>
              </a:r>
              <a:r>
                <a:rPr sz="1000" i="1">
                  <a:solidFill>
                    <a:srgbClr val="231F20"/>
                  </a:solidFill>
                  <a:latin typeface="Arial"/>
                  <a:cs typeface="Arial"/>
                </a:rPr>
                <a:t>by</a:t>
              </a:r>
              <a:r>
                <a:rPr sz="1000" i="1" spc="-10">
                  <a:solidFill>
                    <a:srgbClr val="231F20"/>
                  </a:solidFill>
                  <a:latin typeface="Arial"/>
                  <a:cs typeface="Arial"/>
                </a:rPr>
                <a:t> </a:t>
              </a:r>
              <a:r>
                <a:rPr sz="1000" i="1">
                  <a:solidFill>
                    <a:srgbClr val="231F20"/>
                  </a:solidFill>
                  <a:latin typeface="Arial"/>
                  <a:cs typeface="Arial"/>
                </a:rPr>
                <a:t>Royal</a:t>
              </a:r>
              <a:r>
                <a:rPr sz="1000" i="1" spc="-15">
                  <a:solidFill>
                    <a:srgbClr val="231F20"/>
                  </a:solidFill>
                  <a:latin typeface="Arial"/>
                  <a:cs typeface="Arial"/>
                </a:rPr>
                <a:t> </a:t>
              </a:r>
              <a:r>
                <a:rPr sz="1000" i="1">
                  <a:solidFill>
                    <a:srgbClr val="231F20"/>
                  </a:solidFill>
                  <a:latin typeface="Arial"/>
                  <a:cs typeface="Arial"/>
                </a:rPr>
                <a:t>Charter</a:t>
              </a:r>
              <a:r>
                <a:rPr sz="1000" i="1" spc="-15">
                  <a:solidFill>
                    <a:srgbClr val="231F20"/>
                  </a:solidFill>
                  <a:latin typeface="Arial"/>
                  <a:cs typeface="Arial"/>
                </a:rPr>
                <a:t> </a:t>
              </a:r>
              <a:r>
                <a:rPr sz="1000" i="1">
                  <a:solidFill>
                    <a:srgbClr val="231F20"/>
                  </a:solidFill>
                  <a:latin typeface="Arial"/>
                  <a:cs typeface="Arial"/>
                </a:rPr>
                <a:t>1908,</a:t>
              </a:r>
              <a:r>
                <a:rPr sz="1000" i="1" spc="-15">
                  <a:solidFill>
                    <a:srgbClr val="231F20"/>
                  </a:solidFill>
                  <a:latin typeface="Arial"/>
                  <a:cs typeface="Arial"/>
                </a:rPr>
                <a:t> </a:t>
              </a:r>
              <a:r>
                <a:rPr sz="1000" i="1">
                  <a:solidFill>
                    <a:srgbClr val="231F20"/>
                  </a:solidFill>
                  <a:latin typeface="Arial"/>
                  <a:cs typeface="Arial"/>
                </a:rPr>
                <a:t>is</a:t>
              </a:r>
              <a:r>
                <a:rPr sz="1000" i="1" spc="-15">
                  <a:solidFill>
                    <a:srgbClr val="231F20"/>
                  </a:solidFill>
                  <a:latin typeface="Arial"/>
                  <a:cs typeface="Arial"/>
                </a:rPr>
                <a:t> </a:t>
              </a:r>
              <a:r>
                <a:rPr sz="1000" i="1">
                  <a:solidFill>
                    <a:srgbClr val="231F20"/>
                  </a:solidFill>
                  <a:latin typeface="Arial"/>
                  <a:cs typeface="Arial"/>
                </a:rPr>
                <a:t>a</a:t>
              </a:r>
              <a:r>
                <a:rPr sz="1000" i="1" spc="-10">
                  <a:solidFill>
                    <a:srgbClr val="231F20"/>
                  </a:solidFill>
                  <a:latin typeface="Arial"/>
                  <a:cs typeface="Arial"/>
                </a:rPr>
                <a:t> </a:t>
              </a:r>
              <a:r>
                <a:rPr sz="1000" i="1">
                  <a:solidFill>
                    <a:srgbClr val="231F20"/>
                  </a:solidFill>
                  <a:latin typeface="Arial"/>
                  <a:cs typeface="Arial"/>
                </a:rPr>
                <a:t>charity</a:t>
              </a:r>
              <a:r>
                <a:rPr sz="1000" i="1" spc="-10">
                  <a:solidFill>
                    <a:srgbClr val="231F20"/>
                  </a:solidFill>
                  <a:latin typeface="Arial"/>
                  <a:cs typeface="Arial"/>
                </a:rPr>
                <a:t> </a:t>
              </a:r>
              <a:r>
                <a:rPr sz="1000" i="1">
                  <a:solidFill>
                    <a:srgbClr val="231F20"/>
                  </a:solidFill>
                  <a:latin typeface="Arial"/>
                  <a:cs typeface="Arial"/>
                </a:rPr>
                <a:t>registered</a:t>
              </a:r>
              <a:r>
                <a:rPr sz="1000" i="1" spc="-10">
                  <a:solidFill>
                    <a:srgbClr val="231F20"/>
                  </a:solidFill>
                  <a:latin typeface="Arial"/>
                  <a:cs typeface="Arial"/>
                </a:rPr>
                <a:t> </a:t>
              </a:r>
              <a:r>
                <a:rPr sz="1000" i="1">
                  <a:solidFill>
                    <a:srgbClr val="231F20"/>
                  </a:solidFill>
                  <a:latin typeface="Arial"/>
                  <a:cs typeface="Arial"/>
                </a:rPr>
                <a:t>in</a:t>
              </a:r>
              <a:r>
                <a:rPr sz="1000" i="1" spc="-15">
                  <a:solidFill>
                    <a:srgbClr val="231F20"/>
                  </a:solidFill>
                  <a:latin typeface="Arial"/>
                  <a:cs typeface="Arial"/>
                </a:rPr>
                <a:t> </a:t>
              </a:r>
              <a:r>
                <a:rPr sz="1000" i="1">
                  <a:solidFill>
                    <a:srgbClr val="231F20"/>
                  </a:solidFill>
                  <a:latin typeface="Arial"/>
                  <a:cs typeface="Arial"/>
                </a:rPr>
                <a:t>England</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Wales</a:t>
              </a:r>
              <a:r>
                <a:rPr sz="1000" i="1" spc="-15">
                  <a:solidFill>
                    <a:srgbClr val="231F20"/>
                  </a:solidFill>
                  <a:latin typeface="Arial"/>
                  <a:cs typeface="Arial"/>
                </a:rPr>
                <a:t> </a:t>
              </a:r>
              <a:r>
                <a:rPr sz="1000" i="1">
                  <a:solidFill>
                    <a:srgbClr val="231F20"/>
                  </a:solidFill>
                  <a:latin typeface="Arial"/>
                  <a:cs typeface="Arial"/>
                </a:rPr>
                <a:t>(220949),</a:t>
              </a:r>
              <a:r>
                <a:rPr sz="1000" i="1" spc="-10">
                  <a:solidFill>
                    <a:srgbClr val="231F20"/>
                  </a:solidFill>
                  <a:latin typeface="Arial"/>
                  <a:cs typeface="Arial"/>
                </a:rPr>
                <a:t> </a:t>
              </a:r>
              <a:r>
                <a:rPr sz="1000" i="1">
                  <a:solidFill>
                    <a:srgbClr val="231F20"/>
                  </a:solidFill>
                  <a:latin typeface="Arial"/>
                  <a:cs typeface="Arial"/>
                </a:rPr>
                <a:t>Scotland</a:t>
              </a:r>
              <a:r>
                <a:rPr sz="1000" i="1" spc="-10">
                  <a:solidFill>
                    <a:srgbClr val="231F20"/>
                  </a:solidFill>
                  <a:latin typeface="Arial"/>
                  <a:cs typeface="Arial"/>
                </a:rPr>
                <a:t> </a:t>
              </a:r>
              <a:r>
                <a:rPr sz="1000" i="1">
                  <a:solidFill>
                    <a:srgbClr val="231F20"/>
                  </a:solidFill>
                  <a:latin typeface="Arial"/>
                  <a:cs typeface="Arial"/>
                </a:rPr>
                <a:t>(SC037738)</a:t>
              </a:r>
              <a:r>
                <a:rPr sz="1000" i="1" spc="-5">
                  <a:solidFill>
                    <a:srgbClr val="231F20"/>
                  </a:solidFill>
                  <a:latin typeface="Arial"/>
                  <a:cs typeface="Arial"/>
                </a:rPr>
                <a:t> </a:t>
              </a:r>
              <a:r>
                <a:rPr sz="1000" i="1">
                  <a:solidFill>
                    <a:srgbClr val="231F20"/>
                  </a:solidFill>
                  <a:latin typeface="Arial"/>
                  <a:cs typeface="Arial"/>
                </a:rPr>
                <a:t>and</a:t>
              </a:r>
              <a:r>
                <a:rPr sz="1000" i="1" spc="-15">
                  <a:solidFill>
                    <a:srgbClr val="231F20"/>
                  </a:solidFill>
                  <a:latin typeface="Arial"/>
                  <a:cs typeface="Arial"/>
                </a:rPr>
                <a:t> </a:t>
              </a:r>
              <a:r>
                <a:rPr sz="1000" i="1">
                  <a:solidFill>
                    <a:srgbClr val="231F20"/>
                  </a:solidFill>
                  <a:latin typeface="Arial"/>
                  <a:cs typeface="Arial"/>
                </a:rPr>
                <a:t>Isle</a:t>
              </a:r>
              <a:r>
                <a:rPr sz="1000" i="1" spc="-10">
                  <a:solidFill>
                    <a:srgbClr val="231F20"/>
                  </a:solidFill>
                  <a:latin typeface="Arial"/>
                  <a:cs typeface="Arial"/>
                </a:rPr>
                <a:t> </a:t>
              </a:r>
              <a:r>
                <a:rPr sz="1000" i="1">
                  <a:solidFill>
                    <a:srgbClr val="231F20"/>
                  </a:solidFill>
                  <a:latin typeface="Arial"/>
                  <a:cs typeface="Arial"/>
                </a:rPr>
                <a:t>of</a:t>
              </a:r>
              <a:r>
                <a:rPr sz="1000" i="1" spc="-15">
                  <a:solidFill>
                    <a:srgbClr val="231F20"/>
                  </a:solidFill>
                  <a:latin typeface="Arial"/>
                  <a:cs typeface="Arial"/>
                </a:rPr>
                <a:t> </a:t>
              </a:r>
              <a:r>
                <a:rPr sz="1000" i="1">
                  <a:solidFill>
                    <a:srgbClr val="231F20"/>
                  </a:solidFill>
                  <a:latin typeface="Arial"/>
                  <a:cs typeface="Arial"/>
                </a:rPr>
                <a:t>Man</a:t>
              </a:r>
              <a:r>
                <a:rPr sz="1000" i="1" spc="-5">
                  <a:solidFill>
                    <a:srgbClr val="231F20"/>
                  </a:solidFill>
                  <a:latin typeface="Arial"/>
                  <a:cs typeface="Arial"/>
                </a:rPr>
                <a:t> </a:t>
              </a:r>
              <a:r>
                <a:rPr sz="1000" i="1" spc="-10">
                  <a:solidFill>
                    <a:srgbClr val="231F20"/>
                  </a:solidFill>
                  <a:latin typeface="Arial"/>
                  <a:cs typeface="Arial"/>
                </a:rPr>
                <a:t>(0752)</a:t>
              </a:r>
              <a:endParaRPr sz="1000">
                <a:latin typeface="Arial"/>
                <a:cs typeface="Arial"/>
              </a:endParaRPr>
            </a:p>
          </p:txBody>
        </p:sp>
        <p:sp>
          <p:nvSpPr>
            <p:cNvPr id="39" name="object 38">
              <a:extLst>
                <a:ext uri="{FF2B5EF4-FFF2-40B4-BE49-F238E27FC236}">
                  <a16:creationId xmlns:a16="http://schemas.microsoft.com/office/drawing/2014/main" id="{51DC5063-3701-8A01-5FAD-7154C656702D}"/>
                </a:ext>
              </a:extLst>
            </p:cNvPr>
            <p:cNvSpPr txBox="1">
              <a:spLocks noGrp="1" noRot="1" noMove="1" noResize="1" noEditPoints="1" noAdjustHandles="1" noChangeArrowheads="1" noChangeShapeType="1"/>
            </p:cNvSpPr>
            <p:nvPr/>
          </p:nvSpPr>
          <p:spPr>
            <a:xfrm>
              <a:off x="1191246" y="2612198"/>
              <a:ext cx="1507511" cy="1097379"/>
            </a:xfrm>
            <a:prstGeom prst="rect">
              <a:avLst/>
            </a:prstGeom>
          </p:spPr>
          <p:txBody>
            <a:bodyPr vert="horz" wrap="square" lIns="0" tIns="12700" rIns="0" bIns="0" rtlCol="0">
              <a:spAutoFit/>
            </a:bodyPr>
            <a:lstStyle/>
            <a:p>
              <a:pPr marL="12700" marR="5080">
                <a:lnSpc>
                  <a:spcPct val="100000"/>
                </a:lnSpc>
                <a:spcBef>
                  <a:spcPts val="100"/>
                </a:spcBef>
              </a:pPr>
              <a:r>
                <a:rPr lang="en-GB" sz="1400" b="1" spc="-20">
                  <a:solidFill>
                    <a:srgbClr val="DC2327"/>
                  </a:solidFill>
                  <a:latin typeface="HelveticaNeueLT Pro 65 Md" panose="020B0804020202020204" pitchFamily="34" charset="0"/>
                  <a:cs typeface="Arial"/>
                </a:rPr>
                <a:t>Apply</a:t>
              </a:r>
              <a:r>
                <a:rPr sz="1400" b="1" spc="-60">
                  <a:solidFill>
                    <a:srgbClr val="DC2327"/>
                  </a:solidFill>
                  <a:latin typeface="HelveticaNeueLT Pro 65 Md" panose="020B0804020202020204" pitchFamily="34" charset="0"/>
                  <a:cs typeface="Arial"/>
                </a:rPr>
                <a:t> </a:t>
              </a:r>
              <a:r>
                <a:rPr lang="en-GB" sz="1400" b="1">
                  <a:latin typeface="HelveticaNeueLT Pro 65 Md" panose="020B0804020202020204" pitchFamily="34" charset="0"/>
                  <a:cs typeface="Arial"/>
                </a:rPr>
                <a:t>your learning to prepare for and cope with a flood</a:t>
              </a:r>
              <a:endParaRPr sz="1400">
                <a:latin typeface="HelveticaNeueLT Pro 65 Md" panose="020B0804020202020204" pitchFamily="34" charset="0"/>
                <a:cs typeface="Arial"/>
              </a:endParaRPr>
            </a:p>
          </p:txBody>
        </p:sp>
      </p:grpSp>
      <p:sp>
        <p:nvSpPr>
          <p:cNvPr id="40" name="Rectangle: Rounded Corners 39">
            <a:extLst>
              <a:ext uri="{FF2B5EF4-FFF2-40B4-BE49-F238E27FC236}">
                <a16:creationId xmlns:a16="http://schemas.microsoft.com/office/drawing/2014/main" id="{FD0D222D-C8FA-DA29-7FC8-1137020C255B}"/>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966828" y="67160"/>
            <a:ext cx="2518326" cy="6546628"/>
          </a:xfrm>
          <a:prstGeom prst="roundRect">
            <a:avLst>
              <a:gd name="adj" fmla="val 9023"/>
            </a:avLst>
          </a:prstGeom>
          <a:noFill/>
          <a:ln w="762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7F17BCA-D17B-3918-5E85-6BCA7CED2ABC}"/>
              </a:ext>
            </a:extLst>
          </p:cNvPr>
          <p:cNvSpPr>
            <a:spLocks noGrp="1" noRot="1" noMove="1" noResize="1" noEditPoints="1" noAdjustHandles="1" noChangeArrowheads="1" noChangeShapeType="1"/>
          </p:cNvSpPr>
          <p:nvPr>
            <p:ph type="ctrTitle"/>
          </p:nvPr>
        </p:nvSpPr>
        <p:spPr>
          <a:xfrm>
            <a:off x="914401" y="-2387599"/>
            <a:ext cx="10363200" cy="2387599"/>
          </a:xfrm>
        </p:spPr>
        <p:txBody>
          <a:bodyPr vert="horz" lIns="91440" tIns="45720" rIns="91440" bIns="45720" rtlCol="0" anchor="b">
            <a:normAutofit/>
          </a:bodyPr>
          <a:lstStyle/>
          <a:p>
            <a:r>
              <a:rPr lang="en-GB" dirty="0"/>
              <a:t>Weather Together: Flooding – prepare your home</a:t>
            </a:r>
          </a:p>
        </p:txBody>
      </p:sp>
    </p:spTree>
    <p:extLst>
      <p:ext uri="{BB962C8B-B14F-4D97-AF65-F5344CB8AC3E}">
        <p14:creationId xmlns:p14="http://schemas.microsoft.com/office/powerpoint/2010/main" val="13070806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1115122" y="541338"/>
            <a:ext cx="9256016" cy="3887787"/>
          </a:xfrm>
        </p:spPr>
        <p:txBody>
          <a:bodyPr>
            <a:normAutofit/>
          </a:bodyPr>
          <a:lstStyle/>
          <a:p>
            <a:pPr marL="0" indent="0">
              <a:buNone/>
            </a:pPr>
            <a:r>
              <a:rPr lang="en-GB">
                <a:latin typeface="HelveticaNeueLT Pro 55 Roman" panose="020B0604020202020204" pitchFamily="34" charset="0"/>
              </a:rPr>
              <a:t>Zara’s dad isn’t sure either but does feel concerned. He suggests they look online together.</a:t>
            </a:r>
          </a:p>
          <a:p>
            <a:pPr marL="0" indent="0">
              <a:buNone/>
            </a:pPr>
            <a:endParaRPr lang="en-GB">
              <a:latin typeface="HelveticaNeueLT Pro 55 Roman" panose="020B0604020202020204" pitchFamily="34" charset="0"/>
            </a:endParaRPr>
          </a:p>
          <a:p>
            <a:pPr marL="0" indent="0" algn="ctr">
              <a:buNone/>
            </a:pPr>
            <a:r>
              <a:rPr lang="en-GB">
                <a:latin typeface="HelveticaNeueLT Pro 55 Roman" panose="020B0604020202020204" pitchFamily="34" charset="0"/>
                <a:hlinkClick r:id="rId3" action="ppaction://hlinksldjump"/>
              </a:rPr>
              <a:t>Continue</a:t>
            </a: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p:txBody>
      </p:sp>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descr="A flooded street with buildings on the side">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4">
            <a:grayscl/>
            <a:extLst>
              <a:ext uri="{28A0092B-C50C-407E-A947-70E740481C1C}">
                <a14:useLocalDpi xmlns:a14="http://schemas.microsoft.com/office/drawing/2010/main"/>
              </a:ext>
            </a:extLst>
          </a:blip>
          <a:stretch>
            <a:fillRect/>
          </a:stretch>
        </p:blipFill>
        <p:spPr>
          <a:xfrm>
            <a:off x="652229" y="365125"/>
            <a:ext cx="10578153" cy="5426612"/>
          </a:xfrm>
          <a:prstGeom prst="rect">
            <a:avLst/>
          </a:prstGeom>
        </p:spPr>
      </p:pic>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652229" y="238786"/>
            <a:ext cx="3288336" cy="2961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 government’s website has a ‘flood warning’ for their area. So, Zara and her dad research what the three flood warnings mean, together.</a:t>
            </a:r>
          </a:p>
        </p:txBody>
      </p:sp>
      <p:grpSp>
        <p:nvGrpSpPr>
          <p:cNvPr id="7" name="Group 6" descr="A mobile phone showing a flood alert.">
            <a:extLst>
              <a:ext uri="{FF2B5EF4-FFF2-40B4-BE49-F238E27FC236}">
                <a16:creationId xmlns:a16="http://schemas.microsoft.com/office/drawing/2014/main" id="{AF6CD2F8-2153-91E5-646D-6B8B9A479492}"/>
              </a:ext>
            </a:extLst>
          </p:cNvPr>
          <p:cNvGrpSpPr>
            <a:grpSpLocks noGrp="1" noUngrp="1" noRot="1" noMove="1" noResize="1"/>
          </p:cNvGrpSpPr>
          <p:nvPr/>
        </p:nvGrpSpPr>
        <p:grpSpPr>
          <a:xfrm>
            <a:off x="6699249" y="152822"/>
            <a:ext cx="4775200" cy="6141157"/>
            <a:chOff x="6699249" y="152822"/>
            <a:chExt cx="4775200" cy="6141157"/>
          </a:xfrm>
        </p:grpSpPr>
        <p:grpSp>
          <p:nvGrpSpPr>
            <p:cNvPr id="5" name="Group 4">
              <a:extLst>
                <a:ext uri="{FF2B5EF4-FFF2-40B4-BE49-F238E27FC236}">
                  <a16:creationId xmlns:a16="http://schemas.microsoft.com/office/drawing/2014/main" id="{67620559-F4F5-3333-2569-1C3DEFE710E0}"/>
                </a:ext>
              </a:extLst>
            </p:cNvPr>
            <p:cNvGrpSpPr>
              <a:grpSpLocks noGrp="1" noUngrp="1" noRot="1" noMove="1" noResize="1"/>
            </p:cNvGrpSpPr>
            <p:nvPr/>
          </p:nvGrpSpPr>
          <p:grpSpPr>
            <a:xfrm>
              <a:off x="6699249" y="152822"/>
              <a:ext cx="4775200" cy="6141157"/>
              <a:chOff x="5446889" y="155398"/>
              <a:chExt cx="4775200" cy="6141157"/>
            </a:xfrm>
          </p:grpSpPr>
          <p:sp>
            <p:nvSpPr>
              <p:cNvPr id="9" name="Rectangle 8">
                <a:extLst>
                  <a:ext uri="{FF2B5EF4-FFF2-40B4-BE49-F238E27FC236}">
                    <a16:creationId xmlns:a16="http://schemas.microsoft.com/office/drawing/2014/main" id="{40A2D7E2-EBD3-17A7-197C-084B0D7046DA}"/>
                  </a:ext>
                </a:extLst>
              </p:cNvPr>
              <p:cNvSpPr>
                <a:spLocks noGrp="1" noRot="1" noMove="1" noResize="1" noEditPoints="1" noAdjustHandles="1" noChangeArrowheads="1" noChangeShapeType="1"/>
              </p:cNvSpPr>
              <p:nvPr/>
            </p:nvSpPr>
            <p:spPr>
              <a:xfrm>
                <a:off x="5974824" y="914095"/>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E8498609-3A0E-0B5E-521B-F02B8FC9CD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a:stretch/>
            </p:blipFill>
            <p:spPr>
              <a:xfrm>
                <a:off x="5446889" y="155398"/>
                <a:ext cx="4775200" cy="6141157"/>
              </a:xfrm>
              <a:prstGeom prst="rect">
                <a:avLst/>
              </a:prstGeom>
            </p:spPr>
          </p:pic>
        </p:grpSp>
        <p:sp>
          <p:nvSpPr>
            <p:cNvPr id="16" name="Rectangle 15">
              <a:extLst>
                <a:ext uri="{FF2B5EF4-FFF2-40B4-BE49-F238E27FC236}">
                  <a16:creationId xmlns:a16="http://schemas.microsoft.com/office/drawing/2014/main" id="{B4A4E3B4-399A-04D1-097D-87DC74A080F1}"/>
                </a:ext>
              </a:extLst>
            </p:cNvPr>
            <p:cNvSpPr>
              <a:spLocks noGrp="1" noRot="1" noMove="1" noResize="1" noEditPoints="1" noAdjustHandles="1" noChangeArrowheads="1" noChangeShapeType="1"/>
            </p:cNvSpPr>
            <p:nvPr/>
          </p:nvSpPr>
          <p:spPr>
            <a:xfrm>
              <a:off x="7218467" y="872266"/>
              <a:ext cx="3742876" cy="4505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909E34E-7D22-CBED-8BB2-D0897847BA25}"/>
                </a:ext>
              </a:extLst>
            </p:cNvPr>
            <p:cNvSpPr txBox="1">
              <a:spLocks noGrp="1" noRot="1" noMove="1" noResize="1" noEditPoints="1" noAdjustHandles="1" noChangeArrowheads="1" noChangeShapeType="1"/>
            </p:cNvSpPr>
            <p:nvPr/>
          </p:nvSpPr>
          <p:spPr>
            <a:xfrm>
              <a:off x="7218467" y="4549836"/>
              <a:ext cx="3742876" cy="707886"/>
            </a:xfrm>
            <a:prstGeom prst="rect">
              <a:avLst/>
            </a:prstGeom>
            <a:solidFill>
              <a:srgbClr val="CD0A11"/>
            </a:solidFill>
          </p:spPr>
          <p:txBody>
            <a:bodyPr wrap="square" rtlCol="0">
              <a:spAutoFit/>
            </a:bodyPr>
            <a:lstStyle/>
            <a:p>
              <a:pPr algn="ctr"/>
              <a:r>
                <a:rPr lang="en-GB" sz="2000">
                  <a:latin typeface="HelveticaNeueLT Pro 55 Roman" panose="020B0604020202020204" pitchFamily="34" charset="0"/>
                </a:rPr>
                <a:t>Flooding is expected. </a:t>
              </a:r>
            </a:p>
            <a:p>
              <a:pPr algn="ctr"/>
              <a:r>
                <a:rPr lang="en-GB" sz="2000">
                  <a:latin typeface="HelveticaNeueLT Pro 55 Roman" panose="020B0604020202020204" pitchFamily="34" charset="0"/>
                </a:rPr>
                <a:t>Immediate action required.</a:t>
              </a:r>
              <a:endParaRPr lang="en-GB" sz="2400">
                <a:latin typeface="HelveticaNeueLT Pro 55 Roman" panose="020B0604020202020204" pitchFamily="34" charset="0"/>
              </a:endParaRPr>
            </a:p>
          </p:txBody>
        </p:sp>
        <p:pic>
          <p:nvPicPr>
            <p:cNvPr id="12" name="Picture 11">
              <a:extLst>
                <a:ext uri="{FF2B5EF4-FFF2-40B4-BE49-F238E27FC236}">
                  <a16:creationId xmlns:a16="http://schemas.microsoft.com/office/drawing/2014/main" id="{3EA849C5-1BEC-2502-D3F9-B4B17C8F34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7340630" y="1405276"/>
              <a:ext cx="3388020" cy="2842543"/>
            </a:xfrm>
            <a:prstGeom prst="rect">
              <a:avLst/>
            </a:prstGeom>
          </p:spPr>
        </p:pic>
      </p:grpSp>
      <p:pic>
        <p:nvPicPr>
          <p:cNvPr id="22" name="Picture 21" descr="Logo, company name&#10;&#10;Description automatically generated">
            <a:hlinkClick r:id="rId7" action="ppaction://hlinksldjump"/>
            <a:extLst>
              <a:ext uri="{FF2B5EF4-FFF2-40B4-BE49-F238E27FC236}">
                <a16:creationId xmlns:a16="http://schemas.microsoft.com/office/drawing/2014/main" id="{64BF42BD-3113-5306-C165-F2FD585DB90D}"/>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l="3530" t="16668" r="-3530" b="43332"/>
          <a:stretch/>
        </p:blipFill>
        <p:spPr>
          <a:xfrm>
            <a:off x="9915115" y="97922"/>
            <a:ext cx="1972277" cy="443416"/>
          </a:xfrm>
          <a:prstGeom prst="rect">
            <a:avLst/>
          </a:prstGeom>
        </p:spPr>
      </p:pic>
    </p:spTree>
    <p:extLst>
      <p:ext uri="{BB962C8B-B14F-4D97-AF65-F5344CB8AC3E}">
        <p14:creationId xmlns:p14="http://schemas.microsoft.com/office/powerpoint/2010/main" val="379511698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14:bounceEnd="54000">
                                          <p:cBhvr additive="base">
                                            <p:cTn id="7" dur="1900" fill="hold"/>
                                            <p:tgtEl>
                                              <p:spTgt spid="8"/>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500" fill="hold"/>
                                            <p:tgtEl>
                                              <p:spTgt spid="7"/>
                                            </p:tgtEl>
                                            <p:attrNameLst>
                                              <p:attrName>ppt_x</p:attrName>
                                            </p:attrNameLst>
                                          </p:cBhvr>
                                          <p:tavLst>
                                            <p:tav tm="0">
                                              <p:val>
                                                <p:strVal val="#ppt_x"/>
                                              </p:val>
                                            </p:tav>
                                            <p:tav tm="100000">
                                              <p:val>
                                                <p:strVal val="#ppt_x"/>
                                              </p:val>
                                            </p:tav>
                                          </p:tavLst>
                                        </p:anim>
                                        <p:anim calcmode="lin" valueType="num">
                                          <p:cBhvr additive="base">
                                            <p:cTn id="13"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900" fill="hold"/>
                                            <p:tgtEl>
                                              <p:spTgt spid="8"/>
                                            </p:tgtEl>
                                            <p:attrNameLst>
                                              <p:attrName>ppt_x</p:attrName>
                                            </p:attrNameLst>
                                          </p:cBhvr>
                                          <p:tavLst>
                                            <p:tav tm="0">
                                              <p:val>
                                                <p:strVal val="0-#ppt_w/2"/>
                                              </p:val>
                                            </p:tav>
                                            <p:tav tm="100000">
                                              <p:val>
                                                <p:strVal val="#ppt_x"/>
                                              </p:val>
                                            </p:tav>
                                          </p:tavLst>
                                        </p:anim>
                                        <p:anim calcmode="lin" valueType="num">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500" fill="hold"/>
                                            <p:tgtEl>
                                              <p:spTgt spid="7"/>
                                            </p:tgtEl>
                                            <p:attrNameLst>
                                              <p:attrName>ppt_x</p:attrName>
                                            </p:attrNameLst>
                                          </p:cBhvr>
                                          <p:tavLst>
                                            <p:tav tm="0">
                                              <p:val>
                                                <p:strVal val="#ppt_x"/>
                                              </p:val>
                                            </p:tav>
                                            <p:tav tm="100000">
                                              <p:val>
                                                <p:strVal val="#ppt_x"/>
                                              </p:val>
                                            </p:tav>
                                          </p:tavLst>
                                        </p:anim>
                                        <p:anim calcmode="lin" valueType="num">
                                          <p:cBhvr additive="base">
                                            <p:cTn id="13"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looded street with buildings.">
            <a:extLst>
              <a:ext uri="{FF2B5EF4-FFF2-40B4-BE49-F238E27FC236}">
                <a16:creationId xmlns:a16="http://schemas.microsoft.com/office/drawing/2014/main" id="{B115D5BA-8348-1AA0-2C8B-D7842ACC0AD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79622" y="365125"/>
            <a:ext cx="10478528" cy="5387359"/>
          </a:xfrm>
          <a:prstGeom prst="rect">
            <a:avLst/>
          </a:prstGeom>
        </p:spPr>
      </p:pic>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1115122" y="541338"/>
            <a:ext cx="9256016" cy="3887787"/>
          </a:xfrm>
        </p:spPr>
        <p:txBody>
          <a:bodyPr>
            <a:normAutofit/>
          </a:bodyPr>
          <a:lstStyle/>
          <a:p>
            <a:pPr marL="0" indent="0">
              <a:buNone/>
            </a:pPr>
            <a:r>
              <a:rPr lang="en-GB" dirty="0">
                <a:latin typeface="HelveticaNeueLT Pro 55 Roman" panose="020B0604020202020204" pitchFamily="34" charset="0"/>
              </a:rPr>
              <a:t>Zara’s dad isn’t sure either but does feel concerned. He suggests they look online together.</a:t>
            </a:r>
          </a:p>
          <a:p>
            <a:pPr marL="0" indent="0">
              <a:buNone/>
            </a:pPr>
            <a:endParaRPr lang="en-GB" dirty="0">
              <a:latin typeface="HelveticaNeueLT Pro 55 Roman" panose="020B0604020202020204" pitchFamily="34" charset="0"/>
            </a:endParaRPr>
          </a:p>
          <a:p>
            <a:pPr marL="0" indent="0" algn="ctr">
              <a:buNone/>
            </a:pPr>
            <a:r>
              <a:rPr lang="en-GB" dirty="0">
                <a:latin typeface="HelveticaNeueLT Pro 55 Roman" panose="020B0604020202020204" pitchFamily="34" charset="0"/>
                <a:hlinkClick r:id="rId4" action="ppaction://hlinksldjump"/>
              </a:rPr>
              <a:t>Continue</a:t>
            </a: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p:txBody>
      </p:sp>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descr="A flooded street with buildings on the side">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3">
            <a:grayscl/>
            <a:extLst>
              <a:ext uri="{28A0092B-C50C-407E-A947-70E740481C1C}">
                <a14:useLocalDpi xmlns:a14="http://schemas.microsoft.com/office/drawing/2010/main"/>
              </a:ext>
            </a:extLst>
          </a:blip>
          <a:stretch>
            <a:fillRect/>
          </a:stretch>
        </p:blipFill>
        <p:spPr>
          <a:xfrm>
            <a:off x="751855" y="365125"/>
            <a:ext cx="10478528" cy="5426612"/>
          </a:xfrm>
          <a:prstGeom prst="rect">
            <a:avLst/>
          </a:prstGeom>
        </p:spPr>
      </p:pic>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7942047" y="325872"/>
            <a:ext cx="3288336" cy="4812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HelveticaNeueLT Pro 55 Roman" panose="020B0604020202020204" pitchFamily="34" charset="0"/>
              </a:rPr>
              <a:t>This is the lowest level of warning. It says fields, land and car parks could be flooded. Minor roads could be affected. Farmland could be flooded. There is likely to be spray and large waves at the coast. Prepare yourself for flooding.</a:t>
            </a:r>
          </a:p>
        </p:txBody>
      </p:sp>
      <p:grpSp>
        <p:nvGrpSpPr>
          <p:cNvPr id="13" name="Group 12">
            <a:extLst>
              <a:ext uri="{FF2B5EF4-FFF2-40B4-BE49-F238E27FC236}">
                <a16:creationId xmlns:a16="http://schemas.microsoft.com/office/drawing/2014/main" id="{C6DD1EA5-5C9A-A7B7-F684-EB54C4B07E88}"/>
              </a:ext>
              <a:ext uri="{C183D7F6-B498-43B3-948B-1728B52AA6E4}">
                <adec:decorative xmlns:adec="http://schemas.microsoft.com/office/drawing/2017/decorative" val="1"/>
              </a:ext>
            </a:extLst>
          </p:cNvPr>
          <p:cNvGrpSpPr>
            <a:grpSpLocks noGrp="1" noUngrp="1" noRot="1" noMove="1" noResize="1"/>
          </p:cNvGrpSpPr>
          <p:nvPr/>
        </p:nvGrpSpPr>
        <p:grpSpPr>
          <a:xfrm>
            <a:off x="159904" y="7852"/>
            <a:ext cx="4775200" cy="6141157"/>
            <a:chOff x="6699249" y="141945"/>
            <a:chExt cx="4775200" cy="6141157"/>
          </a:xfrm>
        </p:grpSpPr>
        <p:grpSp>
          <p:nvGrpSpPr>
            <p:cNvPr id="5" name="Group 4">
              <a:extLst>
                <a:ext uri="{FF2B5EF4-FFF2-40B4-BE49-F238E27FC236}">
                  <a16:creationId xmlns:a16="http://schemas.microsoft.com/office/drawing/2014/main" id="{67620559-F4F5-3333-2569-1C3DEFE710E0}"/>
                </a:ext>
              </a:extLst>
            </p:cNvPr>
            <p:cNvGrpSpPr>
              <a:grpSpLocks noGrp="1" noUngrp="1" noRot="1" noMove="1" noResize="1"/>
            </p:cNvGrpSpPr>
            <p:nvPr/>
          </p:nvGrpSpPr>
          <p:grpSpPr>
            <a:xfrm>
              <a:off x="6699249" y="141945"/>
              <a:ext cx="4775200" cy="6141157"/>
              <a:chOff x="5446889" y="155398"/>
              <a:chExt cx="4775200" cy="6141157"/>
            </a:xfrm>
          </p:grpSpPr>
          <p:sp>
            <p:nvSpPr>
              <p:cNvPr id="9" name="Rectangle 8">
                <a:extLst>
                  <a:ext uri="{FF2B5EF4-FFF2-40B4-BE49-F238E27FC236}">
                    <a16:creationId xmlns:a16="http://schemas.microsoft.com/office/drawing/2014/main" id="{40A2D7E2-EBD3-17A7-197C-084B0D7046DA}"/>
                  </a:ext>
                </a:extLst>
              </p:cNvPr>
              <p:cNvSpPr>
                <a:spLocks noGrp="1" noRot="1" noMove="1" noResize="1" noEditPoints="1" noAdjustHandles="1" noChangeArrowheads="1" noChangeShapeType="1"/>
              </p:cNvSpPr>
              <p:nvPr/>
            </p:nvSpPr>
            <p:spPr>
              <a:xfrm>
                <a:off x="5974824" y="914095"/>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mobile phone showing a flood alert.">
                <a:extLst>
                  <a:ext uri="{FF2B5EF4-FFF2-40B4-BE49-F238E27FC236}">
                    <a16:creationId xmlns:a16="http://schemas.microsoft.com/office/drawing/2014/main" id="{E8498609-3A0E-0B5E-521B-F02B8FC9CDF8}"/>
                  </a:ext>
                  <a:ext uri="{C183D7F6-B498-43B3-948B-1728B52AA6E4}">
                    <adec:decorative xmlns:adec="http://schemas.microsoft.com/office/drawing/2017/decorative" val="0"/>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a:stretch/>
            </p:blipFill>
            <p:spPr>
              <a:xfrm>
                <a:off x="5446889" y="155398"/>
                <a:ext cx="4775200" cy="6141157"/>
              </a:xfrm>
              <a:prstGeom prst="rect">
                <a:avLst/>
              </a:prstGeom>
            </p:spPr>
          </p:pic>
        </p:grpSp>
        <p:sp>
          <p:nvSpPr>
            <p:cNvPr id="14" name="Rectangle 13">
              <a:extLst>
                <a:ext uri="{FF2B5EF4-FFF2-40B4-BE49-F238E27FC236}">
                  <a16:creationId xmlns:a16="http://schemas.microsoft.com/office/drawing/2014/main" id="{A1EBFF9B-2FEA-AEF4-02FC-7051320EBE7A}"/>
                </a:ext>
              </a:extLst>
            </p:cNvPr>
            <p:cNvSpPr>
              <a:spLocks noGrp="1" noRot="1" noMove="1" noResize="1" noEditPoints="1" noAdjustHandles="1" noChangeArrowheads="1" noChangeShapeType="1"/>
            </p:cNvSpPr>
            <p:nvPr/>
          </p:nvSpPr>
          <p:spPr>
            <a:xfrm>
              <a:off x="7234343" y="879504"/>
              <a:ext cx="3699282" cy="4500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909E34E-7D22-CBED-8BB2-D0897847BA25}"/>
                </a:ext>
              </a:extLst>
            </p:cNvPr>
            <p:cNvSpPr txBox="1">
              <a:spLocks noGrp="1" noRot="1" noMove="1" noResize="1" noEditPoints="1" noAdjustHandles="1" noChangeArrowheads="1" noChangeShapeType="1"/>
            </p:cNvSpPr>
            <p:nvPr/>
          </p:nvSpPr>
          <p:spPr>
            <a:xfrm>
              <a:off x="7227184" y="4605338"/>
              <a:ext cx="3706441" cy="707886"/>
            </a:xfrm>
            <a:prstGeom prst="rect">
              <a:avLst/>
            </a:prstGeom>
            <a:solidFill>
              <a:srgbClr val="FC8801"/>
            </a:solidFill>
          </p:spPr>
          <p:txBody>
            <a:bodyPr wrap="square" rtlCol="0">
              <a:spAutoFit/>
            </a:bodyPr>
            <a:lstStyle/>
            <a:p>
              <a:pPr algn="ctr"/>
              <a:r>
                <a:rPr lang="en-GB" sz="2000" b="1">
                  <a:latin typeface="HelveticaNeueLT Pro 55 Roman" panose="020B0604020202020204" pitchFamily="34" charset="0"/>
                </a:rPr>
                <a:t>Flooding is possible. </a:t>
              </a:r>
            </a:p>
            <a:p>
              <a:pPr algn="ctr"/>
              <a:r>
                <a:rPr lang="en-GB" sz="2000" b="1">
                  <a:latin typeface="HelveticaNeueLT Pro 55 Roman" panose="020B0604020202020204" pitchFamily="34" charset="0"/>
                </a:rPr>
                <a:t>Be prepared</a:t>
              </a:r>
              <a:endParaRPr lang="en-GB" sz="2400" b="1">
                <a:latin typeface="HelveticaNeueLT Pro 55 Roman" panose="020B0604020202020204" pitchFamily="34" charset="0"/>
              </a:endParaRPr>
            </a:p>
          </p:txBody>
        </p:sp>
        <p:pic>
          <p:nvPicPr>
            <p:cNvPr id="12" name="Picture 11">
              <a:extLst>
                <a:ext uri="{FF2B5EF4-FFF2-40B4-BE49-F238E27FC236}">
                  <a16:creationId xmlns:a16="http://schemas.microsoft.com/office/drawing/2014/main" id="{3EA849C5-1BEC-2502-D3F9-B4B17C8F342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a:stretch/>
          </p:blipFill>
          <p:spPr>
            <a:xfrm>
              <a:off x="7833443" y="1004130"/>
              <a:ext cx="2609928" cy="2574725"/>
            </a:xfrm>
            <a:prstGeom prst="rect">
              <a:avLst/>
            </a:prstGeom>
          </p:spPr>
        </p:pic>
        <p:sp>
          <p:nvSpPr>
            <p:cNvPr id="18" name="TextBox 17">
              <a:extLst>
                <a:ext uri="{FF2B5EF4-FFF2-40B4-BE49-F238E27FC236}">
                  <a16:creationId xmlns:a16="http://schemas.microsoft.com/office/drawing/2014/main" id="{23046DCD-BD15-6A66-EC73-35083BA2A658}"/>
                </a:ext>
              </a:extLst>
            </p:cNvPr>
            <p:cNvSpPr txBox="1">
              <a:spLocks noGrp="1" noRot="1" noMove="1" noResize="1" noEditPoints="1" noAdjustHandles="1" noChangeArrowheads="1" noChangeShapeType="1"/>
            </p:cNvSpPr>
            <p:nvPr/>
          </p:nvSpPr>
          <p:spPr>
            <a:xfrm>
              <a:off x="7255791" y="3663299"/>
              <a:ext cx="3650441" cy="523220"/>
            </a:xfrm>
            <a:prstGeom prst="rect">
              <a:avLst/>
            </a:prstGeom>
            <a:noFill/>
          </p:spPr>
          <p:txBody>
            <a:bodyPr wrap="square" rtlCol="0">
              <a:spAutoFit/>
            </a:bodyPr>
            <a:lstStyle/>
            <a:p>
              <a:pPr algn="ctr"/>
              <a:r>
                <a:rPr lang="en-GB" sz="2800">
                  <a:latin typeface="Arial Rounded MT Bold" panose="020F0704030504030204" pitchFamily="34" charset="0"/>
                  <a:ea typeface="Microsoft Sans Serif" panose="020B0604020202020204" pitchFamily="34" charset="0"/>
                  <a:cs typeface="Aharoni" panose="02010803020104030203" pitchFamily="2" charset="-79"/>
                </a:rPr>
                <a:t>FLOOD ALERT</a:t>
              </a:r>
            </a:p>
          </p:txBody>
        </p:sp>
      </p:grpSp>
      <p:pic>
        <p:nvPicPr>
          <p:cNvPr id="22" name="Picture 21" descr="Logo, company name&#10;&#10;Description automatically generated">
            <a:hlinkClick r:id="rId7" action="ppaction://hlinksldjump"/>
            <a:extLst>
              <a:ext uri="{FF2B5EF4-FFF2-40B4-BE49-F238E27FC236}">
                <a16:creationId xmlns:a16="http://schemas.microsoft.com/office/drawing/2014/main" id="{64BF42BD-3113-5306-C165-F2FD585DB90D}"/>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l="3530" t="16668" r="-3530" b="43332"/>
          <a:stretch/>
        </p:blipFill>
        <p:spPr>
          <a:xfrm>
            <a:off x="9915115" y="154523"/>
            <a:ext cx="1972277" cy="443416"/>
          </a:xfrm>
          <a:prstGeom prst="rect">
            <a:avLst/>
          </a:prstGeom>
        </p:spPr>
      </p:pic>
    </p:spTree>
    <p:extLst>
      <p:ext uri="{BB962C8B-B14F-4D97-AF65-F5344CB8AC3E}">
        <p14:creationId xmlns:p14="http://schemas.microsoft.com/office/powerpoint/2010/main" val="211054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ppt_x"/>
                                          </p:val>
                                        </p:tav>
                                        <p:tav tm="100000">
                                          <p:val>
                                            <p:strVal val="#ppt_x"/>
                                          </p:val>
                                        </p:tav>
                                      </p:tavLst>
                                    </p:anim>
                                    <p:anim calcmode="lin" valueType="num">
                                      <p:cBhvr additive="base">
                                        <p:cTn id="8" dur="13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1115122" y="541338"/>
            <a:ext cx="9256016" cy="3887787"/>
          </a:xfrm>
        </p:spPr>
        <p:txBody>
          <a:bodyPr>
            <a:normAutofit/>
          </a:bodyPr>
          <a:lstStyle/>
          <a:p>
            <a:pPr marL="0" indent="0">
              <a:buNone/>
            </a:pPr>
            <a:r>
              <a:rPr lang="en-GB" dirty="0">
                <a:latin typeface="HelveticaNeueLT Pro 55 Roman" panose="020B0604020202020204" pitchFamily="34" charset="0"/>
              </a:rPr>
              <a:t>Zara’s dad isn’t sure either but does feel concerned. He suggests they look online together.</a:t>
            </a:r>
          </a:p>
          <a:p>
            <a:pPr marL="0" indent="0">
              <a:buNone/>
            </a:pPr>
            <a:endParaRPr lang="en-GB" dirty="0">
              <a:latin typeface="HelveticaNeueLT Pro 55 Roman" panose="020B0604020202020204" pitchFamily="34" charset="0"/>
            </a:endParaRPr>
          </a:p>
          <a:p>
            <a:pPr marL="0" indent="0" algn="ctr">
              <a:buNone/>
            </a:pPr>
            <a:r>
              <a:rPr lang="en-GB" dirty="0">
                <a:latin typeface="HelveticaNeueLT Pro 55 Roman" panose="020B0604020202020204" pitchFamily="34" charset="0"/>
                <a:hlinkClick r:id="rId3" action="ppaction://hlinksldjump"/>
              </a:rPr>
              <a:t>Continue</a:t>
            </a: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p:txBody>
      </p:sp>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descr="A flooded street with buildings on the side">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4">
            <a:grayscl/>
            <a:extLst>
              <a:ext uri="{28A0092B-C50C-407E-A947-70E740481C1C}">
                <a14:useLocalDpi xmlns:a14="http://schemas.microsoft.com/office/drawing/2010/main"/>
              </a:ext>
            </a:extLst>
          </a:blip>
          <a:stretch>
            <a:fillRect/>
          </a:stretch>
        </p:blipFill>
        <p:spPr>
          <a:xfrm>
            <a:off x="652229" y="365125"/>
            <a:ext cx="10613543" cy="5426612"/>
          </a:xfrm>
          <a:prstGeom prst="rect">
            <a:avLst/>
          </a:prstGeom>
        </p:spPr>
      </p:pic>
      <p:grpSp>
        <p:nvGrpSpPr>
          <p:cNvPr id="11" name="Group 10" descr="A mobile phone showing a flood alert.">
            <a:extLst>
              <a:ext uri="{FF2B5EF4-FFF2-40B4-BE49-F238E27FC236}">
                <a16:creationId xmlns:a16="http://schemas.microsoft.com/office/drawing/2014/main" id="{203DC17B-12A7-51DC-B586-3AAA233F1748}"/>
              </a:ext>
            </a:extLst>
          </p:cNvPr>
          <p:cNvGrpSpPr>
            <a:grpSpLocks noGrp="1" noUngrp="1" noRot="1" noMove="1" noResize="1"/>
          </p:cNvGrpSpPr>
          <p:nvPr/>
        </p:nvGrpSpPr>
        <p:grpSpPr>
          <a:xfrm>
            <a:off x="6902723" y="91752"/>
            <a:ext cx="4609655" cy="6141157"/>
            <a:chOff x="6902723" y="91752"/>
            <a:chExt cx="4609655" cy="6141157"/>
          </a:xfrm>
        </p:grpSpPr>
        <p:sp>
          <p:nvSpPr>
            <p:cNvPr id="15" name="Rectangle 14">
              <a:extLst>
                <a:ext uri="{FF2B5EF4-FFF2-40B4-BE49-F238E27FC236}">
                  <a16:creationId xmlns:a16="http://schemas.microsoft.com/office/drawing/2014/main" id="{5A571D97-BF9A-CADD-879F-E85A2D3C42A9}"/>
                </a:ext>
              </a:extLst>
            </p:cNvPr>
            <p:cNvSpPr>
              <a:spLocks noGrp="1" noRot="1" noMove="1" noResize="1" noEditPoints="1" noAdjustHandles="1" noChangeArrowheads="1" noChangeShapeType="1"/>
            </p:cNvSpPr>
            <p:nvPr/>
          </p:nvSpPr>
          <p:spPr>
            <a:xfrm>
              <a:off x="7368526" y="847028"/>
              <a:ext cx="3574072" cy="4519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a:extLst>
                <a:ext uri="{FF2B5EF4-FFF2-40B4-BE49-F238E27FC236}">
                  <a16:creationId xmlns:a16="http://schemas.microsoft.com/office/drawing/2014/main" id="{A59B0770-664E-1A2E-1219-716A434C7DC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a:stretch/>
          </p:blipFill>
          <p:spPr>
            <a:xfrm>
              <a:off x="6902723" y="91752"/>
              <a:ext cx="4609655" cy="6141157"/>
            </a:xfrm>
            <a:prstGeom prst="rect">
              <a:avLst/>
            </a:prstGeom>
          </p:spPr>
        </p:pic>
        <p:sp>
          <p:nvSpPr>
            <p:cNvPr id="16" name="TextBox 15">
              <a:extLst>
                <a:ext uri="{FF2B5EF4-FFF2-40B4-BE49-F238E27FC236}">
                  <a16:creationId xmlns:a16="http://schemas.microsoft.com/office/drawing/2014/main" id="{F1BD77A1-EDF1-EDF5-3B3B-DC5DD9A584EB}"/>
                </a:ext>
              </a:extLst>
            </p:cNvPr>
            <p:cNvSpPr txBox="1">
              <a:spLocks noGrp="1" noRot="1" noMove="1" noResize="1" noEditPoints="1" noAdjustHandles="1" noChangeArrowheads="1" noChangeShapeType="1"/>
            </p:cNvSpPr>
            <p:nvPr/>
          </p:nvSpPr>
          <p:spPr>
            <a:xfrm>
              <a:off x="7425426" y="4438664"/>
              <a:ext cx="3565657" cy="707886"/>
            </a:xfrm>
            <a:prstGeom prst="rect">
              <a:avLst/>
            </a:prstGeom>
            <a:solidFill>
              <a:srgbClr val="CD0A11"/>
            </a:solidFill>
          </p:spPr>
          <p:txBody>
            <a:bodyPr wrap="square" rtlCol="0">
              <a:spAutoFit/>
            </a:bodyPr>
            <a:lstStyle/>
            <a:p>
              <a:pPr algn="ctr"/>
              <a:r>
                <a:rPr lang="en-GB" sz="2000" b="1" dirty="0">
                  <a:latin typeface="HelveticaNeueLT Pro 55 Roman" panose="020B0604020202020204" pitchFamily="34" charset="0"/>
                </a:rPr>
                <a:t>Flooding is expected. </a:t>
              </a:r>
            </a:p>
            <a:p>
              <a:pPr algn="ctr"/>
              <a:r>
                <a:rPr lang="en-GB" sz="2000" b="1" dirty="0">
                  <a:latin typeface="HelveticaNeueLT Pro 55 Roman" panose="020B0604020202020204" pitchFamily="34" charset="0"/>
                </a:rPr>
                <a:t>Immediate action required.</a:t>
              </a:r>
              <a:endParaRPr lang="en-GB" sz="2400" b="1" dirty="0">
                <a:latin typeface="HelveticaNeueLT Pro 55 Roman" panose="020B0604020202020204" pitchFamily="34" charset="0"/>
              </a:endParaRPr>
            </a:p>
          </p:txBody>
        </p:sp>
        <p:pic>
          <p:nvPicPr>
            <p:cNvPr id="1026" name="Picture 2">
              <a:extLst>
                <a:ext uri="{FF2B5EF4-FFF2-40B4-BE49-F238E27FC236}">
                  <a16:creationId xmlns:a16="http://schemas.microsoft.com/office/drawing/2014/main" id="{5A17B359-D966-9D67-1FFD-DF5FE908AC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a:ext>
              </a:extLst>
            </a:blip>
            <a:srcRect/>
            <a:stretch>
              <a:fillRect/>
            </a:stretch>
          </p:blipFill>
          <p:spPr bwMode="auto">
            <a:xfrm>
              <a:off x="7732725" y="1015528"/>
              <a:ext cx="2949650" cy="283264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4F24BBE-4B46-3E16-7AA0-30B764798B1E}"/>
                </a:ext>
              </a:extLst>
            </p:cNvPr>
            <p:cNvSpPr txBox="1">
              <a:spLocks noGrp="1" noRot="1" noMove="1" noResize="1" noEditPoints="1" noAdjustHandles="1" noChangeArrowheads="1" noChangeShapeType="1"/>
            </p:cNvSpPr>
            <p:nvPr/>
          </p:nvSpPr>
          <p:spPr>
            <a:xfrm>
              <a:off x="7674214" y="3873968"/>
              <a:ext cx="3367276" cy="523220"/>
            </a:xfrm>
            <a:prstGeom prst="rect">
              <a:avLst/>
            </a:prstGeom>
            <a:noFill/>
          </p:spPr>
          <p:txBody>
            <a:bodyPr wrap="square" rtlCol="0">
              <a:spAutoFit/>
            </a:bodyPr>
            <a:lstStyle/>
            <a:p>
              <a:r>
                <a:rPr lang="en-GB" sz="2800">
                  <a:latin typeface="Arial Rounded MT Bold" panose="020F0704030504030204" pitchFamily="34" charset="0"/>
                  <a:ea typeface="Microsoft Sans Serif" panose="020B0604020202020204" pitchFamily="34" charset="0"/>
                  <a:cs typeface="Aharoni" panose="02010803020104030203" pitchFamily="2" charset="-79"/>
                </a:rPr>
                <a:t>FLOOD WARNING</a:t>
              </a:r>
            </a:p>
          </p:txBody>
        </p:sp>
      </p:grpSp>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652229" y="238786"/>
            <a:ext cx="3288336" cy="38877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Flooding of homes and businesses. Railways and roads flooded. Large waves and spray at the coast. Major tourist and recreational locations flooded. Protect yourself and help others.</a:t>
            </a:r>
          </a:p>
        </p:txBody>
      </p:sp>
      <p:pic>
        <p:nvPicPr>
          <p:cNvPr id="22" name="Picture 21" descr="Logo, company name&#10;&#10;Description automatically generated">
            <a:hlinkClick r:id="rId7" action="ppaction://hlinksldjump"/>
            <a:extLst>
              <a:ext uri="{FF2B5EF4-FFF2-40B4-BE49-F238E27FC236}">
                <a16:creationId xmlns:a16="http://schemas.microsoft.com/office/drawing/2014/main" id="{64BF42BD-3113-5306-C165-F2FD585DB90D}"/>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l="3530" t="16668" r="-3530" b="43332"/>
          <a:stretch/>
        </p:blipFill>
        <p:spPr>
          <a:xfrm>
            <a:off x="9915115" y="154523"/>
            <a:ext cx="1972277" cy="443416"/>
          </a:xfrm>
          <a:prstGeom prst="rect">
            <a:avLst/>
          </a:prstGeom>
        </p:spPr>
      </p:pic>
    </p:spTree>
    <p:extLst>
      <p:ext uri="{BB962C8B-B14F-4D97-AF65-F5344CB8AC3E}">
        <p14:creationId xmlns:p14="http://schemas.microsoft.com/office/powerpoint/2010/main" val="22917339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14:bounceEnd="54000">
                                          <p:cBhvr additive="base">
                                            <p:cTn id="7" dur="1900" fill="hold"/>
                                            <p:tgtEl>
                                              <p:spTgt spid="8"/>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500" fill="hold"/>
                                            <p:tgtEl>
                                              <p:spTgt spid="11"/>
                                            </p:tgtEl>
                                            <p:attrNameLst>
                                              <p:attrName>ppt_x</p:attrName>
                                            </p:attrNameLst>
                                          </p:cBhvr>
                                          <p:tavLst>
                                            <p:tav tm="0">
                                              <p:val>
                                                <p:strVal val="#ppt_x"/>
                                              </p:val>
                                            </p:tav>
                                            <p:tav tm="100000">
                                              <p:val>
                                                <p:strVal val="#ppt_x"/>
                                              </p:val>
                                            </p:tav>
                                          </p:tavLst>
                                        </p:anim>
                                        <p:anim calcmode="lin" valueType="num">
                                          <p:cBhvr additive="base">
                                            <p:cTn id="13"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900" fill="hold"/>
                                            <p:tgtEl>
                                              <p:spTgt spid="8"/>
                                            </p:tgtEl>
                                            <p:attrNameLst>
                                              <p:attrName>ppt_x</p:attrName>
                                            </p:attrNameLst>
                                          </p:cBhvr>
                                          <p:tavLst>
                                            <p:tav tm="0">
                                              <p:val>
                                                <p:strVal val="0-#ppt_w/2"/>
                                              </p:val>
                                            </p:tav>
                                            <p:tav tm="100000">
                                              <p:val>
                                                <p:strVal val="#ppt_x"/>
                                              </p:val>
                                            </p:tav>
                                          </p:tavLst>
                                        </p:anim>
                                        <p:anim calcmode="lin" valueType="num">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500" fill="hold"/>
                                            <p:tgtEl>
                                              <p:spTgt spid="11"/>
                                            </p:tgtEl>
                                            <p:attrNameLst>
                                              <p:attrName>ppt_x</p:attrName>
                                            </p:attrNameLst>
                                          </p:cBhvr>
                                          <p:tavLst>
                                            <p:tav tm="0">
                                              <p:val>
                                                <p:strVal val="#ppt_x"/>
                                              </p:val>
                                            </p:tav>
                                            <p:tav tm="100000">
                                              <p:val>
                                                <p:strVal val="#ppt_x"/>
                                              </p:val>
                                            </p:tav>
                                          </p:tavLst>
                                        </p:anim>
                                        <p:anim calcmode="lin" valueType="num">
                                          <p:cBhvr additive="base">
                                            <p:cTn id="13" dur="1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1115122" y="541338"/>
            <a:ext cx="9256016" cy="3887787"/>
          </a:xfrm>
        </p:spPr>
        <p:txBody>
          <a:bodyPr>
            <a:normAutofit/>
          </a:bodyPr>
          <a:lstStyle/>
          <a:p>
            <a:pPr marL="0" indent="0">
              <a:buNone/>
            </a:pPr>
            <a:r>
              <a:rPr lang="en-GB" dirty="0">
                <a:latin typeface="HelveticaNeueLT Pro 55 Roman" panose="020B0604020202020204" pitchFamily="34" charset="0"/>
              </a:rPr>
              <a:t>Zara’s dad isn’t sure either but does feel concerned. He suggests they look online together.</a:t>
            </a:r>
          </a:p>
          <a:p>
            <a:pPr marL="0" indent="0">
              <a:buNone/>
            </a:pPr>
            <a:endParaRPr lang="en-GB" dirty="0">
              <a:latin typeface="HelveticaNeueLT Pro 55 Roman" panose="020B0604020202020204" pitchFamily="34" charset="0"/>
            </a:endParaRPr>
          </a:p>
          <a:p>
            <a:pPr marL="0" indent="0" algn="ctr">
              <a:buNone/>
            </a:pPr>
            <a:r>
              <a:rPr lang="en-GB" dirty="0">
                <a:latin typeface="HelveticaNeueLT Pro 55 Roman" panose="020B0604020202020204" pitchFamily="34" charset="0"/>
                <a:hlinkClick r:id="rId3" action="ppaction://hlinksldjump"/>
              </a:rPr>
              <a:t>Continue</a:t>
            </a: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a:p>
            <a:pPr marL="0" indent="0">
              <a:buNone/>
            </a:pPr>
            <a:endParaRPr lang="en-GB" dirty="0">
              <a:latin typeface="HelveticaNeueLT Pro 55 Roman" panose="020B0604020202020204" pitchFamily="34" charset="0"/>
            </a:endParaRPr>
          </a:p>
        </p:txBody>
      </p:sp>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descr="A flooded street with buildings on the side">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4">
            <a:grayscl/>
            <a:extLst>
              <a:ext uri="{28A0092B-C50C-407E-A947-70E740481C1C}">
                <a14:useLocalDpi xmlns:a14="http://schemas.microsoft.com/office/drawing/2010/main"/>
              </a:ext>
            </a:extLst>
          </a:blip>
          <a:stretch>
            <a:fillRect/>
          </a:stretch>
        </p:blipFill>
        <p:spPr>
          <a:xfrm>
            <a:off x="652229" y="365125"/>
            <a:ext cx="10578154" cy="5426612"/>
          </a:xfrm>
          <a:prstGeom prst="rect">
            <a:avLst/>
          </a:prstGeom>
        </p:spPr>
      </p:pic>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7978164" y="236385"/>
            <a:ext cx="3288336" cy="525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HelveticaNeueLT Pro 55 Roman" panose="020B0604020202020204" pitchFamily="34" charset="0"/>
              </a:rPr>
              <a:t>This is the highest level of warning. Deep and fast flowing water containing debris. Buildings may collapse. Communities isolated by flood waters. Large numbers of evacuees and military support required. Get to a safe space and be ready to evacuate.</a:t>
            </a:r>
          </a:p>
        </p:txBody>
      </p:sp>
      <p:grpSp>
        <p:nvGrpSpPr>
          <p:cNvPr id="9" name="Group 8">
            <a:extLst>
              <a:ext uri="{FF2B5EF4-FFF2-40B4-BE49-F238E27FC236}">
                <a16:creationId xmlns:a16="http://schemas.microsoft.com/office/drawing/2014/main" id="{889FFF33-A7EC-E1A2-5B50-C82F20CAAD42}"/>
              </a:ext>
            </a:extLst>
          </p:cNvPr>
          <p:cNvGrpSpPr>
            <a:grpSpLocks noGrp="1" noUngrp="1" noRot="1" noMove="1" noResize="1"/>
          </p:cNvGrpSpPr>
          <p:nvPr/>
        </p:nvGrpSpPr>
        <p:grpSpPr>
          <a:xfrm>
            <a:off x="16177" y="97922"/>
            <a:ext cx="4775200" cy="6141157"/>
            <a:chOff x="6683995" y="0"/>
            <a:chExt cx="4775200" cy="6141157"/>
          </a:xfrm>
        </p:grpSpPr>
        <p:grpSp>
          <p:nvGrpSpPr>
            <p:cNvPr id="7" name="Group 6">
              <a:extLst>
                <a:ext uri="{FF2B5EF4-FFF2-40B4-BE49-F238E27FC236}">
                  <a16:creationId xmlns:a16="http://schemas.microsoft.com/office/drawing/2014/main" id="{CC264BAF-5481-4652-F9CF-CD252A559421}"/>
                </a:ext>
              </a:extLst>
            </p:cNvPr>
            <p:cNvGrpSpPr>
              <a:grpSpLocks noGrp="1" noUngrp="1" noRot="1" noMove="1" noResize="1"/>
            </p:cNvGrpSpPr>
            <p:nvPr/>
          </p:nvGrpSpPr>
          <p:grpSpPr>
            <a:xfrm>
              <a:off x="6683995" y="0"/>
              <a:ext cx="4775200" cy="6141157"/>
              <a:chOff x="6699249" y="-173744"/>
              <a:chExt cx="4775200" cy="6141157"/>
            </a:xfrm>
          </p:grpSpPr>
          <p:grpSp>
            <p:nvGrpSpPr>
              <p:cNvPr id="13" name="Group 12">
                <a:extLst>
                  <a:ext uri="{FF2B5EF4-FFF2-40B4-BE49-F238E27FC236}">
                    <a16:creationId xmlns:a16="http://schemas.microsoft.com/office/drawing/2014/main" id="{1E938B20-F8E0-6B9F-B5B3-2D26CE1B5927}"/>
                  </a:ext>
                </a:extLst>
              </p:cNvPr>
              <p:cNvGrpSpPr>
                <a:grpSpLocks noGrp="1" noUngrp="1" noRot="1" noMove="1" noResize="1"/>
              </p:cNvGrpSpPr>
              <p:nvPr/>
            </p:nvGrpSpPr>
            <p:grpSpPr>
              <a:xfrm>
                <a:off x="6699249" y="-173744"/>
                <a:ext cx="4775200" cy="6141157"/>
                <a:chOff x="5446889" y="155398"/>
                <a:chExt cx="4775200" cy="6141157"/>
              </a:xfrm>
            </p:grpSpPr>
            <p:sp>
              <p:nvSpPr>
                <p:cNvPr id="18" name="Rectangle 17">
                  <a:extLst>
                    <a:ext uri="{FF2B5EF4-FFF2-40B4-BE49-F238E27FC236}">
                      <a16:creationId xmlns:a16="http://schemas.microsoft.com/office/drawing/2014/main" id="{8C613324-7233-2366-4FB2-4A9E3AB1F3FB}"/>
                    </a:ext>
                  </a:extLst>
                </p:cNvPr>
                <p:cNvSpPr>
                  <a:spLocks noGrp="1" noRot="1" noMove="1" noResize="1" noEditPoints="1" noAdjustHandles="1" noChangeArrowheads="1" noChangeShapeType="1"/>
                </p:cNvSpPr>
                <p:nvPr/>
              </p:nvSpPr>
              <p:spPr>
                <a:xfrm>
                  <a:off x="5974824" y="914095"/>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A picture containing night sky&#10;&#10;Description automatically generated">
                  <a:extLst>
                    <a:ext uri="{FF2B5EF4-FFF2-40B4-BE49-F238E27FC236}">
                      <a16:creationId xmlns:a16="http://schemas.microsoft.com/office/drawing/2014/main" id="{A59B0770-664E-1A2E-1219-716A434C7DCE}"/>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a:stretch/>
              </p:blipFill>
              <p:spPr>
                <a:xfrm>
                  <a:off x="5446889" y="155398"/>
                  <a:ext cx="4775200" cy="6141157"/>
                </a:xfrm>
                <a:prstGeom prst="rect">
                  <a:avLst/>
                </a:prstGeom>
              </p:spPr>
            </p:pic>
          </p:grpSp>
          <p:sp>
            <p:nvSpPr>
              <p:cNvPr id="15" name="Rectangle 14">
                <a:extLst>
                  <a:ext uri="{FF2B5EF4-FFF2-40B4-BE49-F238E27FC236}">
                    <a16:creationId xmlns:a16="http://schemas.microsoft.com/office/drawing/2014/main" id="{5A571D97-BF9A-CADD-879F-E85A2D3C42A9}"/>
                  </a:ext>
                </a:extLst>
              </p:cNvPr>
              <p:cNvSpPr>
                <a:spLocks noGrp="1" noRot="1" noMove="1" noResize="1" noEditPoints="1" noAdjustHandles="1" noChangeArrowheads="1" noChangeShapeType="1"/>
              </p:cNvSpPr>
              <p:nvPr/>
            </p:nvSpPr>
            <p:spPr>
              <a:xfrm>
                <a:off x="7254591" y="543100"/>
                <a:ext cx="3657586" cy="45076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1BD77A1-EDF1-EDF5-3B3B-DC5DD9A584EB}"/>
                  </a:ext>
                </a:extLst>
              </p:cNvPr>
              <p:cNvSpPr txBox="1">
                <a:spLocks noGrp="1" noRot="1" noMove="1" noResize="1" noEditPoints="1" noAdjustHandles="1" noChangeArrowheads="1" noChangeShapeType="1"/>
              </p:cNvSpPr>
              <p:nvPr/>
            </p:nvSpPr>
            <p:spPr>
              <a:xfrm>
                <a:off x="7218467" y="4218246"/>
                <a:ext cx="3693710" cy="707886"/>
              </a:xfrm>
              <a:prstGeom prst="rect">
                <a:avLst/>
              </a:prstGeom>
              <a:solidFill>
                <a:srgbClr val="CD0A11"/>
              </a:solidFill>
            </p:spPr>
            <p:txBody>
              <a:bodyPr wrap="square" rtlCol="0">
                <a:spAutoFit/>
              </a:bodyPr>
              <a:lstStyle/>
              <a:p>
                <a:pPr algn="ctr"/>
                <a:r>
                  <a:rPr lang="en-GB" sz="2000" b="1">
                    <a:latin typeface="HelveticaNeueLT Pro 55 Roman" panose="020B0604020202020204" pitchFamily="34" charset="0"/>
                  </a:rPr>
                  <a:t>Severe flooding.</a:t>
                </a:r>
              </a:p>
              <a:p>
                <a:pPr algn="ctr"/>
                <a:r>
                  <a:rPr lang="en-GB" sz="2000" b="1">
                    <a:latin typeface="HelveticaNeueLT Pro 55 Roman" panose="020B0604020202020204" pitchFamily="34" charset="0"/>
                  </a:rPr>
                  <a:t>Danger to life.</a:t>
                </a:r>
                <a:endParaRPr lang="en-GB" sz="2400" b="1">
                  <a:latin typeface="HelveticaNeueLT Pro 55 Roman" panose="020B0604020202020204" pitchFamily="34" charset="0"/>
                </a:endParaRPr>
              </a:p>
            </p:txBody>
          </p:sp>
        </p:grpSp>
        <p:pic>
          <p:nvPicPr>
            <p:cNvPr id="2050" name="Picture 2" descr="UK flood warnings: a quick guide - FloodFlash">
              <a:extLst>
                <a:ext uri="{FF2B5EF4-FFF2-40B4-BE49-F238E27FC236}">
                  <a16:creationId xmlns:a16="http://schemas.microsoft.com/office/drawing/2014/main" id="{F2A9CECB-47AC-5A9F-EA9D-75E464DD1C5F}"/>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a:ext>
              </a:extLst>
            </a:blip>
            <a:srcRect/>
            <a:stretch>
              <a:fillRect/>
            </a:stretch>
          </p:blipFill>
          <p:spPr bwMode="auto">
            <a:xfrm>
              <a:off x="7755048" y="937585"/>
              <a:ext cx="2642681" cy="24718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A6E3D19-CBE3-201F-383D-8807BC9013F7}"/>
                </a:ext>
              </a:extLst>
            </p:cNvPr>
            <p:cNvSpPr txBox="1">
              <a:spLocks noGrp="1" noRot="1" noMove="1" noResize="1" noEditPoints="1" noAdjustHandles="1" noChangeArrowheads="1" noChangeShapeType="1"/>
            </p:cNvSpPr>
            <p:nvPr/>
          </p:nvSpPr>
          <p:spPr>
            <a:xfrm>
              <a:off x="7260523" y="3472572"/>
              <a:ext cx="3657600" cy="954107"/>
            </a:xfrm>
            <a:prstGeom prst="rect">
              <a:avLst/>
            </a:prstGeom>
            <a:noFill/>
          </p:spPr>
          <p:txBody>
            <a:bodyPr wrap="square" rtlCol="0">
              <a:spAutoFit/>
            </a:bodyPr>
            <a:lstStyle/>
            <a:p>
              <a:pPr algn="ctr"/>
              <a:r>
                <a:rPr lang="en-GB" sz="2800">
                  <a:latin typeface="Arial Rounded MT Bold" panose="020F0704030504030204" pitchFamily="34" charset="0"/>
                  <a:ea typeface="Microsoft Sans Serif" panose="020B0604020202020204" pitchFamily="34" charset="0"/>
                  <a:cs typeface="Aharoni" panose="02010803020104030203" pitchFamily="2" charset="-79"/>
                </a:rPr>
                <a:t>SEVERE FLOOD WARNING</a:t>
              </a:r>
            </a:p>
          </p:txBody>
        </p:sp>
      </p:grpSp>
      <p:pic>
        <p:nvPicPr>
          <p:cNvPr id="22" name="Picture 21" descr="Logo, company name&#10;&#10;Description automatically generated">
            <a:hlinkClick r:id="rId7" action="ppaction://hlinksldjump"/>
            <a:extLst>
              <a:ext uri="{FF2B5EF4-FFF2-40B4-BE49-F238E27FC236}">
                <a16:creationId xmlns:a16="http://schemas.microsoft.com/office/drawing/2014/main" id="{64BF42BD-3113-5306-C165-F2FD585DB90D}"/>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l="3530" t="16668" r="-3530" b="43332"/>
          <a:stretch/>
        </p:blipFill>
        <p:spPr>
          <a:xfrm>
            <a:off x="9915115" y="97922"/>
            <a:ext cx="1972277" cy="443416"/>
          </a:xfrm>
          <a:prstGeom prst="rect">
            <a:avLst/>
          </a:prstGeom>
        </p:spPr>
      </p:pic>
    </p:spTree>
    <p:extLst>
      <p:ext uri="{BB962C8B-B14F-4D97-AF65-F5344CB8AC3E}">
        <p14:creationId xmlns:p14="http://schemas.microsoft.com/office/powerpoint/2010/main" val="34648810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54000">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14:bounceEnd="54000">
                                          <p:cBhvr additive="base">
                                            <p:cTn id="13" dur="1900" fill="hold"/>
                                            <p:tgtEl>
                                              <p:spTgt spid="8"/>
                                            </p:tgtEl>
                                            <p:attrNameLst>
                                              <p:attrName>ppt_x</p:attrName>
                                            </p:attrNameLst>
                                          </p:cBhvr>
                                          <p:tavLst>
                                            <p:tav tm="0">
                                              <p:val>
                                                <p:strVal val="0-#ppt_w/2"/>
                                              </p:val>
                                            </p:tav>
                                            <p:tav tm="100000">
                                              <p:val>
                                                <p:strVal val="#ppt_x"/>
                                              </p:val>
                                            </p:tav>
                                          </p:tavLst>
                                        </p:anim>
                                        <p:anim calcmode="lin" valueType="num" p14:bounceEnd="54000">
                                          <p:cBhvr additive="base">
                                            <p:cTn id="14" dur="19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10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900" fill="hold"/>
                                            <p:tgtEl>
                                              <p:spTgt spid="8"/>
                                            </p:tgtEl>
                                            <p:attrNameLst>
                                              <p:attrName>ppt_x</p:attrName>
                                            </p:attrNameLst>
                                          </p:cBhvr>
                                          <p:tavLst>
                                            <p:tav tm="0">
                                              <p:val>
                                                <p:strVal val="0-#ppt_w/2"/>
                                              </p:val>
                                            </p:tav>
                                            <p:tav tm="100000">
                                              <p:val>
                                                <p:strVal val="#ppt_x"/>
                                              </p:val>
                                            </p:tav>
                                          </p:tavLst>
                                        </p:anim>
                                        <p:anim calcmode="lin" valueType="num">
                                          <p:cBhvr additive="base">
                                            <p:cTn id="14" dur="19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13F5C3A-E7DF-FDF2-E5CB-F3B17B7011B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sp>
        <p:nvSpPr>
          <p:cNvPr id="3" name="Rectangle 2">
            <a:extLst>
              <a:ext uri="{FF2B5EF4-FFF2-40B4-BE49-F238E27FC236}">
                <a16:creationId xmlns:a16="http://schemas.microsoft.com/office/drawing/2014/main" id="{7F9BF894-271B-4E56-FDD1-E1B7940A6EDA}"/>
              </a:ext>
            </a:extLst>
          </p:cNvPr>
          <p:cNvSpPr>
            <a:spLocks noGrp="1" noRot="1" noMove="1" noResize="1" noEditPoints="1" noAdjustHandles="1" noChangeArrowheads="1" noChangeShapeType="1"/>
          </p:cNvSpPr>
          <p:nvPr/>
        </p:nvSpPr>
        <p:spPr>
          <a:xfrm>
            <a:off x="588139" y="207518"/>
            <a:ext cx="2857705" cy="213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The flood warning says people should take action to be prepared for flooding.</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8859E888-FA3B-C139-FC77-522CB58CE7AB}"/>
              </a:ext>
            </a:extLst>
          </p:cNvPr>
          <p:cNvSpPr>
            <a:spLocks noGrp="1" noRot="1" noMove="1" noResize="1" noEditPoints="1" noAdjustHandles="1" noChangeArrowheads="1" noChangeShapeType="1"/>
          </p:cNvSpPr>
          <p:nvPr/>
        </p:nvSpPr>
        <p:spPr>
          <a:xfrm>
            <a:off x="588139" y="2338939"/>
            <a:ext cx="2857705" cy="3452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After working through the Weather Together toolkit, Zara knows it is important to be prepared for flooding.</a:t>
            </a:r>
            <a:endParaRPr lang="en-GB" sz="2400">
              <a:solidFill>
                <a:schemeClr val="tx1"/>
              </a:solidFill>
              <a:latin typeface="HelveticaNeueLT Pro 55 Roman" panose="020B0604020202020204" pitchFamily="34" charset="0"/>
            </a:endParaRPr>
          </a:p>
        </p:txBody>
      </p:sp>
      <p:sp>
        <p:nvSpPr>
          <p:cNvPr id="5" name="Rectangle 4">
            <a:extLst>
              <a:ext uri="{FF2B5EF4-FFF2-40B4-BE49-F238E27FC236}">
                <a16:creationId xmlns:a16="http://schemas.microsoft.com/office/drawing/2014/main" id="{625A1612-5FD0-7504-F5D2-F2DBA1A1160B}"/>
              </a:ext>
            </a:extLst>
          </p:cNvPr>
          <p:cNvSpPr>
            <a:spLocks noGrp="1" noRot="1" noMove="1" noResize="1" noEditPoints="1" noAdjustHandles="1" noChangeArrowheads="1" noChangeShapeType="1"/>
          </p:cNvSpPr>
          <p:nvPr/>
        </p:nvSpPr>
        <p:spPr>
          <a:xfrm>
            <a:off x="8391928" y="230929"/>
            <a:ext cx="2857705"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She has already put together a </a:t>
            </a:r>
            <a:r>
              <a:rPr lang="en-GB" sz="2400" b="1">
                <a:solidFill>
                  <a:schemeClr val="tx1"/>
                </a:solidFill>
                <a:latin typeface="HelveticaNeueLT Pro 55 Roman"/>
              </a:rPr>
              <a:t>bug out bag</a:t>
            </a:r>
            <a:r>
              <a:rPr lang="en-GB" sz="2400">
                <a:solidFill>
                  <a:schemeClr val="tx1"/>
                </a:solidFill>
                <a:latin typeface="HelveticaNeueLT Pro 55 Roman"/>
              </a:rPr>
              <a:t> to grab if they need to leave their house quickly.</a:t>
            </a:r>
            <a:endParaRPr lang="en-GB" sz="2400">
              <a:solidFill>
                <a:schemeClr val="tx1"/>
              </a:solidFill>
              <a:latin typeface="HelveticaNeueLT Pro 55 Roman" panose="020B0604020202020204" pitchFamily="34" charset="0"/>
            </a:endParaRPr>
          </a:p>
        </p:txBody>
      </p:sp>
      <p:sp>
        <p:nvSpPr>
          <p:cNvPr id="6" name="Rectangle 5">
            <a:extLst>
              <a:ext uri="{FF2B5EF4-FFF2-40B4-BE49-F238E27FC236}">
                <a16:creationId xmlns:a16="http://schemas.microsoft.com/office/drawing/2014/main" id="{DB58F227-1762-FC9A-7DF4-D86E1E687B2B}"/>
              </a:ext>
            </a:extLst>
          </p:cNvPr>
          <p:cNvSpPr>
            <a:spLocks noGrp="1" noRot="1" noMove="1" noResize="1" noEditPoints="1" noAdjustHandles="1" noChangeArrowheads="1" noChangeShapeType="1"/>
          </p:cNvSpPr>
          <p:nvPr/>
        </p:nvSpPr>
        <p:spPr>
          <a:xfrm>
            <a:off x="8391927" y="2496546"/>
            <a:ext cx="2857705" cy="213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chemeClr val="tx1"/>
                </a:solidFill>
                <a:effectLst/>
                <a:uLnTx/>
                <a:uFillTx/>
                <a:latin typeface="HelveticaNeueLT Pro 55 Roman"/>
                <a:ea typeface="+mn-ea"/>
                <a:cs typeface="+mn-cs"/>
              </a:rPr>
              <a:t>She starts thinking about what else they need to do.</a:t>
            </a:r>
            <a:endParaRPr kumimoji="0" lang="en-GB" sz="2400" b="0" i="0" u="none" strike="noStrike" kern="1200" cap="none" spc="0" normalizeH="0" baseline="0" noProof="0" dirty="0">
              <a:ln>
                <a:noFill/>
              </a:ln>
              <a:solidFill>
                <a:schemeClr val="tx1"/>
              </a:solidFill>
              <a:effectLst/>
              <a:uLnTx/>
              <a:uFillTx/>
              <a:latin typeface="HelveticaNeueLT Pro 55 Roman" panose="020B0604020202020204" pitchFamily="34" charset="0"/>
              <a:ea typeface="+mn-ea"/>
              <a:cs typeface="+mn-cs"/>
            </a:endParaRPr>
          </a:p>
        </p:txBody>
      </p:sp>
      <p:sp>
        <p:nvSpPr>
          <p:cNvPr id="9" name="TextBox 8">
            <a:extLst>
              <a:ext uri="{FF2B5EF4-FFF2-40B4-BE49-F238E27FC236}">
                <a16:creationId xmlns:a16="http://schemas.microsoft.com/office/drawing/2014/main" id="{B67C4189-4D14-C4CA-409F-5BABA5418CE7}"/>
              </a:ext>
            </a:extLst>
          </p:cNvPr>
          <p:cNvSpPr txBox="1">
            <a:spLocks noGrp="1" noRot="1" noMove="1" noResize="1" noEditPoints="1" noAdjustHandles="1" noChangeArrowheads="1" noChangeShapeType="1"/>
          </p:cNvSpPr>
          <p:nvPr/>
        </p:nvSpPr>
        <p:spPr>
          <a:xfrm>
            <a:off x="8391926" y="4576930"/>
            <a:ext cx="2811965" cy="1477328"/>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0" name="Group 9">
            <a:extLst>
              <a:ext uri="{FF2B5EF4-FFF2-40B4-BE49-F238E27FC236}">
                <a16:creationId xmlns:a16="http://schemas.microsoft.com/office/drawing/2014/main" id="{9C03144F-22A2-A919-37A1-1BC1907D643D}"/>
              </a:ext>
              <a:ext uri="{C183D7F6-B498-43B3-948B-1728B52AA6E4}">
                <adec:decorative xmlns:adec="http://schemas.microsoft.com/office/drawing/2017/decorative" val="1"/>
              </a:ext>
            </a:extLst>
          </p:cNvPr>
          <p:cNvGrpSpPr>
            <a:grpSpLocks noGrp="1" noUngrp="1" noRot="1" noMove="1" noResize="1"/>
          </p:cNvGrpSpPr>
          <p:nvPr/>
        </p:nvGrpSpPr>
        <p:grpSpPr>
          <a:xfrm>
            <a:off x="3445845" y="1816555"/>
            <a:ext cx="2650156" cy="2523751"/>
            <a:chOff x="948126" y="2912116"/>
            <a:chExt cx="2691443" cy="2523751"/>
          </a:xfrm>
        </p:grpSpPr>
        <p:sp>
          <p:nvSpPr>
            <p:cNvPr id="11" name="Rectangle 10">
              <a:extLst>
                <a:ext uri="{FF2B5EF4-FFF2-40B4-BE49-F238E27FC236}">
                  <a16:creationId xmlns:a16="http://schemas.microsoft.com/office/drawing/2014/main" id="{EB2BB3B4-5E64-C49A-D023-01FB8EAF99A7}"/>
                </a:ext>
              </a:extLst>
            </p:cNvPr>
            <p:cNvSpPr>
              <a:spLocks noGrp="1" noRot="1" noMove="1" noResize="1" noEditPoints="1" noAdjustHandles="1" noChangeArrowheads="1" noChangeShapeType="1"/>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41CA5A6B-DD0B-7959-10EA-CC5EE2F15B9C}"/>
                </a:ext>
              </a:extLst>
            </p:cNvPr>
            <p:cNvSpPr txBox="1">
              <a:spLocks noGrp="1" noRot="1" noMove="1" noResize="1" noEditPoints="1" noAdjustHandles="1" noChangeArrowheads="1" noChangeShapeType="1"/>
            </p:cNvSpPr>
            <p:nvPr/>
          </p:nvSpPr>
          <p:spPr>
            <a:xfrm>
              <a:off x="1187318" y="3618231"/>
              <a:ext cx="2400423" cy="1569660"/>
            </a:xfrm>
            <a:prstGeom prst="rect">
              <a:avLst/>
            </a:prstGeom>
            <a:noFill/>
          </p:spPr>
          <p:txBody>
            <a:bodyPr wrap="square" rtlCol="0">
              <a:spAutoFit/>
            </a:bodyPr>
            <a:lstStyle/>
            <a:p>
              <a:r>
                <a:rPr lang="en-GB" sz="2400">
                  <a:solidFill>
                    <a:schemeClr val="bg1"/>
                  </a:solidFill>
                  <a:latin typeface="HelveticaNeueLT Pro 55 Roman" panose="020B0604020202020204" pitchFamily="34" charset="0"/>
                  <a:hlinkClick r:id="rId4" action="ppaction://hlinksldjump">
                    <a:extLst>
                      <a:ext uri="{A12FA001-AC4F-418D-AE19-62706E023703}">
                        <ahyp:hlinkClr xmlns:ahyp="http://schemas.microsoft.com/office/drawing/2018/hyperlinkcolor" val="tx"/>
                      </a:ext>
                    </a:extLst>
                  </a:hlinkClick>
                </a:rPr>
                <a:t>Zara moves valuables to somewhere safe.</a:t>
              </a:r>
              <a:endParaRPr lang="en-GB" sz="2400">
                <a:solidFill>
                  <a:schemeClr val="bg1"/>
                </a:solidFill>
                <a:latin typeface="HelveticaNeueLT Pro 55 Roman" panose="020B0604020202020204" pitchFamily="34" charset="0"/>
              </a:endParaRPr>
            </a:p>
          </p:txBody>
        </p:sp>
        <p:pic>
          <p:nvPicPr>
            <p:cNvPr id="13" name="Picture 12" descr="Graphical user interface, application&#10;&#10;Description automatically generated">
              <a:extLst>
                <a:ext uri="{FF2B5EF4-FFF2-40B4-BE49-F238E27FC236}">
                  <a16:creationId xmlns:a16="http://schemas.microsoft.com/office/drawing/2014/main" id="{A9C6E2C7-7856-A7B3-2E7E-4B2AD445C3DF}"/>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1187756" y="2912116"/>
              <a:ext cx="2218322" cy="1246832"/>
            </a:xfrm>
            <a:prstGeom prst="rect">
              <a:avLst/>
            </a:prstGeom>
          </p:spPr>
        </p:pic>
      </p:grpSp>
      <p:grpSp>
        <p:nvGrpSpPr>
          <p:cNvPr id="14" name="Group 13">
            <a:extLst>
              <a:ext uri="{FF2B5EF4-FFF2-40B4-BE49-F238E27FC236}">
                <a16:creationId xmlns:a16="http://schemas.microsoft.com/office/drawing/2014/main" id="{C267F21F-12E8-29A9-4D2B-2A56B426DA54}"/>
              </a:ext>
            </a:extLst>
          </p:cNvPr>
          <p:cNvGrpSpPr>
            <a:grpSpLocks noGrp="1" noUngrp="1" noRot="1" noMove="1" noResize="1"/>
          </p:cNvGrpSpPr>
          <p:nvPr/>
        </p:nvGrpSpPr>
        <p:grpSpPr>
          <a:xfrm>
            <a:off x="6096001" y="1836027"/>
            <a:ext cx="2295926" cy="2526803"/>
            <a:chOff x="8327880" y="2957485"/>
            <a:chExt cx="2780262" cy="2526803"/>
          </a:xfrm>
        </p:grpSpPr>
        <p:sp>
          <p:nvSpPr>
            <p:cNvPr id="15" name="Rectangle 14">
              <a:extLst>
                <a:ext uri="{FF2B5EF4-FFF2-40B4-BE49-F238E27FC236}">
                  <a16:creationId xmlns:a16="http://schemas.microsoft.com/office/drawing/2014/main" id="{A9C4577D-0FD1-C2EA-EA3B-181F2FCDC200}"/>
                </a:ext>
              </a:extLst>
            </p:cNvPr>
            <p:cNvSpPr>
              <a:spLocks noGrp="1" noRot="1" noMove="1" noResize="1" noEditPoints="1" noAdjustHandles="1" noChangeArrowheads="1" noChangeShapeType="1"/>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732C51A3-7384-3F4F-0B80-98ED8F25FCFC}"/>
                </a:ext>
              </a:extLst>
            </p:cNvPr>
            <p:cNvSpPr txBox="1">
              <a:spLocks noGrp="1" noRot="1" noMove="1" noResize="1" noEditPoints="1" noAdjustHandles="1" noChangeArrowheads="1" noChangeShapeType="1"/>
            </p:cNvSpPr>
            <p:nvPr/>
          </p:nvSpPr>
          <p:spPr>
            <a:xfrm>
              <a:off x="8459697" y="3545296"/>
              <a:ext cx="2648444" cy="1938992"/>
            </a:xfrm>
            <a:prstGeom prst="rect">
              <a:avLst/>
            </a:prstGeom>
            <a:noFill/>
          </p:spPr>
          <p:txBody>
            <a:bodyPr wrap="square" rtlCol="0">
              <a:spAutoFit/>
            </a:bodyPr>
            <a:lstStyle/>
            <a:p>
              <a:r>
                <a:rPr lang="en-GB" sz="2400">
                  <a:latin typeface="HelveticaNeueLT Pro 55 Roman" panose="020B0604020202020204" pitchFamily="34" charset="0"/>
                  <a:hlinkClick r:id="rId6" action="ppaction://hlinksldjump">
                    <a:extLst>
                      <a:ext uri="{A12FA001-AC4F-418D-AE19-62706E023703}">
                        <ahyp:hlinkClr xmlns:ahyp="http://schemas.microsoft.com/office/drawing/2018/hyperlinkcolor" val="tx"/>
                      </a:ext>
                    </a:extLst>
                  </a:hlinkClick>
                </a:rPr>
                <a:t>Nothing, Zara has her grab bag ready and her dad will sort the rest.</a:t>
              </a:r>
              <a:endParaRPr lang="en-GB" sz="2400">
                <a:latin typeface="HelveticaNeueLT Pro 55 Roman" panose="020B0604020202020204" pitchFamily="34" charset="0"/>
              </a:endParaRPr>
            </a:p>
          </p:txBody>
        </p:sp>
        <p:pic>
          <p:nvPicPr>
            <p:cNvPr id="17" name="Picture 16" descr="Shape&#10;&#10;Description automatically generated with medium confidence">
              <a:extLst>
                <a:ext uri="{FF2B5EF4-FFF2-40B4-BE49-F238E27FC236}">
                  <a16:creationId xmlns:a16="http://schemas.microsoft.com/office/drawing/2014/main" id="{BC5847A1-5E8F-774A-4F62-8D56598C510E}"/>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8606289" y="2957485"/>
              <a:ext cx="2091626" cy="1175622"/>
            </a:xfrm>
            <a:prstGeom prst="rect">
              <a:avLst/>
            </a:prstGeom>
          </p:spPr>
        </p:pic>
      </p:grpSp>
      <p:sp>
        <p:nvSpPr>
          <p:cNvPr id="2" name="Title 1">
            <a:extLst>
              <a:ext uri="{FF2B5EF4-FFF2-40B4-BE49-F238E27FC236}">
                <a16:creationId xmlns:a16="http://schemas.microsoft.com/office/drawing/2014/main" id="{5A56E6F4-58CA-CFB0-C291-9D91D5249563}"/>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380139262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54000">
                                      <p:stCondLst>
                                        <p:cond delay="100"/>
                                      </p:stCondLst>
                                      <p:childTnLst>
                                        <p:set>
                                          <p:cBhvr>
                                            <p:cTn id="12" dur="1" fill="hold">
                                              <p:stCondLst>
                                                <p:cond delay="0"/>
                                              </p:stCondLst>
                                            </p:cTn>
                                            <p:tgtEl>
                                              <p:spTgt spid="4"/>
                                            </p:tgtEl>
                                            <p:attrNameLst>
                                              <p:attrName>style.visibility</p:attrName>
                                            </p:attrNameLst>
                                          </p:cBhvr>
                                          <p:to>
                                            <p:strVal val="visible"/>
                                          </p:to>
                                        </p:set>
                                        <p:anim calcmode="lin" valueType="num" p14:bounceEnd="54000">
                                          <p:cBhvr additive="base">
                                            <p:cTn id="13"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4"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54000">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14:bounceEnd="54000">
                                          <p:cBhvr additive="base">
                                            <p:cTn id="19" dur="1900" fill="hold"/>
                                            <p:tgtEl>
                                              <p:spTgt spid="5"/>
                                            </p:tgtEl>
                                            <p:attrNameLst>
                                              <p:attrName>ppt_x</p:attrName>
                                            </p:attrNameLst>
                                          </p:cBhvr>
                                          <p:tavLst>
                                            <p:tav tm="0">
                                              <p:val>
                                                <p:strVal val="1+#ppt_w/2"/>
                                              </p:val>
                                            </p:tav>
                                            <p:tav tm="100000">
                                              <p:val>
                                                <p:strVal val="#ppt_x"/>
                                              </p:val>
                                            </p:tav>
                                          </p:tavLst>
                                        </p:anim>
                                        <p:anim calcmode="lin" valueType="num" p14:bounceEnd="54000">
                                          <p:cBhvr additive="base">
                                            <p:cTn id="20"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4000">
                                      <p:stCondLst>
                                        <p:cond delay="100"/>
                                      </p:stCondLst>
                                      <p:childTnLst>
                                        <p:set>
                                          <p:cBhvr>
                                            <p:cTn id="24" dur="1" fill="hold">
                                              <p:stCondLst>
                                                <p:cond delay="0"/>
                                              </p:stCondLst>
                                            </p:cTn>
                                            <p:tgtEl>
                                              <p:spTgt spid="6"/>
                                            </p:tgtEl>
                                            <p:attrNameLst>
                                              <p:attrName>style.visibility</p:attrName>
                                            </p:attrNameLst>
                                          </p:cBhvr>
                                          <p:to>
                                            <p:strVal val="visible"/>
                                          </p:to>
                                        </p:set>
                                        <p:anim calcmode="lin" valueType="num" p14:bounceEnd="54000">
                                          <p:cBhvr additive="base">
                                            <p:cTn id="25"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6"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56000">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14:bounceEnd="56000">
                                          <p:cBhvr additive="base">
                                            <p:cTn id="31" dur="500" fill="hold"/>
                                            <p:tgtEl>
                                              <p:spTgt spid="9"/>
                                            </p:tgtEl>
                                            <p:attrNameLst>
                                              <p:attrName>ppt_x</p:attrName>
                                            </p:attrNameLst>
                                          </p:cBhvr>
                                          <p:tavLst>
                                            <p:tav tm="0">
                                              <p:val>
                                                <p:strVal val="1+#ppt_w/2"/>
                                              </p:val>
                                            </p:tav>
                                            <p:tav tm="100000">
                                              <p:val>
                                                <p:strVal val="#ppt_x"/>
                                              </p:val>
                                            </p:tav>
                                          </p:tavLst>
                                        </p:anim>
                                        <p:anim calcmode="lin" valueType="num" p14:bounceEnd="56000">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14:presetBounceEnd="70000">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14:bounceEnd="70000">
                                          <p:cBhvr additive="base">
                                            <p:cTn id="37" dur="1600" fill="hold"/>
                                            <p:tgtEl>
                                              <p:spTgt spid="10"/>
                                            </p:tgtEl>
                                            <p:attrNameLst>
                                              <p:attrName>ppt_x</p:attrName>
                                            </p:attrNameLst>
                                          </p:cBhvr>
                                          <p:tavLst>
                                            <p:tav tm="0">
                                              <p:val>
                                                <p:strVal val="0-#ppt_w/2"/>
                                              </p:val>
                                            </p:tav>
                                            <p:tav tm="100000">
                                              <p:val>
                                                <p:strVal val="#ppt_x"/>
                                              </p:val>
                                            </p:tav>
                                          </p:tavLst>
                                        </p:anim>
                                        <p:anim calcmode="lin" valueType="num" p14:bounceEnd="70000">
                                          <p:cBhvr additive="base">
                                            <p:cTn id="38" dur="160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1600"/>
                                </p:stCondLst>
                                <p:childTnLst>
                                  <p:par>
                                    <p:cTn id="40" presetID="2" presetClass="entr" presetSubtype="2" fill="hold" nodeType="afterEffect" p14:presetBounceEnd="84000">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14:bounceEnd="84000">
                                          <p:cBhvr additive="base">
                                            <p:cTn id="42" dur="3200" fill="hold"/>
                                            <p:tgtEl>
                                              <p:spTgt spid="14"/>
                                            </p:tgtEl>
                                            <p:attrNameLst>
                                              <p:attrName>ppt_x</p:attrName>
                                            </p:attrNameLst>
                                          </p:cBhvr>
                                          <p:tavLst>
                                            <p:tav tm="0">
                                              <p:val>
                                                <p:strVal val="1+#ppt_w/2"/>
                                              </p:val>
                                            </p:tav>
                                            <p:tav tm="100000">
                                              <p:val>
                                                <p:strVal val="#ppt_x"/>
                                              </p:val>
                                            </p:tav>
                                          </p:tavLst>
                                        </p:anim>
                                        <p:anim calcmode="lin" valueType="num" p14:bounceEnd="84000">
                                          <p:cBhvr additive="base">
                                            <p:cTn id="43" dur="32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1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900" fill="hold"/>
                                            <p:tgtEl>
                                              <p:spTgt spid="4"/>
                                            </p:tgtEl>
                                            <p:attrNameLst>
                                              <p:attrName>ppt_x</p:attrName>
                                            </p:attrNameLst>
                                          </p:cBhvr>
                                          <p:tavLst>
                                            <p:tav tm="0">
                                              <p:val>
                                                <p:strVal val="0-#ppt_w/2"/>
                                              </p:val>
                                            </p:tav>
                                            <p:tav tm="100000">
                                              <p:val>
                                                <p:strVal val="#ppt_x"/>
                                              </p:val>
                                            </p:tav>
                                          </p:tavLst>
                                        </p:anim>
                                        <p:anim calcmode="lin" valueType="num">
                                          <p:cBhvr additive="base">
                                            <p:cTn id="14"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900" fill="hold"/>
                                            <p:tgtEl>
                                              <p:spTgt spid="5"/>
                                            </p:tgtEl>
                                            <p:attrNameLst>
                                              <p:attrName>ppt_x</p:attrName>
                                            </p:attrNameLst>
                                          </p:cBhvr>
                                          <p:tavLst>
                                            <p:tav tm="0">
                                              <p:val>
                                                <p:strVal val="1+#ppt_w/2"/>
                                              </p:val>
                                            </p:tav>
                                            <p:tav tm="100000">
                                              <p:val>
                                                <p:strVal val="#ppt_x"/>
                                              </p:val>
                                            </p:tav>
                                          </p:tavLst>
                                        </p:anim>
                                        <p:anim calcmode="lin" valueType="num">
                                          <p:cBhvr additive="base">
                                            <p:cTn id="20"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10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1900" fill="hold"/>
                                            <p:tgtEl>
                                              <p:spTgt spid="6"/>
                                            </p:tgtEl>
                                            <p:attrNameLst>
                                              <p:attrName>ppt_x</p:attrName>
                                            </p:attrNameLst>
                                          </p:cBhvr>
                                          <p:tavLst>
                                            <p:tav tm="0">
                                              <p:val>
                                                <p:strVal val="1+#ppt_w/2"/>
                                              </p:val>
                                            </p:tav>
                                            <p:tav tm="100000">
                                              <p:val>
                                                <p:strVal val="#ppt_x"/>
                                              </p:val>
                                            </p:tav>
                                          </p:tavLst>
                                        </p:anim>
                                        <p:anim calcmode="lin" valueType="num">
                                          <p:cBhvr additive="base">
                                            <p:cTn id="26"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1+#ppt_w/2"/>
                                              </p:val>
                                            </p:tav>
                                            <p:tav tm="100000">
                                              <p:val>
                                                <p:strVal val="#ppt_x"/>
                                              </p:val>
                                            </p:tav>
                                          </p:tavLst>
                                        </p:anim>
                                        <p:anim calcmode="lin" valueType="num">
                                          <p:cBhvr additive="base">
                                            <p:cTn id="3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600" fill="hold"/>
                                            <p:tgtEl>
                                              <p:spTgt spid="10"/>
                                            </p:tgtEl>
                                            <p:attrNameLst>
                                              <p:attrName>ppt_x</p:attrName>
                                            </p:attrNameLst>
                                          </p:cBhvr>
                                          <p:tavLst>
                                            <p:tav tm="0">
                                              <p:val>
                                                <p:strVal val="0-#ppt_w/2"/>
                                              </p:val>
                                            </p:tav>
                                            <p:tav tm="100000">
                                              <p:val>
                                                <p:strVal val="#ppt_x"/>
                                              </p:val>
                                            </p:tav>
                                          </p:tavLst>
                                        </p:anim>
                                        <p:anim calcmode="lin" valueType="num">
                                          <p:cBhvr additive="base">
                                            <p:cTn id="38" dur="160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1600"/>
                                </p:stCondLst>
                                <p:childTnLst>
                                  <p:par>
                                    <p:cTn id="40" presetID="2" presetClass="entr" presetSubtype="2"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3200" fill="hold"/>
                                            <p:tgtEl>
                                              <p:spTgt spid="14"/>
                                            </p:tgtEl>
                                            <p:attrNameLst>
                                              <p:attrName>ppt_x</p:attrName>
                                            </p:attrNameLst>
                                          </p:cBhvr>
                                          <p:tavLst>
                                            <p:tav tm="0">
                                              <p:val>
                                                <p:strVal val="1+#ppt_w/2"/>
                                              </p:val>
                                            </p:tav>
                                            <p:tav tm="100000">
                                              <p:val>
                                                <p:strVal val="#ppt_x"/>
                                              </p:val>
                                            </p:tav>
                                          </p:tavLst>
                                        </p:anim>
                                        <p:anim calcmode="lin" valueType="num">
                                          <p:cBhvr additive="base">
                                            <p:cTn id="43" dur="32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9"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flooded street with buildings on the side">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pic>
        <p:nvPicPr>
          <p:cNvPr id="8" name="Picture 7" descr="A girl sitting on a bed reading a book">
            <a:extLst>
              <a:ext uri="{FF2B5EF4-FFF2-40B4-BE49-F238E27FC236}">
                <a16:creationId xmlns:a16="http://schemas.microsoft.com/office/drawing/2014/main" id="{58C603E2-EACA-D0CF-BBF7-9525EE2357BA}"/>
              </a:ext>
            </a:extLst>
          </p:cNvPr>
          <p:cNvPicPr>
            <a:picLocks noGrp="1" noRot="1" noChangeAspect="1" noMove="1" noResize="1" noEditPoints="1" noAdjustHandles="1" noChangeArrowheads="1" noChangeShapeType="1" noCrop="1"/>
          </p:cNvPicPr>
          <p:nvPr/>
        </p:nvPicPr>
        <p:blipFill rotWithShape="1">
          <a:blip r:embed="rId3" cstate="email">
            <a:grayscl/>
            <a:extLst>
              <a:ext uri="{28A0092B-C50C-407E-A947-70E740481C1C}">
                <a14:useLocalDpi xmlns:a14="http://schemas.microsoft.com/office/drawing/2010/main"/>
              </a:ext>
            </a:extLst>
          </a:blip>
          <a:srcRect/>
          <a:stretch/>
        </p:blipFill>
        <p:spPr>
          <a:xfrm>
            <a:off x="679620" y="269642"/>
            <a:ext cx="6274766"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325872"/>
            <a:ext cx="2857705" cy="12516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thinks about this some more…</a:t>
            </a: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9622" y="1440849"/>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It occurs to her that her dad has a lot of other things on his mind and might need her help.</a:t>
            </a:r>
            <a:r>
              <a:rPr lang="en-GB" sz="2400">
                <a:latin typeface="HelveticaNeueLT Pro 55 Roman" panose="020B0604020202020204" pitchFamily="34" charset="0"/>
              </a:rPr>
              <a:t>.</a:t>
            </a:r>
            <a:endParaRPr lang="en-GB" sz="2400">
              <a:solidFill>
                <a:schemeClr val="tx1"/>
              </a:solidFill>
              <a:latin typeface="HelveticaNeueLT Pro 55 Roman" panose="020B0604020202020204" pitchFamily="34" charset="0"/>
            </a:endParaRPr>
          </a:p>
        </p:txBody>
      </p:sp>
      <p:sp>
        <p:nvSpPr>
          <p:cNvPr id="5" name="Rectangle 4">
            <a:extLst>
              <a:ext uri="{FF2B5EF4-FFF2-40B4-BE49-F238E27FC236}">
                <a16:creationId xmlns:a16="http://schemas.microsoft.com/office/drawing/2014/main" id="{19091085-CD97-C512-117A-0D9E3A643863}"/>
              </a:ext>
            </a:extLst>
          </p:cNvPr>
          <p:cNvSpPr>
            <a:spLocks noGrp="1" noRot="1" noMove="1" noResize="1" noEditPoints="1" noAdjustHandles="1" noChangeArrowheads="1" noChangeShapeType="1"/>
          </p:cNvSpPr>
          <p:nvPr/>
        </p:nvSpPr>
        <p:spPr>
          <a:xfrm>
            <a:off x="679621" y="3605816"/>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So she tries to think of what else she needs to do.</a:t>
            </a:r>
          </a:p>
        </p:txBody>
      </p:sp>
      <p:pic>
        <p:nvPicPr>
          <p:cNvPr id="7" name="Picture 6" descr="Logo, company name&#10;&#10;Description automatically generated">
            <a:hlinkClick r:id="rId4" action="ppaction://hlinksldjump"/>
            <a:extLst>
              <a:ext uri="{FF2B5EF4-FFF2-40B4-BE49-F238E27FC236}">
                <a16:creationId xmlns:a16="http://schemas.microsoft.com/office/drawing/2014/main" id="{9AD8A5EE-6A30-77E6-7C20-27CE1D319CF9}"/>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l="3530" t="16668" r="-3530" b="43332"/>
          <a:stretch/>
        </p:blipFill>
        <p:spPr>
          <a:xfrm>
            <a:off x="9915115" y="154523"/>
            <a:ext cx="1972277" cy="443416"/>
          </a:xfrm>
          <a:prstGeom prst="rect">
            <a:avLst/>
          </a:prstGeom>
        </p:spPr>
      </p:pic>
      <p:sp>
        <p:nvSpPr>
          <p:cNvPr id="6" name="Title 5">
            <a:extLst>
              <a:ext uri="{FF2B5EF4-FFF2-40B4-BE49-F238E27FC236}">
                <a16:creationId xmlns:a16="http://schemas.microsoft.com/office/drawing/2014/main" id="{42F1D539-5026-FF5C-6905-06D152C58F07}"/>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27416471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14:presetBounceEnd="54000">
                                      <p:stCondLst>
                                        <p:cond delay="10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900" fill="hold"/>
                                            <p:tgtEl>
                                              <p:spTgt spid="5"/>
                                            </p:tgtEl>
                                            <p:attrNameLst>
                                              <p:attrName>ppt_x</p:attrName>
                                            </p:attrNameLst>
                                          </p:cBhvr>
                                          <p:tavLst>
                                            <p:tav tm="0">
                                              <p:val>
                                                <p:strVal val="0-#ppt_w/2"/>
                                              </p:val>
                                            </p:tav>
                                            <p:tav tm="100000">
                                              <p:val>
                                                <p:strVal val="#ppt_x"/>
                                              </p:val>
                                            </p:tav>
                                          </p:tavLst>
                                        </p:anim>
                                        <p:anim calcmode="lin" valueType="num" p14:bounceEnd="54000">
                                          <p:cBhvr additive="base">
                                            <p:cTn id="25"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1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900" fill="hold"/>
                                            <p:tgtEl>
                                              <p:spTgt spid="5"/>
                                            </p:tgtEl>
                                            <p:attrNameLst>
                                              <p:attrName>ppt_x</p:attrName>
                                            </p:attrNameLst>
                                          </p:cBhvr>
                                          <p:tavLst>
                                            <p:tav tm="0">
                                              <p:val>
                                                <p:strVal val="0-#ppt_w/2"/>
                                              </p:val>
                                            </p:tav>
                                            <p:tav tm="100000">
                                              <p:val>
                                                <p:strVal val="#ppt_x"/>
                                              </p:val>
                                            </p:tav>
                                          </p:tavLst>
                                        </p:anim>
                                        <p:anim calcmode="lin" valueType="num">
                                          <p:cBhvr additive="base">
                                            <p:cTn id="25"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reet with water on the ground">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pic>
        <p:nvPicPr>
          <p:cNvPr id="8" name="Picture 7" descr="A person sitting on the floor reading a book">
            <a:extLst>
              <a:ext uri="{FF2B5EF4-FFF2-40B4-BE49-F238E27FC236}">
                <a16:creationId xmlns:a16="http://schemas.microsoft.com/office/drawing/2014/main" id="{58C603E2-EACA-D0CF-BBF7-9525EE2357BA}"/>
              </a:ext>
            </a:extLst>
          </p:cNvPr>
          <p:cNvPicPr>
            <a:picLocks noGrp="1" noRot="1" noChangeAspect="1" noMove="1" noResize="1" noEditPoints="1" noAdjustHandles="1" noChangeArrowheads="1" noChangeShapeType="1" noCrop="1"/>
          </p:cNvPicPr>
          <p:nvPr/>
        </p:nvPicPr>
        <p:blipFill rotWithShape="1">
          <a:blip r:embed="rId3" cstate="email">
            <a:grayscl/>
            <a:extLst>
              <a:ext uri="{28A0092B-C50C-407E-A947-70E740481C1C}">
                <a14:useLocalDpi xmlns:a14="http://schemas.microsoft.com/office/drawing/2010/main"/>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325872"/>
            <a:ext cx="2857705" cy="1346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moves things around in her room.</a:t>
            </a:r>
          </a:p>
        </p:txBody>
      </p:sp>
      <p:sp>
        <p:nvSpPr>
          <p:cNvPr id="5" name="Rectangle 4">
            <a:extLst>
              <a:ext uri="{FF2B5EF4-FFF2-40B4-BE49-F238E27FC236}">
                <a16:creationId xmlns:a16="http://schemas.microsoft.com/office/drawing/2014/main" id="{19091085-CD97-C512-117A-0D9E3A643863}"/>
              </a:ext>
            </a:extLst>
          </p:cNvPr>
          <p:cNvSpPr>
            <a:spLocks noGrp="1" noRot="1" noMove="1" noResize="1" noEditPoints="1" noAdjustHandles="1" noChangeArrowheads="1" noChangeShapeType="1"/>
          </p:cNvSpPr>
          <p:nvPr/>
        </p:nvSpPr>
        <p:spPr>
          <a:xfrm>
            <a:off x="679621" y="3605816"/>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Then, she goes and helps her dad do the same around the flat.</a:t>
            </a: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91928" y="230929"/>
            <a:ext cx="2857705"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 most precious things are moved to the highest places.</a:t>
            </a:r>
          </a:p>
        </p:txBody>
      </p:sp>
      <p:sp>
        <p:nvSpPr>
          <p:cNvPr id="9" name="Rectangle 8">
            <a:extLst>
              <a:ext uri="{FF2B5EF4-FFF2-40B4-BE49-F238E27FC236}">
                <a16:creationId xmlns:a16="http://schemas.microsoft.com/office/drawing/2014/main" id="{66A9432E-1260-A7DC-BCC3-4DE215CBDE73}"/>
              </a:ext>
            </a:extLst>
          </p:cNvPr>
          <p:cNvSpPr>
            <a:spLocks noGrp="1" noRot="1" noMove="1" noResize="1" noEditPoints="1" noAdjustHandles="1" noChangeArrowheads="1" noChangeShapeType="1"/>
          </p:cNvSpPr>
          <p:nvPr/>
        </p:nvSpPr>
        <p:spPr>
          <a:xfrm>
            <a:off x="8391927" y="2496546"/>
            <a:ext cx="2857705" cy="21314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GB" sz="2400">
                <a:solidFill>
                  <a:schemeClr val="tx1"/>
                </a:solidFill>
                <a:latin typeface="HelveticaNeueLT Pro 55 Roman"/>
              </a:rPr>
              <a:t>This way, if flood waters come into her house, these things will be safer.</a:t>
            </a:r>
            <a:r>
              <a:rPr lang="en-GB" sz="2400">
                <a:latin typeface="HelveticaNeueLT Pro 55 Roman"/>
              </a:rPr>
              <a:t>.</a:t>
            </a:r>
            <a:endParaRPr lang="en-GB" sz="2400">
              <a:solidFill>
                <a:schemeClr val="tx1"/>
              </a:solidFill>
              <a:latin typeface="HelveticaNeueLT Pro 55 Roman" panose="020B0604020202020204" pitchFamily="34" charset="0"/>
            </a:endParaRPr>
          </a:p>
        </p:txBody>
      </p:sp>
      <p:sp>
        <p:nvSpPr>
          <p:cNvPr id="10" name="TextBox 9">
            <a:extLst>
              <a:ext uri="{FF2B5EF4-FFF2-40B4-BE49-F238E27FC236}">
                <a16:creationId xmlns:a16="http://schemas.microsoft.com/office/drawing/2014/main" id="{6FE727BD-69C8-23A3-596F-37E94E2171D2}"/>
              </a:ext>
            </a:extLst>
          </p:cNvPr>
          <p:cNvSpPr txBox="1">
            <a:spLocks noGrp="1" noRot="1" noMove="1" noResize="1" noEditPoints="1" noAdjustHandles="1" noChangeArrowheads="1" noChangeShapeType="1"/>
          </p:cNvSpPr>
          <p:nvPr/>
        </p:nvSpPr>
        <p:spPr>
          <a:xfrm>
            <a:off x="8391926" y="4576930"/>
            <a:ext cx="2811965" cy="1477328"/>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1" name="Group 10">
            <a:extLst>
              <a:ext uri="{FF2B5EF4-FFF2-40B4-BE49-F238E27FC236}">
                <a16:creationId xmlns:a16="http://schemas.microsoft.com/office/drawing/2014/main" id="{829CA76D-71EF-2AF2-77B2-C3F7FB583DE7}"/>
              </a:ext>
            </a:extLst>
          </p:cNvPr>
          <p:cNvGrpSpPr>
            <a:grpSpLocks noGrp="1" noUngrp="1" noRot="1" noMove="1" noResize="1"/>
          </p:cNvGrpSpPr>
          <p:nvPr/>
        </p:nvGrpSpPr>
        <p:grpSpPr>
          <a:xfrm>
            <a:off x="3537325" y="1816555"/>
            <a:ext cx="2558675" cy="2645107"/>
            <a:chOff x="948126" y="2912116"/>
            <a:chExt cx="2691443" cy="2645107"/>
          </a:xfrm>
        </p:grpSpPr>
        <p:sp>
          <p:nvSpPr>
            <p:cNvPr id="12" name="Rectangle 11">
              <a:extLst>
                <a:ext uri="{FF2B5EF4-FFF2-40B4-BE49-F238E27FC236}">
                  <a16:creationId xmlns:a16="http://schemas.microsoft.com/office/drawing/2014/main" id="{1463CC96-36DF-DCE4-2FA0-320141C6B5D5}"/>
                </a:ext>
              </a:extLst>
            </p:cNvPr>
            <p:cNvSpPr>
              <a:spLocks noGrp="1" noRot="1" noMove="1" noResize="1" noEditPoints="1" noAdjustHandles="1" noChangeArrowheads="1" noChangeShapeType="1"/>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462A9CD-D38C-DE65-0804-9D750520EA5C}"/>
                </a:ext>
              </a:extLst>
            </p:cNvPr>
            <p:cNvSpPr txBox="1">
              <a:spLocks noGrp="1" noRot="1" noMove="1" noResize="1" noEditPoints="1" noAdjustHandles="1" noChangeArrowheads="1" noChangeShapeType="1"/>
            </p:cNvSpPr>
            <p:nvPr/>
          </p:nvSpPr>
          <p:spPr>
            <a:xfrm>
              <a:off x="1187318" y="3618231"/>
              <a:ext cx="2400423" cy="1938992"/>
            </a:xfrm>
            <a:prstGeom prst="rect">
              <a:avLst/>
            </a:prstGeom>
            <a:noFill/>
          </p:spPr>
          <p:txBody>
            <a:bodyPr wrap="square" rtlCol="0">
              <a:spAutoFit/>
            </a:bodyPr>
            <a:lstStyle/>
            <a:p>
              <a:r>
                <a:rPr lang="en-GB" sz="2400">
                  <a:solidFill>
                    <a:schemeClr val="bg1"/>
                  </a:solidFill>
                  <a:latin typeface="HelveticaNeueLT Pro 55 Roman" panose="020B0604020202020204" pitchFamily="34" charset="0"/>
                  <a:hlinkClick r:id="rId4" action="ppaction://hlinksldjump">
                    <a:extLst>
                      <a:ext uri="{A12FA001-AC4F-418D-AE19-62706E023703}">
                        <ahyp:hlinkClr xmlns:ahyp="http://schemas.microsoft.com/office/drawing/2018/hyperlinkcolor" val="tx"/>
                      </a:ext>
                    </a:extLst>
                  </a:hlinkClick>
                </a:rPr>
                <a:t>Zara decides to scroll through her tablet for a while.</a:t>
              </a:r>
              <a:endParaRPr lang="en-GB" sz="2400">
                <a:solidFill>
                  <a:schemeClr val="bg1"/>
                </a:solidFill>
                <a:latin typeface="HelveticaNeueLT Pro 55 Roman" panose="020B0604020202020204" pitchFamily="34" charset="0"/>
              </a:endParaRPr>
            </a:p>
          </p:txBody>
        </p:sp>
        <p:pic>
          <p:nvPicPr>
            <p:cNvPr id="14" name="Picture 13" descr="Graphical user interface, application&#10;&#10;Description automatically generated">
              <a:extLst>
                <a:ext uri="{FF2B5EF4-FFF2-40B4-BE49-F238E27FC236}">
                  <a16:creationId xmlns:a16="http://schemas.microsoft.com/office/drawing/2014/main" id="{A706D3A4-A521-CCDF-447D-0D784577407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1187756" y="2912116"/>
              <a:ext cx="2218322" cy="1246832"/>
            </a:xfrm>
            <a:prstGeom prst="rect">
              <a:avLst/>
            </a:prstGeom>
          </p:spPr>
        </p:pic>
      </p:grpSp>
      <p:grpSp>
        <p:nvGrpSpPr>
          <p:cNvPr id="15" name="Group 14">
            <a:extLst>
              <a:ext uri="{FF2B5EF4-FFF2-40B4-BE49-F238E27FC236}">
                <a16:creationId xmlns:a16="http://schemas.microsoft.com/office/drawing/2014/main" id="{869D48DA-989E-7BCC-2EFE-F7264BC59269}"/>
              </a:ext>
            </a:extLst>
          </p:cNvPr>
          <p:cNvGrpSpPr>
            <a:grpSpLocks noGrp="1" noUngrp="1" noRot="1" noMove="1" noResize="1"/>
          </p:cNvGrpSpPr>
          <p:nvPr/>
        </p:nvGrpSpPr>
        <p:grpSpPr>
          <a:xfrm>
            <a:off x="6096001" y="1836026"/>
            <a:ext cx="2295926" cy="2504279"/>
            <a:chOff x="8327880" y="2957485"/>
            <a:chExt cx="2780262" cy="2478382"/>
          </a:xfrm>
        </p:grpSpPr>
        <p:sp>
          <p:nvSpPr>
            <p:cNvPr id="16" name="Rectangle 15">
              <a:extLst>
                <a:ext uri="{FF2B5EF4-FFF2-40B4-BE49-F238E27FC236}">
                  <a16:creationId xmlns:a16="http://schemas.microsoft.com/office/drawing/2014/main" id="{2FD780AC-8774-1F06-E9D6-68649A186AB8}"/>
                </a:ext>
              </a:extLst>
            </p:cNvPr>
            <p:cNvSpPr>
              <a:spLocks noGrp="1" noRot="1" noMove="1" noResize="1" noEditPoints="1" noAdjustHandles="1" noChangeArrowheads="1" noChangeShapeType="1"/>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772C70A-0C10-9722-2EA2-F3DA0ACD7CD6}"/>
                </a:ext>
              </a:extLst>
            </p:cNvPr>
            <p:cNvSpPr txBox="1">
              <a:spLocks noGrp="1" noRot="1" noMove="1" noResize="1" noEditPoints="1" noAdjustHandles="1" noChangeArrowheads="1" noChangeShapeType="1"/>
            </p:cNvSpPr>
            <p:nvPr/>
          </p:nvSpPr>
          <p:spPr>
            <a:xfrm>
              <a:off x="8459697" y="3545296"/>
              <a:ext cx="2648444" cy="1569660"/>
            </a:xfrm>
            <a:prstGeom prst="rect">
              <a:avLst/>
            </a:prstGeom>
            <a:noFill/>
          </p:spPr>
          <p:txBody>
            <a:bodyPr wrap="square" rtlCol="0">
              <a:spAutoFit/>
            </a:bodyPr>
            <a:lstStyle/>
            <a:p>
              <a:r>
                <a:rPr lang="en-GB" sz="2400">
                  <a:latin typeface="HelveticaNeueLT Pro 55 Roman" panose="020B0604020202020204" pitchFamily="34" charset="0"/>
                  <a:hlinkClick r:id="rId6" action="ppaction://hlinksldjump">
                    <a:extLst>
                      <a:ext uri="{A12FA001-AC4F-418D-AE19-62706E023703}">
                        <ahyp:hlinkClr xmlns:ahyp="http://schemas.microsoft.com/office/drawing/2018/hyperlinkcolor" val="tx"/>
                      </a:ext>
                    </a:extLst>
                  </a:hlinkClick>
                </a:rPr>
                <a:t>Zara takes photos of each room in her house.</a:t>
              </a:r>
              <a:endParaRPr lang="en-GB" sz="2400">
                <a:latin typeface="HelveticaNeueLT Pro 55 Roman" panose="020B0604020202020204" pitchFamily="34" charset="0"/>
              </a:endParaRPr>
            </a:p>
          </p:txBody>
        </p:sp>
        <p:pic>
          <p:nvPicPr>
            <p:cNvPr id="18" name="Picture 17" descr="Shape&#10;&#10;Description automatically generated with medium confidence">
              <a:extLst>
                <a:ext uri="{FF2B5EF4-FFF2-40B4-BE49-F238E27FC236}">
                  <a16:creationId xmlns:a16="http://schemas.microsoft.com/office/drawing/2014/main" id="{D36D3A9B-2A86-3D97-4192-232797E3F0FA}"/>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8606289" y="2957485"/>
              <a:ext cx="2091626" cy="1175622"/>
            </a:xfrm>
            <a:prstGeom prst="rect">
              <a:avLst/>
            </a:prstGeom>
          </p:spPr>
        </p:pic>
      </p:gr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9619" y="1672446"/>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She moves everything that is stored on the floor or low down onto shelves, her chair and desk.</a:t>
            </a:r>
          </a:p>
        </p:txBody>
      </p:sp>
      <p:sp>
        <p:nvSpPr>
          <p:cNvPr id="7" name="Title 6">
            <a:extLst>
              <a:ext uri="{FF2B5EF4-FFF2-40B4-BE49-F238E27FC236}">
                <a16:creationId xmlns:a16="http://schemas.microsoft.com/office/drawing/2014/main" id="{BCB38F4F-B3D3-E8C0-4A39-FE6CC2D283C0}"/>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17312649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14:presetBounceEnd="54000">
                                      <p:stCondLst>
                                        <p:cond delay="100"/>
                                      </p:stCondLst>
                                      <p:childTnLst>
                                        <p:set>
                                          <p:cBhvr>
                                            <p:cTn id="23" dur="1" fill="hold">
                                              <p:stCondLst>
                                                <p:cond delay="0"/>
                                              </p:stCondLst>
                                            </p:cTn>
                                            <p:tgtEl>
                                              <p:spTgt spid="5"/>
                                            </p:tgtEl>
                                            <p:attrNameLst>
                                              <p:attrName>style.visibility</p:attrName>
                                            </p:attrNameLst>
                                          </p:cBhvr>
                                          <p:to>
                                            <p:strVal val="visible"/>
                                          </p:to>
                                        </p:set>
                                        <p:anim calcmode="lin" valueType="num" p14:bounceEnd="54000">
                                          <p:cBhvr additive="base">
                                            <p:cTn id="24" dur="1900" fill="hold"/>
                                            <p:tgtEl>
                                              <p:spTgt spid="5"/>
                                            </p:tgtEl>
                                            <p:attrNameLst>
                                              <p:attrName>ppt_x</p:attrName>
                                            </p:attrNameLst>
                                          </p:cBhvr>
                                          <p:tavLst>
                                            <p:tav tm="0">
                                              <p:val>
                                                <p:strVal val="0-#ppt_w/2"/>
                                              </p:val>
                                            </p:tav>
                                            <p:tav tm="100000">
                                              <p:val>
                                                <p:strVal val="#ppt_x"/>
                                              </p:val>
                                            </p:tav>
                                          </p:tavLst>
                                        </p:anim>
                                        <p:anim calcmode="lin" valueType="num" p14:bounceEnd="54000">
                                          <p:cBhvr additive="base">
                                            <p:cTn id="25"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4000">
                                      <p:stCondLst>
                                        <p:cond delay="100"/>
                                      </p:stCondLst>
                                      <p:childTnLst>
                                        <p:set>
                                          <p:cBhvr>
                                            <p:cTn id="29" dur="1" fill="hold">
                                              <p:stCondLst>
                                                <p:cond delay="0"/>
                                              </p:stCondLst>
                                            </p:cTn>
                                            <p:tgtEl>
                                              <p:spTgt spid="6"/>
                                            </p:tgtEl>
                                            <p:attrNameLst>
                                              <p:attrName>style.visibility</p:attrName>
                                            </p:attrNameLst>
                                          </p:cBhvr>
                                          <p:to>
                                            <p:strVal val="visible"/>
                                          </p:to>
                                        </p:set>
                                        <p:anim calcmode="lin" valueType="num" p14:bounceEnd="54000">
                                          <p:cBhvr additive="base">
                                            <p:cTn id="30"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31"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14:presetBounceEnd="54000">
                                      <p:stCondLst>
                                        <p:cond delay="100"/>
                                      </p:stCondLst>
                                      <p:childTnLst>
                                        <p:set>
                                          <p:cBhvr>
                                            <p:cTn id="35" dur="1" fill="hold">
                                              <p:stCondLst>
                                                <p:cond delay="0"/>
                                              </p:stCondLst>
                                            </p:cTn>
                                            <p:tgtEl>
                                              <p:spTgt spid="9"/>
                                            </p:tgtEl>
                                            <p:attrNameLst>
                                              <p:attrName>style.visibility</p:attrName>
                                            </p:attrNameLst>
                                          </p:cBhvr>
                                          <p:to>
                                            <p:strVal val="visible"/>
                                          </p:to>
                                        </p:set>
                                        <p:anim calcmode="lin" valueType="num" p14:bounceEnd="54000">
                                          <p:cBhvr additive="base">
                                            <p:cTn id="36" dur="1900" fill="hold"/>
                                            <p:tgtEl>
                                              <p:spTgt spid="9"/>
                                            </p:tgtEl>
                                            <p:attrNameLst>
                                              <p:attrName>ppt_x</p:attrName>
                                            </p:attrNameLst>
                                          </p:cBhvr>
                                          <p:tavLst>
                                            <p:tav tm="0">
                                              <p:val>
                                                <p:strVal val="1+#ppt_w/2"/>
                                              </p:val>
                                            </p:tav>
                                            <p:tav tm="100000">
                                              <p:val>
                                                <p:strVal val="#ppt_x"/>
                                              </p:val>
                                            </p:tav>
                                          </p:tavLst>
                                        </p:anim>
                                        <p:anim calcmode="lin" valueType="num" p14:bounceEnd="54000">
                                          <p:cBhvr additive="base">
                                            <p:cTn id="37" dur="19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14:presetBounceEnd="56000">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14:bounceEnd="56000">
                                          <p:cBhvr additive="base">
                                            <p:cTn id="42"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70000">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14:bounceEnd="70000">
                                          <p:cBhvr additive="base">
                                            <p:cTn id="48" dur="16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49" dur="1600" fill="hold"/>
                                            <p:tgtEl>
                                              <p:spTgt spid="11"/>
                                            </p:tgtEl>
                                            <p:attrNameLst>
                                              <p:attrName>ppt_y</p:attrName>
                                            </p:attrNameLst>
                                          </p:cBhvr>
                                          <p:tavLst>
                                            <p:tav tm="0">
                                              <p:val>
                                                <p:strVal val="#ppt_y"/>
                                              </p:val>
                                            </p:tav>
                                            <p:tav tm="100000">
                                              <p:val>
                                                <p:strVal val="#ppt_y"/>
                                              </p:val>
                                            </p:tav>
                                          </p:tavLst>
                                        </p:anim>
                                      </p:childTnLst>
                                    </p:cTn>
                                  </p:par>
                                </p:childTnLst>
                              </p:cTn>
                            </p:par>
                            <p:par>
                              <p:cTn id="50" fill="hold">
                                <p:stCondLst>
                                  <p:cond delay="1600"/>
                                </p:stCondLst>
                                <p:childTnLst>
                                  <p:par>
                                    <p:cTn id="51" presetID="2" presetClass="entr" presetSubtype="2" fill="hold" nodeType="afterEffect" p14:presetBounceEnd="84000">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14:bounceEnd="84000">
                                          <p:cBhvr additive="base">
                                            <p:cTn id="53" dur="3200" fill="hold"/>
                                            <p:tgtEl>
                                              <p:spTgt spid="15"/>
                                            </p:tgtEl>
                                            <p:attrNameLst>
                                              <p:attrName>ppt_x</p:attrName>
                                            </p:attrNameLst>
                                          </p:cBhvr>
                                          <p:tavLst>
                                            <p:tav tm="0">
                                              <p:val>
                                                <p:strVal val="1+#ppt_w/2"/>
                                              </p:val>
                                            </p:tav>
                                            <p:tav tm="100000">
                                              <p:val>
                                                <p:strVal val="#ppt_x"/>
                                              </p:val>
                                            </p:tav>
                                          </p:tavLst>
                                        </p:anim>
                                        <p:anim calcmode="lin" valueType="num" p14:bounceEnd="84000">
                                          <p:cBhvr additive="base">
                                            <p:cTn id="54"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10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1900" fill="hold"/>
                                            <p:tgtEl>
                                              <p:spTgt spid="5"/>
                                            </p:tgtEl>
                                            <p:attrNameLst>
                                              <p:attrName>ppt_x</p:attrName>
                                            </p:attrNameLst>
                                          </p:cBhvr>
                                          <p:tavLst>
                                            <p:tav tm="0">
                                              <p:val>
                                                <p:strVal val="0-#ppt_w/2"/>
                                              </p:val>
                                            </p:tav>
                                            <p:tav tm="100000">
                                              <p:val>
                                                <p:strVal val="#ppt_x"/>
                                              </p:val>
                                            </p:tav>
                                          </p:tavLst>
                                        </p:anim>
                                        <p:anim calcmode="lin" valueType="num">
                                          <p:cBhvr additive="base">
                                            <p:cTn id="25"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1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900" fill="hold"/>
                                            <p:tgtEl>
                                              <p:spTgt spid="6"/>
                                            </p:tgtEl>
                                            <p:attrNameLst>
                                              <p:attrName>ppt_x</p:attrName>
                                            </p:attrNameLst>
                                          </p:cBhvr>
                                          <p:tavLst>
                                            <p:tav tm="0">
                                              <p:val>
                                                <p:strVal val="1+#ppt_w/2"/>
                                              </p:val>
                                            </p:tav>
                                            <p:tav tm="100000">
                                              <p:val>
                                                <p:strVal val="#ppt_x"/>
                                              </p:val>
                                            </p:tav>
                                          </p:tavLst>
                                        </p:anim>
                                        <p:anim calcmode="lin" valueType="num">
                                          <p:cBhvr additive="base">
                                            <p:cTn id="31"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10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1900" fill="hold"/>
                                            <p:tgtEl>
                                              <p:spTgt spid="9"/>
                                            </p:tgtEl>
                                            <p:attrNameLst>
                                              <p:attrName>ppt_x</p:attrName>
                                            </p:attrNameLst>
                                          </p:cBhvr>
                                          <p:tavLst>
                                            <p:tav tm="0">
                                              <p:val>
                                                <p:strVal val="1+#ppt_w/2"/>
                                              </p:val>
                                            </p:tav>
                                            <p:tav tm="100000">
                                              <p:val>
                                                <p:strVal val="#ppt_x"/>
                                              </p:val>
                                            </p:tav>
                                          </p:tavLst>
                                        </p:anim>
                                        <p:anim calcmode="lin" valueType="num">
                                          <p:cBhvr additive="base">
                                            <p:cTn id="37" dur="19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1+#ppt_w/2"/>
                                              </p:val>
                                            </p:tav>
                                            <p:tav tm="100000">
                                              <p:val>
                                                <p:strVal val="#ppt_x"/>
                                              </p:val>
                                            </p:tav>
                                          </p:tavLst>
                                        </p:anim>
                                        <p:anim calcmode="lin" valueType="num">
                                          <p:cBhvr additive="base">
                                            <p:cTn id="43"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1600" fill="hold"/>
                                            <p:tgtEl>
                                              <p:spTgt spid="11"/>
                                            </p:tgtEl>
                                            <p:attrNameLst>
                                              <p:attrName>ppt_x</p:attrName>
                                            </p:attrNameLst>
                                          </p:cBhvr>
                                          <p:tavLst>
                                            <p:tav tm="0">
                                              <p:val>
                                                <p:strVal val="0-#ppt_w/2"/>
                                              </p:val>
                                            </p:tav>
                                            <p:tav tm="100000">
                                              <p:val>
                                                <p:strVal val="#ppt_x"/>
                                              </p:val>
                                            </p:tav>
                                          </p:tavLst>
                                        </p:anim>
                                        <p:anim calcmode="lin" valueType="num">
                                          <p:cBhvr additive="base">
                                            <p:cTn id="49" dur="1600" fill="hold"/>
                                            <p:tgtEl>
                                              <p:spTgt spid="11"/>
                                            </p:tgtEl>
                                            <p:attrNameLst>
                                              <p:attrName>ppt_y</p:attrName>
                                            </p:attrNameLst>
                                          </p:cBhvr>
                                          <p:tavLst>
                                            <p:tav tm="0">
                                              <p:val>
                                                <p:strVal val="#ppt_y"/>
                                              </p:val>
                                            </p:tav>
                                            <p:tav tm="100000">
                                              <p:val>
                                                <p:strVal val="#ppt_y"/>
                                              </p:val>
                                            </p:tav>
                                          </p:tavLst>
                                        </p:anim>
                                      </p:childTnLst>
                                    </p:cTn>
                                  </p:par>
                                </p:childTnLst>
                              </p:cTn>
                            </p:par>
                            <p:par>
                              <p:cTn id="50" fill="hold">
                                <p:stCondLst>
                                  <p:cond delay="1600"/>
                                </p:stCondLst>
                                <p:childTnLst>
                                  <p:par>
                                    <p:cTn id="51" presetID="2" presetClass="entr" presetSubtype="2"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additive="base">
                                            <p:cTn id="53" dur="3200" fill="hold"/>
                                            <p:tgtEl>
                                              <p:spTgt spid="15"/>
                                            </p:tgtEl>
                                            <p:attrNameLst>
                                              <p:attrName>ppt_x</p:attrName>
                                            </p:attrNameLst>
                                          </p:cBhvr>
                                          <p:tavLst>
                                            <p:tav tm="0">
                                              <p:val>
                                                <p:strVal val="1+#ppt_w/2"/>
                                              </p:val>
                                            </p:tav>
                                            <p:tav tm="100000">
                                              <p:val>
                                                <p:strVal val="#ppt_x"/>
                                              </p:val>
                                            </p:tav>
                                          </p:tavLst>
                                        </p:anim>
                                        <p:anim calcmode="lin" valueType="num">
                                          <p:cBhvr additive="base">
                                            <p:cTn id="54"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9" grpId="0" animBg="1"/>
          <p:bldP spid="10" grpId="0" animBg="1"/>
          <p:bldP spid="4"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pic>
        <p:nvPicPr>
          <p:cNvPr id="8" name="Picture 7" descr="A girl sitting on a bed reading a book">
            <a:extLst>
              <a:ext uri="{FF2B5EF4-FFF2-40B4-BE49-F238E27FC236}">
                <a16:creationId xmlns:a16="http://schemas.microsoft.com/office/drawing/2014/main" id="{58C603E2-EACA-D0CF-BBF7-9525EE2357BA}"/>
              </a:ext>
            </a:extLst>
          </p:cNvPr>
          <p:cNvPicPr>
            <a:picLocks noGrp="1" noRot="1" noChangeAspect="1" noMove="1" noResize="1" noEditPoints="1" noAdjustHandles="1" noChangeArrowheads="1" noChangeShapeType="1" noCrop="1"/>
          </p:cNvPicPr>
          <p:nvPr/>
        </p:nvPicPr>
        <p:blipFill rotWithShape="1">
          <a:blip r:embed="rId3" cstate="email">
            <a:grayscl/>
            <a:extLst>
              <a:ext uri="{28A0092B-C50C-407E-A947-70E740481C1C}">
                <a14:useLocalDpi xmlns:a14="http://schemas.microsoft.com/office/drawing/2010/main"/>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302714"/>
            <a:ext cx="2857705" cy="25280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starts to scroll through her tablet and enjoys the distraction from her worry about the flooding.</a:t>
            </a:r>
          </a:p>
        </p:txBody>
      </p:sp>
      <p:sp>
        <p:nvSpPr>
          <p:cNvPr id="5" name="Rectangle 4">
            <a:extLst>
              <a:ext uri="{FF2B5EF4-FFF2-40B4-BE49-F238E27FC236}">
                <a16:creationId xmlns:a16="http://schemas.microsoft.com/office/drawing/2014/main" id="{19091085-CD97-C512-117A-0D9E3A643863}"/>
              </a:ext>
            </a:extLst>
          </p:cNvPr>
          <p:cNvSpPr>
            <a:spLocks noGrp="1" noRot="1" noMove="1" noResize="1" noEditPoints="1" noAdjustHandles="1" noChangeArrowheads="1" noChangeShapeType="1"/>
          </p:cNvSpPr>
          <p:nvPr/>
        </p:nvSpPr>
        <p:spPr>
          <a:xfrm>
            <a:off x="679621" y="2830750"/>
            <a:ext cx="2857705" cy="2940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But the rain and wind hitting her window means that she can’t stay distracted for long.</a:t>
            </a:r>
            <a:r>
              <a:rPr lang="en-GB" sz="2400">
                <a:latin typeface="HelveticaNeueLT Pro 55 Roman" panose="020B0604020202020204" pitchFamily="34" charset="0"/>
              </a:rPr>
              <a:t>.</a:t>
            </a:r>
          </a:p>
        </p:txBody>
      </p:sp>
      <p:pic>
        <p:nvPicPr>
          <p:cNvPr id="7" name="Picture 6" descr="Rain falling on a window.">
            <a:extLst>
              <a:ext uri="{FF2B5EF4-FFF2-40B4-BE49-F238E27FC236}">
                <a16:creationId xmlns:a16="http://schemas.microsoft.com/office/drawing/2014/main" id="{D38984B6-AA64-D557-ECA0-274DAE44938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6011694" y="302714"/>
            <a:ext cx="5182981" cy="5449770"/>
          </a:xfrm>
          <a:prstGeom prst="rect">
            <a:avLst/>
          </a:prstGeom>
        </p:spPr>
      </p:pic>
      <p:pic>
        <p:nvPicPr>
          <p:cNvPr id="19" name="Picture 18" descr="Logo, company name&#10;&#10;Description automatically generated">
            <a:hlinkClick r:id="rId5" action="ppaction://hlinksldjump"/>
            <a:extLst>
              <a:ext uri="{FF2B5EF4-FFF2-40B4-BE49-F238E27FC236}">
                <a16:creationId xmlns:a16="http://schemas.microsoft.com/office/drawing/2014/main" id="{4E26406B-0A70-19D7-AE8B-2F776F7D7119}"/>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l="3530" t="16668" r="-3530" b="43332"/>
          <a:stretch/>
        </p:blipFill>
        <p:spPr>
          <a:xfrm>
            <a:off x="9915115" y="154523"/>
            <a:ext cx="1972277" cy="443416"/>
          </a:xfrm>
          <a:prstGeom prst="rect">
            <a:avLst/>
          </a:prstGeom>
        </p:spPr>
      </p:pic>
      <p:sp>
        <p:nvSpPr>
          <p:cNvPr id="4" name="Title 3">
            <a:extLst>
              <a:ext uri="{FF2B5EF4-FFF2-40B4-BE49-F238E27FC236}">
                <a16:creationId xmlns:a16="http://schemas.microsoft.com/office/drawing/2014/main" id="{23AC1517-6132-77A0-EFA6-32CDDF4F6BB8}"/>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2138141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5"/>
                                            </p:tgtEl>
                                            <p:attrNameLst>
                                              <p:attrName>style.visibility</p:attrName>
                                            </p:attrNameLst>
                                          </p:cBhvr>
                                          <p:to>
                                            <p:strVal val="visible"/>
                                          </p:to>
                                        </p:set>
                                        <p:anim calcmode="lin" valueType="num" p14:bounceEnd="54000">
                                          <p:cBhvr additive="base">
                                            <p:cTn id="18" dur="1900" fill="hold"/>
                                            <p:tgtEl>
                                              <p:spTgt spid="5"/>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1900" fill="hold"/>
                                            <p:tgtEl>
                                              <p:spTgt spid="5"/>
                                            </p:tgtEl>
                                            <p:attrNameLst>
                                              <p:attrName>ppt_x</p:attrName>
                                            </p:attrNameLst>
                                          </p:cBhvr>
                                          <p:tavLst>
                                            <p:tav tm="0">
                                              <p:val>
                                                <p:strVal val="0-#ppt_w/2"/>
                                              </p:val>
                                            </p:tav>
                                            <p:tav tm="100000">
                                              <p:val>
                                                <p:strVal val="#ppt_x"/>
                                              </p:val>
                                            </p:tav>
                                          </p:tavLst>
                                        </p:anim>
                                        <p:anim calcmode="lin" valueType="num">
                                          <p:cBhvr additive="base">
                                            <p:cTn id="19" dur="1900" fill="hold"/>
                                            <p:tgtEl>
                                              <p:spTgt spid="5"/>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pic>
        <p:nvPicPr>
          <p:cNvPr id="8" name="Picture 7" descr="A person sitting on the floor reading a book&#10;&#10;Description automatically generated with medium confidence">
            <a:extLst>
              <a:ext uri="{FF2B5EF4-FFF2-40B4-BE49-F238E27FC236}">
                <a16:creationId xmlns:a16="http://schemas.microsoft.com/office/drawing/2014/main" id="{58C603E2-EACA-D0CF-BBF7-9525EE2357BA}"/>
              </a:ext>
            </a:extLst>
          </p:cNvPr>
          <p:cNvPicPr>
            <a:picLocks noGrp="1" noRot="1" noChangeAspect="1" noMove="1" noResize="1" noEditPoints="1" noAdjustHandles="1" noChangeArrowheads="1" noChangeShapeType="1" noCrop="1"/>
          </p:cNvPicPr>
          <p:nvPr/>
        </p:nvPicPr>
        <p:blipFill rotWithShape="1">
          <a:blip r:embed="rId3" cstate="email">
            <a:grayscl/>
            <a:extLst>
              <a:ext uri="{28A0092B-C50C-407E-A947-70E740481C1C}">
                <a14:useLocalDpi xmlns:a14="http://schemas.microsoft.com/office/drawing/2010/main"/>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325871"/>
            <a:ext cx="2857705" cy="3261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knows that it is important to take photos of the house because if it is damaged by flood waters, the photos can be used as evidence of what they had.</a:t>
            </a: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7103" y="3587516"/>
            <a:ext cx="2857705" cy="2164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They can show the photos to the insurance company as proof.</a:t>
            </a: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91928" y="230929"/>
            <a:ext cx="2857705" cy="1817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checks with her dad, then takes detailed photos of every room.</a:t>
            </a:r>
          </a:p>
        </p:txBody>
      </p:sp>
      <p:sp>
        <p:nvSpPr>
          <p:cNvPr id="10" name="TextBox 9">
            <a:extLst>
              <a:ext uri="{FF2B5EF4-FFF2-40B4-BE49-F238E27FC236}">
                <a16:creationId xmlns:a16="http://schemas.microsoft.com/office/drawing/2014/main" id="{6FE727BD-69C8-23A3-596F-37E94E2171D2}"/>
              </a:ext>
            </a:extLst>
          </p:cNvPr>
          <p:cNvSpPr txBox="1">
            <a:spLocks noGrp="1" noRot="1" noMove="1" noResize="1" noEditPoints="1" noAdjustHandles="1" noChangeArrowheads="1" noChangeShapeType="1"/>
          </p:cNvSpPr>
          <p:nvPr/>
        </p:nvSpPr>
        <p:spPr>
          <a:xfrm>
            <a:off x="8391926" y="4576930"/>
            <a:ext cx="2811965" cy="1477328"/>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1" name="Group 10">
            <a:extLst>
              <a:ext uri="{FF2B5EF4-FFF2-40B4-BE49-F238E27FC236}">
                <a16:creationId xmlns:a16="http://schemas.microsoft.com/office/drawing/2014/main" id="{829CA76D-71EF-2AF2-77B2-C3F7FB583DE7}"/>
              </a:ext>
            </a:extLst>
          </p:cNvPr>
          <p:cNvGrpSpPr>
            <a:grpSpLocks noGrp="1" noUngrp="1" noRot="1" noMove="1" noResize="1"/>
          </p:cNvGrpSpPr>
          <p:nvPr/>
        </p:nvGrpSpPr>
        <p:grpSpPr>
          <a:xfrm>
            <a:off x="3537325" y="1816555"/>
            <a:ext cx="2558675" cy="2523751"/>
            <a:chOff x="948126" y="2912116"/>
            <a:chExt cx="2691443" cy="2523751"/>
          </a:xfrm>
        </p:grpSpPr>
        <p:sp>
          <p:nvSpPr>
            <p:cNvPr id="12" name="Rectangle 11">
              <a:extLst>
                <a:ext uri="{FF2B5EF4-FFF2-40B4-BE49-F238E27FC236}">
                  <a16:creationId xmlns:a16="http://schemas.microsoft.com/office/drawing/2014/main" id="{1463CC96-36DF-DCE4-2FA0-320141C6B5D5}"/>
                </a:ext>
              </a:extLst>
            </p:cNvPr>
            <p:cNvSpPr>
              <a:spLocks noGrp="1" noRot="1" noMove="1" noResize="1" noEditPoints="1" noAdjustHandles="1" noChangeArrowheads="1" noChangeShapeType="1"/>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462A9CD-D38C-DE65-0804-9D750520EA5C}"/>
                </a:ext>
              </a:extLst>
            </p:cNvPr>
            <p:cNvSpPr txBox="1">
              <a:spLocks noGrp="1" noRot="1" noMove="1" noResize="1" noEditPoints="1" noAdjustHandles="1" noChangeArrowheads="1" noChangeShapeType="1"/>
            </p:cNvSpPr>
            <p:nvPr/>
          </p:nvSpPr>
          <p:spPr>
            <a:xfrm>
              <a:off x="1187318" y="3618231"/>
              <a:ext cx="2400423" cy="1631216"/>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hlinkClick r:id="rId4" action="ppaction://hlinksldjump">
                    <a:extLst>
                      <a:ext uri="{A12FA001-AC4F-418D-AE19-62706E023703}">
                        <ahyp:hlinkClr xmlns:ahyp="http://schemas.microsoft.com/office/drawing/2018/hyperlinkcolor" val="tx"/>
                      </a:ext>
                    </a:extLst>
                  </a:hlinkClick>
                </a:rPr>
                <a:t>Zara asks her dad if he knows how to switch off the electricity and gas. </a:t>
              </a:r>
              <a:endParaRPr lang="en-GB" sz="2000">
                <a:solidFill>
                  <a:schemeClr val="bg1"/>
                </a:solidFill>
                <a:latin typeface="HelveticaNeueLT Pro 55 Roman" panose="020B0604020202020204" pitchFamily="34" charset="0"/>
              </a:endParaRPr>
            </a:p>
          </p:txBody>
        </p:sp>
        <p:pic>
          <p:nvPicPr>
            <p:cNvPr id="14" name="Picture 13" descr="Graphical user interface, application&#10;&#10;Description automatically generated">
              <a:extLst>
                <a:ext uri="{FF2B5EF4-FFF2-40B4-BE49-F238E27FC236}">
                  <a16:creationId xmlns:a16="http://schemas.microsoft.com/office/drawing/2014/main" id="{A706D3A4-A521-CCDF-447D-0D784577407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1187756" y="2912116"/>
              <a:ext cx="2218322" cy="1246832"/>
            </a:xfrm>
            <a:prstGeom prst="rect">
              <a:avLst/>
            </a:prstGeom>
          </p:spPr>
        </p:pic>
      </p:grpSp>
      <p:grpSp>
        <p:nvGrpSpPr>
          <p:cNvPr id="15" name="Group 14">
            <a:extLst>
              <a:ext uri="{FF2B5EF4-FFF2-40B4-BE49-F238E27FC236}">
                <a16:creationId xmlns:a16="http://schemas.microsoft.com/office/drawing/2014/main" id="{869D48DA-989E-7BCC-2EFE-F7264BC59269}"/>
              </a:ext>
            </a:extLst>
          </p:cNvPr>
          <p:cNvGrpSpPr>
            <a:grpSpLocks noGrp="1" noUngrp="1" noRot="1" noMove="1" noResize="1"/>
          </p:cNvGrpSpPr>
          <p:nvPr/>
        </p:nvGrpSpPr>
        <p:grpSpPr>
          <a:xfrm>
            <a:off x="6096001" y="1836027"/>
            <a:ext cx="2295926" cy="2478382"/>
            <a:chOff x="8327880" y="2957485"/>
            <a:chExt cx="2780262" cy="2478382"/>
          </a:xfrm>
        </p:grpSpPr>
        <p:sp>
          <p:nvSpPr>
            <p:cNvPr id="16" name="Rectangle 15">
              <a:extLst>
                <a:ext uri="{FF2B5EF4-FFF2-40B4-BE49-F238E27FC236}">
                  <a16:creationId xmlns:a16="http://schemas.microsoft.com/office/drawing/2014/main" id="{2FD780AC-8774-1F06-E9D6-68649A186AB8}"/>
                </a:ext>
              </a:extLst>
            </p:cNvPr>
            <p:cNvSpPr>
              <a:spLocks noGrp="1" noRot="1" noMove="1" noResize="1" noEditPoints="1" noAdjustHandles="1" noChangeArrowheads="1" noChangeShapeType="1"/>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772C70A-0C10-9722-2EA2-F3DA0ACD7CD6}"/>
                </a:ext>
              </a:extLst>
            </p:cNvPr>
            <p:cNvSpPr txBox="1">
              <a:spLocks noGrp="1" noRot="1" noMove="1" noResize="1" noEditPoints="1" noAdjustHandles="1" noChangeArrowheads="1" noChangeShapeType="1"/>
            </p:cNvSpPr>
            <p:nvPr/>
          </p:nvSpPr>
          <p:spPr>
            <a:xfrm>
              <a:off x="8459697" y="3776163"/>
              <a:ext cx="2648444" cy="1015663"/>
            </a:xfrm>
            <a:prstGeom prst="rect">
              <a:avLst/>
            </a:prstGeom>
            <a:noFill/>
          </p:spPr>
          <p:txBody>
            <a:bodyPr wrap="square" rtlCol="0">
              <a:spAutoFit/>
            </a:bodyPr>
            <a:lstStyle/>
            <a:p>
              <a:r>
                <a:rPr lang="en-GB" sz="2000">
                  <a:latin typeface="HelveticaNeueLT Pro 55 Roman" panose="020B0604020202020204" pitchFamily="34" charset="0"/>
                  <a:hlinkClick r:id="rId6" action="ppaction://hlinksldjump">
                    <a:extLst>
                      <a:ext uri="{A12FA001-AC4F-418D-AE19-62706E023703}">
                        <ahyp:hlinkClr xmlns:ahyp="http://schemas.microsoft.com/office/drawing/2018/hyperlinkcolor" val="tx"/>
                      </a:ext>
                    </a:extLst>
                  </a:hlinkClick>
                </a:rPr>
                <a:t>Zara has a snack and drink with her dad.</a:t>
              </a:r>
              <a:endParaRPr lang="en-GB" sz="2000">
                <a:latin typeface="HelveticaNeueLT Pro 55 Roman" panose="020B0604020202020204" pitchFamily="34" charset="0"/>
              </a:endParaRPr>
            </a:p>
          </p:txBody>
        </p:sp>
        <p:pic>
          <p:nvPicPr>
            <p:cNvPr id="18" name="Picture 17" descr="Shape&#10;&#10;Description automatically generated with medium confidence">
              <a:extLst>
                <a:ext uri="{FF2B5EF4-FFF2-40B4-BE49-F238E27FC236}">
                  <a16:creationId xmlns:a16="http://schemas.microsoft.com/office/drawing/2014/main" id="{D36D3A9B-2A86-3D97-4192-232797E3F0FA}"/>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8606289" y="2957485"/>
              <a:ext cx="2091626" cy="1175622"/>
            </a:xfrm>
            <a:prstGeom prst="rect">
              <a:avLst/>
            </a:prstGeom>
          </p:spPr>
        </p:pic>
      </p:grpSp>
      <p:sp>
        <p:nvSpPr>
          <p:cNvPr id="5" name="Title 4">
            <a:extLst>
              <a:ext uri="{FF2B5EF4-FFF2-40B4-BE49-F238E27FC236}">
                <a16:creationId xmlns:a16="http://schemas.microsoft.com/office/drawing/2014/main" id="{A6EC2631-FAC7-CCBC-1981-3488E3FF39C3}"/>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118247316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6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56000">
                                          <p:cBhvr additive="base">
                                            <p:cTn id="30"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14:presetBounceEnd="70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70000">
                                          <p:cBhvr additive="base">
                                            <p:cTn id="36" dur="16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37" dur="16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600"/>
                                </p:stCondLst>
                                <p:childTnLst>
                                  <p:par>
                                    <p:cTn id="39" presetID="2" presetClass="entr" presetSubtype="2" fill="hold" nodeType="afterEffect" p14:presetBounceEnd="84000">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14:bounceEnd="84000">
                                          <p:cBhvr additive="base">
                                            <p:cTn id="41" dur="3200" fill="hold"/>
                                            <p:tgtEl>
                                              <p:spTgt spid="15"/>
                                            </p:tgtEl>
                                            <p:attrNameLst>
                                              <p:attrName>ppt_x</p:attrName>
                                            </p:attrNameLst>
                                          </p:cBhvr>
                                          <p:tavLst>
                                            <p:tav tm="0">
                                              <p:val>
                                                <p:strVal val="1+#ppt_w/2"/>
                                              </p:val>
                                            </p:tav>
                                            <p:tav tm="100000">
                                              <p:val>
                                                <p:strVal val="#ppt_x"/>
                                              </p:val>
                                            </p:tav>
                                          </p:tavLst>
                                        </p:anim>
                                        <p:anim calcmode="lin" valueType="num" p14:bounceEnd="84000">
                                          <p:cBhvr additive="base">
                                            <p:cTn id="42"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600" fill="hold"/>
                                            <p:tgtEl>
                                              <p:spTgt spid="11"/>
                                            </p:tgtEl>
                                            <p:attrNameLst>
                                              <p:attrName>ppt_x</p:attrName>
                                            </p:attrNameLst>
                                          </p:cBhvr>
                                          <p:tavLst>
                                            <p:tav tm="0">
                                              <p:val>
                                                <p:strVal val="0-#ppt_w/2"/>
                                              </p:val>
                                            </p:tav>
                                            <p:tav tm="100000">
                                              <p:val>
                                                <p:strVal val="#ppt_x"/>
                                              </p:val>
                                            </p:tav>
                                          </p:tavLst>
                                        </p:anim>
                                        <p:anim calcmode="lin" valueType="num">
                                          <p:cBhvr additive="base">
                                            <p:cTn id="37" dur="16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600"/>
                                </p:stCondLst>
                                <p:childTnLst>
                                  <p:par>
                                    <p:cTn id="39" presetID="2" presetClass="entr" presetSubtype="2"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3200" fill="hold"/>
                                            <p:tgtEl>
                                              <p:spTgt spid="15"/>
                                            </p:tgtEl>
                                            <p:attrNameLst>
                                              <p:attrName>ppt_x</p:attrName>
                                            </p:attrNameLst>
                                          </p:cBhvr>
                                          <p:tavLst>
                                            <p:tav tm="0">
                                              <p:val>
                                                <p:strVal val="1+#ppt_w/2"/>
                                              </p:val>
                                            </p:tav>
                                            <p:tav tm="100000">
                                              <p:val>
                                                <p:strVal val="#ppt_x"/>
                                              </p:val>
                                            </p:tav>
                                          </p:tavLst>
                                        </p:anim>
                                        <p:anim calcmode="lin" valueType="num">
                                          <p:cBhvr additive="base">
                                            <p:cTn id="42"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pic>
        <p:nvPicPr>
          <p:cNvPr id="7" name="Picture 6" descr="Two people sat side by side holding a mug in their hands.">
            <a:extLst>
              <a:ext uri="{FF2B5EF4-FFF2-40B4-BE49-F238E27FC236}">
                <a16:creationId xmlns:a16="http://schemas.microsoft.com/office/drawing/2014/main" id="{529EDA69-E8FF-BD8C-AC3C-5D22B4651C0F}"/>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674586" y="238785"/>
            <a:ext cx="10483563" cy="5513699"/>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238783"/>
            <a:ext cx="2857705" cy="1862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and her dad take a break and have a drink together. </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7102" y="2101510"/>
            <a:ext cx="2857705" cy="36720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They talk through how they are feeling.</a:t>
            </a: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91928" y="230929"/>
            <a:ext cx="2857705" cy="3523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They were worried at first but are feeling calmer now because they’ve talked, shared their feelings and taken some actions to protect their home.</a:t>
            </a:r>
          </a:p>
        </p:txBody>
      </p:sp>
      <p:sp>
        <p:nvSpPr>
          <p:cNvPr id="10" name="TextBox 9">
            <a:extLst>
              <a:ext uri="{FF2B5EF4-FFF2-40B4-BE49-F238E27FC236}">
                <a16:creationId xmlns:a16="http://schemas.microsoft.com/office/drawing/2014/main" id="{6FE727BD-69C8-23A3-596F-37E94E2171D2}"/>
              </a:ext>
            </a:extLst>
          </p:cNvPr>
          <p:cNvSpPr txBox="1">
            <a:spLocks noGrp="1" noRot="1" noMove="1" noResize="1" noEditPoints="1" noAdjustHandles="1" noChangeArrowheads="1" noChangeShapeType="1"/>
          </p:cNvSpPr>
          <p:nvPr/>
        </p:nvSpPr>
        <p:spPr>
          <a:xfrm>
            <a:off x="8391925" y="3695349"/>
            <a:ext cx="2811965" cy="2215991"/>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endParaRPr lang="en-GB" sz="2400">
              <a:latin typeface="HelveticaNeueLT Pro 55 Roman"/>
            </a:endParaRPr>
          </a:p>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1" name="Group 10">
            <a:extLst>
              <a:ext uri="{FF2B5EF4-FFF2-40B4-BE49-F238E27FC236}">
                <a16:creationId xmlns:a16="http://schemas.microsoft.com/office/drawing/2014/main" id="{829CA76D-71EF-2AF2-77B2-C3F7FB583DE7}"/>
              </a:ext>
            </a:extLst>
          </p:cNvPr>
          <p:cNvGrpSpPr>
            <a:grpSpLocks noGrp="1" noUngrp="1" noRot="1" noMove="1" noResize="1"/>
          </p:cNvGrpSpPr>
          <p:nvPr/>
        </p:nvGrpSpPr>
        <p:grpSpPr>
          <a:xfrm>
            <a:off x="3537325" y="1816555"/>
            <a:ext cx="2558675" cy="2523751"/>
            <a:chOff x="948126" y="2912116"/>
            <a:chExt cx="2691443" cy="2523751"/>
          </a:xfrm>
        </p:grpSpPr>
        <p:sp>
          <p:nvSpPr>
            <p:cNvPr id="12" name="Rectangle 11">
              <a:extLst>
                <a:ext uri="{FF2B5EF4-FFF2-40B4-BE49-F238E27FC236}">
                  <a16:creationId xmlns:a16="http://schemas.microsoft.com/office/drawing/2014/main" id="{1463CC96-36DF-DCE4-2FA0-320141C6B5D5}"/>
                </a:ext>
              </a:extLst>
            </p:cNvPr>
            <p:cNvSpPr>
              <a:spLocks noGrp="1" noRot="1" noMove="1" noResize="1" noEditPoints="1" noAdjustHandles="1" noChangeArrowheads="1" noChangeShapeType="1"/>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462A9CD-D38C-DE65-0804-9D750520EA5C}"/>
                </a:ext>
              </a:extLst>
            </p:cNvPr>
            <p:cNvSpPr txBox="1">
              <a:spLocks noGrp="1" noRot="1" noMove="1" noResize="1" noEditPoints="1" noAdjustHandles="1" noChangeArrowheads="1" noChangeShapeType="1"/>
            </p:cNvSpPr>
            <p:nvPr/>
          </p:nvSpPr>
          <p:spPr>
            <a:xfrm>
              <a:off x="1187318" y="3618231"/>
              <a:ext cx="2400423" cy="1015663"/>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hlinkClick r:id="rId4" action="ppaction://hlinksldjump">
                    <a:extLst>
                      <a:ext uri="{A12FA001-AC4F-418D-AE19-62706E023703}">
                        <ahyp:hlinkClr xmlns:ahyp="http://schemas.microsoft.com/office/drawing/2018/hyperlinkcolor" val="tx"/>
                      </a:ext>
                    </a:extLst>
                  </a:hlinkClick>
                </a:rPr>
                <a:t>Zara asks about the electricity and gas supplies.</a:t>
              </a:r>
              <a:endParaRPr lang="en-GB" sz="2000">
                <a:solidFill>
                  <a:schemeClr val="bg1"/>
                </a:solidFill>
                <a:latin typeface="HelveticaNeueLT Pro 55 Roman" panose="020B0604020202020204" pitchFamily="34" charset="0"/>
              </a:endParaRPr>
            </a:p>
          </p:txBody>
        </p:sp>
        <p:pic>
          <p:nvPicPr>
            <p:cNvPr id="14" name="Picture 13" descr="Graphical user interface, application&#10;&#10;Description automatically generated">
              <a:hlinkClick r:id="rId5" action="ppaction://hlinksldjump"/>
              <a:extLst>
                <a:ext uri="{FF2B5EF4-FFF2-40B4-BE49-F238E27FC236}">
                  <a16:creationId xmlns:a16="http://schemas.microsoft.com/office/drawing/2014/main" id="{A706D3A4-A521-CCDF-447D-0D7845774075}"/>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187756" y="2912116"/>
              <a:ext cx="2218322" cy="1246832"/>
            </a:xfrm>
            <a:prstGeom prst="rect">
              <a:avLst/>
            </a:prstGeom>
          </p:spPr>
        </p:pic>
      </p:grpSp>
      <p:grpSp>
        <p:nvGrpSpPr>
          <p:cNvPr id="15" name="Group 14">
            <a:extLst>
              <a:ext uri="{FF2B5EF4-FFF2-40B4-BE49-F238E27FC236}">
                <a16:creationId xmlns:a16="http://schemas.microsoft.com/office/drawing/2014/main" id="{869D48DA-989E-7BCC-2EFE-F7264BC59269}"/>
              </a:ext>
            </a:extLst>
          </p:cNvPr>
          <p:cNvGrpSpPr>
            <a:grpSpLocks noGrp="1" noUngrp="1" noRot="1" noMove="1" noResize="1"/>
          </p:cNvGrpSpPr>
          <p:nvPr/>
        </p:nvGrpSpPr>
        <p:grpSpPr>
          <a:xfrm>
            <a:off x="6096001" y="1836026"/>
            <a:ext cx="2295926" cy="2512135"/>
            <a:chOff x="8327880" y="2957485"/>
            <a:chExt cx="2780262" cy="2478382"/>
          </a:xfrm>
        </p:grpSpPr>
        <p:sp>
          <p:nvSpPr>
            <p:cNvPr id="16" name="Rectangle 15">
              <a:extLst>
                <a:ext uri="{FF2B5EF4-FFF2-40B4-BE49-F238E27FC236}">
                  <a16:creationId xmlns:a16="http://schemas.microsoft.com/office/drawing/2014/main" id="{2FD780AC-8774-1F06-E9D6-68649A186AB8}"/>
                </a:ext>
              </a:extLst>
            </p:cNvPr>
            <p:cNvSpPr>
              <a:spLocks noGrp="1" noRot="1" noMove="1" noResize="1" noEditPoints="1" noAdjustHandles="1" noChangeArrowheads="1" noChangeShapeType="1"/>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772C70A-0C10-9722-2EA2-F3DA0ACD7CD6}"/>
                </a:ext>
              </a:extLst>
            </p:cNvPr>
            <p:cNvSpPr txBox="1">
              <a:spLocks noGrp="1" noRot="1" noMove="1" noResize="1" noEditPoints="1" noAdjustHandles="1" noChangeArrowheads="1" noChangeShapeType="1"/>
            </p:cNvSpPr>
            <p:nvPr/>
          </p:nvSpPr>
          <p:spPr>
            <a:xfrm>
              <a:off x="8459697" y="3776163"/>
              <a:ext cx="2648444" cy="1015663"/>
            </a:xfrm>
            <a:prstGeom prst="rect">
              <a:avLst/>
            </a:prstGeom>
            <a:noFill/>
          </p:spPr>
          <p:txBody>
            <a:bodyPr wrap="square" rtlCol="0">
              <a:spAutoFit/>
            </a:bodyPr>
            <a:lstStyle/>
            <a:p>
              <a:r>
                <a:rPr lang="en-GB" sz="2000">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tries another way of feeling calm.</a:t>
              </a:r>
              <a:endParaRPr lang="en-GB" sz="2000">
                <a:latin typeface="HelveticaNeueLT Pro 55 Roman" panose="020B0604020202020204" pitchFamily="34" charset="0"/>
              </a:endParaRPr>
            </a:p>
          </p:txBody>
        </p:sp>
        <p:pic>
          <p:nvPicPr>
            <p:cNvPr id="18" name="Picture 17" descr="Shape&#10;&#10;Description automatically generated with medium confidence">
              <a:hlinkClick r:id="rId7" action="ppaction://hlinksldjump"/>
              <a:extLst>
                <a:ext uri="{FF2B5EF4-FFF2-40B4-BE49-F238E27FC236}">
                  <a16:creationId xmlns:a16="http://schemas.microsoft.com/office/drawing/2014/main" id="{D36D3A9B-2A86-3D97-4192-232797E3F0FA}"/>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tretch>
              <a:fillRect/>
            </a:stretch>
          </p:blipFill>
          <p:spPr>
            <a:xfrm>
              <a:off x="8606289" y="2957485"/>
              <a:ext cx="2091626" cy="1175622"/>
            </a:xfrm>
            <a:prstGeom prst="rect">
              <a:avLst/>
            </a:prstGeom>
          </p:spPr>
        </p:pic>
      </p:grpSp>
      <p:sp>
        <p:nvSpPr>
          <p:cNvPr id="5" name="Title 4">
            <a:extLst>
              <a:ext uri="{FF2B5EF4-FFF2-40B4-BE49-F238E27FC236}">
                <a16:creationId xmlns:a16="http://schemas.microsoft.com/office/drawing/2014/main" id="{8BD5DAB5-F112-91FE-80B3-BEE7C2FCB2AB}"/>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31969919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2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6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56000">
                                          <p:cBhvr additive="base">
                                            <p:cTn id="30"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14:presetBounceEnd="70000">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14:bounceEnd="70000">
                                          <p:cBhvr additive="base">
                                            <p:cTn id="36" dur="16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37" dur="16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600"/>
                                </p:stCondLst>
                                <p:childTnLst>
                                  <p:par>
                                    <p:cTn id="39" presetID="2" presetClass="entr" presetSubtype="2" fill="hold" nodeType="afterEffect" p14:presetBounceEnd="84000">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14:bounceEnd="84000">
                                          <p:cBhvr additive="base">
                                            <p:cTn id="41" dur="3200" fill="hold"/>
                                            <p:tgtEl>
                                              <p:spTgt spid="15"/>
                                            </p:tgtEl>
                                            <p:attrNameLst>
                                              <p:attrName>ppt_x</p:attrName>
                                            </p:attrNameLst>
                                          </p:cBhvr>
                                          <p:tavLst>
                                            <p:tav tm="0">
                                              <p:val>
                                                <p:strVal val="1+#ppt_w/2"/>
                                              </p:val>
                                            </p:tav>
                                            <p:tav tm="100000">
                                              <p:val>
                                                <p:strVal val="#ppt_x"/>
                                              </p:val>
                                            </p:tav>
                                          </p:tavLst>
                                        </p:anim>
                                        <p:anim calcmode="lin" valueType="num" p14:bounceEnd="84000">
                                          <p:cBhvr additive="base">
                                            <p:cTn id="42"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22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1600" fill="hold"/>
                                            <p:tgtEl>
                                              <p:spTgt spid="11"/>
                                            </p:tgtEl>
                                            <p:attrNameLst>
                                              <p:attrName>ppt_x</p:attrName>
                                            </p:attrNameLst>
                                          </p:cBhvr>
                                          <p:tavLst>
                                            <p:tav tm="0">
                                              <p:val>
                                                <p:strVal val="0-#ppt_w/2"/>
                                              </p:val>
                                            </p:tav>
                                            <p:tav tm="100000">
                                              <p:val>
                                                <p:strVal val="#ppt_x"/>
                                              </p:val>
                                            </p:tav>
                                          </p:tavLst>
                                        </p:anim>
                                        <p:anim calcmode="lin" valueType="num">
                                          <p:cBhvr additive="base">
                                            <p:cTn id="37" dur="1600" fill="hold"/>
                                            <p:tgtEl>
                                              <p:spTgt spid="11"/>
                                            </p:tgtEl>
                                            <p:attrNameLst>
                                              <p:attrName>ppt_y</p:attrName>
                                            </p:attrNameLst>
                                          </p:cBhvr>
                                          <p:tavLst>
                                            <p:tav tm="0">
                                              <p:val>
                                                <p:strVal val="#ppt_y"/>
                                              </p:val>
                                            </p:tav>
                                            <p:tav tm="100000">
                                              <p:val>
                                                <p:strVal val="#ppt_y"/>
                                              </p:val>
                                            </p:tav>
                                          </p:tavLst>
                                        </p:anim>
                                      </p:childTnLst>
                                    </p:cTn>
                                  </p:par>
                                </p:childTnLst>
                              </p:cTn>
                            </p:par>
                            <p:par>
                              <p:cTn id="38" fill="hold">
                                <p:stCondLst>
                                  <p:cond delay="1600"/>
                                </p:stCondLst>
                                <p:childTnLst>
                                  <p:par>
                                    <p:cTn id="39" presetID="2" presetClass="entr" presetSubtype="2"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3200" fill="hold"/>
                                            <p:tgtEl>
                                              <p:spTgt spid="15"/>
                                            </p:tgtEl>
                                            <p:attrNameLst>
                                              <p:attrName>ppt_x</p:attrName>
                                            </p:attrNameLst>
                                          </p:cBhvr>
                                          <p:tavLst>
                                            <p:tav tm="0">
                                              <p:val>
                                                <p:strVal val="1+#ppt_w/2"/>
                                              </p:val>
                                            </p:tav>
                                            <p:tav tm="100000">
                                              <p:val>
                                                <p:strVal val="#ppt_x"/>
                                              </p:val>
                                            </p:tav>
                                          </p:tavLst>
                                        </p:anim>
                                        <p:anim calcmode="lin" valueType="num">
                                          <p:cBhvr additive="base">
                                            <p:cTn id="42"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oving collage of a people's faces. There is an outline of a grey cloud with flashing lightening and the words 'Weather Together'.">
            <a:extLst>
              <a:ext uri="{FF2B5EF4-FFF2-40B4-BE49-F238E27FC236}">
                <a16:creationId xmlns:a16="http://schemas.microsoft.com/office/drawing/2014/main" id="{2892C79C-A310-000C-C7D3-B64CCCEA4D1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1" y="-1340"/>
            <a:ext cx="12189618" cy="6859340"/>
          </a:xfrm>
          <a:prstGeom prst="rect">
            <a:avLst/>
          </a:prstGeom>
        </p:spPr>
      </p:pic>
      <p:sp>
        <p:nvSpPr>
          <p:cNvPr id="2" name="Title 1">
            <a:extLst>
              <a:ext uri="{FF2B5EF4-FFF2-40B4-BE49-F238E27FC236}">
                <a16:creationId xmlns:a16="http://schemas.microsoft.com/office/drawing/2014/main" id="{36095421-EBEA-6534-22C8-6409BD021911}"/>
              </a:ext>
            </a:extLst>
          </p:cNvPr>
          <p:cNvSpPr>
            <a:spLocks noGrp="1" noRot="1" noMove="1" noResize="1" noEditPoints="1" noAdjustHandles="1" noChangeArrowheads="1" noChangeShapeType="1"/>
          </p:cNvSpPr>
          <p:nvPr>
            <p:ph type="title" idx="4294967295"/>
          </p:nvPr>
        </p:nvSpPr>
        <p:spPr>
          <a:xfrm>
            <a:off x="838202" y="-1325563"/>
            <a:ext cx="10371371" cy="1325563"/>
          </a:xfrm>
        </p:spPr>
        <p:txBody>
          <a:bodyPr vert="horz" lIns="91440" tIns="45720" rIns="91440" bIns="45720" rtlCol="0" anchor="b">
            <a:normAutofit/>
          </a:bodyPr>
          <a:lstStyle/>
          <a:p>
            <a:r>
              <a:rPr lang="en-GB" dirty="0"/>
              <a:t>Screensaver</a:t>
            </a:r>
          </a:p>
        </p:txBody>
      </p:sp>
    </p:spTree>
    <p:extLst>
      <p:ext uri="{BB962C8B-B14F-4D97-AF65-F5344CB8AC3E}">
        <p14:creationId xmlns:p14="http://schemas.microsoft.com/office/powerpoint/2010/main" val="28951400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389790-C4A5-E259-6D73-CBC2BFD71531}"/>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sp>
        <p:nvSpPr>
          <p:cNvPr id="3" name="Rectangle 2">
            <a:extLst>
              <a:ext uri="{FF2B5EF4-FFF2-40B4-BE49-F238E27FC236}">
                <a16:creationId xmlns:a16="http://schemas.microsoft.com/office/drawing/2014/main" id="{F0EE8841-6E10-0A42-4D96-5DEC94B9BF40}"/>
              </a:ext>
            </a:extLst>
          </p:cNvPr>
          <p:cNvSpPr>
            <a:spLocks noGrp="1" noRot="1" noMove="1" noResize="1" noEditPoints="1" noAdjustHandles="1" noChangeArrowheads="1" noChangeShapeType="1"/>
          </p:cNvSpPr>
          <p:nvPr/>
        </p:nvSpPr>
        <p:spPr>
          <a:xfrm>
            <a:off x="679623" y="325871"/>
            <a:ext cx="2855186" cy="2748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tries colour breathing. Zara chooses purple for calmness and red for worry. She takes deep and slow breaths.</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5F073DAC-2E45-08F9-D72B-8960FCF4EAD3}"/>
              </a:ext>
            </a:extLst>
          </p:cNvPr>
          <p:cNvSpPr>
            <a:spLocks noGrp="1" noRot="1" noMove="1" noResize="1" noEditPoints="1" noAdjustHandles="1" noChangeArrowheads="1" noChangeShapeType="1"/>
          </p:cNvSpPr>
          <p:nvPr/>
        </p:nvSpPr>
        <p:spPr>
          <a:xfrm>
            <a:off x="677103" y="3073940"/>
            <a:ext cx="2857705" cy="26785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When she breathes in, she imagines purple flowing into her body, filling her with calmness.</a:t>
            </a:r>
            <a:endParaRPr lang="en-GB" sz="2400">
              <a:solidFill>
                <a:schemeClr val="tx1"/>
              </a:solidFill>
              <a:latin typeface="HelveticaNeueLT Pro 55 Roman" panose="020B0604020202020204" pitchFamily="34" charset="0"/>
            </a:endParaRPr>
          </a:p>
        </p:txBody>
      </p:sp>
      <p:sp>
        <p:nvSpPr>
          <p:cNvPr id="5" name="Rectangle 4">
            <a:extLst>
              <a:ext uri="{FF2B5EF4-FFF2-40B4-BE49-F238E27FC236}">
                <a16:creationId xmlns:a16="http://schemas.microsoft.com/office/drawing/2014/main" id="{CF1CC8BC-C668-700F-DDB9-541958BAB471}"/>
              </a:ext>
            </a:extLst>
          </p:cNvPr>
          <p:cNvSpPr>
            <a:spLocks noGrp="1" noRot="1" noMove="1" noResize="1" noEditPoints="1" noAdjustHandles="1" noChangeArrowheads="1" noChangeShapeType="1"/>
          </p:cNvSpPr>
          <p:nvPr/>
        </p:nvSpPr>
        <p:spPr>
          <a:xfrm>
            <a:off x="8391928" y="230929"/>
            <a:ext cx="2857705" cy="20899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When she breathes out, she imagines all the red worry leaving her body.</a:t>
            </a:r>
            <a:endParaRPr lang="en-GB" sz="2400">
              <a:solidFill>
                <a:schemeClr val="tx1"/>
              </a:solidFill>
              <a:latin typeface="HelveticaNeueLT Pro 55 Roman" panose="020B0604020202020204" pitchFamily="34" charset="0"/>
            </a:endParaRPr>
          </a:p>
        </p:txBody>
      </p:sp>
      <p:sp>
        <p:nvSpPr>
          <p:cNvPr id="6" name="TextBox 5">
            <a:extLst>
              <a:ext uri="{FF2B5EF4-FFF2-40B4-BE49-F238E27FC236}">
                <a16:creationId xmlns:a16="http://schemas.microsoft.com/office/drawing/2014/main" id="{31EEB081-97F4-2120-8BC9-FFFC9B33C38B}"/>
              </a:ext>
            </a:extLst>
          </p:cNvPr>
          <p:cNvSpPr txBox="1">
            <a:spLocks noGrp="1" noRot="1" noMove="1" noResize="1" noEditPoints="1" noAdjustHandles="1" noChangeArrowheads="1" noChangeShapeType="1"/>
          </p:cNvSpPr>
          <p:nvPr/>
        </p:nvSpPr>
        <p:spPr>
          <a:xfrm>
            <a:off x="8391926" y="3631436"/>
            <a:ext cx="2811965" cy="2215991"/>
          </a:xfrm>
          <a:prstGeom prst="rect">
            <a:avLst/>
          </a:prstGeom>
          <a:solidFill>
            <a:schemeClr val="bg1"/>
          </a:solidFill>
        </p:spPr>
        <p:txBody>
          <a:bodyPr wrap="square">
            <a:spAutoFit/>
          </a:bodyPr>
          <a:lstStyle/>
          <a:p>
            <a:pPr marL="0" indent="0" algn="ctr">
              <a:buNone/>
            </a:pPr>
            <a:endParaRPr lang="en-GB" sz="2400">
              <a:latin typeface="HelveticaNeueLT Pro 55 Roman"/>
            </a:endParaRPr>
          </a:p>
          <a:p>
            <a:r>
              <a:rPr lang="en-GB" sz="2400">
                <a:latin typeface="HelveticaNeueLT Pro 55 Roman"/>
              </a:rPr>
              <a:t>Then, she notices how her body is feeling.</a:t>
            </a:r>
          </a:p>
          <a:p>
            <a:pPr algn="ctr"/>
            <a:endParaRPr lang="en-GB" sz="2400">
              <a:latin typeface="HelveticaNeueLT Pro 55 Roman"/>
            </a:endParaRPr>
          </a:p>
          <a:p>
            <a:pPr algn="ctr"/>
            <a:endParaRPr lang="en-GB">
              <a:latin typeface="HelveticaNeueLT Pro 55 Roman" panose="020B0604020202020204" pitchFamily="34" charset="0"/>
            </a:endParaRPr>
          </a:p>
        </p:txBody>
      </p:sp>
      <p:sp>
        <p:nvSpPr>
          <p:cNvPr id="7" name="Rectangle 6">
            <a:extLst>
              <a:ext uri="{FF2B5EF4-FFF2-40B4-BE49-F238E27FC236}">
                <a16:creationId xmlns:a16="http://schemas.microsoft.com/office/drawing/2014/main" id="{43450451-7D23-203E-471E-251F60ABD0C7}"/>
              </a:ext>
            </a:extLst>
          </p:cNvPr>
          <p:cNvSpPr>
            <a:spLocks noGrp="1" noRot="1" noMove="1" noResize="1" noEditPoints="1" noAdjustHandles="1" noChangeArrowheads="1" noChangeShapeType="1"/>
          </p:cNvSpPr>
          <p:nvPr/>
        </p:nvSpPr>
        <p:spPr>
          <a:xfrm>
            <a:off x="8391928" y="2048792"/>
            <a:ext cx="2857705" cy="1817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She does this for a few minutes.</a:t>
            </a:r>
            <a:endParaRPr lang="en-GB" sz="2400">
              <a:solidFill>
                <a:schemeClr val="tx1"/>
              </a:solidFill>
              <a:latin typeface="HelveticaNeueLT Pro 55 Roman" panose="020B0604020202020204" pitchFamily="34" charset="0"/>
            </a:endParaRPr>
          </a:p>
        </p:txBody>
      </p:sp>
      <p:sp>
        <p:nvSpPr>
          <p:cNvPr id="9" name="Rectangle 8">
            <a:extLst>
              <a:ext uri="{FF2B5EF4-FFF2-40B4-BE49-F238E27FC236}">
                <a16:creationId xmlns:a16="http://schemas.microsoft.com/office/drawing/2014/main" id="{35A096EB-2219-A337-91B4-976B817D0C01}"/>
              </a:ext>
            </a:extLst>
          </p:cNvPr>
          <p:cNvSpPr>
            <a:spLocks noGrp="1" noRot="1" noMove="1" noResize="1" noEditPoints="1" noAdjustHandles="1" noChangeArrowheads="1" noChangeShapeType="1"/>
          </p:cNvSpPr>
          <p:nvPr/>
        </p:nvSpPr>
        <p:spPr>
          <a:xfrm>
            <a:off x="3959157" y="729574"/>
            <a:ext cx="4007796" cy="442608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a:latin typeface="HelveticaNeueLT Pro 55 Roman"/>
              </a:rPr>
              <a:t>She feels more able to help her dad again now and asks him about the electricity and gas supplies.</a:t>
            </a:r>
          </a:p>
          <a:p>
            <a:pPr algn="ctr"/>
            <a:endParaRPr lang="en-GB"/>
          </a:p>
        </p:txBody>
      </p:sp>
      <p:pic>
        <p:nvPicPr>
          <p:cNvPr id="10" name="Picture 9" descr="Logo, company name&#10;&#10;Description automatically generated">
            <a:hlinkClick r:id="rId3" action="ppaction://hlinksldjump"/>
            <a:extLst>
              <a:ext uri="{FF2B5EF4-FFF2-40B4-BE49-F238E27FC236}">
                <a16:creationId xmlns:a16="http://schemas.microsoft.com/office/drawing/2014/main" id="{CE45BE8B-2DCA-CF04-6E8D-92ECB2121770}"/>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l="3530" t="16668" r="-3530" b="43332"/>
          <a:stretch/>
        </p:blipFill>
        <p:spPr>
          <a:xfrm>
            <a:off x="9915115" y="154523"/>
            <a:ext cx="1972277" cy="443416"/>
          </a:xfrm>
          <a:prstGeom prst="rect">
            <a:avLst/>
          </a:prstGeom>
        </p:spPr>
      </p:pic>
      <p:sp>
        <p:nvSpPr>
          <p:cNvPr id="8" name="Title 7">
            <a:extLst>
              <a:ext uri="{FF2B5EF4-FFF2-40B4-BE49-F238E27FC236}">
                <a16:creationId xmlns:a16="http://schemas.microsoft.com/office/drawing/2014/main" id="{7C043E16-C49F-AF33-96B2-CD2A7CB5C655}"/>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17279790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54000">
                                      <p:stCondLst>
                                        <p:cond delay="100"/>
                                      </p:stCondLst>
                                      <p:childTnLst>
                                        <p:set>
                                          <p:cBhvr>
                                            <p:cTn id="12" dur="1" fill="hold">
                                              <p:stCondLst>
                                                <p:cond delay="0"/>
                                              </p:stCondLst>
                                            </p:cTn>
                                            <p:tgtEl>
                                              <p:spTgt spid="4"/>
                                            </p:tgtEl>
                                            <p:attrNameLst>
                                              <p:attrName>style.visibility</p:attrName>
                                            </p:attrNameLst>
                                          </p:cBhvr>
                                          <p:to>
                                            <p:strVal val="visible"/>
                                          </p:to>
                                        </p:set>
                                        <p:anim calcmode="lin" valueType="num" p14:bounceEnd="54000">
                                          <p:cBhvr additive="base">
                                            <p:cTn id="13"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4"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14:presetBounceEnd="54000">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14:bounceEnd="54000">
                                          <p:cBhvr additive="base">
                                            <p:cTn id="19" dur="1900" fill="hold"/>
                                            <p:tgtEl>
                                              <p:spTgt spid="5"/>
                                            </p:tgtEl>
                                            <p:attrNameLst>
                                              <p:attrName>ppt_x</p:attrName>
                                            </p:attrNameLst>
                                          </p:cBhvr>
                                          <p:tavLst>
                                            <p:tav tm="0">
                                              <p:val>
                                                <p:strVal val="1+#ppt_w/2"/>
                                              </p:val>
                                            </p:tav>
                                            <p:tav tm="100000">
                                              <p:val>
                                                <p:strVal val="#ppt_x"/>
                                              </p:val>
                                            </p:tav>
                                          </p:tavLst>
                                        </p:anim>
                                        <p:anim calcmode="lin" valueType="num" p14:bounceEnd="54000">
                                          <p:cBhvr additive="base">
                                            <p:cTn id="20"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14:presetBounceEnd="54000">
                                      <p:stCondLst>
                                        <p:cond delay="100"/>
                                      </p:stCondLst>
                                      <p:childTnLst>
                                        <p:set>
                                          <p:cBhvr>
                                            <p:cTn id="24" dur="1" fill="hold">
                                              <p:stCondLst>
                                                <p:cond delay="0"/>
                                              </p:stCondLst>
                                            </p:cTn>
                                            <p:tgtEl>
                                              <p:spTgt spid="7"/>
                                            </p:tgtEl>
                                            <p:attrNameLst>
                                              <p:attrName>style.visibility</p:attrName>
                                            </p:attrNameLst>
                                          </p:cBhvr>
                                          <p:to>
                                            <p:strVal val="visible"/>
                                          </p:to>
                                        </p:set>
                                        <p:anim calcmode="lin" valueType="num" p14:bounceEnd="54000">
                                          <p:cBhvr additive="base">
                                            <p:cTn id="25" dur="1900" fill="hold"/>
                                            <p:tgtEl>
                                              <p:spTgt spid="7"/>
                                            </p:tgtEl>
                                            <p:attrNameLst>
                                              <p:attrName>ppt_x</p:attrName>
                                            </p:attrNameLst>
                                          </p:cBhvr>
                                          <p:tavLst>
                                            <p:tav tm="0">
                                              <p:val>
                                                <p:strVal val="1+#ppt_w/2"/>
                                              </p:val>
                                            </p:tav>
                                            <p:tav tm="100000">
                                              <p:val>
                                                <p:strVal val="#ppt_x"/>
                                              </p:val>
                                            </p:tav>
                                          </p:tavLst>
                                        </p:anim>
                                        <p:anim calcmode="lin" valueType="num" p14:bounceEnd="54000">
                                          <p:cBhvr additive="base">
                                            <p:cTn id="26"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14:presetBounceEnd="56000">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14:bounceEnd="56000">
                                          <p:cBhvr additive="base">
                                            <p:cTn id="31" dur="1800" fill="hold"/>
                                            <p:tgtEl>
                                              <p:spTgt spid="6"/>
                                            </p:tgtEl>
                                            <p:attrNameLst>
                                              <p:attrName>ppt_x</p:attrName>
                                            </p:attrNameLst>
                                          </p:cBhvr>
                                          <p:tavLst>
                                            <p:tav tm="0">
                                              <p:val>
                                                <p:strVal val="1+#ppt_w/2"/>
                                              </p:val>
                                            </p:tav>
                                            <p:tav tm="100000">
                                              <p:val>
                                                <p:strVal val="#ppt_x"/>
                                              </p:val>
                                            </p:tav>
                                          </p:tavLst>
                                        </p:anim>
                                        <p:anim calcmode="lin" valueType="num" p14:bounceEnd="56000">
                                          <p:cBhvr additive="base">
                                            <p:cTn id="32" dur="18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10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900" fill="hold"/>
                                            <p:tgtEl>
                                              <p:spTgt spid="4"/>
                                            </p:tgtEl>
                                            <p:attrNameLst>
                                              <p:attrName>ppt_x</p:attrName>
                                            </p:attrNameLst>
                                          </p:cBhvr>
                                          <p:tavLst>
                                            <p:tav tm="0">
                                              <p:val>
                                                <p:strVal val="0-#ppt_w/2"/>
                                              </p:val>
                                            </p:tav>
                                            <p:tav tm="100000">
                                              <p:val>
                                                <p:strVal val="#ppt_x"/>
                                              </p:val>
                                            </p:tav>
                                          </p:tavLst>
                                        </p:anim>
                                        <p:anim calcmode="lin" valueType="num">
                                          <p:cBhvr additive="base">
                                            <p:cTn id="14"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1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900" fill="hold"/>
                                            <p:tgtEl>
                                              <p:spTgt spid="5"/>
                                            </p:tgtEl>
                                            <p:attrNameLst>
                                              <p:attrName>ppt_x</p:attrName>
                                            </p:attrNameLst>
                                          </p:cBhvr>
                                          <p:tavLst>
                                            <p:tav tm="0">
                                              <p:val>
                                                <p:strVal val="1+#ppt_w/2"/>
                                              </p:val>
                                            </p:tav>
                                            <p:tav tm="100000">
                                              <p:val>
                                                <p:strVal val="#ppt_x"/>
                                              </p:val>
                                            </p:tav>
                                          </p:tavLst>
                                        </p:anim>
                                        <p:anim calcmode="lin" valueType="num">
                                          <p:cBhvr additive="base">
                                            <p:cTn id="20"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10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900" fill="hold"/>
                                            <p:tgtEl>
                                              <p:spTgt spid="7"/>
                                            </p:tgtEl>
                                            <p:attrNameLst>
                                              <p:attrName>ppt_x</p:attrName>
                                            </p:attrNameLst>
                                          </p:cBhvr>
                                          <p:tavLst>
                                            <p:tav tm="0">
                                              <p:val>
                                                <p:strVal val="1+#ppt_w/2"/>
                                              </p:val>
                                            </p:tav>
                                            <p:tav tm="100000">
                                              <p:val>
                                                <p:strVal val="#ppt_x"/>
                                              </p:val>
                                            </p:tav>
                                          </p:tavLst>
                                        </p:anim>
                                        <p:anim calcmode="lin" valueType="num">
                                          <p:cBhvr additive="base">
                                            <p:cTn id="26"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1800" fill="hold"/>
                                            <p:tgtEl>
                                              <p:spTgt spid="6"/>
                                            </p:tgtEl>
                                            <p:attrNameLst>
                                              <p:attrName>ppt_x</p:attrName>
                                            </p:attrNameLst>
                                          </p:cBhvr>
                                          <p:tavLst>
                                            <p:tav tm="0">
                                              <p:val>
                                                <p:strVal val="1+#ppt_w/2"/>
                                              </p:val>
                                            </p:tav>
                                            <p:tav tm="100000">
                                              <p:val>
                                                <p:strVal val="#ppt_x"/>
                                              </p:val>
                                            </p:tav>
                                          </p:tavLst>
                                        </p:anim>
                                        <p:anim calcmode="lin" valueType="num">
                                          <p:cBhvr additive="base">
                                            <p:cTn id="32" dur="18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randombar(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pic>
        <p:nvPicPr>
          <p:cNvPr id="5" name="Picture 4" descr="A brick building of flats. ">
            <a:extLst>
              <a:ext uri="{FF2B5EF4-FFF2-40B4-BE49-F238E27FC236}">
                <a16:creationId xmlns:a16="http://schemas.microsoft.com/office/drawing/2014/main" id="{402DC702-6A79-DDD8-B0EE-12AACF6A3F3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559687" y="319742"/>
            <a:ext cx="4829722" cy="5426612"/>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325872"/>
            <a:ext cx="2880065" cy="27375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knows that it is important to switch off the gas and electricity supply to her house in case of flooding.</a:t>
            </a:r>
            <a:r>
              <a:rPr lang="en-GB" sz="2400">
                <a:latin typeface="HelveticaNeueLT Pro 55 Roman"/>
              </a:rPr>
              <a:t>.</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7103" y="3635829"/>
            <a:ext cx="2880065" cy="2116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HelveticaNeueLT Pro 55 Roman"/>
              </a:rPr>
              <a:t>Water conducts electricity so it could cause an electric shock.</a:t>
            </a:r>
            <a:endParaRPr lang="en-GB" sz="2400" dirty="0">
              <a:solidFill>
                <a:schemeClr val="tx1"/>
              </a:solidFill>
              <a:latin typeface="HelveticaNeueLT Pro 55 Roman" panose="020B0604020202020204" pitchFamily="34" charset="0"/>
            </a:endParaRP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91928" y="230929"/>
            <a:ext cx="2857705" cy="1817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If gas equipment is flooded it may be unsafe to use.</a:t>
            </a:r>
            <a:endParaRPr lang="en-GB" sz="2400">
              <a:solidFill>
                <a:schemeClr val="tx1"/>
              </a:solidFill>
              <a:latin typeface="HelveticaNeueLT Pro 55 Roman" panose="020B0604020202020204" pitchFamily="34" charset="0"/>
            </a:endParaRPr>
          </a:p>
        </p:txBody>
      </p:sp>
      <p:sp>
        <p:nvSpPr>
          <p:cNvPr id="10" name="TextBox 9">
            <a:extLst>
              <a:ext uri="{FF2B5EF4-FFF2-40B4-BE49-F238E27FC236}">
                <a16:creationId xmlns:a16="http://schemas.microsoft.com/office/drawing/2014/main" id="{6FE727BD-69C8-23A3-596F-37E94E2171D2}"/>
              </a:ext>
            </a:extLst>
          </p:cNvPr>
          <p:cNvSpPr txBox="1">
            <a:spLocks noGrp="1" noRot="1" noMove="1" noResize="1" noEditPoints="1" noAdjustHandles="1" noChangeArrowheads="1" noChangeShapeType="1"/>
          </p:cNvSpPr>
          <p:nvPr/>
        </p:nvSpPr>
        <p:spPr>
          <a:xfrm>
            <a:off x="8391926" y="3914303"/>
            <a:ext cx="2811965" cy="1846659"/>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11" name="Group 10">
            <a:extLst>
              <a:ext uri="{FF2B5EF4-FFF2-40B4-BE49-F238E27FC236}">
                <a16:creationId xmlns:a16="http://schemas.microsoft.com/office/drawing/2014/main" id="{829CA76D-71EF-2AF2-77B2-C3F7FB583DE7}"/>
              </a:ext>
            </a:extLst>
          </p:cNvPr>
          <p:cNvGrpSpPr>
            <a:grpSpLocks noGrp="1" noUngrp="1" noRot="1" noMove="1" noResize="1"/>
          </p:cNvGrpSpPr>
          <p:nvPr/>
        </p:nvGrpSpPr>
        <p:grpSpPr>
          <a:xfrm>
            <a:off x="3537325" y="1816555"/>
            <a:ext cx="2558675" cy="2523751"/>
            <a:chOff x="948126" y="2912116"/>
            <a:chExt cx="2691443" cy="2523751"/>
          </a:xfrm>
        </p:grpSpPr>
        <p:sp>
          <p:nvSpPr>
            <p:cNvPr id="12" name="Rectangle 11">
              <a:extLst>
                <a:ext uri="{FF2B5EF4-FFF2-40B4-BE49-F238E27FC236}">
                  <a16:creationId xmlns:a16="http://schemas.microsoft.com/office/drawing/2014/main" id="{1463CC96-36DF-DCE4-2FA0-320141C6B5D5}"/>
                </a:ext>
              </a:extLst>
            </p:cNvPr>
            <p:cNvSpPr>
              <a:spLocks noGrp="1" noRot="1" noMove="1" noResize="1" noEditPoints="1" noAdjustHandles="1" noChangeArrowheads="1" noChangeShapeType="1"/>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6462A9CD-D38C-DE65-0804-9D750520EA5C}"/>
                </a:ext>
              </a:extLst>
            </p:cNvPr>
            <p:cNvSpPr txBox="1">
              <a:spLocks noGrp="1" noRot="1" noMove="1" noResize="1" noEditPoints="1" noAdjustHandles="1" noChangeArrowheads="1" noChangeShapeType="1"/>
            </p:cNvSpPr>
            <p:nvPr/>
          </p:nvSpPr>
          <p:spPr>
            <a:xfrm>
              <a:off x="1175478" y="3936167"/>
              <a:ext cx="2400423" cy="707886"/>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hlinkClick r:id="rId4" action="ppaction://hlinksldjump">
                    <a:extLst>
                      <a:ext uri="{A12FA001-AC4F-418D-AE19-62706E023703}">
                        <ahyp:hlinkClr xmlns:ahyp="http://schemas.microsoft.com/office/drawing/2018/hyperlinkcolor" val="tx"/>
                      </a:ext>
                    </a:extLst>
                  </a:hlinkClick>
                </a:rPr>
                <a:t>Zara asks her dad about their car.</a:t>
              </a:r>
              <a:endParaRPr lang="en-GB" sz="2000">
                <a:solidFill>
                  <a:schemeClr val="bg1"/>
                </a:solidFill>
                <a:latin typeface="HelveticaNeueLT Pro 55 Roman" panose="020B0604020202020204" pitchFamily="34" charset="0"/>
              </a:endParaRPr>
            </a:p>
          </p:txBody>
        </p:sp>
        <p:pic>
          <p:nvPicPr>
            <p:cNvPr id="14" name="Picture 13" descr="Graphical user interface, application&#10;&#10;Description automatically generated">
              <a:hlinkClick r:id="rId5" action="ppaction://hlinksldjump"/>
              <a:extLst>
                <a:ext uri="{FF2B5EF4-FFF2-40B4-BE49-F238E27FC236}">
                  <a16:creationId xmlns:a16="http://schemas.microsoft.com/office/drawing/2014/main" id="{A706D3A4-A521-CCDF-447D-0D7845774075}"/>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187756" y="2912116"/>
              <a:ext cx="2218322" cy="1246832"/>
            </a:xfrm>
            <a:prstGeom prst="rect">
              <a:avLst/>
            </a:prstGeom>
          </p:spPr>
        </p:pic>
      </p:grpSp>
      <p:grpSp>
        <p:nvGrpSpPr>
          <p:cNvPr id="15" name="Group 14">
            <a:extLst>
              <a:ext uri="{FF2B5EF4-FFF2-40B4-BE49-F238E27FC236}">
                <a16:creationId xmlns:a16="http://schemas.microsoft.com/office/drawing/2014/main" id="{869D48DA-989E-7BCC-2EFE-F7264BC59269}"/>
              </a:ext>
            </a:extLst>
          </p:cNvPr>
          <p:cNvGrpSpPr>
            <a:grpSpLocks noGrp="1" noUngrp="1" noRot="1" noMove="1" noResize="1"/>
          </p:cNvGrpSpPr>
          <p:nvPr/>
        </p:nvGrpSpPr>
        <p:grpSpPr>
          <a:xfrm>
            <a:off x="6096001" y="1836027"/>
            <a:ext cx="2295926" cy="2478382"/>
            <a:chOff x="8327880" y="2957485"/>
            <a:chExt cx="2780262" cy="2478382"/>
          </a:xfrm>
        </p:grpSpPr>
        <p:sp>
          <p:nvSpPr>
            <p:cNvPr id="16" name="Rectangle 15">
              <a:extLst>
                <a:ext uri="{FF2B5EF4-FFF2-40B4-BE49-F238E27FC236}">
                  <a16:creationId xmlns:a16="http://schemas.microsoft.com/office/drawing/2014/main" id="{2FD780AC-8774-1F06-E9D6-68649A186AB8}"/>
                </a:ext>
              </a:extLst>
            </p:cNvPr>
            <p:cNvSpPr>
              <a:spLocks noGrp="1" noRot="1" noMove="1" noResize="1" noEditPoints="1" noAdjustHandles="1" noChangeArrowheads="1" noChangeShapeType="1"/>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2772C70A-0C10-9722-2EA2-F3DA0ACD7CD6}"/>
                </a:ext>
              </a:extLst>
            </p:cNvPr>
            <p:cNvSpPr txBox="1">
              <a:spLocks noGrp="1" noRot="1" noMove="1" noResize="1" noEditPoints="1" noAdjustHandles="1" noChangeArrowheads="1" noChangeShapeType="1"/>
            </p:cNvSpPr>
            <p:nvPr/>
          </p:nvSpPr>
          <p:spPr>
            <a:xfrm>
              <a:off x="8459697" y="3776163"/>
              <a:ext cx="2648444" cy="707886"/>
            </a:xfrm>
            <a:prstGeom prst="rect">
              <a:avLst/>
            </a:prstGeom>
            <a:noFill/>
          </p:spPr>
          <p:txBody>
            <a:bodyPr wrap="square" rtlCol="0">
              <a:spAutoFit/>
            </a:bodyPr>
            <a:lstStyle/>
            <a:p>
              <a:r>
                <a:rPr lang="en-GB" sz="2000">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messages her friend</a:t>
              </a:r>
              <a:endParaRPr lang="en-GB" sz="2000">
                <a:latin typeface="HelveticaNeueLT Pro 55 Roman" panose="020B0604020202020204" pitchFamily="34" charset="0"/>
              </a:endParaRPr>
            </a:p>
          </p:txBody>
        </p:sp>
        <p:pic>
          <p:nvPicPr>
            <p:cNvPr id="18" name="Picture 17" descr="Shape&#10;&#10;Description automatically generated with medium confidence">
              <a:extLst>
                <a:ext uri="{FF2B5EF4-FFF2-40B4-BE49-F238E27FC236}">
                  <a16:creationId xmlns:a16="http://schemas.microsoft.com/office/drawing/2014/main" id="{D36D3A9B-2A86-3D97-4192-232797E3F0FA}"/>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tretch>
              <a:fillRect/>
            </a:stretch>
          </p:blipFill>
          <p:spPr>
            <a:xfrm>
              <a:off x="8606289" y="2957485"/>
              <a:ext cx="2091626" cy="1175622"/>
            </a:xfrm>
            <a:prstGeom prst="rect">
              <a:avLst/>
            </a:prstGeom>
          </p:spPr>
        </p:pic>
      </p:grpSp>
      <p:sp>
        <p:nvSpPr>
          <p:cNvPr id="7" name="Rectangle 6">
            <a:extLst>
              <a:ext uri="{FF2B5EF4-FFF2-40B4-BE49-F238E27FC236}">
                <a16:creationId xmlns:a16="http://schemas.microsoft.com/office/drawing/2014/main" id="{1FFBD3D0-411D-C4CD-8A9C-6A861BDD9C4D}"/>
              </a:ext>
            </a:extLst>
          </p:cNvPr>
          <p:cNvSpPr>
            <a:spLocks noGrp="1" noRot="1" noMove="1" noResize="1" noEditPoints="1" noAdjustHandles="1" noChangeArrowheads="1" noChangeShapeType="1"/>
          </p:cNvSpPr>
          <p:nvPr/>
        </p:nvSpPr>
        <p:spPr>
          <a:xfrm>
            <a:off x="8369055" y="2009539"/>
            <a:ext cx="2910150" cy="19202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asks her dad to check he knows how to turn them off.</a:t>
            </a:r>
          </a:p>
        </p:txBody>
      </p:sp>
      <p:sp>
        <p:nvSpPr>
          <p:cNvPr id="8" name="Title 7">
            <a:extLst>
              <a:ext uri="{FF2B5EF4-FFF2-40B4-BE49-F238E27FC236}">
                <a16:creationId xmlns:a16="http://schemas.microsoft.com/office/drawing/2014/main" id="{E5FA8C0B-73ED-669F-5361-6C3C82C9AAC6}"/>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340377354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4000">
                                      <p:stCondLst>
                                        <p:cond delay="100"/>
                                      </p:stCondLst>
                                      <p:childTnLst>
                                        <p:set>
                                          <p:cBhvr>
                                            <p:cTn id="29" dur="1" fill="hold">
                                              <p:stCondLst>
                                                <p:cond delay="0"/>
                                              </p:stCondLst>
                                            </p:cTn>
                                            <p:tgtEl>
                                              <p:spTgt spid="7"/>
                                            </p:tgtEl>
                                            <p:attrNameLst>
                                              <p:attrName>style.visibility</p:attrName>
                                            </p:attrNameLst>
                                          </p:cBhvr>
                                          <p:to>
                                            <p:strVal val="visible"/>
                                          </p:to>
                                        </p:set>
                                        <p:anim calcmode="lin" valueType="num" p14:bounceEnd="54000">
                                          <p:cBhvr additive="base">
                                            <p:cTn id="30" dur="1900" fill="hold"/>
                                            <p:tgtEl>
                                              <p:spTgt spid="7"/>
                                            </p:tgtEl>
                                            <p:attrNameLst>
                                              <p:attrName>ppt_x</p:attrName>
                                            </p:attrNameLst>
                                          </p:cBhvr>
                                          <p:tavLst>
                                            <p:tav tm="0">
                                              <p:val>
                                                <p:strVal val="1+#ppt_w/2"/>
                                              </p:val>
                                            </p:tav>
                                            <p:tav tm="100000">
                                              <p:val>
                                                <p:strVal val="#ppt_x"/>
                                              </p:val>
                                            </p:tav>
                                          </p:tavLst>
                                        </p:anim>
                                        <p:anim calcmode="lin" valueType="num" p14:bounceEnd="54000">
                                          <p:cBhvr additive="base">
                                            <p:cTn id="31"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14:presetBounceEnd="56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6000">
                                          <p:cBhvr additive="base">
                                            <p:cTn id="36"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14:presetBounceEnd="70000">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14:bounceEnd="70000">
                                          <p:cBhvr additive="base">
                                            <p:cTn id="42" dur="1600" fill="hold"/>
                                            <p:tgtEl>
                                              <p:spTgt spid="11"/>
                                            </p:tgtEl>
                                            <p:attrNameLst>
                                              <p:attrName>ppt_x</p:attrName>
                                            </p:attrNameLst>
                                          </p:cBhvr>
                                          <p:tavLst>
                                            <p:tav tm="0">
                                              <p:val>
                                                <p:strVal val="0-#ppt_w/2"/>
                                              </p:val>
                                            </p:tav>
                                            <p:tav tm="100000">
                                              <p:val>
                                                <p:strVal val="#ppt_x"/>
                                              </p:val>
                                            </p:tav>
                                          </p:tavLst>
                                        </p:anim>
                                        <p:anim calcmode="lin" valueType="num" p14:bounceEnd="70000">
                                          <p:cBhvr additive="base">
                                            <p:cTn id="43" dur="16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1600"/>
                                </p:stCondLst>
                                <p:childTnLst>
                                  <p:par>
                                    <p:cTn id="45" presetID="2" presetClass="entr" presetSubtype="2" fill="hold" nodeType="afterEffect" p14:presetBounceEnd="84000">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14:bounceEnd="84000">
                                          <p:cBhvr additive="base">
                                            <p:cTn id="47" dur="3200" fill="hold"/>
                                            <p:tgtEl>
                                              <p:spTgt spid="15"/>
                                            </p:tgtEl>
                                            <p:attrNameLst>
                                              <p:attrName>ppt_x</p:attrName>
                                            </p:attrNameLst>
                                          </p:cBhvr>
                                          <p:tavLst>
                                            <p:tav tm="0">
                                              <p:val>
                                                <p:strVal val="1+#ppt_w/2"/>
                                              </p:val>
                                            </p:tav>
                                            <p:tav tm="100000">
                                              <p:val>
                                                <p:strVal val="#ppt_x"/>
                                              </p:val>
                                            </p:tav>
                                          </p:tavLst>
                                        </p:anim>
                                        <p:anim calcmode="lin" valueType="num" p14:bounceEnd="84000">
                                          <p:cBhvr additive="base">
                                            <p:cTn id="48"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1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1900" fill="hold"/>
                                            <p:tgtEl>
                                              <p:spTgt spid="7"/>
                                            </p:tgtEl>
                                            <p:attrNameLst>
                                              <p:attrName>ppt_x</p:attrName>
                                            </p:attrNameLst>
                                          </p:cBhvr>
                                          <p:tavLst>
                                            <p:tav tm="0">
                                              <p:val>
                                                <p:strVal val="1+#ppt_w/2"/>
                                              </p:val>
                                            </p:tav>
                                            <p:tav tm="100000">
                                              <p:val>
                                                <p:strVal val="#ppt_x"/>
                                              </p:val>
                                            </p:tav>
                                          </p:tavLst>
                                        </p:anim>
                                        <p:anim calcmode="lin" valueType="num">
                                          <p:cBhvr additive="base">
                                            <p:cTn id="31"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1600" fill="hold"/>
                                            <p:tgtEl>
                                              <p:spTgt spid="11"/>
                                            </p:tgtEl>
                                            <p:attrNameLst>
                                              <p:attrName>ppt_x</p:attrName>
                                            </p:attrNameLst>
                                          </p:cBhvr>
                                          <p:tavLst>
                                            <p:tav tm="0">
                                              <p:val>
                                                <p:strVal val="0-#ppt_w/2"/>
                                              </p:val>
                                            </p:tav>
                                            <p:tav tm="100000">
                                              <p:val>
                                                <p:strVal val="#ppt_x"/>
                                              </p:val>
                                            </p:tav>
                                          </p:tavLst>
                                        </p:anim>
                                        <p:anim calcmode="lin" valueType="num">
                                          <p:cBhvr additive="base">
                                            <p:cTn id="43" dur="1600" fill="hold"/>
                                            <p:tgtEl>
                                              <p:spTgt spid="11"/>
                                            </p:tgtEl>
                                            <p:attrNameLst>
                                              <p:attrName>ppt_y</p:attrName>
                                            </p:attrNameLst>
                                          </p:cBhvr>
                                          <p:tavLst>
                                            <p:tav tm="0">
                                              <p:val>
                                                <p:strVal val="#ppt_y"/>
                                              </p:val>
                                            </p:tav>
                                            <p:tav tm="100000">
                                              <p:val>
                                                <p:strVal val="#ppt_y"/>
                                              </p:val>
                                            </p:tav>
                                          </p:tavLst>
                                        </p:anim>
                                      </p:childTnLst>
                                    </p:cTn>
                                  </p:par>
                                </p:childTnLst>
                              </p:cTn>
                            </p:par>
                            <p:par>
                              <p:cTn id="44" fill="hold">
                                <p:stCondLst>
                                  <p:cond delay="1600"/>
                                </p:stCondLst>
                                <p:childTnLst>
                                  <p:par>
                                    <p:cTn id="45" presetID="2" presetClass="entr" presetSubtype="2" fill="hold" nodeType="after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3200" fill="hold"/>
                                            <p:tgtEl>
                                              <p:spTgt spid="15"/>
                                            </p:tgtEl>
                                            <p:attrNameLst>
                                              <p:attrName>ppt_x</p:attrName>
                                            </p:attrNameLst>
                                          </p:cBhvr>
                                          <p:tavLst>
                                            <p:tav tm="0">
                                              <p:val>
                                                <p:strVal val="1+#ppt_w/2"/>
                                              </p:val>
                                            </p:tav>
                                            <p:tav tm="100000">
                                              <p:val>
                                                <p:strVal val="#ppt_x"/>
                                              </p:val>
                                            </p:tav>
                                          </p:tavLst>
                                        </p:anim>
                                        <p:anim calcmode="lin" valueType="num">
                                          <p:cBhvr additive="base">
                                            <p:cTn id="48" dur="32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P spid="7"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pic>
        <p:nvPicPr>
          <p:cNvPr id="8" name="Picture 7" descr="A girl sitting on a bed reading a book">
            <a:extLst>
              <a:ext uri="{FF2B5EF4-FFF2-40B4-BE49-F238E27FC236}">
                <a16:creationId xmlns:a16="http://schemas.microsoft.com/office/drawing/2014/main" id="{58C603E2-EACA-D0CF-BBF7-9525EE2357BA}"/>
              </a:ext>
            </a:extLst>
          </p:cNvPr>
          <p:cNvPicPr>
            <a:picLocks noGrp="1" noRot="1" noChangeAspect="1" noMove="1" noResize="1" noEditPoints="1" noAdjustHandles="1" noChangeArrowheads="1" noChangeShapeType="1" noCrop="1"/>
          </p:cNvPicPr>
          <p:nvPr/>
        </p:nvPicPr>
        <p:blipFill rotWithShape="1">
          <a:blip r:embed="rId3" cstate="email">
            <a:grayscl/>
            <a:extLst>
              <a:ext uri="{28A0092B-C50C-407E-A947-70E740481C1C}">
                <a14:useLocalDpi xmlns:a14="http://schemas.microsoft.com/office/drawing/2010/main"/>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325872"/>
            <a:ext cx="2857705" cy="1318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sends a message to her friend to ask how</a:t>
            </a:r>
            <a:r>
              <a:rPr lang="en-GB" sz="2400">
                <a:latin typeface="HelveticaNeueLT Pro 55 Roman"/>
              </a:rPr>
              <a:t> she’s is doing.</a:t>
            </a: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9622" y="1667132"/>
            <a:ext cx="2857705" cy="4085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HelveticaNeueLT Pro 55 Roman"/>
              </a:rPr>
              <a:t>Her friend says she’s bored because she doesn't want to go out in the rain and they have to look after her little sister who is annoying.</a:t>
            </a:r>
            <a:endParaRPr lang="en-GB" sz="2400" dirty="0">
              <a:solidFill>
                <a:schemeClr val="tx1"/>
              </a:solidFill>
              <a:latin typeface="HelveticaNeueLT Pro 55 Roman" panose="020B0604020202020204" pitchFamily="34" charset="0"/>
            </a:endParaRP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064230" y="230929"/>
            <a:ext cx="3185403" cy="2055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asks her if she is doing anything to prepare in case there’s a flood.</a:t>
            </a:r>
            <a:endParaRPr lang="en-GB" sz="2400">
              <a:solidFill>
                <a:schemeClr val="tx1"/>
              </a:solidFill>
              <a:latin typeface="HelveticaNeueLT Pro 55 Roman" panose="020B0604020202020204" pitchFamily="34" charset="0"/>
            </a:endParaRPr>
          </a:p>
        </p:txBody>
      </p:sp>
      <p:sp>
        <p:nvSpPr>
          <p:cNvPr id="9" name="Rectangle 8">
            <a:extLst>
              <a:ext uri="{FF2B5EF4-FFF2-40B4-BE49-F238E27FC236}">
                <a16:creationId xmlns:a16="http://schemas.microsoft.com/office/drawing/2014/main" id="{66A9432E-1260-A7DC-BCC3-4DE215CBDE73}"/>
              </a:ext>
            </a:extLst>
          </p:cNvPr>
          <p:cNvSpPr>
            <a:spLocks noGrp="1" noRot="1" noMove="1" noResize="1" noEditPoints="1" noAdjustHandles="1" noChangeArrowheads="1" noChangeShapeType="1"/>
          </p:cNvSpPr>
          <p:nvPr/>
        </p:nvSpPr>
        <p:spPr>
          <a:xfrm>
            <a:off x="8064231" y="2027621"/>
            <a:ext cx="3185402" cy="1571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sends a link to the flood alerts page.</a:t>
            </a:r>
            <a:endParaRPr lang="en-GB" sz="2400">
              <a:solidFill>
                <a:schemeClr val="tx1"/>
              </a:solidFill>
              <a:latin typeface="HelveticaNeueLT Pro 55 Roman" panose="020B0604020202020204" pitchFamily="34" charset="0"/>
            </a:endParaRPr>
          </a:p>
        </p:txBody>
      </p:sp>
      <p:sp>
        <p:nvSpPr>
          <p:cNvPr id="10" name="TextBox 9">
            <a:extLst>
              <a:ext uri="{FF2B5EF4-FFF2-40B4-BE49-F238E27FC236}">
                <a16:creationId xmlns:a16="http://schemas.microsoft.com/office/drawing/2014/main" id="{6FE727BD-69C8-23A3-596F-37E94E2171D2}"/>
              </a:ext>
            </a:extLst>
          </p:cNvPr>
          <p:cNvSpPr txBox="1">
            <a:spLocks noGrp="1" noRot="1" noMove="1" noResize="1" noEditPoints="1" noAdjustHandles="1" noChangeArrowheads="1" noChangeShapeType="1"/>
          </p:cNvSpPr>
          <p:nvPr/>
        </p:nvSpPr>
        <p:spPr>
          <a:xfrm>
            <a:off x="8064230" y="3577473"/>
            <a:ext cx="3139661" cy="2215991"/>
          </a:xfrm>
          <a:prstGeom prst="rect">
            <a:avLst/>
          </a:prstGeom>
          <a:solidFill>
            <a:schemeClr val="bg1"/>
          </a:solidFill>
        </p:spPr>
        <p:txBody>
          <a:bodyPr wrap="square">
            <a:spAutoFit/>
          </a:bodyPr>
          <a:lstStyle/>
          <a:p>
            <a:r>
              <a:rPr lang="en-GB" sz="2400">
                <a:latin typeface="HelveticaNeueLT Pro 55 Roman"/>
              </a:rPr>
              <a:t>Zara’s friend says they hadn’t seen this but now they’ll go and ask their carer about what they can do.</a:t>
            </a:r>
          </a:p>
          <a:p>
            <a:pPr marL="0" indent="0" algn="ctr">
              <a:buNone/>
            </a:pPr>
            <a:endParaRPr lang="en-GB">
              <a:latin typeface="HelveticaNeueLT Pro 55 Roman" panose="020B0604020202020204" pitchFamily="34" charset="0"/>
            </a:endParaRPr>
          </a:p>
        </p:txBody>
      </p:sp>
      <p:pic>
        <p:nvPicPr>
          <p:cNvPr id="7" name="Picture 6" descr="Logo, company name&#10;&#10;Description automatically generated">
            <a:hlinkClick r:id="rId4" action="ppaction://hlinksldjump"/>
            <a:extLst>
              <a:ext uri="{FF2B5EF4-FFF2-40B4-BE49-F238E27FC236}">
                <a16:creationId xmlns:a16="http://schemas.microsoft.com/office/drawing/2014/main" id="{F4C5EACA-9B6A-C071-DB81-437822088BA8}"/>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l="3530" t="16668" r="-3530" b="43332"/>
          <a:stretch/>
        </p:blipFill>
        <p:spPr>
          <a:xfrm>
            <a:off x="9915115" y="154523"/>
            <a:ext cx="1972277" cy="443416"/>
          </a:xfrm>
          <a:prstGeom prst="rect">
            <a:avLst/>
          </a:prstGeom>
        </p:spPr>
      </p:pic>
      <p:sp>
        <p:nvSpPr>
          <p:cNvPr id="5" name="Title 4">
            <a:extLst>
              <a:ext uri="{FF2B5EF4-FFF2-40B4-BE49-F238E27FC236}">
                <a16:creationId xmlns:a16="http://schemas.microsoft.com/office/drawing/2014/main" id="{AFF2BA3A-6A11-89E9-3B27-D81563A952E9}"/>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25214712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14:presetBounceEnd="54000">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14:bounceEnd="54000">
                                          <p:cBhvr additive="base">
                                            <p:cTn id="12"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4000">
                                      <p:stCondLst>
                                        <p:cond delay="100"/>
                                      </p:stCondLst>
                                      <p:childTnLst>
                                        <p:set>
                                          <p:cBhvr>
                                            <p:cTn id="29" dur="1" fill="hold">
                                              <p:stCondLst>
                                                <p:cond delay="0"/>
                                              </p:stCondLst>
                                            </p:cTn>
                                            <p:tgtEl>
                                              <p:spTgt spid="9"/>
                                            </p:tgtEl>
                                            <p:attrNameLst>
                                              <p:attrName>style.visibility</p:attrName>
                                            </p:attrNameLst>
                                          </p:cBhvr>
                                          <p:to>
                                            <p:strVal val="visible"/>
                                          </p:to>
                                        </p:set>
                                        <p:anim calcmode="lin" valueType="num" p14:bounceEnd="54000">
                                          <p:cBhvr additive="base">
                                            <p:cTn id="30" dur="1900" fill="hold"/>
                                            <p:tgtEl>
                                              <p:spTgt spid="9"/>
                                            </p:tgtEl>
                                            <p:attrNameLst>
                                              <p:attrName>ppt_x</p:attrName>
                                            </p:attrNameLst>
                                          </p:cBhvr>
                                          <p:tavLst>
                                            <p:tav tm="0">
                                              <p:val>
                                                <p:strVal val="1+#ppt_w/2"/>
                                              </p:val>
                                            </p:tav>
                                            <p:tav tm="100000">
                                              <p:val>
                                                <p:strVal val="#ppt_x"/>
                                              </p:val>
                                            </p:tav>
                                          </p:tavLst>
                                        </p:anim>
                                        <p:anim calcmode="lin" valueType="num" p14:bounceEnd="54000">
                                          <p:cBhvr additive="base">
                                            <p:cTn id="31" dur="19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14:presetBounceEnd="56000">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14:bounceEnd="56000">
                                          <p:cBhvr additive="base">
                                            <p:cTn id="36"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10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900" fill="hold"/>
                                            <p:tgtEl>
                                              <p:spTgt spid="3"/>
                                            </p:tgtEl>
                                            <p:attrNameLst>
                                              <p:attrName>ppt_x</p:attrName>
                                            </p:attrNameLst>
                                          </p:cBhvr>
                                          <p:tavLst>
                                            <p:tav tm="0">
                                              <p:val>
                                                <p:strVal val="0-#ppt_w/2"/>
                                              </p:val>
                                            </p:tav>
                                            <p:tav tm="100000">
                                              <p:val>
                                                <p:strVal val="#ppt_x"/>
                                              </p:val>
                                            </p:tav>
                                          </p:tavLst>
                                        </p:anim>
                                        <p:anim calcmode="lin" valueType="num">
                                          <p:cBhvr additive="base">
                                            <p:cTn id="13" dur="19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10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900" fill="hold"/>
                                            <p:tgtEl>
                                              <p:spTgt spid="9"/>
                                            </p:tgtEl>
                                            <p:attrNameLst>
                                              <p:attrName>ppt_x</p:attrName>
                                            </p:attrNameLst>
                                          </p:cBhvr>
                                          <p:tavLst>
                                            <p:tav tm="0">
                                              <p:val>
                                                <p:strVal val="1+#ppt_w/2"/>
                                              </p:val>
                                            </p:tav>
                                            <p:tav tm="100000">
                                              <p:val>
                                                <p:strVal val="#ppt_x"/>
                                              </p:val>
                                            </p:tav>
                                          </p:tavLst>
                                        </p:anim>
                                        <p:anim calcmode="lin" valueType="num">
                                          <p:cBhvr additive="base">
                                            <p:cTn id="31" dur="19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9" grpId="0" animBg="1"/>
          <p:bldP spid="10" grpId="0" animBg="1"/>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pic>
        <p:nvPicPr>
          <p:cNvPr id="5" name="Picture 4" descr="A brick building of flats. ">
            <a:extLst>
              <a:ext uri="{FF2B5EF4-FFF2-40B4-BE49-F238E27FC236}">
                <a16:creationId xmlns:a16="http://schemas.microsoft.com/office/drawing/2014/main" id="{402DC702-6A79-DDD8-B0EE-12AACF6A3F3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559687" y="319742"/>
            <a:ext cx="4829722" cy="5426612"/>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79622" y="325872"/>
            <a:ext cx="2877546" cy="10262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Zara asks her dad about their car.</a:t>
            </a:r>
            <a:endParaRPr lang="en-GB" sz="2400">
              <a:solidFill>
                <a:schemeClr val="tx1"/>
              </a:solidFill>
              <a:latin typeface="HelveticaNeueLT Pro 55 Roman" panose="020B0604020202020204" pitchFamily="34" charset="0"/>
            </a:endParaRP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7103" y="3968885"/>
            <a:ext cx="2880065" cy="17835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Her dad keeps their car in the parking space outside the flat.</a:t>
            </a:r>
            <a:endParaRPr lang="en-GB" sz="2400">
              <a:solidFill>
                <a:schemeClr val="tx1"/>
              </a:solidFill>
              <a:latin typeface="HelveticaNeueLT Pro 55 Roman" panose="020B0604020202020204" pitchFamily="34" charset="0"/>
            </a:endParaRP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91928" y="230930"/>
            <a:ext cx="2857705" cy="1121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Flood waters could damage the car.</a:t>
            </a:r>
            <a:endParaRPr lang="en-GB" sz="2400">
              <a:solidFill>
                <a:schemeClr val="tx1"/>
              </a:solidFill>
              <a:latin typeface="HelveticaNeueLT Pro 55 Roman" panose="020B0604020202020204" pitchFamily="34" charset="0"/>
            </a:endParaRPr>
          </a:p>
        </p:txBody>
      </p:sp>
      <p:sp>
        <p:nvSpPr>
          <p:cNvPr id="10" name="TextBox 9">
            <a:extLst>
              <a:ext uri="{FF2B5EF4-FFF2-40B4-BE49-F238E27FC236}">
                <a16:creationId xmlns:a16="http://schemas.microsoft.com/office/drawing/2014/main" id="{6FE727BD-69C8-23A3-596F-37E94E2171D2}"/>
              </a:ext>
            </a:extLst>
          </p:cNvPr>
          <p:cNvSpPr txBox="1">
            <a:spLocks noGrp="1" noRot="1" noMove="1" noResize="1" noEditPoints="1" noAdjustHandles="1" noChangeArrowheads="1" noChangeShapeType="1"/>
          </p:cNvSpPr>
          <p:nvPr/>
        </p:nvSpPr>
        <p:spPr>
          <a:xfrm>
            <a:off x="8389409" y="3834453"/>
            <a:ext cx="2811965" cy="1938992"/>
          </a:xfrm>
          <a:prstGeom prst="rect">
            <a:avLst/>
          </a:prstGeom>
          <a:solidFill>
            <a:schemeClr val="bg1"/>
          </a:solidFill>
        </p:spPr>
        <p:txBody>
          <a:bodyPr wrap="square">
            <a:spAutoFit/>
          </a:bodyPr>
          <a:lstStyle/>
          <a:p>
            <a:r>
              <a:rPr lang="en-GB" sz="2400">
                <a:latin typeface="HelveticaNeueLT Pro 55 Roman"/>
              </a:rPr>
              <a:t>So Zara asks her dad to think about moving this if the flooding risk worsens.</a:t>
            </a:r>
          </a:p>
        </p:txBody>
      </p:sp>
      <p:pic>
        <p:nvPicPr>
          <p:cNvPr id="8" name="Picture 7" descr="Logo, company name&#10;&#10;Description automatically generated">
            <a:hlinkClick r:id="rId4" action="ppaction://hlinksldjump"/>
            <a:extLst>
              <a:ext uri="{FF2B5EF4-FFF2-40B4-BE49-F238E27FC236}">
                <a16:creationId xmlns:a16="http://schemas.microsoft.com/office/drawing/2014/main" id="{0656AA10-2AF1-97A3-A42B-14F5E9764AC5}"/>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l="3530" t="16668" r="-3530" b="50763"/>
          <a:stretch/>
        </p:blipFill>
        <p:spPr>
          <a:xfrm>
            <a:off x="9915115" y="154523"/>
            <a:ext cx="1972277" cy="361043"/>
          </a:xfrm>
          <a:prstGeom prst="rect">
            <a:avLst/>
          </a:prstGeom>
        </p:spPr>
      </p:pic>
      <p:sp>
        <p:nvSpPr>
          <p:cNvPr id="7" name="Title 6">
            <a:extLst>
              <a:ext uri="{FF2B5EF4-FFF2-40B4-BE49-F238E27FC236}">
                <a16:creationId xmlns:a16="http://schemas.microsoft.com/office/drawing/2014/main" id="{C888F2B4-1976-6A41-27E8-CE55BFBDA253}"/>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20539049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6000">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14:bounceEnd="56000">
                                          <p:cBhvr additive="base">
                                            <p:cTn id="30" dur="500" fill="hold"/>
                                            <p:tgtEl>
                                              <p:spTgt spid="10"/>
                                            </p:tgtEl>
                                            <p:attrNameLst>
                                              <p:attrName>ppt_x</p:attrName>
                                            </p:attrNameLst>
                                          </p:cBhvr>
                                          <p:tavLst>
                                            <p:tav tm="0">
                                              <p:val>
                                                <p:strVal val="1+#ppt_w/2"/>
                                              </p:val>
                                            </p:tav>
                                            <p:tav tm="100000">
                                              <p:val>
                                                <p:strVal val="#ppt_x"/>
                                              </p:val>
                                            </p:tav>
                                          </p:tavLst>
                                        </p:anim>
                                        <p:anim calcmode="lin" valueType="num" p14:bounceEnd="56000">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10" grpId="0" animBg="1"/>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pic>
        <p:nvPicPr>
          <p:cNvPr id="8" name="Picture 7" descr="A person sitting on the floor reading a book&#10;&#10;Description automatically generated with medium confidence">
            <a:extLst>
              <a:ext uri="{FF2B5EF4-FFF2-40B4-BE49-F238E27FC236}">
                <a16:creationId xmlns:a16="http://schemas.microsoft.com/office/drawing/2014/main" id="{58C603E2-EACA-D0CF-BBF7-9525EE2357BA}"/>
              </a:ext>
            </a:extLst>
          </p:cNvPr>
          <p:cNvPicPr>
            <a:picLocks noGrp="1" noRot="1" noChangeAspect="1" noMove="1" noResize="1" noEditPoints="1" noAdjustHandles="1" noChangeArrowheads="1" noChangeShapeType="1" noCrop="1"/>
          </p:cNvPicPr>
          <p:nvPr/>
        </p:nvPicPr>
        <p:blipFill rotWithShape="1">
          <a:blip r:embed="rId3" cstate="email">
            <a:grayscl/>
            <a:extLst>
              <a:ext uri="{28A0092B-C50C-407E-A947-70E740481C1C}">
                <a14:useLocalDpi xmlns:a14="http://schemas.microsoft.com/office/drawing/2010/main"/>
              </a:ext>
            </a:extLst>
          </a:blip>
          <a:srcRect/>
          <a:stretch/>
        </p:blipFill>
        <p:spPr>
          <a:xfrm>
            <a:off x="679620" y="302714"/>
            <a:ext cx="5416380" cy="5449770"/>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43096" y="284414"/>
            <a:ext cx="2894232" cy="25463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Outside the rain is heavy. </a:t>
            </a:r>
          </a:p>
        </p:txBody>
      </p:sp>
      <p:sp>
        <p:nvSpPr>
          <p:cNvPr id="5" name="Rectangle 4">
            <a:extLst>
              <a:ext uri="{FF2B5EF4-FFF2-40B4-BE49-F238E27FC236}">
                <a16:creationId xmlns:a16="http://schemas.microsoft.com/office/drawing/2014/main" id="{19091085-CD97-C512-117A-0D9E3A643863}"/>
              </a:ext>
            </a:extLst>
          </p:cNvPr>
          <p:cNvSpPr>
            <a:spLocks noGrp="1" noRot="1" noMove="1" noResize="1" noEditPoints="1" noAdjustHandles="1" noChangeArrowheads="1" noChangeShapeType="1"/>
          </p:cNvSpPr>
          <p:nvPr/>
        </p:nvSpPr>
        <p:spPr>
          <a:xfrm>
            <a:off x="633437" y="2830750"/>
            <a:ext cx="2903890" cy="2940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is still worried about the risk of flooding. </a:t>
            </a:r>
          </a:p>
          <a:p>
            <a:r>
              <a:rPr lang="en-GB" sz="2400">
                <a:latin typeface="HelveticaNeueLT Pro 55 Roman" panose="020B0604020202020204" pitchFamily="34" charset="0"/>
              </a:rPr>
              <a:t>.</a:t>
            </a:r>
            <a:endParaRPr lang="en-GB" sz="2400">
              <a:solidFill>
                <a:schemeClr val="tx1"/>
              </a:solidFill>
              <a:latin typeface="HelveticaNeueLT Pro 55 Roman" panose="020B0604020202020204" pitchFamily="34" charset="0"/>
            </a:endParaRPr>
          </a:p>
        </p:txBody>
      </p:sp>
      <p:pic>
        <p:nvPicPr>
          <p:cNvPr id="7" name="Picture 6" descr="A picture containing nature, rain&#10;&#10;Description automatically generated">
            <a:extLst>
              <a:ext uri="{FF2B5EF4-FFF2-40B4-BE49-F238E27FC236}">
                <a16:creationId xmlns:a16="http://schemas.microsoft.com/office/drawing/2014/main" id="{D38984B6-AA64-D557-ECA0-274DAE44938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a:ext>
            </a:extLst>
          </a:blip>
          <a:stretch>
            <a:fillRect/>
          </a:stretch>
        </p:blipFill>
        <p:spPr>
          <a:xfrm>
            <a:off x="6011694" y="302714"/>
            <a:ext cx="5182981" cy="5449770"/>
          </a:xfrm>
          <a:prstGeom prst="rect">
            <a:avLst/>
          </a:prstGeom>
        </p:spPr>
      </p:pic>
      <p:sp>
        <p:nvSpPr>
          <p:cNvPr id="4" name="TextBox 3">
            <a:extLst>
              <a:ext uri="{FF2B5EF4-FFF2-40B4-BE49-F238E27FC236}">
                <a16:creationId xmlns:a16="http://schemas.microsoft.com/office/drawing/2014/main" id="{6A9C1EE6-38D1-8077-706D-FB73120ED866}"/>
              </a:ext>
            </a:extLst>
          </p:cNvPr>
          <p:cNvSpPr txBox="1">
            <a:spLocks noGrp="1" noRot="1" noMove="1" noResize="1" noEditPoints="1" noAdjustHandles="1" noChangeArrowheads="1" noChangeShapeType="1"/>
          </p:cNvSpPr>
          <p:nvPr/>
        </p:nvSpPr>
        <p:spPr>
          <a:xfrm>
            <a:off x="8391926" y="4314409"/>
            <a:ext cx="2903891" cy="1477328"/>
          </a:xfrm>
          <a:prstGeom prst="rect">
            <a:avLst/>
          </a:prstGeom>
          <a:solidFill>
            <a:schemeClr val="bg1"/>
          </a:solidFill>
        </p:spPr>
        <p:txBody>
          <a:bodyPr wrap="square">
            <a:spAutoFit/>
          </a:bodyPr>
          <a:lstStyle/>
          <a:p>
            <a:pPr marL="0" indent="0" algn="ctr">
              <a:buNone/>
            </a:pPr>
            <a:endParaRPr lang="en-GB" sz="2400">
              <a:latin typeface="HelveticaNeueLT Pro 55 Roman"/>
            </a:endParaRPr>
          </a:p>
          <a:p>
            <a:pPr marL="0" indent="0" algn="ctr">
              <a:buNone/>
            </a:pPr>
            <a:r>
              <a:rPr lang="en-GB" sz="2400">
                <a:latin typeface="HelveticaNeueLT Pro 55 Roman"/>
              </a:rPr>
              <a:t>What does she do next?</a:t>
            </a:r>
          </a:p>
          <a:p>
            <a:pPr marL="0" indent="0" algn="ctr">
              <a:buNone/>
            </a:pPr>
            <a:endParaRPr lang="en-GB">
              <a:latin typeface="HelveticaNeueLT Pro 55 Roman" panose="020B0604020202020204" pitchFamily="34" charset="0"/>
            </a:endParaRPr>
          </a:p>
        </p:txBody>
      </p:sp>
      <p:grpSp>
        <p:nvGrpSpPr>
          <p:cNvPr id="6" name="Group 5">
            <a:extLst>
              <a:ext uri="{FF2B5EF4-FFF2-40B4-BE49-F238E27FC236}">
                <a16:creationId xmlns:a16="http://schemas.microsoft.com/office/drawing/2014/main" id="{5762A717-D37F-3C3D-D2D7-B2245C4EBF2F}"/>
              </a:ext>
            </a:extLst>
          </p:cNvPr>
          <p:cNvGrpSpPr>
            <a:grpSpLocks noGrp="1" noUngrp="1" noRot="1" noMove="1" noResize="1"/>
          </p:cNvGrpSpPr>
          <p:nvPr/>
        </p:nvGrpSpPr>
        <p:grpSpPr>
          <a:xfrm>
            <a:off x="3537325" y="1816555"/>
            <a:ext cx="2558675" cy="2523751"/>
            <a:chOff x="948126" y="2912116"/>
            <a:chExt cx="2691443" cy="2523751"/>
          </a:xfrm>
        </p:grpSpPr>
        <p:sp>
          <p:nvSpPr>
            <p:cNvPr id="9" name="Rectangle 8">
              <a:extLst>
                <a:ext uri="{FF2B5EF4-FFF2-40B4-BE49-F238E27FC236}">
                  <a16:creationId xmlns:a16="http://schemas.microsoft.com/office/drawing/2014/main" id="{679F6109-9DEF-6ADE-35D2-886A19D0F7D2}"/>
                </a:ext>
              </a:extLst>
            </p:cNvPr>
            <p:cNvSpPr>
              <a:spLocks noGrp="1" noRot="1" noMove="1" noResize="1" noEditPoints="1" noAdjustHandles="1" noChangeArrowheads="1" noChangeShapeType="1"/>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B239F5BA-1FB0-3571-B3A2-5546C1CDCF15}"/>
                </a:ext>
              </a:extLst>
            </p:cNvPr>
            <p:cNvSpPr txBox="1">
              <a:spLocks noGrp="1" noRot="1" noMove="1" noResize="1" noEditPoints="1" noAdjustHandles="1" noChangeArrowheads="1" noChangeShapeType="1"/>
            </p:cNvSpPr>
            <p:nvPr/>
          </p:nvSpPr>
          <p:spPr>
            <a:xfrm>
              <a:off x="1187756" y="3750266"/>
              <a:ext cx="2400423" cy="1323439"/>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hlinkClick r:id="rId5" action="ppaction://hlinksldjump">
                    <a:extLst>
                      <a:ext uri="{A12FA001-AC4F-418D-AE19-62706E023703}">
                        <ahyp:hlinkClr xmlns:ahyp="http://schemas.microsoft.com/office/drawing/2018/hyperlinkcolor" val="tx"/>
                      </a:ext>
                    </a:extLst>
                  </a:hlinkClick>
                </a:rPr>
                <a:t>Zara looks at the Met Office weather forecast to learn more.</a:t>
              </a:r>
              <a:endParaRPr lang="en-GB" sz="2000">
                <a:solidFill>
                  <a:schemeClr val="bg1"/>
                </a:solidFill>
                <a:latin typeface="HelveticaNeueLT Pro 55 Roman" panose="020B0604020202020204" pitchFamily="34" charset="0"/>
              </a:endParaRPr>
            </a:p>
          </p:txBody>
        </p:sp>
        <p:pic>
          <p:nvPicPr>
            <p:cNvPr id="11" name="Picture 10" descr="Graphical user interface, application&#10;&#10;Description automatically generated">
              <a:extLst>
                <a:ext uri="{FF2B5EF4-FFF2-40B4-BE49-F238E27FC236}">
                  <a16:creationId xmlns:a16="http://schemas.microsoft.com/office/drawing/2014/main" id="{CEE29CDC-EAB7-5BE6-7153-290586E8EA47}"/>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187756" y="2912116"/>
              <a:ext cx="2218322" cy="1246832"/>
            </a:xfrm>
            <a:prstGeom prst="rect">
              <a:avLst/>
            </a:prstGeom>
          </p:spPr>
        </p:pic>
      </p:grpSp>
      <p:grpSp>
        <p:nvGrpSpPr>
          <p:cNvPr id="12" name="Group 11">
            <a:extLst>
              <a:ext uri="{FF2B5EF4-FFF2-40B4-BE49-F238E27FC236}">
                <a16:creationId xmlns:a16="http://schemas.microsoft.com/office/drawing/2014/main" id="{2382DEA2-3F43-D617-2480-068DF050C0B1}"/>
              </a:ext>
            </a:extLst>
          </p:cNvPr>
          <p:cNvGrpSpPr>
            <a:grpSpLocks noGrp="1" noUngrp="1" noRot="1" noMove="1" noResize="1"/>
          </p:cNvGrpSpPr>
          <p:nvPr/>
        </p:nvGrpSpPr>
        <p:grpSpPr>
          <a:xfrm>
            <a:off x="6096001" y="1836026"/>
            <a:ext cx="2295926" cy="2522579"/>
            <a:chOff x="8327880" y="2957485"/>
            <a:chExt cx="2780262" cy="2478382"/>
          </a:xfrm>
        </p:grpSpPr>
        <p:sp>
          <p:nvSpPr>
            <p:cNvPr id="13" name="Rectangle 12">
              <a:extLst>
                <a:ext uri="{FF2B5EF4-FFF2-40B4-BE49-F238E27FC236}">
                  <a16:creationId xmlns:a16="http://schemas.microsoft.com/office/drawing/2014/main" id="{2D2D2EE9-5C12-3B1E-740C-DBBF6C5B44E5}"/>
                </a:ext>
              </a:extLst>
            </p:cNvPr>
            <p:cNvSpPr>
              <a:spLocks noGrp="1" noRot="1" noMove="1" noResize="1" noEditPoints="1" noAdjustHandles="1" noChangeArrowheads="1" noChangeShapeType="1"/>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5013869B-C6FA-5EF8-7186-2C0F3B1B5239}"/>
                </a:ext>
              </a:extLst>
            </p:cNvPr>
            <p:cNvSpPr txBox="1">
              <a:spLocks noGrp="1" noRot="1" noMove="1" noResize="1" noEditPoints="1" noAdjustHandles="1" noChangeArrowheads="1" noChangeShapeType="1"/>
            </p:cNvSpPr>
            <p:nvPr/>
          </p:nvSpPr>
          <p:spPr>
            <a:xfrm>
              <a:off x="8459697" y="3776163"/>
              <a:ext cx="2648444" cy="1323439"/>
            </a:xfrm>
            <a:prstGeom prst="rect">
              <a:avLst/>
            </a:prstGeom>
            <a:noFill/>
          </p:spPr>
          <p:txBody>
            <a:bodyPr wrap="square" rtlCol="0">
              <a:spAutoFit/>
            </a:bodyPr>
            <a:lstStyle/>
            <a:p>
              <a:r>
                <a:rPr lang="en-GB" sz="2000">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can now relax because her house is prepared.</a:t>
              </a:r>
              <a:endParaRPr lang="en-GB" sz="2000">
                <a:latin typeface="HelveticaNeueLT Pro 55 Roman" panose="020B0604020202020204" pitchFamily="34" charset="0"/>
              </a:endParaRPr>
            </a:p>
          </p:txBody>
        </p:sp>
        <p:pic>
          <p:nvPicPr>
            <p:cNvPr id="15" name="Picture 14" descr="Shape&#10;&#10;Description automatically generated with medium confidence">
              <a:extLst>
                <a:ext uri="{FF2B5EF4-FFF2-40B4-BE49-F238E27FC236}">
                  <a16:creationId xmlns:a16="http://schemas.microsoft.com/office/drawing/2014/main" id="{978E74BC-1091-2184-84C5-DEAD75A6BF75}"/>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tretch>
              <a:fillRect/>
            </a:stretch>
          </p:blipFill>
          <p:spPr>
            <a:xfrm>
              <a:off x="8606289" y="2957485"/>
              <a:ext cx="2091626" cy="1175622"/>
            </a:xfrm>
            <a:prstGeom prst="rect">
              <a:avLst/>
            </a:prstGeom>
          </p:spPr>
        </p:pic>
      </p:grpSp>
      <p:sp>
        <p:nvSpPr>
          <p:cNvPr id="16" name="Title 15">
            <a:extLst>
              <a:ext uri="{FF2B5EF4-FFF2-40B4-BE49-F238E27FC236}">
                <a16:creationId xmlns:a16="http://schemas.microsoft.com/office/drawing/2014/main" id="{B1941DB2-993B-CA0D-CDB4-3EFDB5246C8B}"/>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7051608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14:presetBounceEnd="54000">
                                      <p:stCondLst>
                                        <p:cond delay="100"/>
                                      </p:stCondLst>
                                      <p:childTnLst>
                                        <p:set>
                                          <p:cBhvr>
                                            <p:cTn id="15" dur="1" fill="hold">
                                              <p:stCondLst>
                                                <p:cond delay="0"/>
                                              </p:stCondLst>
                                            </p:cTn>
                                            <p:tgtEl>
                                              <p:spTgt spid="3"/>
                                            </p:tgtEl>
                                            <p:attrNameLst>
                                              <p:attrName>style.visibility</p:attrName>
                                            </p:attrNameLst>
                                          </p:cBhvr>
                                          <p:to>
                                            <p:strVal val="visible"/>
                                          </p:to>
                                        </p:set>
                                        <p:anim calcmode="lin" valueType="num" p14:bounceEnd="54000">
                                          <p:cBhvr additive="base">
                                            <p:cTn id="16"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17" dur="19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14:presetBounceEnd="54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54000">
                                          <p:cBhvr additive="base">
                                            <p:cTn id="21" dur="1900" fill="hold"/>
                                            <p:tgtEl>
                                              <p:spTgt spid="5"/>
                                            </p:tgtEl>
                                            <p:attrNameLst>
                                              <p:attrName>ppt_x</p:attrName>
                                            </p:attrNameLst>
                                          </p:cBhvr>
                                          <p:tavLst>
                                            <p:tav tm="0">
                                              <p:val>
                                                <p:strVal val="0-#ppt_w/2"/>
                                              </p:val>
                                            </p:tav>
                                            <p:tav tm="100000">
                                              <p:val>
                                                <p:strVal val="#ppt_x"/>
                                              </p:val>
                                            </p:tav>
                                          </p:tavLst>
                                        </p:anim>
                                        <p:anim calcmode="lin" valueType="num" p14:bounceEnd="54000">
                                          <p:cBhvr additive="base">
                                            <p:cTn id="22"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56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56000">
                                          <p:cBhvr additive="base">
                                            <p:cTn id="27" dur="500" fill="hold"/>
                                            <p:tgtEl>
                                              <p:spTgt spid="4"/>
                                            </p:tgtEl>
                                            <p:attrNameLst>
                                              <p:attrName>ppt_x</p:attrName>
                                            </p:attrNameLst>
                                          </p:cBhvr>
                                          <p:tavLst>
                                            <p:tav tm="0">
                                              <p:val>
                                                <p:strVal val="1+#ppt_w/2"/>
                                              </p:val>
                                            </p:tav>
                                            <p:tav tm="100000">
                                              <p:val>
                                                <p:strVal val="#ppt_x"/>
                                              </p:val>
                                            </p:tav>
                                          </p:tavLst>
                                        </p:anim>
                                        <p:anim calcmode="lin" valueType="num" p14:bounceEnd="56000">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70000">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14:bounceEnd="70000">
                                          <p:cBhvr additive="base">
                                            <p:cTn id="33" dur="1600" fill="hold"/>
                                            <p:tgtEl>
                                              <p:spTgt spid="6"/>
                                            </p:tgtEl>
                                            <p:attrNameLst>
                                              <p:attrName>ppt_x</p:attrName>
                                            </p:attrNameLst>
                                          </p:cBhvr>
                                          <p:tavLst>
                                            <p:tav tm="0">
                                              <p:val>
                                                <p:strVal val="0-#ppt_w/2"/>
                                              </p:val>
                                            </p:tav>
                                            <p:tav tm="100000">
                                              <p:val>
                                                <p:strVal val="#ppt_x"/>
                                              </p:val>
                                            </p:tav>
                                          </p:tavLst>
                                        </p:anim>
                                        <p:anim calcmode="lin" valueType="num" p14:bounceEnd="70000">
                                          <p:cBhvr additive="base">
                                            <p:cTn id="34" dur="1600" fill="hold"/>
                                            <p:tgtEl>
                                              <p:spTgt spid="6"/>
                                            </p:tgtEl>
                                            <p:attrNameLst>
                                              <p:attrName>ppt_y</p:attrName>
                                            </p:attrNameLst>
                                          </p:cBhvr>
                                          <p:tavLst>
                                            <p:tav tm="0">
                                              <p:val>
                                                <p:strVal val="#ppt_y"/>
                                              </p:val>
                                            </p:tav>
                                            <p:tav tm="100000">
                                              <p:val>
                                                <p:strVal val="#ppt_y"/>
                                              </p:val>
                                            </p:tav>
                                          </p:tavLst>
                                        </p:anim>
                                      </p:childTnLst>
                                    </p:cTn>
                                  </p:par>
                                </p:childTnLst>
                              </p:cTn>
                            </p:par>
                            <p:par>
                              <p:cTn id="35" fill="hold">
                                <p:stCondLst>
                                  <p:cond delay="1600"/>
                                </p:stCondLst>
                                <p:childTnLst>
                                  <p:par>
                                    <p:cTn id="36" presetID="2" presetClass="entr" presetSubtype="2" fill="hold" nodeType="afterEffect" p14:presetBounceEnd="84000">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14:bounceEnd="84000">
                                          <p:cBhvr additive="base">
                                            <p:cTn id="38" dur="3200" fill="hold"/>
                                            <p:tgtEl>
                                              <p:spTgt spid="12"/>
                                            </p:tgtEl>
                                            <p:attrNameLst>
                                              <p:attrName>ppt_x</p:attrName>
                                            </p:attrNameLst>
                                          </p:cBhvr>
                                          <p:tavLst>
                                            <p:tav tm="0">
                                              <p:val>
                                                <p:strVal val="1+#ppt_w/2"/>
                                              </p:val>
                                            </p:tav>
                                            <p:tav tm="100000">
                                              <p:val>
                                                <p:strVal val="#ppt_x"/>
                                              </p:val>
                                            </p:tav>
                                          </p:tavLst>
                                        </p:anim>
                                        <p:anim calcmode="lin" valueType="num" p14:bounceEnd="84000">
                                          <p:cBhvr additive="base">
                                            <p:cTn id="39" dur="32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10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1900" fill="hold"/>
                                            <p:tgtEl>
                                              <p:spTgt spid="3"/>
                                            </p:tgtEl>
                                            <p:attrNameLst>
                                              <p:attrName>ppt_x</p:attrName>
                                            </p:attrNameLst>
                                          </p:cBhvr>
                                          <p:tavLst>
                                            <p:tav tm="0">
                                              <p:val>
                                                <p:strVal val="0-#ppt_w/2"/>
                                              </p:val>
                                            </p:tav>
                                            <p:tav tm="100000">
                                              <p:val>
                                                <p:strVal val="#ppt_x"/>
                                              </p:val>
                                            </p:tav>
                                          </p:tavLst>
                                        </p:anim>
                                        <p:anim calcmode="lin" valueType="num">
                                          <p:cBhvr additive="base">
                                            <p:cTn id="17" dur="1900" fill="hold"/>
                                            <p:tgtEl>
                                              <p:spTgt spid="3"/>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1900" fill="hold"/>
                                            <p:tgtEl>
                                              <p:spTgt spid="5"/>
                                            </p:tgtEl>
                                            <p:attrNameLst>
                                              <p:attrName>ppt_x</p:attrName>
                                            </p:attrNameLst>
                                          </p:cBhvr>
                                          <p:tavLst>
                                            <p:tav tm="0">
                                              <p:val>
                                                <p:strVal val="0-#ppt_w/2"/>
                                              </p:val>
                                            </p:tav>
                                            <p:tav tm="100000">
                                              <p:val>
                                                <p:strVal val="#ppt_x"/>
                                              </p:val>
                                            </p:tav>
                                          </p:tavLst>
                                        </p:anim>
                                        <p:anim calcmode="lin" valueType="num">
                                          <p:cBhvr additive="base">
                                            <p:cTn id="22" dur="19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additive="base">
                                            <p:cTn id="33" dur="1600" fill="hold"/>
                                            <p:tgtEl>
                                              <p:spTgt spid="6"/>
                                            </p:tgtEl>
                                            <p:attrNameLst>
                                              <p:attrName>ppt_x</p:attrName>
                                            </p:attrNameLst>
                                          </p:cBhvr>
                                          <p:tavLst>
                                            <p:tav tm="0">
                                              <p:val>
                                                <p:strVal val="0-#ppt_w/2"/>
                                              </p:val>
                                            </p:tav>
                                            <p:tav tm="100000">
                                              <p:val>
                                                <p:strVal val="#ppt_x"/>
                                              </p:val>
                                            </p:tav>
                                          </p:tavLst>
                                        </p:anim>
                                        <p:anim calcmode="lin" valueType="num">
                                          <p:cBhvr additive="base">
                                            <p:cTn id="34" dur="1600" fill="hold"/>
                                            <p:tgtEl>
                                              <p:spTgt spid="6"/>
                                            </p:tgtEl>
                                            <p:attrNameLst>
                                              <p:attrName>ppt_y</p:attrName>
                                            </p:attrNameLst>
                                          </p:cBhvr>
                                          <p:tavLst>
                                            <p:tav tm="0">
                                              <p:val>
                                                <p:strVal val="#ppt_y"/>
                                              </p:val>
                                            </p:tav>
                                            <p:tav tm="100000">
                                              <p:val>
                                                <p:strVal val="#ppt_y"/>
                                              </p:val>
                                            </p:tav>
                                          </p:tavLst>
                                        </p:anim>
                                      </p:childTnLst>
                                    </p:cTn>
                                  </p:par>
                                </p:childTnLst>
                              </p:cTn>
                            </p:par>
                            <p:par>
                              <p:cTn id="35" fill="hold">
                                <p:stCondLst>
                                  <p:cond delay="1600"/>
                                </p:stCondLst>
                                <p:childTnLst>
                                  <p:par>
                                    <p:cTn id="36" presetID="2" presetClass="entr" presetSubtype="2"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3200" fill="hold"/>
                                            <p:tgtEl>
                                              <p:spTgt spid="12"/>
                                            </p:tgtEl>
                                            <p:attrNameLst>
                                              <p:attrName>ppt_x</p:attrName>
                                            </p:attrNameLst>
                                          </p:cBhvr>
                                          <p:tavLst>
                                            <p:tav tm="0">
                                              <p:val>
                                                <p:strVal val="1+#ppt_w/2"/>
                                              </p:val>
                                            </p:tav>
                                            <p:tav tm="100000">
                                              <p:val>
                                                <p:strVal val="#ppt_x"/>
                                              </p:val>
                                            </p:tav>
                                          </p:tavLst>
                                        </p:anim>
                                        <p:anim calcmode="lin" valueType="num">
                                          <p:cBhvr additive="base">
                                            <p:cTn id="39" dur="32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5D5BA-8348-1AA0-2C8B-D7842ACC0AD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79622" y="365125"/>
            <a:ext cx="10478528" cy="5387359"/>
          </a:xfrm>
          <a:prstGeom prst="rect">
            <a:avLst/>
          </a:prstGeom>
        </p:spPr>
      </p:pic>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descr="A street with water on the ground">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3">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pic>
        <p:nvPicPr>
          <p:cNvPr id="7" name="Picture 6" descr="A person and person looking at a phone">
            <a:extLst>
              <a:ext uri="{FF2B5EF4-FFF2-40B4-BE49-F238E27FC236}">
                <a16:creationId xmlns:a16="http://schemas.microsoft.com/office/drawing/2014/main" id="{10D492B2-9939-C630-42A8-7E6EA380201E}"/>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a:stretch/>
        </p:blipFill>
        <p:spPr>
          <a:xfrm>
            <a:off x="679622" y="325872"/>
            <a:ext cx="5959303" cy="5436137"/>
          </a:xfrm>
          <a:prstGeom prst="rect">
            <a:avLst/>
          </a:prstGeom>
        </p:spPr>
      </p:pic>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607389" y="2655651"/>
            <a:ext cx="3120853" cy="31509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Font typeface="Calibri" panose="020F0502020204030204" pitchFamily="34" charset="0"/>
              <a:buNone/>
            </a:pPr>
            <a:r>
              <a:rPr lang="en-GB" sz="2400">
                <a:solidFill>
                  <a:schemeClr val="tx1"/>
                </a:solidFill>
                <a:latin typeface="HelveticaNeueLT Pro 55 Roman"/>
              </a:rPr>
              <a:t>Zara’s dad is still concerned about the flooding and would like some more information so he asks Zara to use the internet to find out more.</a:t>
            </a:r>
          </a:p>
        </p:txBody>
      </p:sp>
      <p:pic>
        <p:nvPicPr>
          <p:cNvPr id="5" name="Picture 4" descr="Logo, company name&#10;&#10;Description automatically generated">
            <a:hlinkClick r:id="rId5" action="ppaction://hlinksldjump"/>
            <a:extLst>
              <a:ext uri="{FF2B5EF4-FFF2-40B4-BE49-F238E27FC236}">
                <a16:creationId xmlns:a16="http://schemas.microsoft.com/office/drawing/2014/main" id="{5BB307C8-D703-17F4-F512-C4DDAF387A5D}"/>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l="3530" t="16668" r="-3530" b="43743"/>
          <a:stretch/>
        </p:blipFill>
        <p:spPr>
          <a:xfrm>
            <a:off x="9915115" y="154523"/>
            <a:ext cx="1972277" cy="438864"/>
          </a:xfrm>
          <a:prstGeom prst="rect">
            <a:avLst/>
          </a:prstGeom>
        </p:spPr>
      </p:pic>
    </p:spTree>
    <p:extLst>
      <p:ext uri="{BB962C8B-B14F-4D97-AF65-F5344CB8AC3E}">
        <p14:creationId xmlns:p14="http://schemas.microsoft.com/office/powerpoint/2010/main" val="203461284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14:presetBounceEnd="64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4000">
                                          <p:cBhvr additive="base">
                                            <p:cTn id="11" dur="1400" fill="hold"/>
                                            <p:tgtEl>
                                              <p:spTgt spid="7"/>
                                            </p:tgtEl>
                                            <p:attrNameLst>
                                              <p:attrName>ppt_x</p:attrName>
                                            </p:attrNameLst>
                                          </p:cBhvr>
                                          <p:tavLst>
                                            <p:tav tm="0">
                                              <p:val>
                                                <p:strVal val="0-#ppt_w/2"/>
                                              </p:val>
                                            </p:tav>
                                            <p:tav tm="100000">
                                              <p:val>
                                                <p:strVal val="#ppt_x"/>
                                              </p:val>
                                            </p:tav>
                                          </p:tavLst>
                                        </p:anim>
                                        <p:anim calcmode="lin" valueType="num" p14:bounceEnd="64000">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900"/>
                                </p:stCondLst>
                                <p:childTnLst>
                                  <p:par>
                                    <p:cTn id="14" presetID="2" presetClass="entr" presetSubtype="8" fill="hold" grpId="0" nodeType="afterEffect" p14:presetBounceEnd="70000">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14:bounceEnd="70000">
                                          <p:cBhvr additive="base">
                                            <p:cTn id="16" dur="500" fill="hold"/>
                                            <p:tgtEl>
                                              <p:spTgt spid="8"/>
                                            </p:tgtEl>
                                            <p:attrNameLst>
                                              <p:attrName>ppt_x</p:attrName>
                                            </p:attrNameLst>
                                          </p:cBhvr>
                                          <p:tavLst>
                                            <p:tav tm="0">
                                              <p:val>
                                                <p:strVal val="0-#ppt_w/2"/>
                                              </p:val>
                                            </p:tav>
                                            <p:tav tm="100000">
                                              <p:val>
                                                <p:strVal val="#ppt_x"/>
                                              </p:val>
                                            </p:tav>
                                          </p:tavLst>
                                        </p:anim>
                                        <p:anim calcmode="lin" valueType="num" p14:bounceEnd="70000">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24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400" fill="hold"/>
                                            <p:tgtEl>
                                              <p:spTgt spid="7"/>
                                            </p:tgtEl>
                                            <p:attrNameLst>
                                              <p:attrName>ppt_x</p:attrName>
                                            </p:attrNameLst>
                                          </p:cBhvr>
                                          <p:tavLst>
                                            <p:tav tm="0">
                                              <p:val>
                                                <p:strVal val="0-#ppt_w/2"/>
                                              </p:val>
                                            </p:tav>
                                            <p:tav tm="100000">
                                              <p:val>
                                                <p:strVal val="#ppt_x"/>
                                              </p:val>
                                            </p:tav>
                                          </p:tavLst>
                                        </p:anim>
                                        <p:anim calcmode="lin" valueType="num">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900"/>
                                </p:stCondLst>
                                <p:childTnLst>
                                  <p:par>
                                    <p:cTn id="14" presetID="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ppt_y"/>
                                              </p:val>
                                            </p:tav>
                                            <p:tav tm="100000">
                                              <p:val>
                                                <p:strVal val="#ppt_y"/>
                                              </p:val>
                                            </p:tav>
                                          </p:tavLst>
                                        </p:anim>
                                      </p:childTnLst>
                                    </p:cTn>
                                  </p:par>
                                </p:childTnLst>
                              </p:cTn>
                            </p:par>
                            <p:par>
                              <p:cTn id="18" fill="hold">
                                <p:stCondLst>
                                  <p:cond delay="2400"/>
                                </p:stCondLst>
                                <p:childTnLst>
                                  <p:par>
                                    <p:cTn id="19" presetID="1"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5D5BA-8348-1AA0-2C8B-D7842ACC0AD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79622" y="365125"/>
            <a:ext cx="10478528" cy="5387359"/>
          </a:xfrm>
          <a:prstGeom prst="rect">
            <a:avLst/>
          </a:prstGeom>
        </p:spPr>
      </p:pic>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1115122" y="541338"/>
            <a:ext cx="9256016" cy="3887787"/>
          </a:xfrm>
        </p:spPr>
        <p:txBody>
          <a:bodyPr>
            <a:normAutofit/>
          </a:bodyPr>
          <a:lstStyle/>
          <a:p>
            <a:pPr marL="0" indent="0">
              <a:buNone/>
            </a:pPr>
            <a:r>
              <a:rPr lang="en-GB">
                <a:latin typeface="HelveticaNeueLT Pro 55 Roman" panose="020B0604020202020204" pitchFamily="34" charset="0"/>
              </a:rPr>
              <a:t>Zara’s dad isn’t sure either but does feel concerned. He suggests they look online together.</a:t>
            </a:r>
          </a:p>
          <a:p>
            <a:pPr marL="0" indent="0">
              <a:buNone/>
            </a:pPr>
            <a:endParaRPr lang="en-GB">
              <a:latin typeface="HelveticaNeueLT Pro 55 Roman" panose="020B0604020202020204" pitchFamily="34" charset="0"/>
            </a:endParaRPr>
          </a:p>
          <a:p>
            <a:pPr marL="0" indent="0" algn="ctr">
              <a:buNone/>
            </a:pPr>
            <a:r>
              <a:rPr lang="en-GB">
                <a:latin typeface="HelveticaNeueLT Pro 55 Roman" panose="020B0604020202020204" pitchFamily="34" charset="0"/>
                <a:hlinkClick r:id="rId4" action="ppaction://hlinksldjump"/>
              </a:rPr>
              <a:t>Continue</a:t>
            </a: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a:p>
            <a:pPr marL="0" indent="0">
              <a:buNone/>
            </a:pPr>
            <a:endParaRPr lang="en-GB">
              <a:latin typeface="HelveticaNeueLT Pro 55 Roman" panose="020B0604020202020204" pitchFamily="34" charset="0"/>
            </a:endParaRPr>
          </a:p>
        </p:txBody>
      </p:sp>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3">
            <a:grayscl/>
            <a:extLst>
              <a:ext uri="{28A0092B-C50C-407E-A947-70E740481C1C}">
                <a14:useLocalDpi xmlns:a14="http://schemas.microsoft.com/office/drawing/2010/main"/>
              </a:ext>
            </a:extLst>
          </a:blip>
          <a:stretch>
            <a:fillRect/>
          </a:stretch>
        </p:blipFill>
        <p:spPr>
          <a:xfrm>
            <a:off x="751855" y="365125"/>
            <a:ext cx="10478528" cy="5426612"/>
          </a:xfrm>
          <a:prstGeom prst="rect">
            <a:avLst/>
          </a:prstGeom>
        </p:spPr>
      </p:pic>
      <p:pic>
        <p:nvPicPr>
          <p:cNvPr id="7" name="Picture 6" descr="A person and person looking at a phone&#10;&#10;Description automatically generated with low confidence">
            <a:extLst>
              <a:ext uri="{FF2B5EF4-FFF2-40B4-BE49-F238E27FC236}">
                <a16:creationId xmlns:a16="http://schemas.microsoft.com/office/drawing/2014/main" id="{10D492B2-9939-C630-42A8-7E6EA380201E}"/>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a:stretch/>
        </p:blipFill>
        <p:spPr>
          <a:xfrm>
            <a:off x="679622" y="365124"/>
            <a:ext cx="5959303" cy="5441477"/>
          </a:xfrm>
          <a:prstGeom prst="rect">
            <a:avLst/>
          </a:prstGeom>
        </p:spPr>
      </p:pic>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607389" y="3178629"/>
            <a:ext cx="3288336" cy="26279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 weather forecast has an amber weather warning for rain.</a:t>
            </a:r>
          </a:p>
          <a:p>
            <a:r>
              <a:rPr lang="en-GB" sz="2400">
                <a:solidFill>
                  <a:schemeClr val="tx1"/>
                </a:solidFill>
                <a:latin typeface="HelveticaNeueLT Pro 55 Roman" panose="020B0604020202020204" pitchFamily="34" charset="0"/>
              </a:rPr>
              <a:t>Zara and her dad look at the Met Office to learn about weather warnings.</a:t>
            </a:r>
          </a:p>
        </p:txBody>
      </p:sp>
      <p:grpSp>
        <p:nvGrpSpPr>
          <p:cNvPr id="23" name="Group 22" descr="Weather warnings image">
            <a:extLst>
              <a:ext uri="{FF2B5EF4-FFF2-40B4-BE49-F238E27FC236}">
                <a16:creationId xmlns:a16="http://schemas.microsoft.com/office/drawing/2014/main" id="{B14FBEB1-842E-7AD4-F1DE-2509828B27D3}"/>
              </a:ext>
            </a:extLst>
          </p:cNvPr>
          <p:cNvGrpSpPr>
            <a:grpSpLocks noGrp="1" noUngrp="1" noRot="1" noMove="1" noResize="1"/>
          </p:cNvGrpSpPr>
          <p:nvPr/>
        </p:nvGrpSpPr>
        <p:grpSpPr>
          <a:xfrm>
            <a:off x="6699249" y="131055"/>
            <a:ext cx="4775200" cy="6141157"/>
            <a:chOff x="6699249" y="131055"/>
            <a:chExt cx="4775200" cy="6141157"/>
          </a:xfrm>
        </p:grpSpPr>
        <p:grpSp>
          <p:nvGrpSpPr>
            <p:cNvPr id="5" name="Group 4">
              <a:extLst>
                <a:ext uri="{FF2B5EF4-FFF2-40B4-BE49-F238E27FC236}">
                  <a16:creationId xmlns:a16="http://schemas.microsoft.com/office/drawing/2014/main" id="{67620559-F4F5-3333-2569-1C3DEFE710E0}"/>
                </a:ext>
              </a:extLst>
            </p:cNvPr>
            <p:cNvGrpSpPr>
              <a:grpSpLocks noGrp="1" noUngrp="1" noRot="1" noMove="1" noResize="1"/>
            </p:cNvGrpSpPr>
            <p:nvPr/>
          </p:nvGrpSpPr>
          <p:grpSpPr>
            <a:xfrm>
              <a:off x="6699249" y="131055"/>
              <a:ext cx="4775200" cy="6141157"/>
              <a:chOff x="5446889" y="155398"/>
              <a:chExt cx="4775200" cy="6141157"/>
            </a:xfrm>
          </p:grpSpPr>
          <p:sp>
            <p:nvSpPr>
              <p:cNvPr id="9" name="Rectangle 8">
                <a:extLst>
                  <a:ext uri="{FF2B5EF4-FFF2-40B4-BE49-F238E27FC236}">
                    <a16:creationId xmlns:a16="http://schemas.microsoft.com/office/drawing/2014/main" id="{40A2D7E2-EBD3-17A7-197C-084B0D7046DA}"/>
                  </a:ext>
                </a:extLst>
              </p:cNvPr>
              <p:cNvSpPr>
                <a:spLocks noGrp="1" noRot="1" noMove="1" noResize="1" noEditPoints="1" noAdjustHandles="1" noChangeArrowheads="1" noChangeShapeType="1"/>
              </p:cNvSpPr>
              <p:nvPr/>
            </p:nvSpPr>
            <p:spPr>
              <a:xfrm>
                <a:off x="5974824" y="914095"/>
                <a:ext cx="3657600" cy="4402667"/>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A picture containing night sky&#10;&#10;Description automatically generated">
                <a:extLst>
                  <a:ext uri="{FF2B5EF4-FFF2-40B4-BE49-F238E27FC236}">
                    <a16:creationId xmlns:a16="http://schemas.microsoft.com/office/drawing/2014/main" id="{E8498609-3A0E-0B5E-521B-F02B8FC9CDF8}"/>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a:stretch/>
            </p:blipFill>
            <p:spPr>
              <a:xfrm>
                <a:off x="5446889" y="155398"/>
                <a:ext cx="4775200" cy="6141157"/>
              </a:xfrm>
              <a:prstGeom prst="rect">
                <a:avLst/>
              </a:prstGeom>
            </p:spPr>
          </p:pic>
        </p:grpSp>
        <p:pic>
          <p:nvPicPr>
            <p:cNvPr id="15" name="Picture 14">
              <a:extLst>
                <a:ext uri="{FF2B5EF4-FFF2-40B4-BE49-F238E27FC236}">
                  <a16:creationId xmlns:a16="http://schemas.microsoft.com/office/drawing/2014/main" id="{97B93319-287D-2D5A-0972-EE3C4BFD030A}"/>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a:stretch/>
          </p:blipFill>
          <p:spPr>
            <a:xfrm>
              <a:off x="7227184" y="788238"/>
              <a:ext cx="3729833" cy="4726737"/>
            </a:xfrm>
            <a:prstGeom prst="rect">
              <a:avLst/>
            </a:prstGeom>
          </p:spPr>
        </p:pic>
      </p:grpSp>
      <p:grpSp>
        <p:nvGrpSpPr>
          <p:cNvPr id="18" name="Group 17">
            <a:extLst>
              <a:ext uri="{FF2B5EF4-FFF2-40B4-BE49-F238E27FC236}">
                <a16:creationId xmlns:a16="http://schemas.microsoft.com/office/drawing/2014/main" id="{499829AE-7E8E-2DB6-883F-70C5B09D5E89}"/>
              </a:ext>
            </a:extLst>
          </p:cNvPr>
          <p:cNvGrpSpPr>
            <a:grpSpLocks noGrp="1" noUngrp="1" noRot="1" noMove="1" noResize="1"/>
          </p:cNvGrpSpPr>
          <p:nvPr/>
        </p:nvGrpSpPr>
        <p:grpSpPr>
          <a:xfrm>
            <a:off x="4423660" y="2401243"/>
            <a:ext cx="2218322" cy="2260630"/>
            <a:chOff x="4423660" y="2401243"/>
            <a:chExt cx="2218322" cy="2260630"/>
          </a:xfrm>
        </p:grpSpPr>
        <p:sp>
          <p:nvSpPr>
            <p:cNvPr id="16" name="Rectangle 15">
              <a:extLst>
                <a:ext uri="{FF2B5EF4-FFF2-40B4-BE49-F238E27FC236}">
                  <a16:creationId xmlns:a16="http://schemas.microsoft.com/office/drawing/2014/main" id="{3620419D-E48F-CC7B-7A33-9B6CE4A6DAF5}"/>
                </a:ext>
              </a:extLst>
            </p:cNvPr>
            <p:cNvSpPr>
              <a:spLocks noGrp="1" noRot="1" noMove="1" noResize="1" noEditPoints="1" noAdjustHandles="1" noChangeArrowheads="1" noChangeShapeType="1"/>
            </p:cNvSpPr>
            <p:nvPr/>
          </p:nvSpPr>
          <p:spPr>
            <a:xfrm>
              <a:off x="4459283" y="2634277"/>
              <a:ext cx="2167733" cy="20275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a:solidFill>
                    <a:schemeClr val="bg1"/>
                  </a:solidFill>
                  <a:latin typeface="HelveticaNeueLT Pro 55 Roman" panose="020B0604020202020204" pitchFamily="34" charset="0"/>
                  <a:hlinkClick r:id="rId8">
                    <a:extLst>
                      <a:ext uri="{A12FA001-AC4F-418D-AE19-62706E023703}">
                        <ahyp:hlinkClr xmlns:ahyp="http://schemas.microsoft.com/office/drawing/2018/hyperlinkcolor" val="tx"/>
                      </a:ext>
                    </a:extLst>
                  </a:hlinkClick>
                </a:rPr>
                <a:t>Look at the Met Office’s guide to weather warnings.</a:t>
              </a:r>
              <a:endParaRPr lang="en-GB">
                <a:solidFill>
                  <a:schemeClr val="bg1"/>
                </a:solidFill>
                <a:latin typeface="HelveticaNeueLT Pro 55 Roman" panose="020B0604020202020204" pitchFamily="34" charset="0"/>
              </a:endParaRPr>
            </a:p>
            <a:p>
              <a:pPr marL="0" indent="0" algn="ctr">
                <a:buNone/>
              </a:pPr>
              <a:endParaRPr lang="en-GB">
                <a:latin typeface="HelveticaNeueLT Pro 55 Roman" panose="020B0604020202020204" pitchFamily="34" charset="0"/>
              </a:endParaRPr>
            </a:p>
          </p:txBody>
        </p:sp>
        <p:pic>
          <p:nvPicPr>
            <p:cNvPr id="17" name="Picture 16" descr="Graphical user interface, application&#10;&#10;Description automatically generated">
              <a:extLst>
                <a:ext uri="{FF2B5EF4-FFF2-40B4-BE49-F238E27FC236}">
                  <a16:creationId xmlns:a16="http://schemas.microsoft.com/office/drawing/2014/main" id="{93DB8F59-C511-CA74-656C-1DF141CCAA3C}"/>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a:ext>
              </a:extLst>
            </a:blip>
            <a:stretch>
              <a:fillRect/>
            </a:stretch>
          </p:blipFill>
          <p:spPr>
            <a:xfrm>
              <a:off x="4423660" y="2401243"/>
              <a:ext cx="2218322" cy="1246832"/>
            </a:xfrm>
            <a:prstGeom prst="rect">
              <a:avLst/>
            </a:prstGeom>
          </p:spPr>
        </p:pic>
      </p:grpSp>
      <p:pic>
        <p:nvPicPr>
          <p:cNvPr id="22" name="Picture 21" descr="Logo, company name&#10;&#10;Description automatically generated">
            <a:hlinkClick r:id="rId10" action="ppaction://hlinksldjump"/>
            <a:extLst>
              <a:ext uri="{FF2B5EF4-FFF2-40B4-BE49-F238E27FC236}">
                <a16:creationId xmlns:a16="http://schemas.microsoft.com/office/drawing/2014/main" id="{64BF42BD-3113-5306-C165-F2FD585DB90D}"/>
              </a:ext>
            </a:extLst>
          </p:cNvPr>
          <p:cNvPicPr>
            <a:picLocks noGrp="1" noRot="1" noChangeAspect="1" noMove="1" noResize="1" noEditPoints="1" noAdjustHandles="1" noChangeArrowheads="1" noChangeShapeType="1" noCrop="1"/>
          </p:cNvPicPr>
          <p:nvPr/>
        </p:nvPicPr>
        <p:blipFill rotWithShape="1">
          <a:blip r:embed="rId11" cstate="email">
            <a:extLst>
              <a:ext uri="{28A0092B-C50C-407E-A947-70E740481C1C}">
                <a14:useLocalDpi xmlns:a14="http://schemas.microsoft.com/office/drawing/2010/main"/>
              </a:ext>
            </a:extLst>
          </a:blip>
          <a:srcRect l="3530" t="16668" r="-3530" b="43332"/>
          <a:stretch/>
        </p:blipFill>
        <p:spPr>
          <a:xfrm>
            <a:off x="9915115" y="154523"/>
            <a:ext cx="1972277" cy="443416"/>
          </a:xfrm>
          <a:prstGeom prst="rect">
            <a:avLst/>
          </a:prstGeom>
        </p:spPr>
      </p:pic>
    </p:spTree>
    <p:extLst>
      <p:ext uri="{BB962C8B-B14F-4D97-AF65-F5344CB8AC3E}">
        <p14:creationId xmlns:p14="http://schemas.microsoft.com/office/powerpoint/2010/main" val="95428203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14:bounceEnd="54000">
                                          <p:cBhvr additive="base">
                                            <p:cTn id="7" dur="1900" fill="hold"/>
                                            <p:tgtEl>
                                              <p:spTgt spid="8"/>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78000">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14:bounceEnd="78000">
                                          <p:cBhvr additive="base">
                                            <p:cTn id="13" dur="1700" fill="hold"/>
                                            <p:tgtEl>
                                              <p:spTgt spid="23"/>
                                            </p:tgtEl>
                                            <p:attrNameLst>
                                              <p:attrName>ppt_x</p:attrName>
                                            </p:attrNameLst>
                                          </p:cBhvr>
                                          <p:tavLst>
                                            <p:tav tm="0">
                                              <p:val>
                                                <p:strVal val="#ppt_x"/>
                                              </p:val>
                                            </p:tav>
                                            <p:tav tm="100000">
                                              <p:val>
                                                <p:strVal val="#ppt_x"/>
                                              </p:val>
                                            </p:tav>
                                          </p:tavLst>
                                        </p:anim>
                                        <p:anim calcmode="lin" valueType="num" p14:bounceEnd="78000">
                                          <p:cBhvr additive="base">
                                            <p:cTn id="14" dur="17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7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900" fill="hold"/>
                                            <p:tgtEl>
                                              <p:spTgt spid="8"/>
                                            </p:tgtEl>
                                            <p:attrNameLst>
                                              <p:attrName>ppt_x</p:attrName>
                                            </p:attrNameLst>
                                          </p:cBhvr>
                                          <p:tavLst>
                                            <p:tav tm="0">
                                              <p:val>
                                                <p:strVal val="0-#ppt_w/2"/>
                                              </p:val>
                                            </p:tav>
                                            <p:tav tm="100000">
                                              <p:val>
                                                <p:strVal val="#ppt_x"/>
                                              </p:val>
                                            </p:tav>
                                          </p:tavLst>
                                        </p:anim>
                                        <p:anim calcmode="lin" valueType="num">
                                          <p:cBhvr additive="base">
                                            <p:cTn id="8" dur="19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1700" fill="hold"/>
                                            <p:tgtEl>
                                              <p:spTgt spid="23"/>
                                            </p:tgtEl>
                                            <p:attrNameLst>
                                              <p:attrName>ppt_x</p:attrName>
                                            </p:attrNameLst>
                                          </p:cBhvr>
                                          <p:tavLst>
                                            <p:tav tm="0">
                                              <p:val>
                                                <p:strVal val="#ppt_x"/>
                                              </p:val>
                                            </p:tav>
                                            <p:tav tm="100000">
                                              <p:val>
                                                <p:strVal val="#ppt_x"/>
                                              </p:val>
                                            </p:tav>
                                          </p:tavLst>
                                        </p:anim>
                                        <p:anim calcmode="lin" valueType="num">
                                          <p:cBhvr additive="base">
                                            <p:cTn id="14" dur="1700" fill="hold"/>
                                            <p:tgtEl>
                                              <p:spTgt spid="23"/>
                                            </p:tgtEl>
                                            <p:attrNameLst>
                                              <p:attrName>ppt_y</p:attrName>
                                            </p:attrNameLst>
                                          </p:cBhvr>
                                          <p:tavLst>
                                            <p:tav tm="0">
                                              <p:val>
                                                <p:strVal val="1+#ppt_h/2"/>
                                              </p:val>
                                            </p:tav>
                                            <p:tav tm="100000">
                                              <p:val>
                                                <p:strVal val="#ppt_y"/>
                                              </p:val>
                                            </p:tav>
                                          </p:tavLst>
                                        </p:anim>
                                      </p:childTnLst>
                                    </p:cTn>
                                  </p:par>
                                </p:childTnLst>
                              </p:cTn>
                            </p:par>
                            <p:par>
                              <p:cTn id="15" fill="hold">
                                <p:stCondLst>
                                  <p:cond delay="17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5D5BA-8348-1AA0-2C8B-D7842ACC0AD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79622" y="365125"/>
            <a:ext cx="10478528" cy="5387359"/>
          </a:xfrm>
          <a:prstGeom prst="rect">
            <a:avLst/>
          </a:prstGeom>
        </p:spPr>
      </p:pic>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3">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pic>
        <p:nvPicPr>
          <p:cNvPr id="7" name="Picture 6" descr="A person and person looking at a phone&#10;&#10;">
            <a:extLst>
              <a:ext uri="{FF2B5EF4-FFF2-40B4-BE49-F238E27FC236}">
                <a16:creationId xmlns:a16="http://schemas.microsoft.com/office/drawing/2014/main" id="{10D492B2-9939-C630-42A8-7E6EA380201E}"/>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a:stretch/>
        </p:blipFill>
        <p:spPr>
          <a:xfrm>
            <a:off x="679622" y="325872"/>
            <a:ext cx="5959303" cy="5436137"/>
          </a:xfrm>
          <a:prstGeom prst="rect">
            <a:avLst/>
          </a:prstGeom>
        </p:spPr>
      </p:pic>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538420" y="269279"/>
            <a:ext cx="2464467" cy="1987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and her dad discuss this and who they might need to help.</a:t>
            </a:r>
          </a:p>
        </p:txBody>
      </p:sp>
      <p:sp>
        <p:nvSpPr>
          <p:cNvPr id="5" name="Rectangle 4">
            <a:extLst>
              <a:ext uri="{FF2B5EF4-FFF2-40B4-BE49-F238E27FC236}">
                <a16:creationId xmlns:a16="http://schemas.microsoft.com/office/drawing/2014/main" id="{9E414E4B-43A3-E0F2-58AC-61B71196C4CD}"/>
              </a:ext>
            </a:extLst>
          </p:cNvPr>
          <p:cNvSpPr>
            <a:spLocks noGrp="1" noRot="1" noMove="1" noResize="1" noEditPoints="1" noAdjustHandles="1" noChangeArrowheads="1" noChangeShapeType="1"/>
          </p:cNvSpPr>
          <p:nvPr/>
        </p:nvSpPr>
        <p:spPr>
          <a:xfrm>
            <a:off x="538420" y="4157095"/>
            <a:ext cx="2464467" cy="16519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None/>
            </a:pPr>
            <a:r>
              <a:rPr lang="en-GB" sz="2400">
                <a:solidFill>
                  <a:schemeClr val="tx1"/>
                </a:solidFill>
                <a:latin typeface="HelveticaNeueLT Pro 55 Roman" panose="020B0604020202020204" pitchFamily="34" charset="0"/>
              </a:rPr>
              <a:t>They think about what the amber weather warning says: </a:t>
            </a:r>
          </a:p>
        </p:txBody>
      </p:sp>
      <p:sp>
        <p:nvSpPr>
          <p:cNvPr id="9" name="TextBox 8">
            <a:extLst>
              <a:ext uri="{FF2B5EF4-FFF2-40B4-BE49-F238E27FC236}">
                <a16:creationId xmlns:a16="http://schemas.microsoft.com/office/drawing/2014/main" id="{C9D5B06D-0040-0C06-BDF5-CC1F3130F61C}"/>
              </a:ext>
            </a:extLst>
          </p:cNvPr>
          <p:cNvSpPr txBox="1">
            <a:spLocks noGrp="1" noRot="1" noMove="1" noResize="1" noEditPoints="1" noAdjustHandles="1" noChangeArrowheads="1" noChangeShapeType="1"/>
          </p:cNvSpPr>
          <p:nvPr/>
        </p:nvSpPr>
        <p:spPr>
          <a:xfrm>
            <a:off x="5553961" y="130367"/>
            <a:ext cx="5737789" cy="2215991"/>
          </a:xfrm>
          <a:prstGeom prst="rect">
            <a:avLst/>
          </a:prstGeom>
          <a:solidFill>
            <a:schemeClr val="bg1"/>
          </a:solidFill>
        </p:spPr>
        <p:txBody>
          <a:bodyPr wrap="square">
            <a:spAutoFit/>
          </a:bodyPr>
          <a:lstStyle/>
          <a:p>
            <a:pPr marL="0" indent="0">
              <a:buNone/>
            </a:pPr>
            <a:endParaRPr lang="en-GB" sz="1400">
              <a:latin typeface="HelveticaNeueLT Pro 55 Roman" panose="020B0604020202020204" pitchFamily="34" charset="0"/>
            </a:endParaRPr>
          </a:p>
          <a:p>
            <a:pPr marL="0" indent="0">
              <a:buNone/>
            </a:pPr>
            <a:r>
              <a:rPr lang="en-GB" sz="2400">
                <a:latin typeface="HelveticaNeueLT Pro 55 Roman" panose="020B0604020202020204" pitchFamily="34" charset="0"/>
              </a:rPr>
              <a:t>“</a:t>
            </a:r>
            <a:r>
              <a:rPr lang="en-GB" sz="2400" b="0" i="1">
                <a:solidFill>
                  <a:srgbClr val="333333"/>
                </a:solidFill>
                <a:effectLst/>
                <a:latin typeface="FSEmeric"/>
              </a:rPr>
              <a:t>You may want to consider the impact of the weather on your family and your community and whether there is anything you need to do ahead of the severe weather to minimise the impact.</a:t>
            </a:r>
            <a:r>
              <a:rPr lang="en-GB" sz="2400" b="0" i="1">
                <a:solidFill>
                  <a:srgbClr val="333333"/>
                </a:solidFill>
                <a:effectLst/>
                <a:latin typeface="HelveticaNeueLT Pro 55 Roman" panose="020B0604020202020204" pitchFamily="34" charset="0"/>
              </a:rPr>
              <a:t>”</a:t>
            </a:r>
          </a:p>
        </p:txBody>
      </p:sp>
      <p:sp>
        <p:nvSpPr>
          <p:cNvPr id="11" name="TextBox 10">
            <a:extLst>
              <a:ext uri="{FF2B5EF4-FFF2-40B4-BE49-F238E27FC236}">
                <a16:creationId xmlns:a16="http://schemas.microsoft.com/office/drawing/2014/main" id="{AA07DC79-A0F6-69C1-8E03-24873F54D1E8}"/>
              </a:ext>
            </a:extLst>
          </p:cNvPr>
          <p:cNvSpPr txBox="1">
            <a:spLocks noGrp="1" noRot="1" noMove="1" noResize="1" noEditPoints="1" noAdjustHandles="1" noChangeArrowheads="1" noChangeShapeType="1"/>
          </p:cNvSpPr>
          <p:nvPr/>
        </p:nvSpPr>
        <p:spPr>
          <a:xfrm>
            <a:off x="5561562" y="4515033"/>
            <a:ext cx="5667189" cy="1569660"/>
          </a:xfrm>
          <a:prstGeom prst="rect">
            <a:avLst/>
          </a:prstGeom>
          <a:solidFill>
            <a:schemeClr val="bg1"/>
          </a:solidFill>
        </p:spPr>
        <p:txBody>
          <a:bodyPr wrap="square">
            <a:spAutoFit/>
          </a:bodyPr>
          <a:lstStyle/>
          <a:p>
            <a:pPr marL="0" indent="0">
              <a:buNone/>
            </a:pPr>
            <a:r>
              <a:rPr lang="en-GB" sz="2400">
                <a:latin typeface="HelveticaNeueLT Pro 55 Roman" panose="020B0604020202020204" pitchFamily="34" charset="0"/>
              </a:rPr>
              <a:t>Zara’s dad is concerned about his parents and Zara wants to make sure her neighbours are okay.</a:t>
            </a:r>
          </a:p>
          <a:p>
            <a:pPr marL="0" indent="0">
              <a:buNone/>
            </a:pPr>
            <a:endParaRPr lang="en-GB" sz="2400">
              <a:latin typeface="HelveticaNeueLT Pro 55 Roman" panose="020B0604020202020204" pitchFamily="34" charset="0"/>
            </a:endParaRPr>
          </a:p>
        </p:txBody>
      </p:sp>
      <p:grpSp>
        <p:nvGrpSpPr>
          <p:cNvPr id="12" name="Group 11">
            <a:extLst>
              <a:ext uri="{FF2B5EF4-FFF2-40B4-BE49-F238E27FC236}">
                <a16:creationId xmlns:a16="http://schemas.microsoft.com/office/drawing/2014/main" id="{FA8774F0-DE4D-8226-6897-1FEC3380DC0A}"/>
              </a:ext>
            </a:extLst>
          </p:cNvPr>
          <p:cNvGrpSpPr>
            <a:grpSpLocks noGrp="1" noUngrp="1" noRot="1" noMove="1" noResize="1"/>
          </p:cNvGrpSpPr>
          <p:nvPr/>
        </p:nvGrpSpPr>
        <p:grpSpPr>
          <a:xfrm>
            <a:off x="3002887" y="2052638"/>
            <a:ext cx="2558675" cy="2504279"/>
            <a:chOff x="948126" y="2931588"/>
            <a:chExt cx="2691443" cy="2504279"/>
          </a:xfrm>
        </p:grpSpPr>
        <p:sp>
          <p:nvSpPr>
            <p:cNvPr id="15" name="Rectangle 14">
              <a:extLst>
                <a:ext uri="{FF2B5EF4-FFF2-40B4-BE49-F238E27FC236}">
                  <a16:creationId xmlns:a16="http://schemas.microsoft.com/office/drawing/2014/main" id="{3CCF043A-67B4-A55E-E63F-292D5613953B}"/>
                </a:ext>
              </a:extLst>
            </p:cNvPr>
            <p:cNvSpPr>
              <a:spLocks noGrp="1" noRot="1" noMove="1" noResize="1" noEditPoints="1" noAdjustHandles="1" noChangeArrowheads="1" noChangeShapeType="1"/>
            </p:cNvSpPr>
            <p:nvPr/>
          </p:nvSpPr>
          <p:spPr>
            <a:xfrm>
              <a:off x="948126" y="3144353"/>
              <a:ext cx="2691443" cy="2291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F8AA6D3B-C62E-91BB-3E95-0E89F9CFA653}"/>
                </a:ext>
              </a:extLst>
            </p:cNvPr>
            <p:cNvSpPr txBox="1">
              <a:spLocks noGrp="1" noRot="1" noMove="1" noResize="1" noEditPoints="1" noAdjustHandles="1" noChangeArrowheads="1" noChangeShapeType="1"/>
            </p:cNvSpPr>
            <p:nvPr/>
          </p:nvSpPr>
          <p:spPr>
            <a:xfrm>
              <a:off x="1157563" y="3712606"/>
              <a:ext cx="2400423" cy="1323439"/>
            </a:xfrm>
            <a:prstGeom prst="rect">
              <a:avLst/>
            </a:prstGeom>
            <a:noFill/>
          </p:spPr>
          <p:txBody>
            <a:bodyPr wrap="square" rtlCol="0">
              <a:spAutoFit/>
            </a:bodyPr>
            <a:lstStyle/>
            <a:p>
              <a:r>
                <a:rPr lang="en-GB" sz="2000">
                  <a:solidFill>
                    <a:schemeClr val="bg1"/>
                  </a:solidFill>
                  <a:latin typeface="HelveticaNeueLT Pro 55 Roman" panose="020B0604020202020204" pitchFamily="34" charset="0"/>
                </a:rPr>
                <a:t>Zara goes to see her neighbours who are older people.</a:t>
              </a:r>
            </a:p>
          </p:txBody>
        </p:sp>
        <p:pic>
          <p:nvPicPr>
            <p:cNvPr id="17" name="Picture 16" descr="Graphical user interface, application&#10;&#10;Description automatically generated">
              <a:hlinkClick r:id="rId5" action="ppaction://hlinksldjump"/>
              <a:extLst>
                <a:ext uri="{FF2B5EF4-FFF2-40B4-BE49-F238E27FC236}">
                  <a16:creationId xmlns:a16="http://schemas.microsoft.com/office/drawing/2014/main" id="{23695C27-39C9-57D9-BC35-6F662E9747C4}"/>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056910" y="2931588"/>
              <a:ext cx="2218322" cy="1246832"/>
            </a:xfrm>
            <a:prstGeom prst="rect">
              <a:avLst/>
            </a:prstGeom>
          </p:spPr>
        </p:pic>
      </p:grpSp>
      <p:grpSp>
        <p:nvGrpSpPr>
          <p:cNvPr id="18" name="Group 17">
            <a:extLst>
              <a:ext uri="{FF2B5EF4-FFF2-40B4-BE49-F238E27FC236}">
                <a16:creationId xmlns:a16="http://schemas.microsoft.com/office/drawing/2014/main" id="{E28D9105-BFA4-0EB7-6343-011E1AA51CD6}"/>
              </a:ext>
            </a:extLst>
          </p:cNvPr>
          <p:cNvGrpSpPr>
            <a:grpSpLocks noGrp="1" noUngrp="1" noRot="1" noMove="1" noResize="1"/>
          </p:cNvGrpSpPr>
          <p:nvPr/>
        </p:nvGrpSpPr>
        <p:grpSpPr>
          <a:xfrm>
            <a:off x="5561563" y="2052638"/>
            <a:ext cx="2295926" cy="2478382"/>
            <a:chOff x="8327880" y="2957485"/>
            <a:chExt cx="2780262" cy="2478382"/>
          </a:xfrm>
        </p:grpSpPr>
        <p:sp>
          <p:nvSpPr>
            <p:cNvPr id="19" name="Rectangle 18">
              <a:extLst>
                <a:ext uri="{FF2B5EF4-FFF2-40B4-BE49-F238E27FC236}">
                  <a16:creationId xmlns:a16="http://schemas.microsoft.com/office/drawing/2014/main" id="{DC3316F0-F0F2-60E0-6ED6-401DCD98977C}"/>
                </a:ext>
              </a:extLst>
            </p:cNvPr>
            <p:cNvSpPr>
              <a:spLocks noGrp="1" noRot="1" noMove="1" noResize="1" noEditPoints="1" noAdjustHandles="1" noChangeArrowheads="1" noChangeShapeType="1"/>
            </p:cNvSpPr>
            <p:nvPr/>
          </p:nvSpPr>
          <p:spPr>
            <a:xfrm>
              <a:off x="8327880" y="3170250"/>
              <a:ext cx="2780262"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6BCFA03F-C777-7389-6170-6640970BD709}"/>
                </a:ext>
              </a:extLst>
            </p:cNvPr>
            <p:cNvSpPr txBox="1">
              <a:spLocks noGrp="1" noRot="1" noMove="1" noResize="1" noEditPoints="1" noAdjustHandles="1" noChangeArrowheads="1" noChangeShapeType="1"/>
            </p:cNvSpPr>
            <p:nvPr/>
          </p:nvSpPr>
          <p:spPr>
            <a:xfrm>
              <a:off x="8459697" y="3776163"/>
              <a:ext cx="2648444" cy="1323439"/>
            </a:xfrm>
            <a:prstGeom prst="rect">
              <a:avLst/>
            </a:prstGeom>
            <a:noFill/>
          </p:spPr>
          <p:txBody>
            <a:bodyPr wrap="square" rtlCol="0">
              <a:spAutoFit/>
            </a:bodyPr>
            <a:lstStyle/>
            <a:p>
              <a:r>
                <a:rPr lang="en-GB" sz="2000">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messages her neighbours who have a new baby</a:t>
              </a:r>
              <a:endParaRPr lang="en-GB" sz="2000">
                <a:latin typeface="HelveticaNeueLT Pro 55 Roman" panose="020B0604020202020204" pitchFamily="34" charset="0"/>
              </a:endParaRPr>
            </a:p>
          </p:txBody>
        </p:sp>
        <p:pic>
          <p:nvPicPr>
            <p:cNvPr id="21" name="Picture 20" descr="Shape&#10;&#10;Description automatically generated with medium confidence">
              <a:hlinkClick r:id="rId7" action="ppaction://hlinksldjump"/>
              <a:extLst>
                <a:ext uri="{FF2B5EF4-FFF2-40B4-BE49-F238E27FC236}">
                  <a16:creationId xmlns:a16="http://schemas.microsoft.com/office/drawing/2014/main" id="{3EA2EC59-080A-F048-2712-7301EEEB9DF8}"/>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tretch>
              <a:fillRect/>
            </a:stretch>
          </p:blipFill>
          <p:spPr>
            <a:xfrm>
              <a:off x="8606289" y="2957485"/>
              <a:ext cx="2091626" cy="1175622"/>
            </a:xfrm>
            <a:prstGeom prst="rect">
              <a:avLst/>
            </a:prstGeom>
          </p:spPr>
        </p:pic>
      </p:grpSp>
    </p:spTree>
    <p:extLst>
      <p:ext uri="{BB962C8B-B14F-4D97-AF65-F5344CB8AC3E}">
        <p14:creationId xmlns:p14="http://schemas.microsoft.com/office/powerpoint/2010/main" val="30909314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14:presetBounceEnd="64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4000">
                                          <p:cBhvr additive="base">
                                            <p:cTn id="11" dur="1400" fill="hold"/>
                                            <p:tgtEl>
                                              <p:spTgt spid="7"/>
                                            </p:tgtEl>
                                            <p:attrNameLst>
                                              <p:attrName>ppt_x</p:attrName>
                                            </p:attrNameLst>
                                          </p:cBhvr>
                                          <p:tavLst>
                                            <p:tav tm="0">
                                              <p:val>
                                                <p:strVal val="0-#ppt_w/2"/>
                                              </p:val>
                                            </p:tav>
                                            <p:tav tm="100000">
                                              <p:val>
                                                <p:strVal val="#ppt_x"/>
                                              </p:val>
                                            </p:tav>
                                          </p:tavLst>
                                        </p:anim>
                                        <p:anim calcmode="lin" valueType="num" p14:bounceEnd="64000">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14:presetBounceEnd="68000">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14:bounceEnd="68000">
                                          <p:cBhvr additive="base">
                                            <p:cTn id="17" dur="1500" fill="hold"/>
                                            <p:tgtEl>
                                              <p:spTgt spid="8"/>
                                            </p:tgtEl>
                                            <p:attrNameLst>
                                              <p:attrName>ppt_x</p:attrName>
                                            </p:attrNameLst>
                                          </p:cBhvr>
                                          <p:tavLst>
                                            <p:tav tm="0">
                                              <p:val>
                                                <p:strVal val="0-#ppt_w/2"/>
                                              </p:val>
                                            </p:tav>
                                            <p:tav tm="100000">
                                              <p:val>
                                                <p:strVal val="#ppt_x"/>
                                              </p:val>
                                            </p:tav>
                                          </p:tavLst>
                                        </p:anim>
                                        <p:anim calcmode="lin" valueType="num" p14:bounceEnd="68000">
                                          <p:cBhvr additive="base">
                                            <p:cTn id="18"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14:presetBounceEnd="56000">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14:bounceEnd="56000">
                                          <p:cBhvr additive="base">
                                            <p:cTn id="23" dur="1700" fill="hold"/>
                                            <p:tgtEl>
                                              <p:spTgt spid="5"/>
                                            </p:tgtEl>
                                            <p:attrNameLst>
                                              <p:attrName>ppt_x</p:attrName>
                                            </p:attrNameLst>
                                          </p:cBhvr>
                                          <p:tavLst>
                                            <p:tav tm="0">
                                              <p:val>
                                                <p:strVal val="0-#ppt_w/2"/>
                                              </p:val>
                                            </p:tav>
                                            <p:tav tm="100000">
                                              <p:val>
                                                <p:strVal val="#ppt_x"/>
                                              </p:val>
                                            </p:tav>
                                          </p:tavLst>
                                        </p:anim>
                                        <p:anim calcmode="lin" valueType="num" p14:bounceEnd="56000">
                                          <p:cBhvr additive="base">
                                            <p:cTn id="24" dur="17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14:presetBounceEnd="54000">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14:bounceEnd="54000">
                                          <p:cBhvr additive="base">
                                            <p:cTn id="29" dur="2000" fill="hold"/>
                                            <p:tgtEl>
                                              <p:spTgt spid="9"/>
                                            </p:tgtEl>
                                            <p:attrNameLst>
                                              <p:attrName>ppt_x</p:attrName>
                                            </p:attrNameLst>
                                          </p:cBhvr>
                                          <p:tavLst>
                                            <p:tav tm="0">
                                              <p:val>
                                                <p:strVal val="1+#ppt_w/2"/>
                                              </p:val>
                                            </p:tav>
                                            <p:tav tm="100000">
                                              <p:val>
                                                <p:strVal val="#ppt_x"/>
                                              </p:val>
                                            </p:tav>
                                          </p:tavLst>
                                        </p:anim>
                                        <p:anim calcmode="lin" valueType="num" p14:bounceEnd="54000">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14:presetBounceEnd="58000">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14:bounceEnd="58000">
                                          <p:cBhvr additive="base">
                                            <p:cTn id="35" dur="2000" fill="hold"/>
                                            <p:tgtEl>
                                              <p:spTgt spid="11"/>
                                            </p:tgtEl>
                                            <p:attrNameLst>
                                              <p:attrName>ppt_x</p:attrName>
                                            </p:attrNameLst>
                                          </p:cBhvr>
                                          <p:tavLst>
                                            <p:tav tm="0">
                                              <p:val>
                                                <p:strVal val="1+#ppt_w/2"/>
                                              </p:val>
                                            </p:tav>
                                            <p:tav tm="100000">
                                              <p:val>
                                                <p:strVal val="#ppt_x"/>
                                              </p:val>
                                            </p:tav>
                                          </p:tavLst>
                                        </p:anim>
                                        <p:anim calcmode="lin" valueType="num" p14:bounceEnd="58000">
                                          <p:cBhvr additive="base">
                                            <p:cTn id="36"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14:presetBounceEnd="70000">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14:bounceEnd="70000">
                                          <p:cBhvr additive="base">
                                            <p:cTn id="41" dur="1600" fill="hold"/>
                                            <p:tgtEl>
                                              <p:spTgt spid="12"/>
                                            </p:tgtEl>
                                            <p:attrNameLst>
                                              <p:attrName>ppt_x</p:attrName>
                                            </p:attrNameLst>
                                          </p:cBhvr>
                                          <p:tavLst>
                                            <p:tav tm="0">
                                              <p:val>
                                                <p:strVal val="0-#ppt_w/2"/>
                                              </p:val>
                                            </p:tav>
                                            <p:tav tm="100000">
                                              <p:val>
                                                <p:strVal val="#ppt_x"/>
                                              </p:val>
                                            </p:tav>
                                          </p:tavLst>
                                        </p:anim>
                                        <p:anim calcmode="lin" valueType="num" p14:bounceEnd="70000">
                                          <p:cBhvr additive="base">
                                            <p:cTn id="42" dur="1600" fill="hold"/>
                                            <p:tgtEl>
                                              <p:spTgt spid="12"/>
                                            </p:tgtEl>
                                            <p:attrNameLst>
                                              <p:attrName>ppt_y</p:attrName>
                                            </p:attrNameLst>
                                          </p:cBhvr>
                                          <p:tavLst>
                                            <p:tav tm="0">
                                              <p:val>
                                                <p:strVal val="#ppt_y"/>
                                              </p:val>
                                            </p:tav>
                                            <p:tav tm="100000">
                                              <p:val>
                                                <p:strVal val="#ppt_y"/>
                                              </p:val>
                                            </p:tav>
                                          </p:tavLst>
                                        </p:anim>
                                      </p:childTnLst>
                                    </p:cTn>
                                  </p:par>
                                </p:childTnLst>
                              </p:cTn>
                            </p:par>
                            <p:par>
                              <p:cTn id="43" fill="hold">
                                <p:stCondLst>
                                  <p:cond delay="1600"/>
                                </p:stCondLst>
                                <p:childTnLst>
                                  <p:par>
                                    <p:cTn id="44" presetID="2" presetClass="entr" presetSubtype="2" fill="hold" nodeType="afterEffect" p14:presetBounceEnd="84000">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14:bounceEnd="84000">
                                          <p:cBhvr additive="base">
                                            <p:cTn id="46" dur="3200" fill="hold"/>
                                            <p:tgtEl>
                                              <p:spTgt spid="18"/>
                                            </p:tgtEl>
                                            <p:attrNameLst>
                                              <p:attrName>ppt_x</p:attrName>
                                            </p:attrNameLst>
                                          </p:cBhvr>
                                          <p:tavLst>
                                            <p:tav tm="0">
                                              <p:val>
                                                <p:strVal val="1+#ppt_w/2"/>
                                              </p:val>
                                            </p:tav>
                                            <p:tav tm="100000">
                                              <p:val>
                                                <p:strVal val="#ppt_x"/>
                                              </p:val>
                                            </p:tav>
                                          </p:tavLst>
                                        </p:anim>
                                        <p:anim calcmode="lin" valueType="num" p14:bounceEnd="84000">
                                          <p:cBhvr additive="base">
                                            <p:cTn id="47" dur="32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9" grpId="0" animBg="1"/>
          <p:bldP spid="11"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400" fill="hold"/>
                                            <p:tgtEl>
                                              <p:spTgt spid="7"/>
                                            </p:tgtEl>
                                            <p:attrNameLst>
                                              <p:attrName>ppt_x</p:attrName>
                                            </p:attrNameLst>
                                          </p:cBhvr>
                                          <p:tavLst>
                                            <p:tav tm="0">
                                              <p:val>
                                                <p:strVal val="0-#ppt_w/2"/>
                                              </p:val>
                                            </p:tav>
                                            <p:tav tm="100000">
                                              <p:val>
                                                <p:strVal val="#ppt_x"/>
                                              </p:val>
                                            </p:tav>
                                          </p:tavLst>
                                        </p:anim>
                                        <p:anim calcmode="lin" valueType="num">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1500" fill="hold"/>
                                            <p:tgtEl>
                                              <p:spTgt spid="8"/>
                                            </p:tgtEl>
                                            <p:attrNameLst>
                                              <p:attrName>ppt_x</p:attrName>
                                            </p:attrNameLst>
                                          </p:cBhvr>
                                          <p:tavLst>
                                            <p:tav tm="0">
                                              <p:val>
                                                <p:strVal val="0-#ppt_w/2"/>
                                              </p:val>
                                            </p:tav>
                                            <p:tav tm="100000">
                                              <p:val>
                                                <p:strVal val="#ppt_x"/>
                                              </p:val>
                                            </p:tav>
                                          </p:tavLst>
                                        </p:anim>
                                        <p:anim calcmode="lin" valueType="num">
                                          <p:cBhvr additive="base">
                                            <p:cTn id="18" dur="1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700" fill="hold"/>
                                            <p:tgtEl>
                                              <p:spTgt spid="5"/>
                                            </p:tgtEl>
                                            <p:attrNameLst>
                                              <p:attrName>ppt_x</p:attrName>
                                            </p:attrNameLst>
                                          </p:cBhvr>
                                          <p:tavLst>
                                            <p:tav tm="0">
                                              <p:val>
                                                <p:strVal val="0-#ppt_w/2"/>
                                              </p:val>
                                            </p:tav>
                                            <p:tav tm="100000">
                                              <p:val>
                                                <p:strVal val="#ppt_x"/>
                                              </p:val>
                                            </p:tav>
                                          </p:tavLst>
                                        </p:anim>
                                        <p:anim calcmode="lin" valueType="num">
                                          <p:cBhvr additive="base">
                                            <p:cTn id="24" dur="17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2000" fill="hold"/>
                                            <p:tgtEl>
                                              <p:spTgt spid="9"/>
                                            </p:tgtEl>
                                            <p:attrNameLst>
                                              <p:attrName>ppt_x</p:attrName>
                                            </p:attrNameLst>
                                          </p:cBhvr>
                                          <p:tavLst>
                                            <p:tav tm="0">
                                              <p:val>
                                                <p:strVal val="1+#ppt_w/2"/>
                                              </p:val>
                                            </p:tav>
                                            <p:tav tm="100000">
                                              <p:val>
                                                <p:strVal val="#ppt_x"/>
                                              </p:val>
                                            </p:tav>
                                          </p:tavLst>
                                        </p:anim>
                                        <p:anim calcmode="lin" valueType="num">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2000" fill="hold"/>
                                            <p:tgtEl>
                                              <p:spTgt spid="11"/>
                                            </p:tgtEl>
                                            <p:attrNameLst>
                                              <p:attrName>ppt_x</p:attrName>
                                            </p:attrNameLst>
                                          </p:cBhvr>
                                          <p:tavLst>
                                            <p:tav tm="0">
                                              <p:val>
                                                <p:strVal val="1+#ppt_w/2"/>
                                              </p:val>
                                            </p:tav>
                                            <p:tav tm="100000">
                                              <p:val>
                                                <p:strVal val="#ppt_x"/>
                                              </p:val>
                                            </p:tav>
                                          </p:tavLst>
                                        </p:anim>
                                        <p:anim calcmode="lin" valueType="num">
                                          <p:cBhvr additive="base">
                                            <p:cTn id="36"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1600" fill="hold"/>
                                            <p:tgtEl>
                                              <p:spTgt spid="12"/>
                                            </p:tgtEl>
                                            <p:attrNameLst>
                                              <p:attrName>ppt_x</p:attrName>
                                            </p:attrNameLst>
                                          </p:cBhvr>
                                          <p:tavLst>
                                            <p:tav tm="0">
                                              <p:val>
                                                <p:strVal val="0-#ppt_w/2"/>
                                              </p:val>
                                            </p:tav>
                                            <p:tav tm="100000">
                                              <p:val>
                                                <p:strVal val="#ppt_x"/>
                                              </p:val>
                                            </p:tav>
                                          </p:tavLst>
                                        </p:anim>
                                        <p:anim calcmode="lin" valueType="num">
                                          <p:cBhvr additive="base">
                                            <p:cTn id="42" dur="1600" fill="hold"/>
                                            <p:tgtEl>
                                              <p:spTgt spid="12"/>
                                            </p:tgtEl>
                                            <p:attrNameLst>
                                              <p:attrName>ppt_y</p:attrName>
                                            </p:attrNameLst>
                                          </p:cBhvr>
                                          <p:tavLst>
                                            <p:tav tm="0">
                                              <p:val>
                                                <p:strVal val="#ppt_y"/>
                                              </p:val>
                                            </p:tav>
                                            <p:tav tm="100000">
                                              <p:val>
                                                <p:strVal val="#ppt_y"/>
                                              </p:val>
                                            </p:tav>
                                          </p:tavLst>
                                        </p:anim>
                                      </p:childTnLst>
                                    </p:cTn>
                                  </p:par>
                                </p:childTnLst>
                              </p:cTn>
                            </p:par>
                            <p:par>
                              <p:cTn id="43" fill="hold">
                                <p:stCondLst>
                                  <p:cond delay="1600"/>
                                </p:stCondLst>
                                <p:childTnLst>
                                  <p:par>
                                    <p:cTn id="44" presetID="2" presetClass="entr" presetSubtype="2"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additive="base">
                                            <p:cTn id="46" dur="3200" fill="hold"/>
                                            <p:tgtEl>
                                              <p:spTgt spid="18"/>
                                            </p:tgtEl>
                                            <p:attrNameLst>
                                              <p:attrName>ppt_x</p:attrName>
                                            </p:attrNameLst>
                                          </p:cBhvr>
                                          <p:tavLst>
                                            <p:tav tm="0">
                                              <p:val>
                                                <p:strVal val="1+#ppt_w/2"/>
                                              </p:val>
                                            </p:tav>
                                            <p:tav tm="100000">
                                              <p:val>
                                                <p:strVal val="#ppt_x"/>
                                              </p:val>
                                            </p:tav>
                                          </p:tavLst>
                                        </p:anim>
                                        <p:anim calcmode="lin" valueType="num">
                                          <p:cBhvr additive="base">
                                            <p:cTn id="47" dur="32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9" grpId="0" animBg="1"/>
          <p:bldP spid="11"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a:ext>
            </a:extLst>
          </a:blip>
          <a:stretch>
            <a:fillRect/>
          </a:stretch>
        </p:blipFill>
        <p:spPr>
          <a:xfrm>
            <a:off x="690348" y="382666"/>
            <a:ext cx="10478528" cy="5426612"/>
          </a:xfrm>
          <a:prstGeom prst="rect">
            <a:avLst/>
          </a:prstGeom>
        </p:spPr>
      </p:pic>
      <p:pic>
        <p:nvPicPr>
          <p:cNvPr id="5" name="Picture 4" descr="A brick building with a fire hydrant in front of it&#10;&#10;Description automatically generated with medium confidence">
            <a:extLst>
              <a:ext uri="{FF2B5EF4-FFF2-40B4-BE49-F238E27FC236}">
                <a16:creationId xmlns:a16="http://schemas.microsoft.com/office/drawing/2014/main" id="{402DC702-6A79-DDD8-B0EE-12AACF6A3F3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559687" y="319741"/>
            <a:ext cx="4829722" cy="5489231"/>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56241" y="319741"/>
            <a:ext cx="2900927" cy="2977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Zara’s neighbours hadn’t seen the flood warning but they have got some emergency food in their cupboards in case they get stuck at home.</a:t>
            </a: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677103" y="3297676"/>
            <a:ext cx="2880065" cy="2568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They have candles ready. They are delighted when Zara offers to help them prepare their home.</a:t>
            </a: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56618" y="319741"/>
            <a:ext cx="2857705" cy="2123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They have some sandbags to place in front of their door but they struggle to lift them.</a:t>
            </a:r>
          </a:p>
        </p:txBody>
      </p:sp>
      <p:pic>
        <p:nvPicPr>
          <p:cNvPr id="8" name="Picture 7" descr="Logo, company name&#10;&#10;Description automatically generated">
            <a:hlinkClick r:id="rId4" action="ppaction://hlinksldjump"/>
            <a:extLst>
              <a:ext uri="{FF2B5EF4-FFF2-40B4-BE49-F238E27FC236}">
                <a16:creationId xmlns:a16="http://schemas.microsoft.com/office/drawing/2014/main" id="{8FD3C377-D117-9774-62F7-37C2625F1C51}"/>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l="3530" t="16668" r="-3530" b="43332"/>
          <a:stretch/>
        </p:blipFill>
        <p:spPr>
          <a:xfrm>
            <a:off x="9915115" y="154523"/>
            <a:ext cx="1972277" cy="443416"/>
          </a:xfrm>
          <a:prstGeom prst="rect">
            <a:avLst/>
          </a:prstGeom>
        </p:spPr>
      </p:pic>
      <p:pic>
        <p:nvPicPr>
          <p:cNvPr id="9" name="Picture 8" descr="A picture containing building, ground, outdoor, ledge and sand bags to protect from flooding.">
            <a:extLst>
              <a:ext uri="{FF2B5EF4-FFF2-40B4-BE49-F238E27FC236}">
                <a16:creationId xmlns:a16="http://schemas.microsoft.com/office/drawing/2014/main" id="{87F58BD2-C39B-F387-2F54-4BB6C9748696}"/>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3546737" y="302014"/>
            <a:ext cx="4855621" cy="5489232"/>
          </a:xfrm>
          <a:prstGeom prst="rect">
            <a:avLst/>
          </a:prstGeom>
        </p:spPr>
      </p:pic>
      <p:sp>
        <p:nvSpPr>
          <p:cNvPr id="7" name="Rectangle 6">
            <a:extLst>
              <a:ext uri="{FF2B5EF4-FFF2-40B4-BE49-F238E27FC236}">
                <a16:creationId xmlns:a16="http://schemas.microsoft.com/office/drawing/2014/main" id="{54813931-E885-E307-8067-C0576489968D}"/>
              </a:ext>
            </a:extLst>
          </p:cNvPr>
          <p:cNvSpPr>
            <a:spLocks noGrp="1" noRot="1" noMove="1" noResize="1" noEditPoints="1" noAdjustHandles="1" noChangeArrowheads="1" noChangeShapeType="1"/>
          </p:cNvSpPr>
          <p:nvPr/>
        </p:nvSpPr>
        <p:spPr>
          <a:xfrm>
            <a:off x="8411181" y="3766765"/>
            <a:ext cx="2857705" cy="2123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moves the sandbags to help.</a:t>
            </a:r>
          </a:p>
        </p:txBody>
      </p:sp>
      <p:sp>
        <p:nvSpPr>
          <p:cNvPr id="10" name="Title 9">
            <a:extLst>
              <a:ext uri="{FF2B5EF4-FFF2-40B4-BE49-F238E27FC236}">
                <a16:creationId xmlns:a16="http://schemas.microsoft.com/office/drawing/2014/main" id="{E8F04DF7-B383-35E3-7400-C94B20AD0F4E}"/>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br>
              <a:rPr lang="en-GB" dirty="0"/>
            </a:br>
            <a:endParaRPr lang="en-GB" dirty="0"/>
          </a:p>
        </p:txBody>
      </p:sp>
    </p:spTree>
    <p:extLst>
      <p:ext uri="{BB962C8B-B14F-4D97-AF65-F5344CB8AC3E}">
        <p14:creationId xmlns:p14="http://schemas.microsoft.com/office/powerpoint/2010/main" val="209631631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14:presetBounceEnd="54000">
                                      <p:stCondLst>
                                        <p:cond delay="100"/>
                                      </p:stCondLst>
                                      <p:childTnLst>
                                        <p:set>
                                          <p:cBhvr>
                                            <p:cTn id="38" dur="1" fill="hold">
                                              <p:stCondLst>
                                                <p:cond delay="0"/>
                                              </p:stCondLst>
                                            </p:cTn>
                                            <p:tgtEl>
                                              <p:spTgt spid="7"/>
                                            </p:tgtEl>
                                            <p:attrNameLst>
                                              <p:attrName>style.visibility</p:attrName>
                                            </p:attrNameLst>
                                          </p:cBhvr>
                                          <p:to>
                                            <p:strVal val="visible"/>
                                          </p:to>
                                        </p:set>
                                        <p:anim calcmode="lin" valueType="num" p14:bounceEnd="54000">
                                          <p:cBhvr additive="base">
                                            <p:cTn id="39" dur="1900" fill="hold"/>
                                            <p:tgtEl>
                                              <p:spTgt spid="7"/>
                                            </p:tgtEl>
                                            <p:attrNameLst>
                                              <p:attrName>ppt_x</p:attrName>
                                            </p:attrNameLst>
                                          </p:cBhvr>
                                          <p:tavLst>
                                            <p:tav tm="0">
                                              <p:val>
                                                <p:strVal val="1+#ppt_w/2"/>
                                              </p:val>
                                            </p:tav>
                                            <p:tav tm="100000">
                                              <p:val>
                                                <p:strVal val="#ppt_x"/>
                                              </p:val>
                                            </p:tav>
                                          </p:tavLst>
                                        </p:anim>
                                        <p:anim calcmode="lin" valueType="num" p14:bounceEnd="54000">
                                          <p:cBhvr additive="base">
                                            <p:cTn id="40" dur="19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10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1900" fill="hold"/>
                                            <p:tgtEl>
                                              <p:spTgt spid="7"/>
                                            </p:tgtEl>
                                            <p:attrNameLst>
                                              <p:attrName>ppt_x</p:attrName>
                                            </p:attrNameLst>
                                          </p:cBhvr>
                                          <p:tavLst>
                                            <p:tav tm="0">
                                              <p:val>
                                                <p:strVal val="1+#ppt_w/2"/>
                                              </p:val>
                                            </p:tav>
                                            <p:tav tm="100000">
                                              <p:val>
                                                <p:strVal val="#ppt_x"/>
                                              </p:val>
                                            </p:tav>
                                          </p:tavLst>
                                        </p:anim>
                                        <p:anim calcmode="lin" valueType="num">
                                          <p:cBhvr additive="base">
                                            <p:cTn id="40" dur="19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pic>
        <p:nvPicPr>
          <p:cNvPr id="5" name="Picture 4" descr="A brick building of flats. ">
            <a:extLst>
              <a:ext uri="{FF2B5EF4-FFF2-40B4-BE49-F238E27FC236}">
                <a16:creationId xmlns:a16="http://schemas.microsoft.com/office/drawing/2014/main" id="{402DC702-6A79-DDD8-B0EE-12AACF6A3F3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559687" y="319741"/>
            <a:ext cx="4829722" cy="5426613"/>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56241" y="319742"/>
            <a:ext cx="2900927" cy="19488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Zara’s neighbours message back.</a:t>
            </a: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590658" y="2118167"/>
            <a:ext cx="2969029" cy="36404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HelveticaNeueLT Pro 55 Roman" panose="020B0604020202020204" pitchFamily="34" charset="0"/>
              </a:rPr>
              <a:t>They had seen the amber warning and flood warning but they aren’t worried because their house has never flooded.</a:t>
            </a: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86889" y="319741"/>
            <a:ext cx="2947159" cy="22146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explains what the warning means and that everyone should be ready.</a:t>
            </a:r>
          </a:p>
        </p:txBody>
      </p:sp>
      <p:pic>
        <p:nvPicPr>
          <p:cNvPr id="8" name="Picture 7" descr="Logo, company name&#10;&#10;Description automatically generated">
            <a:hlinkClick r:id="rId4" action="ppaction://hlinksldjump"/>
            <a:extLst>
              <a:ext uri="{FF2B5EF4-FFF2-40B4-BE49-F238E27FC236}">
                <a16:creationId xmlns:a16="http://schemas.microsoft.com/office/drawing/2014/main" id="{8FD3C377-D117-9774-62F7-37C2625F1C51}"/>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l="3530" t="16668" r="-3530" b="43332"/>
          <a:stretch/>
        </p:blipFill>
        <p:spPr>
          <a:xfrm>
            <a:off x="9915115" y="67437"/>
            <a:ext cx="1972277" cy="443416"/>
          </a:xfrm>
          <a:prstGeom prst="rect">
            <a:avLst/>
          </a:prstGeom>
        </p:spPr>
      </p:pic>
      <p:sp>
        <p:nvSpPr>
          <p:cNvPr id="7" name="Rectangle 6">
            <a:extLst>
              <a:ext uri="{FF2B5EF4-FFF2-40B4-BE49-F238E27FC236}">
                <a16:creationId xmlns:a16="http://schemas.microsoft.com/office/drawing/2014/main" id="{D8404C2D-2CCB-F611-2D76-2021C3832ED3}"/>
              </a:ext>
            </a:extLst>
          </p:cNvPr>
          <p:cNvSpPr>
            <a:spLocks noGrp="1" noRot="1" noMove="1" noResize="1" noEditPoints="1" noAdjustHandles="1" noChangeArrowheads="1" noChangeShapeType="1"/>
          </p:cNvSpPr>
          <p:nvPr/>
        </p:nvSpPr>
        <p:spPr>
          <a:xfrm>
            <a:off x="8389408" y="2436776"/>
            <a:ext cx="2857705" cy="33218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explains some ways the neighbours should prepare their home. Zara says to message if they need anything.</a:t>
            </a:r>
          </a:p>
        </p:txBody>
      </p:sp>
      <p:sp>
        <p:nvSpPr>
          <p:cNvPr id="9" name="Title 8">
            <a:extLst>
              <a:ext uri="{FF2B5EF4-FFF2-40B4-BE49-F238E27FC236}">
                <a16:creationId xmlns:a16="http://schemas.microsoft.com/office/drawing/2014/main" id="{63D55237-632B-F625-BCF2-9FB470DF22B9}"/>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160863400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0-#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14:presetBounceEnd="54000">
                                      <p:stCondLst>
                                        <p:cond delay="100"/>
                                      </p:stCondLst>
                                      <p:childTnLst>
                                        <p:set>
                                          <p:cBhvr>
                                            <p:cTn id="29" dur="1" fill="hold">
                                              <p:stCondLst>
                                                <p:cond delay="0"/>
                                              </p:stCondLst>
                                            </p:cTn>
                                            <p:tgtEl>
                                              <p:spTgt spid="7"/>
                                            </p:tgtEl>
                                            <p:attrNameLst>
                                              <p:attrName>style.visibility</p:attrName>
                                            </p:attrNameLst>
                                          </p:cBhvr>
                                          <p:to>
                                            <p:strVal val="visible"/>
                                          </p:to>
                                        </p:set>
                                        <p:anim calcmode="lin" valueType="num" p14:bounceEnd="54000">
                                          <p:cBhvr additive="base">
                                            <p:cTn id="30" dur="1900" fill="hold"/>
                                            <p:tgtEl>
                                              <p:spTgt spid="7"/>
                                            </p:tgtEl>
                                            <p:attrNameLst>
                                              <p:attrName>ppt_x</p:attrName>
                                            </p:attrNameLst>
                                          </p:cBhvr>
                                          <p:tavLst>
                                            <p:tav tm="0">
                                              <p:val>
                                                <p:strVal val="1+#ppt_w/2"/>
                                              </p:val>
                                            </p:tav>
                                            <p:tav tm="100000">
                                              <p:val>
                                                <p:strVal val="#ppt_x"/>
                                              </p:val>
                                            </p:tav>
                                          </p:tavLst>
                                        </p:anim>
                                        <p:anim calcmode="lin" valueType="num" p14:bounceEnd="54000">
                                          <p:cBhvr additive="base">
                                            <p:cTn id="31"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0-#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grpId="0" nodeType="clickEffect">
                                      <p:stCondLst>
                                        <p:cond delay="10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1900" fill="hold"/>
                                            <p:tgtEl>
                                              <p:spTgt spid="7"/>
                                            </p:tgtEl>
                                            <p:attrNameLst>
                                              <p:attrName>ppt_x</p:attrName>
                                            </p:attrNameLst>
                                          </p:cBhvr>
                                          <p:tavLst>
                                            <p:tav tm="0">
                                              <p:val>
                                                <p:strVal val="1+#ppt_w/2"/>
                                              </p:val>
                                            </p:tav>
                                            <p:tav tm="100000">
                                              <p:val>
                                                <p:strVal val="#ppt_x"/>
                                              </p:val>
                                            </p:tav>
                                          </p:tavLst>
                                        </p:anim>
                                        <p:anim calcmode="lin" valueType="num">
                                          <p:cBhvr additive="base">
                                            <p:cTn id="31" dur="19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3F39B6-92F3-DCE4-1108-C57988F4B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r="-833"/>
          <a:stretch/>
        </p:blipFill>
        <p:spPr>
          <a:xfrm>
            <a:off x="0" y="-155192"/>
            <a:ext cx="10458508" cy="1198087"/>
          </a:xfrm>
          <a:prstGeom prst="rect">
            <a:avLst/>
          </a:prstGeom>
        </p:spPr>
      </p:pic>
      <p:sp>
        <p:nvSpPr>
          <p:cNvPr id="6" name="Title 5">
            <a:extLst>
              <a:ext uri="{FF2B5EF4-FFF2-40B4-BE49-F238E27FC236}">
                <a16:creationId xmlns:a16="http://schemas.microsoft.com/office/drawing/2014/main" id="{1CA21017-BB73-A603-C95E-55D52A6C3B7F}"/>
              </a:ext>
            </a:extLst>
          </p:cNvPr>
          <p:cNvSpPr txBox="1">
            <a:spLocks noGrp="1" noRot="1" noMove="1" noResize="1" noEditPoints="1" noAdjustHandles="1" noChangeArrowheads="1" noChangeShapeType="1"/>
          </p:cNvSpPr>
          <p:nvPr>
            <p:ph type="title" idx="4294967295"/>
          </p:nvPr>
        </p:nvSpPr>
        <p:spPr>
          <a:xfrm rot="16200000">
            <a:off x="10724083" y="905699"/>
            <a:ext cx="1748582"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Pause</a:t>
            </a:r>
          </a:p>
        </p:txBody>
      </p:sp>
      <p:sp>
        <p:nvSpPr>
          <p:cNvPr id="7" name="Content Placeholder 8">
            <a:extLst>
              <a:ext uri="{FF2B5EF4-FFF2-40B4-BE49-F238E27FC236}">
                <a16:creationId xmlns:a16="http://schemas.microsoft.com/office/drawing/2014/main" id="{B20BA2F2-8367-2851-7B95-45892B27E7B6}"/>
              </a:ext>
            </a:extLst>
          </p:cNvPr>
          <p:cNvSpPr txBox="1">
            <a:spLocks noGrp="1" noRot="1" noMove="1" noResize="1" noEditPoints="1" noAdjustHandles="1" noChangeArrowheads="1" noChangeShapeType="1"/>
          </p:cNvSpPr>
          <p:nvPr/>
        </p:nvSpPr>
        <p:spPr>
          <a:xfrm>
            <a:off x="506437" y="1695350"/>
            <a:ext cx="7746943" cy="397986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nSpc>
                <a:spcPct val="110000"/>
              </a:lnSpc>
              <a:buFont typeface="+mj-lt"/>
              <a:buAutoNum type="arabicPeriod"/>
            </a:pPr>
            <a:r>
              <a:rPr lang="en-GB" sz="2400">
                <a:latin typeface="HelveticaNeueLT Pro 55 Roman"/>
              </a:rPr>
              <a:t>Choose a colour for positive, relaxed feelings. </a:t>
            </a:r>
            <a:endParaRPr lang="en-GB" sz="2400">
              <a:latin typeface="HelveticaNeueLT Pro 55 Roman" panose="020B0604020202020204" pitchFamily="34" charset="0"/>
            </a:endParaRPr>
          </a:p>
          <a:p>
            <a:pPr lvl="1">
              <a:lnSpc>
                <a:spcPct val="110000"/>
              </a:lnSpc>
            </a:pPr>
            <a:r>
              <a:rPr lang="en-GB" sz="2000">
                <a:latin typeface="HelveticaNeueLT Pro 55 Roman"/>
              </a:rPr>
              <a:t>Maybe yellow, for the warming sun and happiness.</a:t>
            </a:r>
          </a:p>
          <a:p>
            <a:pPr marL="514350" indent="-514350">
              <a:lnSpc>
                <a:spcPct val="110000"/>
              </a:lnSpc>
              <a:buFont typeface="+mj-lt"/>
              <a:buAutoNum type="arabicPeriod"/>
            </a:pPr>
            <a:r>
              <a:rPr lang="en-GB" sz="2400">
                <a:latin typeface="HelveticaNeueLT Pro 55 Roman"/>
              </a:rPr>
              <a:t>Choose a colour for challenging feelings.</a:t>
            </a:r>
          </a:p>
          <a:p>
            <a:pPr lvl="1">
              <a:lnSpc>
                <a:spcPct val="110000"/>
              </a:lnSpc>
            </a:pPr>
            <a:r>
              <a:rPr lang="en-GB" sz="2000">
                <a:latin typeface="HelveticaNeueLT Pro 55 Roman"/>
              </a:rPr>
              <a:t>Maybe grey, for feeling tiredness.</a:t>
            </a:r>
          </a:p>
          <a:p>
            <a:pPr marL="514350" indent="-514350">
              <a:lnSpc>
                <a:spcPct val="110000"/>
              </a:lnSpc>
              <a:buFont typeface="+mj-lt"/>
              <a:buAutoNum type="arabicPeriod"/>
            </a:pPr>
            <a:r>
              <a:rPr lang="en-GB" sz="2400">
                <a:latin typeface="HelveticaNeueLT Pro 55 Roman"/>
              </a:rPr>
              <a:t>Take a deep breath and imagine you’re breathing in the positive colour. Hold it in for a moment.</a:t>
            </a:r>
          </a:p>
          <a:p>
            <a:pPr marL="514350" indent="-514350">
              <a:lnSpc>
                <a:spcPct val="110000"/>
              </a:lnSpc>
              <a:buFont typeface="+mj-lt"/>
              <a:buAutoNum type="arabicPeriod"/>
            </a:pPr>
            <a:r>
              <a:rPr lang="en-GB" sz="2400">
                <a:latin typeface="HelveticaNeueLT Pro 55 Roman"/>
              </a:rPr>
              <a:t>Then breathe out the challenging colour. Imagine you’re emptying this feeling out of your body.</a:t>
            </a:r>
          </a:p>
          <a:p>
            <a:pPr marL="514350" indent="-514350">
              <a:lnSpc>
                <a:spcPct val="110000"/>
              </a:lnSpc>
              <a:buFont typeface="+mj-lt"/>
              <a:buAutoNum type="arabicPeriod"/>
            </a:pPr>
            <a:r>
              <a:rPr lang="en-GB" sz="2400">
                <a:latin typeface="HelveticaNeueLT Pro 55 Roman"/>
              </a:rPr>
              <a:t>Repeat a few times.</a:t>
            </a:r>
          </a:p>
        </p:txBody>
      </p:sp>
      <p:sp>
        <p:nvSpPr>
          <p:cNvPr id="14" name="TextBox 13">
            <a:extLst>
              <a:ext uri="{FF2B5EF4-FFF2-40B4-BE49-F238E27FC236}">
                <a16:creationId xmlns:a16="http://schemas.microsoft.com/office/drawing/2014/main" id="{98429A41-3C28-E1EE-8515-8844AC0FFE02}"/>
              </a:ext>
            </a:extLst>
          </p:cNvPr>
          <p:cNvSpPr txBox="1">
            <a:spLocks noGrp="1" noRot="1" noMove="1" noResize="1" noEditPoints="1" noAdjustHandles="1" noChangeArrowheads="1" noChangeShapeType="1"/>
          </p:cNvSpPr>
          <p:nvPr/>
        </p:nvSpPr>
        <p:spPr>
          <a:xfrm>
            <a:off x="506436" y="996505"/>
            <a:ext cx="7746943" cy="587853"/>
          </a:xfrm>
          <a:prstGeom prst="rect">
            <a:avLst/>
          </a:prstGeom>
          <a:noFill/>
        </p:spPr>
        <p:txBody>
          <a:bodyPr wrap="square">
            <a:spAutoFit/>
          </a:bodyPr>
          <a:lstStyle/>
          <a:p>
            <a:pPr marL="0" indent="0">
              <a:lnSpc>
                <a:spcPct val="110000"/>
              </a:lnSpc>
              <a:buNone/>
            </a:pPr>
            <a:r>
              <a:rPr lang="en-GB" sz="3200" b="1">
                <a:latin typeface="HelveticaNeueLT Pro 45 Lt" panose="020B0403020202020204"/>
              </a:rPr>
              <a:t>This is a three-minute calming activity.</a:t>
            </a:r>
          </a:p>
        </p:txBody>
      </p:sp>
      <p:pic>
        <p:nvPicPr>
          <p:cNvPr id="2" name="Picture 1" descr="A picture containing logo&#10;&#10;Description automatically generated">
            <a:extLst>
              <a:ext uri="{FF2B5EF4-FFF2-40B4-BE49-F238E27FC236}">
                <a16:creationId xmlns:a16="http://schemas.microsoft.com/office/drawing/2014/main" id="{7DFCB905-CA79-7CF4-BD0B-CC9E5423A197}"/>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pic>
        <p:nvPicPr>
          <p:cNvPr id="3" name="Picture 2" descr="Logo&#10;&#10;Description automatically generated">
            <a:extLst>
              <a:ext uri="{FF2B5EF4-FFF2-40B4-BE49-F238E27FC236}">
                <a16:creationId xmlns:a16="http://schemas.microsoft.com/office/drawing/2014/main" id="{1DC4C779-67BD-62FB-7722-ACB2D2776CCA}"/>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l="28300" t="14389" r="27052" b="10271"/>
          <a:stretch/>
        </p:blipFill>
        <p:spPr>
          <a:xfrm>
            <a:off x="8575364" y="2442595"/>
            <a:ext cx="2373086" cy="2253342"/>
          </a:xfrm>
          <a:prstGeom prst="rect">
            <a:avLst/>
          </a:prstGeom>
          <a:ln w="19050">
            <a:solidFill>
              <a:schemeClr val="bg1"/>
            </a:solidFill>
          </a:ln>
        </p:spPr>
      </p:pic>
      <p:sp>
        <p:nvSpPr>
          <p:cNvPr id="4" name="Rectangle 3">
            <a:extLst>
              <a:ext uri="{FF2B5EF4-FFF2-40B4-BE49-F238E27FC236}">
                <a16:creationId xmlns:a16="http://schemas.microsoft.com/office/drawing/2014/main" id="{757C6B35-E321-8549-4935-280F9C334DA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433850" y="2406789"/>
            <a:ext cx="2514600" cy="225334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DDCDDEFE-650B-22B9-3FC6-C59D259C3110}"/>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8620196" y="2425171"/>
            <a:ext cx="2283421" cy="2253342"/>
          </a:xfrm>
          <a:prstGeom prst="rect">
            <a:avLst/>
          </a:prstGeom>
          <a:noFill/>
          <a:ln w="152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descr="A pause symbol&#10;">
            <a:extLst>
              <a:ext uri="{FF2B5EF4-FFF2-40B4-BE49-F238E27FC236}">
                <a16:creationId xmlns:a16="http://schemas.microsoft.com/office/drawing/2014/main" id="{9AB6240F-0068-F338-6DB4-34428AF33C7C}"/>
              </a:ext>
            </a:extLst>
          </p:cNvPr>
          <p:cNvSpPr txBox="1">
            <a:spLocks noGrp="1" noRot="1" noMove="1" noResize="1" noEditPoints="1" noAdjustHandles="1" noChangeArrowheads="1" noChangeShapeType="1"/>
          </p:cNvSpPr>
          <p:nvPr/>
        </p:nvSpPr>
        <p:spPr>
          <a:xfrm>
            <a:off x="8257484" y="2107648"/>
            <a:ext cx="2867333" cy="31775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n-GB" sz="2800" b="1" dirty="0">
                <a:solidFill>
                  <a:srgbClr val="FF0000"/>
                </a:solidFill>
                <a:latin typeface="HelveticaNeueLT Pro 55 Roman" panose="020B0604020202020204" pitchFamily="34" charset="0"/>
              </a:rPr>
              <a:t>Take a pause</a:t>
            </a: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br>
              <a:rPr lang="en-GB" sz="2800" dirty="0">
                <a:latin typeface="HelveticaNeueLT Pro 55 Roman" panose="020B0604020202020204" pitchFamily="34" charset="0"/>
              </a:rPr>
            </a:br>
            <a:r>
              <a:rPr lang="en-GB" sz="2800" dirty="0">
                <a:latin typeface="HelveticaNeueLT Pro 55 Roman" panose="020B0604020202020204" pitchFamily="34" charset="0"/>
              </a:rPr>
              <a:t> </a:t>
            </a:r>
            <a:r>
              <a:rPr lang="en-GB" sz="2800" b="1" dirty="0">
                <a:solidFill>
                  <a:srgbClr val="FF0000"/>
                </a:solidFill>
                <a:latin typeface="HelveticaNeueLT Pro 55 Roman"/>
              </a:rPr>
              <a:t>colour breathing</a:t>
            </a:r>
            <a:endParaRPr lang="en-GB" sz="2800" b="1" dirty="0">
              <a:solidFill>
                <a:srgbClr val="FF0000"/>
              </a:solidFill>
              <a:latin typeface="HelveticaNeueLT Pro 55 Roman" panose="020B0604020202020204" pitchFamily="34" charset="0"/>
            </a:endParaRPr>
          </a:p>
        </p:txBody>
      </p:sp>
    </p:spTree>
    <p:extLst>
      <p:ext uri="{BB962C8B-B14F-4D97-AF65-F5344CB8AC3E}">
        <p14:creationId xmlns:p14="http://schemas.microsoft.com/office/powerpoint/2010/main" val="7579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7">
                                            <p:txEl>
                                              <p:pRg st="0" end="0"/>
                                            </p:txEl>
                                          </p:spTgt>
                                        </p:tgtEl>
                                      </p:cBhvr>
                                    </p:animEffect>
                                    <p:set>
                                      <p:cBhvr>
                                        <p:cTn id="15" dur="1" fill="hold">
                                          <p:stCondLst>
                                            <p:cond delay="499"/>
                                          </p:stCondLst>
                                        </p:cTn>
                                        <p:tgtEl>
                                          <p:spTgt spid="7">
                                            <p:txEl>
                                              <p:pRg st="0" end="0"/>
                                            </p:txEl>
                                          </p:spTgt>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7">
                                            <p:txEl>
                                              <p:pRg st="1" end="1"/>
                                            </p:txEl>
                                          </p:spTgt>
                                        </p:tgtEl>
                                      </p:cBhvr>
                                    </p:animEffect>
                                    <p:set>
                                      <p:cBhvr>
                                        <p:cTn id="18" dur="1" fill="hold">
                                          <p:stCondLst>
                                            <p:cond delay="499"/>
                                          </p:stCondLst>
                                        </p:cTn>
                                        <p:tgtEl>
                                          <p:spTgt spid="7">
                                            <p:txEl>
                                              <p:pRg st="1" end="1"/>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fade">
                                      <p:cBhvr>
                                        <p:cTn id="23" dur="500"/>
                                        <p:tgtEl>
                                          <p:spTgt spid="7">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7">
                                            <p:txEl>
                                              <p:pRg st="2" end="2"/>
                                            </p:txEl>
                                          </p:spTgt>
                                        </p:tgtEl>
                                      </p:cBhvr>
                                    </p:animEffect>
                                    <p:set>
                                      <p:cBhvr>
                                        <p:cTn id="31" dur="1" fill="hold">
                                          <p:stCondLst>
                                            <p:cond delay="499"/>
                                          </p:stCondLst>
                                        </p:cTn>
                                        <p:tgtEl>
                                          <p:spTgt spid="7">
                                            <p:txEl>
                                              <p:pRg st="2" end="2"/>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7">
                                            <p:txEl>
                                              <p:pRg st="3" end="3"/>
                                            </p:txEl>
                                          </p:spTgt>
                                        </p:tgtEl>
                                      </p:cBhvr>
                                    </p:animEffect>
                                    <p:set>
                                      <p:cBhvr>
                                        <p:cTn id="34" dur="1" fill="hold">
                                          <p:stCondLst>
                                            <p:cond delay="499"/>
                                          </p:stCondLst>
                                        </p:cTn>
                                        <p:tgtEl>
                                          <p:spTgt spid="7">
                                            <p:txEl>
                                              <p:pRg st="3" end="3"/>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xEl>
                                              <p:pRg st="4" end="4"/>
                                            </p:txEl>
                                          </p:spTgt>
                                        </p:tgtEl>
                                        <p:attrNameLst>
                                          <p:attrName>style.visibility</p:attrName>
                                        </p:attrNameLst>
                                      </p:cBhvr>
                                      <p:to>
                                        <p:strVal val="visible"/>
                                      </p:to>
                                    </p:set>
                                    <p:animEffect transition="in" filter="fade">
                                      <p:cBhvr>
                                        <p:cTn id="39" dur="500"/>
                                        <p:tgtEl>
                                          <p:spTgt spid="7">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7">
                                            <p:txEl>
                                              <p:pRg st="4" end="4"/>
                                            </p:txEl>
                                          </p:spTgt>
                                        </p:tgtEl>
                                      </p:cBhvr>
                                    </p:animEffect>
                                    <p:set>
                                      <p:cBhvr>
                                        <p:cTn id="44" dur="1" fill="hold">
                                          <p:stCondLst>
                                            <p:cond delay="499"/>
                                          </p:stCondLst>
                                        </p:cTn>
                                        <p:tgtEl>
                                          <p:spTgt spid="7">
                                            <p:txEl>
                                              <p:pRg st="4" end="4"/>
                                            </p:txEl>
                                          </p:spTgt>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fade">
                                      <p:cBhvr>
                                        <p:cTn id="49" dur="500"/>
                                        <p:tgtEl>
                                          <p:spTgt spid="7">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7">
                                            <p:txEl>
                                              <p:pRg st="5" end="5"/>
                                            </p:txEl>
                                          </p:spTgt>
                                        </p:tgtEl>
                                      </p:cBhvr>
                                    </p:animEffect>
                                    <p:set>
                                      <p:cBhvr>
                                        <p:cTn id="54" dur="1" fill="hold">
                                          <p:stCondLst>
                                            <p:cond delay="499"/>
                                          </p:stCondLst>
                                        </p:cTn>
                                        <p:tgtEl>
                                          <p:spTgt spid="7">
                                            <p:txEl>
                                              <p:pRg st="5" end="5"/>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7">
                                            <p:txEl>
                                              <p:pRg st="6" end="6"/>
                                            </p:txEl>
                                          </p:spTgt>
                                        </p:tgtEl>
                                        <p:attrNameLst>
                                          <p:attrName>style.visibility</p:attrName>
                                        </p:attrNameLst>
                                      </p:cBhvr>
                                      <p:to>
                                        <p:strVal val="visible"/>
                                      </p:to>
                                    </p:set>
                                    <p:animEffect transition="in" filter="fade">
                                      <p:cBhvr>
                                        <p:cTn id="59" dur="500"/>
                                        <p:tgtEl>
                                          <p:spTgt spid="7">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7">
                                            <p:txEl>
                                              <p:pRg st="6" end="6"/>
                                            </p:txEl>
                                          </p:spTgt>
                                        </p:tgtEl>
                                      </p:cBhvr>
                                    </p:animEffect>
                                    <p:set>
                                      <p:cBhvr>
                                        <p:cTn id="64" dur="1" fill="hold">
                                          <p:stCondLst>
                                            <p:cond delay="499"/>
                                          </p:stCondLst>
                                        </p:cTn>
                                        <p:tgtEl>
                                          <p:spTgt spid="7">
                                            <p:txEl>
                                              <p:pRg st="6" end="6"/>
                                            </p:txEl>
                                          </p:spTgt>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pic>
        <p:nvPicPr>
          <p:cNvPr id="5" name="Picture 4" descr="A brick building of flats. ">
            <a:extLst>
              <a:ext uri="{FF2B5EF4-FFF2-40B4-BE49-F238E27FC236}">
                <a16:creationId xmlns:a16="http://schemas.microsoft.com/office/drawing/2014/main" id="{402DC702-6A79-DDD8-B0EE-12AACF6A3F3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559687" y="296687"/>
            <a:ext cx="4817517" cy="5449667"/>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56241" y="316676"/>
            <a:ext cx="2900927" cy="2977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 and her dad have prepared their flat and helped the neighbours and family by letting them know about the flood risk.</a:t>
            </a:r>
          </a:p>
        </p:txBody>
      </p:sp>
      <p:sp>
        <p:nvSpPr>
          <p:cNvPr id="4" name="Rectangle 3">
            <a:extLst>
              <a:ext uri="{FF2B5EF4-FFF2-40B4-BE49-F238E27FC236}">
                <a16:creationId xmlns:a16="http://schemas.microsoft.com/office/drawing/2014/main" id="{77490EA2-26D1-0380-5554-CF470B118561}"/>
              </a:ext>
            </a:extLst>
          </p:cNvPr>
          <p:cNvSpPr>
            <a:spLocks noGrp="1" noRot="1" noMove="1" noResize="1" noEditPoints="1" noAdjustHandles="1" noChangeArrowheads="1" noChangeShapeType="1"/>
          </p:cNvSpPr>
          <p:nvPr/>
        </p:nvSpPr>
        <p:spPr>
          <a:xfrm>
            <a:off x="8365000" y="296687"/>
            <a:ext cx="2904475" cy="3250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Finally, they discuss what they will do if flooding affects the roads around their flat and what they’ll do if there’s a power cut.</a:t>
            </a: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65000" y="3483258"/>
            <a:ext cx="2892270" cy="2326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Zara’s dad has some tins of food and Zara has a torch and candles so they decide they will be okay.</a:t>
            </a:r>
          </a:p>
        </p:txBody>
      </p:sp>
      <p:pic>
        <p:nvPicPr>
          <p:cNvPr id="8" name="Picture 7" descr="Logo, company name&#10;&#10;Description automatically generated">
            <a:hlinkClick r:id="" action="ppaction://noaction"/>
            <a:extLst>
              <a:ext uri="{FF2B5EF4-FFF2-40B4-BE49-F238E27FC236}">
                <a16:creationId xmlns:a16="http://schemas.microsoft.com/office/drawing/2014/main" id="{8FD3C377-D117-9774-62F7-37C2625F1C51}"/>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l="3530" t="16668" r="-3530" b="43332"/>
          <a:stretch/>
        </p:blipFill>
        <p:spPr>
          <a:xfrm>
            <a:off x="9915115" y="154523"/>
            <a:ext cx="1972277" cy="443416"/>
          </a:xfrm>
          <a:prstGeom prst="rect">
            <a:avLst/>
          </a:prstGeom>
        </p:spPr>
      </p:pic>
      <p:sp>
        <p:nvSpPr>
          <p:cNvPr id="7" name="Title 6">
            <a:extLst>
              <a:ext uri="{FF2B5EF4-FFF2-40B4-BE49-F238E27FC236}">
                <a16:creationId xmlns:a16="http://schemas.microsoft.com/office/drawing/2014/main" id="{73582342-A085-5591-7ACC-259A36FBA4D6}"/>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p>
        </p:txBody>
      </p:sp>
    </p:spTree>
    <p:extLst>
      <p:ext uri="{BB962C8B-B14F-4D97-AF65-F5344CB8AC3E}">
        <p14:creationId xmlns:p14="http://schemas.microsoft.com/office/powerpoint/2010/main" val="149710046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0-#ppt_w/2"/>
                                              </p:val>
                                            </p:tav>
                                            <p:tav tm="100000">
                                              <p:val>
                                                <p:strVal val="#ppt_x"/>
                                              </p:val>
                                            </p:tav>
                                          </p:tavLst>
                                        </p:anim>
                                        <p:anim calcmode="lin" valueType="num">
                                          <p:cBhvr additive="base">
                                            <p:cTn id="13"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14:presetBounceEnd="54000">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14:bounceEnd="54000">
                                          <p:cBhvr additive="base">
                                            <p:cTn id="18" dur="1900" fill="hold"/>
                                            <p:tgtEl>
                                              <p:spTgt spid="4"/>
                                            </p:tgtEl>
                                            <p:attrNameLst>
                                              <p:attrName>ppt_x</p:attrName>
                                            </p:attrNameLst>
                                          </p:cBhvr>
                                          <p:tavLst>
                                            <p:tav tm="0">
                                              <p:val>
                                                <p:strVal val="1+#ppt_w/2"/>
                                              </p:val>
                                            </p:tav>
                                            <p:tav tm="100000">
                                              <p:val>
                                                <p:strVal val="#ppt_x"/>
                                              </p:val>
                                            </p:tav>
                                          </p:tavLst>
                                        </p:anim>
                                        <p:anim calcmode="lin" valueType="num" p14:bounceEnd="54000">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14:presetBounceEnd="54000">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14:bounceEnd="54000">
                                          <p:cBhvr additive="base">
                                            <p:cTn id="24"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500" fill="hold"/>
                                            <p:tgtEl>
                                              <p:spTgt spid="5"/>
                                            </p:tgtEl>
                                            <p:attrNameLst>
                                              <p:attrName>ppt_x</p:attrName>
                                            </p:attrNameLst>
                                          </p:cBhvr>
                                          <p:tavLst>
                                            <p:tav tm="0">
                                              <p:val>
                                                <p:strVal val="0-#ppt_w/2"/>
                                              </p:val>
                                            </p:tav>
                                            <p:tav tm="100000">
                                              <p:val>
                                                <p:strVal val="#ppt_x"/>
                                              </p:val>
                                            </p:tav>
                                          </p:tavLst>
                                        </p:anim>
                                        <p:anim calcmode="lin" valueType="num">
                                          <p:cBhvr additive="base">
                                            <p:cTn id="13" dur="1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1900" fill="hold"/>
                                            <p:tgtEl>
                                              <p:spTgt spid="4"/>
                                            </p:tgtEl>
                                            <p:attrNameLst>
                                              <p:attrName>ppt_x</p:attrName>
                                            </p:attrNameLst>
                                          </p:cBhvr>
                                          <p:tavLst>
                                            <p:tav tm="0">
                                              <p:val>
                                                <p:strVal val="1+#ppt_w/2"/>
                                              </p:val>
                                            </p:tav>
                                            <p:tav tm="100000">
                                              <p:val>
                                                <p:strVal val="#ppt_x"/>
                                              </p:val>
                                            </p:tav>
                                          </p:tavLst>
                                        </p:anim>
                                        <p:anim calcmode="lin" valueType="num">
                                          <p:cBhvr additive="base">
                                            <p:cTn id="19" dur="19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grpId="0" nodeType="clickEffect">
                                      <p:stCondLst>
                                        <p:cond delay="1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1900" fill="hold"/>
                                            <p:tgtEl>
                                              <p:spTgt spid="6"/>
                                            </p:tgtEl>
                                            <p:attrNameLst>
                                              <p:attrName>ppt_x</p:attrName>
                                            </p:attrNameLst>
                                          </p:cBhvr>
                                          <p:tavLst>
                                            <p:tav tm="0">
                                              <p:val>
                                                <p:strVal val="1+#ppt_w/2"/>
                                              </p:val>
                                            </p:tav>
                                            <p:tav tm="100000">
                                              <p:val>
                                                <p:strVal val="#ppt_x"/>
                                              </p:val>
                                            </p:tav>
                                          </p:tavLst>
                                        </p:anim>
                                        <p:anim calcmode="lin" valueType="num">
                                          <p:cBhvr additive="base">
                                            <p:cTn id="25"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15A77C6-A043-E06F-61F8-FD3E409CB95E}"/>
              </a:ext>
            </a:extLst>
          </p:cNvPr>
          <p:cNvPicPr>
            <a:picLocks noGrp="1" noRot="1" noChangeAspect="1" noMove="1" noResize="1" noEditPoints="1" noAdjustHandles="1" noChangeArrowheads="1" noChangeShapeType="1" noCrop="1"/>
          </p:cNvPicPr>
          <p:nvPr/>
        </p:nvPicPr>
        <p:blipFill>
          <a:blip r:embed="rId2">
            <a:grayscl/>
            <a:extLst>
              <a:ext uri="{28A0092B-C50C-407E-A947-70E740481C1C}">
                <a14:useLocalDpi xmlns:a14="http://schemas.microsoft.com/office/drawing/2010/main"/>
              </a:ext>
            </a:extLst>
          </a:blip>
          <a:stretch>
            <a:fillRect/>
          </a:stretch>
        </p:blipFill>
        <p:spPr>
          <a:xfrm>
            <a:off x="679622" y="325872"/>
            <a:ext cx="10478528" cy="5426612"/>
          </a:xfrm>
          <a:prstGeom prst="rect">
            <a:avLst/>
          </a:prstGeom>
        </p:spPr>
      </p:pic>
      <p:pic>
        <p:nvPicPr>
          <p:cNvPr id="5" name="Picture 4" descr="A brick building of flats. ">
            <a:extLst>
              <a:ext uri="{FF2B5EF4-FFF2-40B4-BE49-F238E27FC236}">
                <a16:creationId xmlns:a16="http://schemas.microsoft.com/office/drawing/2014/main" id="{402DC702-6A79-DDD8-B0EE-12AACF6A3F36}"/>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3559687" y="319742"/>
            <a:ext cx="4829722" cy="5426612"/>
          </a:xfrm>
          <a:prstGeom prst="rect">
            <a:avLst/>
          </a:prstGeom>
        </p:spPr>
      </p:pic>
      <p:sp>
        <p:nvSpPr>
          <p:cNvPr id="3" name="Rectangle 2">
            <a:extLst>
              <a:ext uri="{FF2B5EF4-FFF2-40B4-BE49-F238E27FC236}">
                <a16:creationId xmlns:a16="http://schemas.microsoft.com/office/drawing/2014/main" id="{4B3173FF-7D44-D6D8-B988-AD2B2214D9E7}"/>
              </a:ext>
            </a:extLst>
          </p:cNvPr>
          <p:cNvSpPr>
            <a:spLocks noGrp="1" noRot="1" noMove="1" noResize="1" noEditPoints="1" noAdjustHandles="1" noChangeArrowheads="1" noChangeShapeType="1"/>
          </p:cNvSpPr>
          <p:nvPr/>
        </p:nvSpPr>
        <p:spPr>
          <a:xfrm>
            <a:off x="656241" y="316676"/>
            <a:ext cx="2900927" cy="2977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a:rPr>
              <a:t>As the rain is torrential (and there are lots of reports of difficulties on the roads) they decide to stay home and avoid going out anywhere.</a:t>
            </a:r>
          </a:p>
        </p:txBody>
      </p:sp>
      <p:sp>
        <p:nvSpPr>
          <p:cNvPr id="6" name="Rectangle 5">
            <a:extLst>
              <a:ext uri="{FF2B5EF4-FFF2-40B4-BE49-F238E27FC236}">
                <a16:creationId xmlns:a16="http://schemas.microsoft.com/office/drawing/2014/main" id="{C3317ED0-8850-FE69-3E5F-9BF952E9B2AE}"/>
              </a:ext>
            </a:extLst>
          </p:cNvPr>
          <p:cNvSpPr>
            <a:spLocks noGrp="1" noRot="1" noMove="1" noResize="1" noEditPoints="1" noAdjustHandles="1" noChangeArrowheads="1" noChangeShapeType="1"/>
          </p:cNvSpPr>
          <p:nvPr/>
        </p:nvSpPr>
        <p:spPr>
          <a:xfrm>
            <a:off x="8389409" y="3294611"/>
            <a:ext cx="2792122" cy="2460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a:solidFill>
                  <a:schemeClr val="tx1"/>
                </a:solidFill>
                <a:latin typeface="HelveticaNeueLT Pro 55 Roman" panose="020B0604020202020204" pitchFamily="34" charset="0"/>
              </a:rPr>
              <a:t>End.</a:t>
            </a:r>
          </a:p>
        </p:txBody>
      </p:sp>
      <p:pic>
        <p:nvPicPr>
          <p:cNvPr id="4" name="Picture 3" descr="A picture containing logo&#10;&#10;Description automatically generated">
            <a:extLst>
              <a:ext uri="{FF2B5EF4-FFF2-40B4-BE49-F238E27FC236}">
                <a16:creationId xmlns:a16="http://schemas.microsoft.com/office/drawing/2014/main" id="{F9D1439D-17DF-D321-350C-3A79B39517DC}"/>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t="9865"/>
          <a:stretch/>
        </p:blipFill>
        <p:spPr>
          <a:xfrm>
            <a:off x="10329461" y="30832"/>
            <a:ext cx="1184387" cy="615892"/>
          </a:xfrm>
          <a:prstGeom prst="rect">
            <a:avLst/>
          </a:prstGeom>
        </p:spPr>
      </p:pic>
      <p:sp>
        <p:nvSpPr>
          <p:cNvPr id="7" name="Title 6">
            <a:extLst>
              <a:ext uri="{FF2B5EF4-FFF2-40B4-BE49-F238E27FC236}">
                <a16:creationId xmlns:a16="http://schemas.microsoft.com/office/drawing/2014/main" id="{70F16ED9-BF25-3EE0-8A5F-5A4FA1B5BF74}"/>
              </a:ext>
            </a:extLst>
          </p:cNvPr>
          <p:cNvSpPr>
            <a:spLocks noGrp="1" noRot="1" noMove="1" noResize="1" noEditPoints="1" noAdjustHandles="1" noChangeArrowheads="1" noChangeShapeType="1"/>
          </p:cNvSpPr>
          <p:nvPr>
            <p:ph type="title" idx="4294967295"/>
          </p:nvPr>
        </p:nvSpPr>
        <p:spPr>
          <a:xfrm>
            <a:off x="679622" y="-1325563"/>
            <a:ext cx="10478529" cy="1325563"/>
          </a:xfrm>
        </p:spPr>
        <p:txBody>
          <a:bodyPr vert="horz" lIns="91440" tIns="45720" rIns="91440" bIns="45720" rtlCol="0" anchor="b">
            <a:normAutofit/>
          </a:bodyPr>
          <a:lstStyle/>
          <a:p>
            <a:r>
              <a:rPr lang="en-GB" dirty="0"/>
              <a:t>Game</a:t>
            </a:r>
            <a:br>
              <a:rPr lang="en-GB" dirty="0"/>
            </a:br>
            <a:endParaRPr lang="en-GB" dirty="0"/>
          </a:p>
        </p:txBody>
      </p:sp>
    </p:spTree>
    <p:extLst>
      <p:ext uri="{BB962C8B-B14F-4D97-AF65-F5344CB8AC3E}">
        <p14:creationId xmlns:p14="http://schemas.microsoft.com/office/powerpoint/2010/main" val="119573981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4000">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14:bounceEnd="54000">
                                          <p:cBhvr additive="base">
                                            <p:cTn id="7" dur="1900" fill="hold"/>
                                            <p:tgtEl>
                                              <p:spTgt spid="3"/>
                                            </p:tgtEl>
                                            <p:attrNameLst>
                                              <p:attrName>ppt_x</p:attrName>
                                            </p:attrNameLst>
                                          </p:cBhvr>
                                          <p:tavLst>
                                            <p:tav tm="0">
                                              <p:val>
                                                <p:strVal val="0-#ppt_w/2"/>
                                              </p:val>
                                            </p:tav>
                                            <p:tav tm="100000">
                                              <p:val>
                                                <p:strVal val="#ppt_x"/>
                                              </p:val>
                                            </p:tav>
                                          </p:tavLst>
                                        </p:anim>
                                        <p:anim calcmode="lin" valueType="num" p14:bounceEnd="54000">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200" fill="hold"/>
                                            <p:tgtEl>
                                              <p:spTgt spid="5"/>
                                            </p:tgtEl>
                                            <p:attrNameLst>
                                              <p:attrName>ppt_x</p:attrName>
                                            </p:attrNameLst>
                                          </p:cBhvr>
                                          <p:tavLst>
                                            <p:tav tm="0">
                                              <p:val>
                                                <p:strVal val="0-#ppt_w/2"/>
                                              </p:val>
                                            </p:tav>
                                            <p:tav tm="100000">
                                              <p:val>
                                                <p:strVal val="#ppt_x"/>
                                              </p:val>
                                            </p:tav>
                                          </p:tavLst>
                                        </p:anim>
                                        <p:anim calcmode="lin" valueType="num">
                                          <p:cBhvr additive="base">
                                            <p:cTn id="13" dur="12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14:presetBounceEnd="54000">
                                      <p:stCondLst>
                                        <p:cond delay="100"/>
                                      </p:stCondLst>
                                      <p:childTnLst>
                                        <p:set>
                                          <p:cBhvr>
                                            <p:cTn id="17" dur="1" fill="hold">
                                              <p:stCondLst>
                                                <p:cond delay="0"/>
                                              </p:stCondLst>
                                            </p:cTn>
                                            <p:tgtEl>
                                              <p:spTgt spid="6"/>
                                            </p:tgtEl>
                                            <p:attrNameLst>
                                              <p:attrName>style.visibility</p:attrName>
                                            </p:attrNameLst>
                                          </p:cBhvr>
                                          <p:to>
                                            <p:strVal val="visible"/>
                                          </p:to>
                                        </p:set>
                                        <p:anim calcmode="lin" valueType="num" p14:bounceEnd="54000">
                                          <p:cBhvr additive="base">
                                            <p:cTn id="18" dur="1900" fill="hold"/>
                                            <p:tgtEl>
                                              <p:spTgt spid="6"/>
                                            </p:tgtEl>
                                            <p:attrNameLst>
                                              <p:attrName>ppt_x</p:attrName>
                                            </p:attrNameLst>
                                          </p:cBhvr>
                                          <p:tavLst>
                                            <p:tav tm="0">
                                              <p:val>
                                                <p:strVal val="1+#ppt_w/2"/>
                                              </p:val>
                                            </p:tav>
                                            <p:tav tm="100000">
                                              <p:val>
                                                <p:strVal val="#ppt_x"/>
                                              </p:val>
                                            </p:tav>
                                          </p:tavLst>
                                        </p:anim>
                                        <p:anim calcmode="lin" valueType="num" p14:bounceEnd="54000">
                                          <p:cBhvr additive="base">
                                            <p:cTn id="19"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900" fill="hold"/>
                                            <p:tgtEl>
                                              <p:spTgt spid="3"/>
                                            </p:tgtEl>
                                            <p:attrNameLst>
                                              <p:attrName>ppt_x</p:attrName>
                                            </p:attrNameLst>
                                          </p:cBhvr>
                                          <p:tavLst>
                                            <p:tav tm="0">
                                              <p:val>
                                                <p:strVal val="0-#ppt_w/2"/>
                                              </p:val>
                                            </p:tav>
                                            <p:tav tm="100000">
                                              <p:val>
                                                <p:strVal val="#ppt_x"/>
                                              </p:val>
                                            </p:tav>
                                          </p:tavLst>
                                        </p:anim>
                                        <p:anim calcmode="lin" valueType="num">
                                          <p:cBhvr additive="base">
                                            <p:cTn id="8" dur="19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1200" fill="hold"/>
                                            <p:tgtEl>
                                              <p:spTgt spid="5"/>
                                            </p:tgtEl>
                                            <p:attrNameLst>
                                              <p:attrName>ppt_x</p:attrName>
                                            </p:attrNameLst>
                                          </p:cBhvr>
                                          <p:tavLst>
                                            <p:tav tm="0">
                                              <p:val>
                                                <p:strVal val="0-#ppt_w/2"/>
                                              </p:val>
                                            </p:tav>
                                            <p:tav tm="100000">
                                              <p:val>
                                                <p:strVal val="#ppt_x"/>
                                              </p:val>
                                            </p:tav>
                                          </p:tavLst>
                                        </p:anim>
                                        <p:anim calcmode="lin" valueType="num">
                                          <p:cBhvr additive="base">
                                            <p:cTn id="13" dur="12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10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1900" fill="hold"/>
                                            <p:tgtEl>
                                              <p:spTgt spid="6"/>
                                            </p:tgtEl>
                                            <p:attrNameLst>
                                              <p:attrName>ppt_x</p:attrName>
                                            </p:attrNameLst>
                                          </p:cBhvr>
                                          <p:tavLst>
                                            <p:tav tm="0">
                                              <p:val>
                                                <p:strVal val="1+#ppt_w/2"/>
                                              </p:val>
                                            </p:tav>
                                            <p:tav tm="100000">
                                              <p:val>
                                                <p:strVal val="#ppt_x"/>
                                              </p:val>
                                            </p:tav>
                                          </p:tavLst>
                                        </p:anim>
                                        <p:anim calcmode="lin" valueType="num">
                                          <p:cBhvr additive="base">
                                            <p:cTn id="19" dur="19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5B129-4D34-32A1-28A4-A63F3C2396DD}"/>
              </a:ext>
            </a:extLst>
          </p:cNvPr>
          <p:cNvSpPr>
            <a:spLocks noGrp="1" noRot="1" noMove="1" noResize="1" noEditPoints="1" noAdjustHandles="1" noChangeArrowheads="1" noChangeShapeType="1"/>
          </p:cNvSpPr>
          <p:nvPr>
            <p:ph type="title" idx="4294967295"/>
          </p:nvPr>
        </p:nvSpPr>
        <p:spPr>
          <a:xfrm>
            <a:off x="428702" y="365125"/>
            <a:ext cx="9942436" cy="1325563"/>
          </a:xfrm>
        </p:spPr>
        <p:txBody>
          <a:bodyPr/>
          <a:lstStyle/>
          <a:p>
            <a:r>
              <a:rPr lang="en-GB">
                <a:latin typeface="HelveticaNeueLT Pro 55 Roman"/>
              </a:rPr>
              <a:t>Did you find them all?</a:t>
            </a:r>
          </a:p>
        </p:txBody>
      </p:sp>
      <p:sp>
        <p:nvSpPr>
          <p:cNvPr id="6" name="Content Placeholder 5">
            <a:extLst>
              <a:ext uri="{FF2B5EF4-FFF2-40B4-BE49-F238E27FC236}">
                <a16:creationId xmlns:a16="http://schemas.microsoft.com/office/drawing/2014/main" id="{FBC9B9F7-0CCD-E038-C962-1F63DC671C3B}"/>
              </a:ext>
            </a:extLst>
          </p:cNvPr>
          <p:cNvSpPr>
            <a:spLocks noGrp="1" noRot="1" noMove="1" noResize="1" noEditPoints="1" noAdjustHandles="1" noChangeArrowheads="1" noChangeShapeType="1"/>
          </p:cNvSpPr>
          <p:nvPr>
            <p:ph idx="4294967295"/>
          </p:nvPr>
        </p:nvSpPr>
        <p:spPr>
          <a:xfrm>
            <a:off x="428702" y="1738227"/>
            <a:ext cx="5689600" cy="3913187"/>
          </a:xfrm>
        </p:spPr>
        <p:txBody>
          <a:bodyPr/>
          <a:lstStyle/>
          <a:p>
            <a:pPr marL="0" indent="0">
              <a:lnSpc>
                <a:spcPct val="100000"/>
              </a:lnSpc>
              <a:buNone/>
            </a:pPr>
            <a:r>
              <a:rPr lang="en-GB">
                <a:latin typeface="HelveticaNeueLT Pro 55 Roman" panose="020B0604020202020204" pitchFamily="34" charset="0"/>
              </a:rPr>
              <a:t>Look at the list of ways to prepare and cope that you made as you played the game.</a:t>
            </a:r>
          </a:p>
          <a:p>
            <a:pPr marL="0" indent="0">
              <a:lnSpc>
                <a:spcPct val="100000"/>
              </a:lnSpc>
              <a:buNone/>
            </a:pPr>
            <a:r>
              <a:rPr lang="en-GB">
                <a:latin typeface="HelveticaNeueLT Pro 55 Roman" panose="020B0604020202020204" pitchFamily="34" charset="0"/>
              </a:rPr>
              <a:t>Compare your list to ours.</a:t>
            </a:r>
          </a:p>
          <a:p>
            <a:pPr marL="0" indent="0">
              <a:lnSpc>
                <a:spcPct val="100000"/>
              </a:lnSpc>
              <a:buNone/>
            </a:pPr>
            <a:endParaRPr lang="en-GB">
              <a:latin typeface="HelveticaNeueLT Pro 55 Roman" panose="020B0604020202020204" pitchFamily="34" charset="0"/>
            </a:endParaRPr>
          </a:p>
          <a:p>
            <a:pPr marL="0" indent="0" algn="ctr">
              <a:lnSpc>
                <a:spcPct val="100000"/>
              </a:lnSpc>
              <a:buNone/>
            </a:pPr>
            <a:r>
              <a:rPr lang="en-GB">
                <a:latin typeface="HelveticaNeueLT Pro 55 Roman" panose="020B0604020202020204" pitchFamily="34" charset="0"/>
              </a:rPr>
              <a:t>How did you do?</a:t>
            </a:r>
          </a:p>
        </p:txBody>
      </p:sp>
      <p:sp>
        <p:nvSpPr>
          <p:cNvPr id="12" name="Rectangle 11" descr="A written list of ways to prepare for a flood.">
            <a:extLst>
              <a:ext uri="{FF2B5EF4-FFF2-40B4-BE49-F238E27FC236}">
                <a16:creationId xmlns:a16="http://schemas.microsoft.com/office/drawing/2014/main" id="{E8C5D003-4D83-3BF5-5D08-A83A8A0954A1}"/>
              </a:ext>
            </a:extLst>
          </p:cNvPr>
          <p:cNvSpPr>
            <a:spLocks noGrp="1" noRot="1" noMove="1" noResize="1" noEditPoints="1" noAdjustHandles="1" noChangeArrowheads="1" noChangeShapeType="1"/>
          </p:cNvSpPr>
          <p:nvPr/>
        </p:nvSpPr>
        <p:spPr>
          <a:xfrm>
            <a:off x="6963518" y="365126"/>
            <a:ext cx="4017454" cy="5235357"/>
          </a:xfrm>
          <a:prstGeom prst="rect">
            <a:avLst/>
          </a:prstGeom>
          <a:solidFill>
            <a:srgbClr val="BADDEA"/>
          </a:solidFill>
          <a:ln>
            <a:solidFill>
              <a:schemeClr val="tx1"/>
            </a:solidFill>
          </a:ln>
          <a:effectLst>
            <a:outerShdw blurRad="190500" dist="228600" dir="2700000" algn="ctr">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lnSpc>
                <a:spcPct val="120000"/>
              </a:lnSpc>
              <a:buFont typeface="+mj-lt"/>
              <a:buAutoNum type="arabicPeriod"/>
            </a:pPr>
            <a:r>
              <a:rPr lang="en-GB" dirty="0">
                <a:solidFill>
                  <a:schemeClr val="tx1"/>
                </a:solidFill>
                <a:latin typeface="Segoe Print"/>
                <a:cs typeface="Cavolini"/>
              </a:rPr>
              <a:t>Move items off the floor</a:t>
            </a:r>
            <a:endParaRPr lang="en-US" dirty="0">
              <a:solidFill>
                <a:schemeClr val="tx1"/>
              </a:solidFill>
              <a:latin typeface="Segoe Print"/>
              <a:cs typeface="Cavolini"/>
            </a:endParaRPr>
          </a:p>
          <a:p>
            <a:pPr marL="342900" indent="-342900">
              <a:lnSpc>
                <a:spcPct val="120000"/>
              </a:lnSpc>
              <a:buFont typeface="+mj-lt"/>
              <a:buAutoNum type="arabicPeriod"/>
            </a:pPr>
            <a:r>
              <a:rPr lang="en-GB" dirty="0">
                <a:solidFill>
                  <a:schemeClr val="tx1"/>
                </a:solidFill>
                <a:latin typeface="Segoe Print"/>
                <a:cs typeface="Cavolini"/>
              </a:rPr>
              <a:t>Take photos</a:t>
            </a:r>
          </a:p>
          <a:p>
            <a:pPr marL="342900" indent="-342900">
              <a:lnSpc>
                <a:spcPct val="120000"/>
              </a:lnSpc>
              <a:buFont typeface="+mj-lt"/>
              <a:buAutoNum type="arabicPeriod"/>
            </a:pPr>
            <a:r>
              <a:rPr lang="en-GB" dirty="0">
                <a:solidFill>
                  <a:schemeClr val="tx1"/>
                </a:solidFill>
                <a:latin typeface="Segoe Print"/>
                <a:cs typeface="Cavolini"/>
              </a:rPr>
              <a:t>Ask how to switch off electricity and gas</a:t>
            </a:r>
          </a:p>
          <a:p>
            <a:pPr marL="342900" indent="-342900">
              <a:lnSpc>
                <a:spcPct val="120000"/>
              </a:lnSpc>
              <a:buFont typeface="+mj-lt"/>
              <a:buAutoNum type="arabicPeriod"/>
            </a:pPr>
            <a:r>
              <a:rPr lang="en-GB" dirty="0">
                <a:solidFill>
                  <a:schemeClr val="tx1"/>
                </a:solidFill>
                <a:latin typeface="Segoe Print"/>
                <a:cs typeface="Cavolini"/>
              </a:rPr>
              <a:t>Ask about moving the car</a:t>
            </a:r>
          </a:p>
          <a:p>
            <a:pPr marL="342900" indent="-342900">
              <a:lnSpc>
                <a:spcPct val="120000"/>
              </a:lnSpc>
              <a:buAutoNum type="arabicPeriod"/>
            </a:pPr>
            <a:r>
              <a:rPr lang="en-GB" dirty="0">
                <a:solidFill>
                  <a:schemeClr val="tx1"/>
                </a:solidFill>
                <a:latin typeface="Segoe Print"/>
                <a:cs typeface="Cavolini"/>
              </a:rPr>
              <a:t>Have a bug out bag ready</a:t>
            </a:r>
            <a:endParaRPr lang="en-GB" dirty="0">
              <a:solidFill>
                <a:schemeClr val="tx1"/>
              </a:solidFill>
            </a:endParaRPr>
          </a:p>
          <a:p>
            <a:pPr marL="342900" indent="-342900">
              <a:lnSpc>
                <a:spcPct val="120000"/>
              </a:lnSpc>
              <a:buFont typeface="+mj-lt"/>
              <a:buAutoNum type="arabicPeriod"/>
            </a:pPr>
            <a:r>
              <a:rPr lang="en-GB" dirty="0">
                <a:solidFill>
                  <a:schemeClr val="tx1"/>
                </a:solidFill>
                <a:latin typeface="Segoe Print"/>
                <a:cs typeface="Cavolini"/>
              </a:rPr>
              <a:t>Have some tins of food</a:t>
            </a:r>
            <a:endParaRPr lang="en-GB" dirty="0">
              <a:solidFill>
                <a:schemeClr val="tx1"/>
              </a:solidFill>
              <a:latin typeface="Segoe Print" panose="02000600000000000000" pitchFamily="2" charset="0"/>
              <a:cs typeface="Cavolini" panose="020B0502040204020203" pitchFamily="66" charset="0"/>
            </a:endParaRPr>
          </a:p>
          <a:p>
            <a:pPr marL="342900" indent="-342900">
              <a:lnSpc>
                <a:spcPct val="120000"/>
              </a:lnSpc>
              <a:buFont typeface="+mj-lt"/>
              <a:buAutoNum type="arabicPeriod"/>
            </a:pPr>
            <a:r>
              <a:rPr lang="en-GB" dirty="0">
                <a:solidFill>
                  <a:schemeClr val="tx1"/>
                </a:solidFill>
                <a:latin typeface="Segoe Print"/>
                <a:cs typeface="Cavolini"/>
              </a:rPr>
              <a:t>Have a torch</a:t>
            </a:r>
          </a:p>
          <a:p>
            <a:pPr marL="342900" indent="-342900">
              <a:lnSpc>
                <a:spcPct val="120000"/>
              </a:lnSpc>
              <a:buFont typeface="+mj-lt"/>
              <a:buAutoNum type="arabicPeriod"/>
            </a:pPr>
            <a:r>
              <a:rPr lang="en-GB" dirty="0">
                <a:solidFill>
                  <a:schemeClr val="tx1"/>
                </a:solidFill>
                <a:latin typeface="Segoe Print"/>
                <a:cs typeface="Cavolini"/>
              </a:rPr>
              <a:t>Use sandbags</a:t>
            </a:r>
          </a:p>
          <a:p>
            <a:pPr marL="342900" indent="-342900">
              <a:lnSpc>
                <a:spcPct val="120000"/>
              </a:lnSpc>
              <a:buFont typeface="+mj-lt"/>
              <a:buAutoNum type="arabicPeriod"/>
            </a:pPr>
            <a:r>
              <a:rPr lang="en-GB" dirty="0">
                <a:solidFill>
                  <a:schemeClr val="tx1"/>
                </a:solidFill>
                <a:latin typeface="Segoe Print"/>
                <a:cs typeface="Cavolini"/>
              </a:rPr>
              <a:t>Avoid travelling anywhere</a:t>
            </a:r>
          </a:p>
          <a:p>
            <a:pPr marL="342900" indent="-342900">
              <a:lnSpc>
                <a:spcPct val="120000"/>
              </a:lnSpc>
              <a:buAutoNum type="arabicPeriod"/>
            </a:pPr>
            <a:r>
              <a:rPr lang="en-GB" dirty="0">
                <a:solidFill>
                  <a:schemeClr val="tx1"/>
                </a:solidFill>
                <a:latin typeface="Segoe Print"/>
                <a:cs typeface="Cavolini"/>
              </a:rPr>
              <a:t> Tell others and help if you can</a:t>
            </a:r>
          </a:p>
        </p:txBody>
      </p:sp>
      <p:sp>
        <p:nvSpPr>
          <p:cNvPr id="7" name="Content Placeholder 5">
            <a:extLst>
              <a:ext uri="{FF2B5EF4-FFF2-40B4-BE49-F238E27FC236}">
                <a16:creationId xmlns:a16="http://schemas.microsoft.com/office/drawing/2014/main" id="{8449BF85-35CD-C722-C95A-E4DD83A0786B}"/>
              </a:ext>
            </a:extLst>
          </p:cNvPr>
          <p:cNvSpPr txBox="1">
            <a:spLocks noGrp="1" noRot="1" noMove="1" noResize="1" noEditPoints="1" noAdjustHandles="1" noChangeArrowheads="1" noChangeShapeType="1"/>
          </p:cNvSpPr>
          <p:nvPr/>
        </p:nvSpPr>
        <p:spPr>
          <a:xfrm>
            <a:off x="688582" y="5116453"/>
            <a:ext cx="4711338" cy="534961"/>
          </a:xfrm>
          <a:prstGeom prst="rect">
            <a:avLst/>
          </a:prstGeom>
        </p:spPr>
        <p:txBody>
          <a:bodyPr vert="horz" lIns="91440" tIns="45720" rIns="91440" bIns="45720" rtlCol="0" anchor="t">
            <a:normAutofit fontScale="62500" lnSpcReduction="2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a:latin typeface="HelveticaNeueLT Pro 55 Roman"/>
              </a:rPr>
              <a:t>Bug out bag – a bag of items ready to grab in an emergency.</a:t>
            </a:r>
            <a:endParaRPr lang="en-GB">
              <a:latin typeface="HelveticaNeueLT Pro 55 Roman" panose="020B0604020202020204" pitchFamily="34" charset="0"/>
            </a:endParaRPr>
          </a:p>
        </p:txBody>
      </p:sp>
      <p:sp>
        <p:nvSpPr>
          <p:cNvPr id="5" name="TextBox 4">
            <a:extLst>
              <a:ext uri="{FF2B5EF4-FFF2-40B4-BE49-F238E27FC236}">
                <a16:creationId xmlns:a16="http://schemas.microsoft.com/office/drawing/2014/main" id="{4329C5A6-ABB8-E8DB-C700-9B3F706E2155}"/>
              </a:ext>
            </a:extLst>
          </p:cNvPr>
          <p:cNvSpPr txBox="1">
            <a:spLocks noGrp="1" noRot="1" noMove="1" noResize="1" noEditPoints="1" noAdjustHandles="1" noChangeArrowheads="1" noChangeShapeType="1"/>
          </p:cNvSpPr>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4" name="Picture 3" descr="A picture containing logo&#10;&#10;Description automatically generated">
            <a:extLst>
              <a:ext uri="{FF2B5EF4-FFF2-40B4-BE49-F238E27FC236}">
                <a16:creationId xmlns:a16="http://schemas.microsoft.com/office/drawing/2014/main" id="{744D98F8-91A2-5177-4934-B51CF1C082BF}"/>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503842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white image of a living room with a fireplace">
            <a:extLst>
              <a:ext uri="{FF2B5EF4-FFF2-40B4-BE49-F238E27FC236}">
                <a16:creationId xmlns:a16="http://schemas.microsoft.com/office/drawing/2014/main" id="{F8ECFEF7-0C78-E206-8875-B95055C04F6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671209" y="280236"/>
            <a:ext cx="10515600" cy="5595270"/>
          </a:xfrm>
          <a:prstGeom prst="rect">
            <a:avLst/>
          </a:prstGeom>
        </p:spPr>
      </p:pic>
      <p:pic>
        <p:nvPicPr>
          <p:cNvPr id="8" name="Picture 7" descr="A large question mark.">
            <a:extLst>
              <a:ext uri="{FF2B5EF4-FFF2-40B4-BE49-F238E27FC236}">
                <a16:creationId xmlns:a16="http://schemas.microsoft.com/office/drawing/2014/main" id="{882381B1-60DB-DF9B-C822-D460EC48616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732322" y="695381"/>
            <a:ext cx="4781438" cy="4781438"/>
          </a:xfrm>
          <a:prstGeom prst="rect">
            <a:avLst/>
          </a:prstGeom>
        </p:spPr>
      </p:pic>
      <p:sp>
        <p:nvSpPr>
          <p:cNvPr id="9" name="Rectangle 8">
            <a:extLst>
              <a:ext uri="{FF2B5EF4-FFF2-40B4-BE49-F238E27FC236}">
                <a16:creationId xmlns:a16="http://schemas.microsoft.com/office/drawing/2014/main" id="{01CCAEEE-2078-4303-5AD6-C8F81FD53456}"/>
              </a:ext>
            </a:extLst>
          </p:cNvPr>
          <p:cNvSpPr>
            <a:spLocks noGrp="1" noRot="1" noMove="1" noResize="1" noEditPoints="1" noAdjustHandles="1" noChangeArrowheads="1" noChangeShapeType="1"/>
          </p:cNvSpPr>
          <p:nvPr/>
        </p:nvSpPr>
        <p:spPr>
          <a:xfrm>
            <a:off x="8273826" y="3404681"/>
            <a:ext cx="2912983" cy="24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a:solidFill>
                  <a:schemeClr val="tx1"/>
                </a:solidFill>
                <a:latin typeface="Arial" panose="020B0604020202020204" pitchFamily="34" charset="0"/>
                <a:cs typeface="Arial" panose="020B0604020202020204" pitchFamily="34" charset="0"/>
              </a:rPr>
              <a:t>How can </a:t>
            </a:r>
            <a:r>
              <a:rPr lang="en-GB" sz="2800" b="1">
                <a:solidFill>
                  <a:schemeClr val="tx1"/>
                </a:solidFill>
                <a:latin typeface="Arial" panose="020B0604020202020204" pitchFamily="34" charset="0"/>
                <a:cs typeface="Arial" panose="020B0604020202020204" pitchFamily="34" charset="0"/>
              </a:rPr>
              <a:t>you</a:t>
            </a:r>
            <a:r>
              <a:rPr lang="en-GB" sz="2800">
                <a:solidFill>
                  <a:schemeClr val="tx1"/>
                </a:solidFill>
                <a:latin typeface="Arial" panose="020B0604020202020204" pitchFamily="34" charset="0"/>
                <a:cs typeface="Arial" panose="020B0604020202020204" pitchFamily="34" charset="0"/>
              </a:rPr>
              <a:t> prepare your home for a flood emergency?</a:t>
            </a:r>
          </a:p>
          <a:p>
            <a:pPr algn="ctr"/>
            <a:endParaRPr lang="en-GB"/>
          </a:p>
        </p:txBody>
      </p:sp>
      <p:sp>
        <p:nvSpPr>
          <p:cNvPr id="11" name="Title 10">
            <a:extLst>
              <a:ext uri="{FF2B5EF4-FFF2-40B4-BE49-F238E27FC236}">
                <a16:creationId xmlns:a16="http://schemas.microsoft.com/office/drawing/2014/main" id="{EB4706A2-A064-9F43-01AB-F8751171E038}"/>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Big question</a:t>
            </a:r>
          </a:p>
        </p:txBody>
      </p:sp>
      <p:pic>
        <p:nvPicPr>
          <p:cNvPr id="2" name="Picture 1" descr="A picture containing logo&#10;&#10;Description automatically generated">
            <a:extLst>
              <a:ext uri="{FF2B5EF4-FFF2-40B4-BE49-F238E27FC236}">
                <a16:creationId xmlns:a16="http://schemas.microsoft.com/office/drawing/2014/main" id="{4AEE402A-A99B-E62D-F7AC-32A2C7A44F38}"/>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3275015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6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2000">
                                          <p:cBhvr additive="base">
                                            <p:cTn id="7" dur="1900" fill="hold"/>
                                            <p:tgtEl>
                                              <p:spTgt spid="9"/>
                                            </p:tgtEl>
                                            <p:attrNameLst>
                                              <p:attrName>ppt_x</p:attrName>
                                            </p:attrNameLst>
                                          </p:cBhvr>
                                          <p:tavLst>
                                            <p:tav tm="0">
                                              <p:val>
                                                <p:strVal val="1+#ppt_w/2"/>
                                              </p:val>
                                            </p:tav>
                                            <p:tav tm="100000">
                                              <p:val>
                                                <p:strVal val="#ppt_x"/>
                                              </p:val>
                                            </p:tav>
                                          </p:tavLst>
                                        </p:anim>
                                        <p:anim calcmode="lin" valueType="num" p14:bounceEnd="62000">
                                          <p:cBhvr additive="base">
                                            <p:cTn id="8" dur="19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900"/>
                                </p:stCondLst>
                                <p:childTnLst>
                                  <p:par>
                                    <p:cTn id="10" presetID="14" presetClass="entr" presetSubtype="10" fill="hold" nodeType="afterEffect">
                                      <p:stCondLst>
                                        <p:cond delay="60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7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900" fill="hold"/>
                                            <p:tgtEl>
                                              <p:spTgt spid="9"/>
                                            </p:tgtEl>
                                            <p:attrNameLst>
                                              <p:attrName>ppt_x</p:attrName>
                                            </p:attrNameLst>
                                          </p:cBhvr>
                                          <p:tavLst>
                                            <p:tav tm="0">
                                              <p:val>
                                                <p:strVal val="1+#ppt_w/2"/>
                                              </p:val>
                                            </p:tav>
                                            <p:tav tm="100000">
                                              <p:val>
                                                <p:strVal val="#ppt_x"/>
                                              </p:val>
                                            </p:tav>
                                          </p:tavLst>
                                        </p:anim>
                                        <p:anim calcmode="lin" valueType="num">
                                          <p:cBhvr additive="base">
                                            <p:cTn id="8" dur="19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900"/>
                                </p:stCondLst>
                                <p:childTnLst>
                                  <p:par>
                                    <p:cTn id="10" presetID="14" presetClass="entr" presetSubtype="10" fill="hold" nodeType="afterEffect">
                                      <p:stCondLst>
                                        <p:cond delay="60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7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utline of a grey cloud with flashing lightening. ">
            <a:extLst>
              <a:ext uri="{FF2B5EF4-FFF2-40B4-BE49-F238E27FC236}">
                <a16:creationId xmlns:a16="http://schemas.microsoft.com/office/drawing/2014/main" id="{D761655E-C2D9-DB3D-2CCD-952A256BF247}"/>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4149844" y="1600855"/>
            <a:ext cx="6025912" cy="3390900"/>
          </a:xfrm>
          <a:prstGeom prst="rect">
            <a:avLst/>
          </a:prstGeom>
        </p:spPr>
      </p:pic>
      <p:sp>
        <p:nvSpPr>
          <p:cNvPr id="4" name="TextBox 3">
            <a:extLst>
              <a:ext uri="{FF2B5EF4-FFF2-40B4-BE49-F238E27FC236}">
                <a16:creationId xmlns:a16="http://schemas.microsoft.com/office/drawing/2014/main" id="{44ACBA57-92F6-73B6-7FE1-83985AD9904A}"/>
              </a:ext>
            </a:extLst>
          </p:cNvPr>
          <p:cNvSpPr txBox="1">
            <a:spLocks noGrp="1" noRot="1" noMove="1" noResize="1" noEditPoints="1" noAdjustHandles="1" noChangeArrowheads="1" noChangeShapeType="1"/>
          </p:cNvSpPr>
          <p:nvPr/>
        </p:nvSpPr>
        <p:spPr>
          <a:xfrm>
            <a:off x="2016244" y="2711530"/>
            <a:ext cx="3009900" cy="584775"/>
          </a:xfrm>
          <a:prstGeom prst="rect">
            <a:avLst/>
          </a:prstGeom>
          <a:noFill/>
        </p:spPr>
        <p:txBody>
          <a:bodyPr wrap="square" rtlCol="0">
            <a:spAutoFit/>
          </a:bodyPr>
          <a:lstStyle/>
          <a:p>
            <a:r>
              <a:rPr lang="en-GB" sz="3200" b="1">
                <a:latin typeface="Arial" panose="020B0604020202020204" pitchFamily="34" charset="0"/>
                <a:cs typeface="Arial" panose="020B0604020202020204" pitchFamily="34" charset="0"/>
              </a:rPr>
              <a:t>Thank </a:t>
            </a:r>
            <a:r>
              <a:rPr lang="en-GB" sz="3200" b="1">
                <a:solidFill>
                  <a:srgbClr val="FF0000"/>
                </a:solidFill>
                <a:latin typeface="Arial" panose="020B0604020202020204" pitchFamily="34" charset="0"/>
                <a:cs typeface="Arial" panose="020B0604020202020204" pitchFamily="34" charset="0"/>
              </a:rPr>
              <a:t>you</a:t>
            </a:r>
            <a:r>
              <a:rPr lang="en-GB" sz="3200" b="1">
                <a:latin typeface="Arial" panose="020B0604020202020204" pitchFamily="34" charset="0"/>
                <a:cs typeface="Arial" panose="020B0604020202020204" pitchFamily="34" charset="0"/>
              </a:rPr>
              <a:t> </a:t>
            </a:r>
          </a:p>
        </p:txBody>
      </p:sp>
      <p:sp>
        <p:nvSpPr>
          <p:cNvPr id="5" name="Title 4">
            <a:extLst>
              <a:ext uri="{FF2B5EF4-FFF2-40B4-BE49-F238E27FC236}">
                <a16:creationId xmlns:a16="http://schemas.microsoft.com/office/drawing/2014/main" id="{F9218B7B-536D-90D1-5E0A-ABAA32C1C956}"/>
              </a:ext>
            </a:extLst>
          </p:cNvPr>
          <p:cNvSpPr txBox="1">
            <a:spLocks noGrp="1" noRot="1" noMove="1" noResize="1" noEditPoints="1" noAdjustHandles="1" noChangeArrowheads="1" noChangeShapeType="1"/>
          </p:cNvSpPr>
          <p:nvPr>
            <p:ph type="title" idx="4294967295"/>
          </p:nvPr>
        </p:nvSpPr>
        <p:spPr>
          <a:xfrm rot="16200000">
            <a:off x="10979225" y="650560"/>
            <a:ext cx="123830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End</a:t>
            </a:r>
          </a:p>
        </p:txBody>
      </p:sp>
      <p:pic>
        <p:nvPicPr>
          <p:cNvPr id="2" name="Picture 1" descr="A picture containing logo&#10;&#10;Description automatically generated">
            <a:extLst>
              <a:ext uri="{FF2B5EF4-FFF2-40B4-BE49-F238E27FC236}">
                <a16:creationId xmlns:a16="http://schemas.microsoft.com/office/drawing/2014/main" id="{BD766E6F-F28B-C802-6BA0-4667E6B7C69A}"/>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01496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F49F4E-8DFB-2583-23CD-F96AC4D46C2D}"/>
              </a:ext>
            </a:extLst>
          </p:cNvPr>
          <p:cNvSpPr>
            <a:spLocks noGrp="1" noRot="1" noMove="1" noResize="1" noEditPoints="1" noAdjustHandles="1" noChangeArrowheads="1" noChangeShapeType="1"/>
          </p:cNvSpPr>
          <p:nvPr>
            <p:ph type="title"/>
          </p:nvPr>
        </p:nvSpPr>
        <p:spPr/>
        <p:txBody>
          <a:bodyPr/>
          <a:lstStyle/>
          <a:p>
            <a:r>
              <a:rPr lang="en-GB">
                <a:latin typeface="HelveticaNeueLT Pro 65 Md" panose="020B0804020202020204" pitchFamily="34" charset="0"/>
              </a:rPr>
              <a:t>Resources and support</a:t>
            </a:r>
          </a:p>
        </p:txBody>
      </p:sp>
      <p:sp>
        <p:nvSpPr>
          <p:cNvPr id="2" name="Text Placeholder 1">
            <a:extLst>
              <a:ext uri="{FF2B5EF4-FFF2-40B4-BE49-F238E27FC236}">
                <a16:creationId xmlns:a16="http://schemas.microsoft.com/office/drawing/2014/main" id="{0480289D-F3CA-C7D2-74E3-7DCAB6EDA105}"/>
              </a:ext>
            </a:extLst>
          </p:cNvPr>
          <p:cNvSpPr>
            <a:spLocks noGrp="1" noRot="1" noMove="1" noResize="1" noEditPoints="1" noAdjustHandles="1" noChangeArrowheads="1" noChangeShapeType="1"/>
          </p:cNvSpPr>
          <p:nvPr>
            <p:ph type="body" idx="1"/>
          </p:nvPr>
        </p:nvSpPr>
        <p:spPr/>
        <p:txBody>
          <a:bodyPr/>
          <a:lstStyle/>
          <a:p>
            <a:endParaRPr lang="en-GB"/>
          </a:p>
        </p:txBody>
      </p:sp>
      <p:pic>
        <p:nvPicPr>
          <p:cNvPr id="3" name="Picture 2" descr="A picture containing logo&#10;&#10;Description automatically generated">
            <a:extLst>
              <a:ext uri="{FF2B5EF4-FFF2-40B4-BE49-F238E27FC236}">
                <a16:creationId xmlns:a16="http://schemas.microsoft.com/office/drawing/2014/main" id="{F03064BD-E570-A0B5-8498-308F3EF2213F}"/>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4994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 British Red Cross First Aid App. An image of a phone with the British Red Cross First Aid app scrolling on the screen.">
            <a:extLst>
              <a:ext uri="{FF2B5EF4-FFF2-40B4-BE49-F238E27FC236}">
                <a16:creationId xmlns:a16="http://schemas.microsoft.com/office/drawing/2014/main" id="{5A8D95F4-1645-4878-2CEA-B87BD26D4DB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873752" y="182880"/>
            <a:ext cx="9601336" cy="5402862"/>
          </a:xfrm>
          <a:prstGeom prst="rect">
            <a:avLst/>
          </a:prstGeom>
        </p:spPr>
      </p:pic>
      <p:sp>
        <p:nvSpPr>
          <p:cNvPr id="3" name="Title 2">
            <a:extLst>
              <a:ext uri="{FF2B5EF4-FFF2-40B4-BE49-F238E27FC236}">
                <a16:creationId xmlns:a16="http://schemas.microsoft.com/office/drawing/2014/main" id="{216949A1-24EB-BF20-7948-E7A39F284DA3}"/>
              </a:ext>
            </a:extLst>
          </p:cNvPr>
          <p:cNvSpPr txBox="1">
            <a:spLocks noGrp="1" noRot="1" noMove="1" noResize="1" noEditPoints="1" noAdjustHandles="1" noChangeArrowheads="1" noChangeShapeType="1"/>
          </p:cNvSpPr>
          <p:nvPr>
            <p:ph type="title" idx="4294967295"/>
          </p:nvPr>
        </p:nvSpPr>
        <p:spPr>
          <a:xfrm rot="16200000">
            <a:off x="10142489" y="1487294"/>
            <a:ext cx="2911773"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First aid app</a:t>
            </a:r>
          </a:p>
        </p:txBody>
      </p:sp>
      <p:sp>
        <p:nvSpPr>
          <p:cNvPr id="2" name="Rectangle 1">
            <a:extLst>
              <a:ext uri="{FF2B5EF4-FFF2-40B4-BE49-F238E27FC236}">
                <a16:creationId xmlns:a16="http://schemas.microsoft.com/office/drawing/2014/main" id="{F9FCB434-FD74-0958-997B-00F2A000BA34}"/>
              </a:ext>
            </a:extLst>
          </p:cNvPr>
          <p:cNvSpPr>
            <a:spLocks noGrp="1" noRot="1" noMove="1" noResize="1" noEditPoints="1" noAdjustHandles="1" noChangeArrowheads="1" noChangeShapeType="1"/>
          </p:cNvSpPr>
          <p:nvPr/>
        </p:nvSpPr>
        <p:spPr>
          <a:xfrm rot="19473544">
            <a:off x="9990284" y="5347074"/>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077CAFC9-181C-A6C5-30FD-0D7D4E694DD8}"/>
              </a:ext>
            </a:extLst>
          </p:cNvPr>
          <p:cNvSpPr>
            <a:spLocks noGrp="1" noRot="1" noMove="1" noResize="1" noEditPoints="1" noAdjustHandles="1" noChangeArrowheads="1" noChangeShapeType="1"/>
          </p:cNvSpPr>
          <p:nvPr/>
        </p:nvSpPr>
        <p:spPr>
          <a:xfrm rot="17996303">
            <a:off x="569692" y="196348"/>
            <a:ext cx="615422" cy="280686"/>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CD2AE7B5-F879-596F-1837-41D70FE8A94A}"/>
              </a:ext>
            </a:extLst>
          </p:cNvPr>
          <p:cNvSpPr>
            <a:spLocks noGrp="1" noRot="1" noMove="1" noResize="1" noEditPoints="1" noAdjustHandles="1" noChangeArrowheads="1" noChangeShapeType="1"/>
          </p:cNvSpPr>
          <p:nvPr/>
        </p:nvSpPr>
        <p:spPr>
          <a:xfrm rot="18961614">
            <a:off x="4377820" y="5330482"/>
            <a:ext cx="950971" cy="261782"/>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DCF2EDE-3A44-A0CB-2C5F-9C1C8694A58B}"/>
              </a:ext>
            </a:extLst>
          </p:cNvPr>
          <p:cNvSpPr>
            <a:spLocks noGrp="1" noRot="1" noMove="1" noResize="1" noEditPoints="1" noAdjustHandles="1" noChangeArrowheads="1" noChangeShapeType="1"/>
          </p:cNvSpPr>
          <p:nvPr/>
        </p:nvSpPr>
        <p:spPr>
          <a:xfrm rot="19473544">
            <a:off x="8101098" y="183808"/>
            <a:ext cx="419049" cy="177903"/>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picture containing logo&#10;&#10;Description automatically generated">
            <a:extLst>
              <a:ext uri="{FF2B5EF4-FFF2-40B4-BE49-F238E27FC236}">
                <a16:creationId xmlns:a16="http://schemas.microsoft.com/office/drawing/2014/main" id="{AFD6FA72-C612-6667-1249-9C0BD216016F}"/>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398750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E560C86-5296-EF95-B0E1-58FFE658A1CB}"/>
              </a:ext>
            </a:extLst>
          </p:cNvPr>
          <p:cNvSpPr>
            <a:spLocks noGrp="1" noRot="1" noMove="1" noResize="1" noEditPoints="1" noAdjustHandles="1" noChangeArrowheads="1" noChangeShapeType="1"/>
          </p:cNvSpPr>
          <p:nvPr/>
        </p:nvSpPr>
        <p:spPr>
          <a:xfrm>
            <a:off x="518321" y="1295122"/>
            <a:ext cx="7306505" cy="1822142"/>
          </a:xfrm>
          <a:prstGeom prst="rect">
            <a:avLst/>
          </a:prstGeom>
          <a:solidFill>
            <a:srgbClr val="EE2A2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9C8FB345-EAAE-7DF4-BF42-DB055BBD43EA}"/>
              </a:ext>
            </a:extLst>
          </p:cNvPr>
          <p:cNvSpPr>
            <a:spLocks noGrp="1" noRot="1" noMove="1" noResize="1" noEditPoints="1" noAdjustHandles="1" noChangeArrowheads="1" noChangeShapeType="1"/>
          </p:cNvSpPr>
          <p:nvPr/>
        </p:nvSpPr>
        <p:spPr>
          <a:xfrm>
            <a:off x="552450" y="3800738"/>
            <a:ext cx="7202673" cy="171668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p:nvPr>
        </p:nvSpPr>
        <p:spPr>
          <a:xfrm>
            <a:off x="518321" y="119279"/>
            <a:ext cx="10205704" cy="1301751"/>
          </a:xfrm>
        </p:spPr>
        <p:txBody>
          <a:bodyPr>
            <a:normAutofit/>
          </a:bodyPr>
          <a:lstStyle/>
          <a:p>
            <a:r>
              <a:rPr lang="en-GB" sz="4000" b="1">
                <a:latin typeface="HelveticaNeueLT Pro 55 Roman"/>
              </a:rPr>
              <a:t>Where to find more information</a:t>
            </a:r>
          </a:p>
        </p:txBody>
      </p:sp>
      <p:sp>
        <p:nvSpPr>
          <p:cNvPr id="15" name="Content Placeholder 8">
            <a:extLst>
              <a:ext uri="{FF2B5EF4-FFF2-40B4-BE49-F238E27FC236}">
                <a16:creationId xmlns:a16="http://schemas.microsoft.com/office/drawing/2014/main" id="{0A20B8D9-0AF8-CFA0-FC60-9494EC7AA31A}"/>
              </a:ext>
            </a:extLst>
          </p:cNvPr>
          <p:cNvSpPr>
            <a:spLocks noGrp="1" noRot="1" noMove="1" noResize="1" noEditPoints="1" noAdjustHandles="1" noChangeArrowheads="1" noChangeShapeType="1"/>
          </p:cNvSpPr>
          <p:nvPr>
            <p:ph idx="1"/>
          </p:nvPr>
        </p:nvSpPr>
        <p:spPr>
          <a:xfrm>
            <a:off x="847288" y="3655499"/>
            <a:ext cx="3345775" cy="1888040"/>
          </a:xfrm>
        </p:spPr>
        <p:txBody>
          <a:bodyPr vert="horz" lIns="91440" tIns="45720" rIns="91440" bIns="45720" rtlCol="0" anchor="t">
            <a:normAutofit/>
          </a:bodyPr>
          <a:lstStyle/>
          <a:p>
            <a:pPr marL="0" indent="0">
              <a:buNone/>
            </a:pPr>
            <a:endParaRPr lang="en-GB" sz="2400">
              <a:solidFill>
                <a:schemeClr val="bg1"/>
              </a:solidFill>
            </a:endParaRPr>
          </a:p>
          <a:p>
            <a:pPr marL="0" indent="0">
              <a:buNone/>
            </a:pPr>
            <a:r>
              <a:rPr lang="en-GB" sz="1800">
                <a:solidFill>
                  <a:schemeClr val="bg1"/>
                </a:solidFill>
              </a:rPr>
              <a:t>Visit the British Red Cross website to learn more about how to prepare for and cope in a flood.</a:t>
            </a:r>
          </a:p>
        </p:txBody>
      </p:sp>
      <p:sp>
        <p:nvSpPr>
          <p:cNvPr id="6" name="TextBox 5">
            <a:hlinkClick r:id="rId3"/>
            <a:extLst>
              <a:ext uri="{FF2B5EF4-FFF2-40B4-BE49-F238E27FC236}">
                <a16:creationId xmlns:a16="http://schemas.microsoft.com/office/drawing/2014/main" id="{F9287E89-B4C1-C43D-EEAF-B8606416B8EE}"/>
              </a:ext>
            </a:extLst>
          </p:cNvPr>
          <p:cNvSpPr txBox="1">
            <a:spLocks noGrp="1" noRot="1" noMove="1" noResize="1" noEditPoints="1" noAdjustHandles="1" noChangeArrowheads="1" noChangeShapeType="1"/>
          </p:cNvSpPr>
          <p:nvPr/>
        </p:nvSpPr>
        <p:spPr>
          <a:xfrm>
            <a:off x="5776595" y="4209449"/>
            <a:ext cx="1740429" cy="938719"/>
          </a:xfrm>
          <a:prstGeom prst="rect">
            <a:avLst/>
          </a:prstGeom>
          <a:noFill/>
        </p:spPr>
        <p:txBody>
          <a:bodyPr wrap="square" rtlCol="0">
            <a:spAutoFit/>
          </a:bodyPr>
          <a:lstStyle/>
          <a:p>
            <a:r>
              <a:rPr lang="en-GB" sz="1100">
                <a:solidFill>
                  <a:schemeClr val="bg1"/>
                </a:solidFill>
              </a:rPr>
              <a:t>www.redcross.org.uk/get-help/prepare-for-emergencies/how-to-prepare-for-floods-and-flooding</a:t>
            </a:r>
          </a:p>
        </p:txBody>
      </p:sp>
      <p:sp>
        <p:nvSpPr>
          <p:cNvPr id="8" name="TextBox 7">
            <a:extLst>
              <a:ext uri="{FF2B5EF4-FFF2-40B4-BE49-F238E27FC236}">
                <a16:creationId xmlns:a16="http://schemas.microsoft.com/office/drawing/2014/main" id="{996BA5D2-8FCF-1091-7073-03219265D4CA}"/>
              </a:ext>
            </a:extLst>
          </p:cNvPr>
          <p:cNvSpPr txBox="1">
            <a:spLocks noGrp="1" noRot="1" noMove="1" noResize="1" noEditPoints="1" noAdjustHandles="1" noChangeArrowheads="1" noChangeShapeType="1"/>
          </p:cNvSpPr>
          <p:nvPr/>
        </p:nvSpPr>
        <p:spPr>
          <a:xfrm rot="16200000">
            <a:off x="10371543" y="1258241"/>
            <a:ext cx="2453666" cy="584775"/>
          </a:xfrm>
          <a:prstGeom prst="rect">
            <a:avLst/>
          </a:prstGeom>
          <a:noFill/>
        </p:spPr>
        <p:txBody>
          <a:bodyPr wrap="square" rtlCol="0">
            <a:spAutoFit/>
          </a:bodyPr>
          <a:lstStyle/>
          <a:p>
            <a:r>
              <a:rPr lang="en-GB" sz="3200" b="1">
                <a:solidFill>
                  <a:srgbClr val="FF0000"/>
                </a:solidFill>
                <a:latin typeface="HelveticaNeueLT Pro 55 Roman" panose="020B0604020202020204"/>
              </a:rPr>
              <a:t>Resources</a:t>
            </a:r>
          </a:p>
        </p:txBody>
      </p:sp>
      <p:grpSp>
        <p:nvGrpSpPr>
          <p:cNvPr id="27" name="Group 26">
            <a:extLst>
              <a:ext uri="{FF2B5EF4-FFF2-40B4-BE49-F238E27FC236}">
                <a16:creationId xmlns:a16="http://schemas.microsoft.com/office/drawing/2014/main" id="{5D711EA8-EBF1-A319-9C8B-DF8452E8983D}"/>
              </a:ext>
            </a:extLst>
          </p:cNvPr>
          <p:cNvGrpSpPr>
            <a:grpSpLocks noGrp="1" noUngrp="1" noRot="1" noMove="1" noResize="1"/>
          </p:cNvGrpSpPr>
          <p:nvPr/>
        </p:nvGrpSpPr>
        <p:grpSpPr>
          <a:xfrm rot="21281583">
            <a:off x="8789134" y="1311443"/>
            <a:ext cx="2210769" cy="4552535"/>
            <a:chOff x="8688666" y="1339973"/>
            <a:chExt cx="2492048" cy="4442963"/>
          </a:xfrm>
          <a:effectLst>
            <a:outerShdw blurRad="50800" dist="38100" dir="2700000" algn="tl" rotWithShape="0">
              <a:prstClr val="black">
                <a:alpha val="40000"/>
              </a:prstClr>
            </a:outerShdw>
          </a:effectLst>
        </p:grpSpPr>
        <p:sp>
          <p:nvSpPr>
            <p:cNvPr id="25" name="Rectangle 24">
              <a:extLst>
                <a:ext uri="{FF2B5EF4-FFF2-40B4-BE49-F238E27FC236}">
                  <a16:creationId xmlns:a16="http://schemas.microsoft.com/office/drawing/2014/main" id="{948EC87D-3022-B730-5E5B-0908CB129458}"/>
                </a:ext>
              </a:extLst>
            </p:cNvPr>
            <p:cNvSpPr>
              <a:spLocks noGrp="1" noRot="1" noMove="1" noResize="1" noEditPoints="1" noAdjustHandles="1" noChangeArrowheads="1" noChangeShapeType="1"/>
            </p:cNvSpPr>
            <p:nvPr/>
          </p:nvSpPr>
          <p:spPr>
            <a:xfrm>
              <a:off x="8688666" y="1339973"/>
              <a:ext cx="2492048" cy="44429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Content Placeholder 8">
              <a:extLst>
                <a:ext uri="{FF2B5EF4-FFF2-40B4-BE49-F238E27FC236}">
                  <a16:creationId xmlns:a16="http://schemas.microsoft.com/office/drawing/2014/main" id="{D408465E-0846-34F1-3B47-1F7D5E18D687}"/>
                </a:ext>
              </a:extLst>
            </p:cNvPr>
            <p:cNvSpPr txBox="1">
              <a:spLocks noGrp="1" noRot="1" noMove="1" noResize="1" noEditPoints="1" noAdjustHandles="1" noChangeArrowheads="1" noChangeShapeType="1"/>
            </p:cNvSpPr>
            <p:nvPr/>
          </p:nvSpPr>
          <p:spPr>
            <a:xfrm rot="21550318">
              <a:off x="8936926" y="1876655"/>
              <a:ext cx="1954192" cy="1133763"/>
            </a:xfrm>
            <a:prstGeom prst="rect">
              <a:avLst/>
            </a:prstGeom>
          </p:spPr>
          <p:txBody>
            <a:bodyPr vert="horz" lIns="91440" tIns="45720" rIns="91440" bIns="45720" rtlCol="0">
              <a:normAutofit fontScale="77500" lnSpcReduction="20000"/>
            </a:bodyPr>
            <a:lstStyle>
              <a:lvl1pPr marL="457200" indent="-457200" algn="l" defTabSz="914409" rtl="0" eaLnBrk="1" latinLnBrk="0" hangingPunct="1">
                <a:lnSpc>
                  <a:spcPct val="90000"/>
                </a:lnSpc>
                <a:spcBef>
                  <a:spcPts val="1000"/>
                </a:spcBef>
                <a:buClr>
                  <a:srgbClr val="EE2A24"/>
                </a:buClr>
                <a:buFont typeface="Calibri" panose="020F0502020204030204" pitchFamily="34" charset="0"/>
                <a:buChar char="-"/>
                <a:defRPr sz="2800" kern="1200">
                  <a:solidFill>
                    <a:schemeClr val="tx1"/>
                  </a:solidFill>
                  <a:latin typeface="+mn-lt"/>
                  <a:ea typeface="+mn-ea"/>
                  <a:cs typeface="+mn-cs"/>
                </a:defRPr>
              </a:lvl1pPr>
              <a:lvl2pPr marL="685807" indent="-228602" algn="l" defTabSz="914409" rtl="0" eaLnBrk="1" latinLnBrk="0" hangingPunct="1">
                <a:lnSpc>
                  <a:spcPct val="90000"/>
                </a:lnSpc>
                <a:spcBef>
                  <a:spcPts val="499"/>
                </a:spcBef>
                <a:buClr>
                  <a:srgbClr val="EE2A24"/>
                </a:buClr>
                <a:buFont typeface="Calibri" panose="020F0502020204030204" pitchFamily="34" charset="0"/>
                <a:buChar char="–"/>
                <a:defRPr sz="2401" kern="1200">
                  <a:solidFill>
                    <a:schemeClr val="tx1"/>
                  </a:solidFill>
                  <a:latin typeface="+mn-lt"/>
                  <a:ea typeface="+mn-ea"/>
                  <a:cs typeface="+mn-cs"/>
                </a:defRPr>
              </a:lvl2pPr>
              <a:lvl3pPr marL="1143013" indent="-228602" algn="l" defTabSz="914409" rtl="0" eaLnBrk="1" latinLnBrk="0" hangingPunct="1">
                <a:lnSpc>
                  <a:spcPct val="90000"/>
                </a:lnSpc>
                <a:spcBef>
                  <a:spcPts val="499"/>
                </a:spcBef>
                <a:buClr>
                  <a:srgbClr val="EE2A24"/>
                </a:buClr>
                <a:buFont typeface="Calibri" panose="020F0502020204030204" pitchFamily="34" charset="0"/>
                <a:buChar char="–"/>
                <a:defRPr sz="2000" kern="1200">
                  <a:solidFill>
                    <a:schemeClr val="tx1"/>
                  </a:solidFill>
                  <a:latin typeface="+mn-lt"/>
                  <a:ea typeface="+mn-ea"/>
                  <a:cs typeface="+mn-cs"/>
                </a:defRPr>
              </a:lvl3pPr>
              <a:lvl4pPr marL="1600217"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4pPr>
              <a:lvl5pPr marL="2057422" indent="-228602" algn="l" defTabSz="914409" rtl="0" eaLnBrk="1" latinLnBrk="0" hangingPunct="1">
                <a:lnSpc>
                  <a:spcPct val="90000"/>
                </a:lnSpc>
                <a:spcBef>
                  <a:spcPts val="499"/>
                </a:spcBef>
                <a:buClr>
                  <a:srgbClr val="EE2A24"/>
                </a:buClr>
                <a:buFont typeface="Calibri" panose="020F0502020204030204" pitchFamily="34" charset="0"/>
                <a:buChar char="–"/>
                <a:defRPr sz="1800" kern="1200">
                  <a:solidFill>
                    <a:schemeClr val="tx1"/>
                  </a:solidFill>
                  <a:latin typeface="+mn-lt"/>
                  <a:ea typeface="+mn-ea"/>
                  <a:cs typeface="+mn-cs"/>
                </a:defRPr>
              </a:lvl5pPr>
              <a:lvl6pPr marL="251462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831"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9036"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6242" indent="-228602" algn="l" defTabSz="914409"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0" indent="0">
                <a:buFont typeface="Calibri" panose="020F0502020204030204" pitchFamily="34" charset="0"/>
                <a:buNone/>
              </a:pPr>
              <a:r>
                <a:rPr lang="en-GB" sz="2400"/>
                <a:t>Learn how the British Red Cross is ready to help in a crisis</a:t>
              </a:r>
            </a:p>
          </p:txBody>
        </p:sp>
        <p:sp>
          <p:nvSpPr>
            <p:cNvPr id="7" name="TextBox 6">
              <a:hlinkClick r:id="rId4"/>
              <a:extLst>
                <a:ext uri="{FF2B5EF4-FFF2-40B4-BE49-F238E27FC236}">
                  <a16:creationId xmlns:a16="http://schemas.microsoft.com/office/drawing/2014/main" id="{711E97C3-7FB1-83CF-A504-3D5DC3AD7EB8}"/>
                </a:ext>
              </a:extLst>
            </p:cNvPr>
            <p:cNvSpPr txBox="1">
              <a:spLocks noGrp="1" noRot="1" noMove="1" noResize="1" noEditPoints="1" noAdjustHandles="1" noChangeArrowheads="1" noChangeShapeType="1"/>
            </p:cNvSpPr>
            <p:nvPr/>
          </p:nvSpPr>
          <p:spPr>
            <a:xfrm>
              <a:off x="9184807" y="4711765"/>
              <a:ext cx="1740429" cy="938719"/>
            </a:xfrm>
            <a:prstGeom prst="rect">
              <a:avLst/>
            </a:prstGeom>
            <a:noFill/>
          </p:spPr>
          <p:txBody>
            <a:bodyPr wrap="square" rtlCol="0">
              <a:spAutoFit/>
            </a:bodyPr>
            <a:lstStyle/>
            <a:p>
              <a:r>
                <a:rPr lang="en-GB" sz="1100"/>
                <a:t>www.redcross.org.uk/stories/disasters-and-emergencies/uk/how-the-british-red-cross-helps-during-a-flood</a:t>
              </a:r>
            </a:p>
          </p:txBody>
        </p:sp>
      </p:grpSp>
      <p:sp>
        <p:nvSpPr>
          <p:cNvPr id="4" name="Content Placeholder 8">
            <a:extLst>
              <a:ext uri="{FF2B5EF4-FFF2-40B4-BE49-F238E27FC236}">
                <a16:creationId xmlns:a16="http://schemas.microsoft.com/office/drawing/2014/main" id="{64407CB6-BB68-C462-95A5-2F218163341B}"/>
              </a:ext>
            </a:extLst>
          </p:cNvPr>
          <p:cNvSpPr txBox="1">
            <a:spLocks noGrp="1" noRot="1" noMove="1" noResize="1" noEditPoints="1" noAdjustHandles="1" noChangeArrowheads="1" noChangeShapeType="1"/>
          </p:cNvSpPr>
          <p:nvPr/>
        </p:nvSpPr>
        <p:spPr>
          <a:xfrm>
            <a:off x="867382" y="1486077"/>
            <a:ext cx="3311849" cy="194292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EE2A24"/>
              </a:buClr>
              <a:buFont typeface="System Font Regular"/>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E2A24"/>
              </a:buClr>
              <a:buFont typeface="System Font Regular"/>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E2A24"/>
              </a:buClr>
              <a:buFont typeface="System Font Regular"/>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E2A24"/>
              </a:buClr>
              <a:buFont typeface="System Font Regular"/>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t>Get advice and information in a flood by calling Floodline. </a:t>
            </a:r>
            <a:br>
              <a:rPr lang="en-GB" sz="1200" dirty="0"/>
            </a:br>
            <a:r>
              <a:rPr lang="en-GB" sz="1600" b="0" i="0" dirty="0">
                <a:solidFill>
                  <a:srgbClr val="0B0C0C"/>
                </a:solidFill>
                <a:effectLst/>
              </a:rPr>
              <a:t>Telephone: </a:t>
            </a:r>
            <a:r>
              <a:rPr lang="en-GB" sz="1600" b="1" i="0" dirty="0">
                <a:solidFill>
                  <a:srgbClr val="0B0C0C"/>
                </a:solidFill>
                <a:effectLst/>
              </a:rPr>
              <a:t>0345 988 1188</a:t>
            </a:r>
            <a:br>
              <a:rPr lang="en-GB" sz="1600" dirty="0"/>
            </a:br>
            <a:r>
              <a:rPr lang="en-GB" sz="1600" b="0" i="0" dirty="0">
                <a:solidFill>
                  <a:srgbClr val="0B0C0C"/>
                </a:solidFill>
                <a:effectLst/>
              </a:rPr>
              <a:t>Textphone: </a:t>
            </a:r>
            <a:r>
              <a:rPr lang="en-GB" sz="1600" b="1" i="0" dirty="0">
                <a:solidFill>
                  <a:srgbClr val="0B0C0C"/>
                </a:solidFill>
                <a:effectLst/>
              </a:rPr>
              <a:t>0345 602 6340</a:t>
            </a:r>
            <a:br>
              <a:rPr lang="en-GB" sz="1600" dirty="0"/>
            </a:br>
            <a:r>
              <a:rPr lang="en-GB" sz="1600" b="0" i="0" dirty="0">
                <a:solidFill>
                  <a:srgbClr val="0B0C0C"/>
                </a:solidFill>
                <a:effectLst/>
              </a:rPr>
              <a:t>24-hour service</a:t>
            </a:r>
            <a:br>
              <a:rPr lang="en-GB" sz="1600" b="0" i="0" dirty="0">
                <a:solidFill>
                  <a:srgbClr val="0B0C0C"/>
                </a:solidFill>
                <a:effectLst/>
              </a:rPr>
            </a:br>
            <a:r>
              <a:rPr lang="en-GB" sz="1600" dirty="0">
                <a:solidFill>
                  <a:srgbClr val="0B0C0C"/>
                </a:solidFill>
              </a:rPr>
              <a:t>Sign up for free alerts</a:t>
            </a:r>
            <a:endParaRPr lang="en-GB" sz="1800" dirty="0"/>
          </a:p>
        </p:txBody>
      </p:sp>
      <p:sp>
        <p:nvSpPr>
          <p:cNvPr id="13" name="Rectangle 12">
            <a:extLst>
              <a:ext uri="{FF2B5EF4-FFF2-40B4-BE49-F238E27FC236}">
                <a16:creationId xmlns:a16="http://schemas.microsoft.com/office/drawing/2014/main" id="{62288D96-B73D-159B-B6BC-741116977A01}"/>
              </a:ext>
            </a:extLst>
          </p:cNvPr>
          <p:cNvSpPr>
            <a:spLocks noGrp="1" noRot="1" noMove="1" noResize="1" noEditPoints="1" noAdjustHandles="1" noChangeArrowheads="1" noChangeShapeType="1"/>
          </p:cNvSpPr>
          <p:nvPr/>
        </p:nvSpPr>
        <p:spPr>
          <a:xfrm rot="19108742">
            <a:off x="272109" y="3754135"/>
            <a:ext cx="799097" cy="228600"/>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20E46282-419D-CA35-7C57-05A57731C0B1}"/>
              </a:ext>
            </a:extLst>
          </p:cNvPr>
          <p:cNvSpPr>
            <a:spLocks noGrp="1" noRot="1" noMove="1" noResize="1" noEditPoints="1" noAdjustHandles="1" noChangeArrowheads="1" noChangeShapeType="1"/>
          </p:cNvSpPr>
          <p:nvPr/>
        </p:nvSpPr>
        <p:spPr>
          <a:xfrm rot="21347118">
            <a:off x="2406050" y="5411941"/>
            <a:ext cx="1792489"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8A387190-F4C9-9547-402B-A60177B48BCF}"/>
              </a:ext>
            </a:extLst>
          </p:cNvPr>
          <p:cNvSpPr>
            <a:spLocks noGrp="1" noRot="1" noMove="1" noResize="1" noEditPoints="1" noAdjustHandles="1" noChangeArrowheads="1" noChangeShapeType="1"/>
          </p:cNvSpPr>
          <p:nvPr/>
        </p:nvSpPr>
        <p:spPr>
          <a:xfrm rot="2949260">
            <a:off x="7282246" y="3713014"/>
            <a:ext cx="892968" cy="259539"/>
          </a:xfrm>
          <a:prstGeom prst="rect">
            <a:avLst/>
          </a:prstGeom>
          <a:solidFill>
            <a:srgbClr val="EE2A24">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C07868C-CC0F-05CB-68D1-633EBA787035}"/>
              </a:ext>
            </a:extLst>
          </p:cNvPr>
          <p:cNvSpPr>
            <a:spLocks noGrp="1" noRot="1" noMove="1" noResize="1" noEditPoints="1" noAdjustHandles="1" noChangeArrowheads="1" noChangeShapeType="1"/>
          </p:cNvSpPr>
          <p:nvPr/>
        </p:nvSpPr>
        <p:spPr>
          <a:xfrm rot="19108742">
            <a:off x="252953" y="13368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FF14292B-BF0A-A3CA-C937-B462B7F68FC0}"/>
              </a:ext>
            </a:extLst>
          </p:cNvPr>
          <p:cNvSpPr>
            <a:spLocks noGrp="1" noRot="1" noMove="1" noResize="1" noEditPoints="1" noAdjustHandles="1" noChangeArrowheads="1" noChangeShapeType="1"/>
          </p:cNvSpPr>
          <p:nvPr/>
        </p:nvSpPr>
        <p:spPr>
          <a:xfrm rot="2170306">
            <a:off x="7237559" y="1346575"/>
            <a:ext cx="799097" cy="228600"/>
          </a:xfrm>
          <a:prstGeom prst="rect">
            <a:avLst/>
          </a:prstGeom>
          <a:solidFill>
            <a:schemeClr val="bg1">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E86B90D6-5788-E197-A604-1ECC70282FF7}"/>
              </a:ext>
            </a:extLst>
          </p:cNvPr>
          <p:cNvSpPr>
            <a:spLocks noGrp="1" noRot="1" noMove="1" noResize="1" noEditPoints="1" noAdjustHandles="1" noChangeArrowheads="1" noChangeShapeType="1"/>
          </p:cNvSpPr>
          <p:nvPr/>
        </p:nvSpPr>
        <p:spPr>
          <a:xfrm rot="20602341">
            <a:off x="8900863" y="1229947"/>
            <a:ext cx="1305567" cy="259539"/>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91226737-2C8D-3D44-E782-0B99EE43D2DE}"/>
              </a:ext>
            </a:extLst>
          </p:cNvPr>
          <p:cNvSpPr>
            <a:spLocks noGrp="1" noRot="1" noMove="1" noResize="1" noEditPoints="1" noAdjustHandles="1" noChangeArrowheads="1" noChangeShapeType="1"/>
          </p:cNvSpPr>
          <p:nvPr/>
        </p:nvSpPr>
        <p:spPr>
          <a:xfrm rot="21075076">
            <a:off x="9618149" y="5723531"/>
            <a:ext cx="1305567" cy="219262"/>
          </a:xfrm>
          <a:prstGeom prst="rect">
            <a:avLst/>
          </a:prstGeom>
          <a:solidFill>
            <a:srgbClr val="EE2A24">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18" descr="Qr code&#10;&#10;Description automatically generated">
            <a:extLst>
              <a:ext uri="{FF2B5EF4-FFF2-40B4-BE49-F238E27FC236}">
                <a16:creationId xmlns:a16="http://schemas.microsoft.com/office/drawing/2014/main" id="{7AA8FBF9-E749-05F6-EA9A-2573ABBE7735}"/>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4338399" y="4004146"/>
            <a:ext cx="1292859" cy="1292859"/>
          </a:xfrm>
          <a:prstGeom prst="rect">
            <a:avLst/>
          </a:prstGeom>
        </p:spPr>
      </p:pic>
      <p:pic>
        <p:nvPicPr>
          <p:cNvPr id="26" name="Picture 25" descr="Qr code&#10;&#10;Description automatically generated">
            <a:extLst>
              <a:ext uri="{FF2B5EF4-FFF2-40B4-BE49-F238E27FC236}">
                <a16:creationId xmlns:a16="http://schemas.microsoft.com/office/drawing/2014/main" id="{8E1E4655-C39D-9F27-0D03-C26724A2BE49}"/>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rot="21202849">
            <a:off x="9189589" y="3035893"/>
            <a:ext cx="1468826" cy="1468826"/>
          </a:xfrm>
          <a:prstGeom prst="rect">
            <a:avLst/>
          </a:prstGeom>
        </p:spPr>
      </p:pic>
      <p:pic>
        <p:nvPicPr>
          <p:cNvPr id="12" name="Picture 11" descr="Qr code&#10;&#10;Description automatically generated">
            <a:extLst>
              <a:ext uri="{FF2B5EF4-FFF2-40B4-BE49-F238E27FC236}">
                <a16:creationId xmlns:a16="http://schemas.microsoft.com/office/drawing/2014/main" id="{B4E96BA0-56BE-BA62-25BA-175E10481CF8}"/>
              </a:ext>
            </a:extLst>
          </p:cNvPr>
          <p:cNvPicPr>
            <a:picLocks noGrp="1" noRot="1" noChangeAspect="1" noMove="1" noResize="1" noEditPoints="1" noAdjustHandles="1" noChangeArrowheads="1" noChangeShapeType="1" noCrop="1"/>
          </p:cNvPicPr>
          <p:nvPr/>
        </p:nvPicPr>
        <p:blipFill>
          <a:blip r:embed="rId7" cstate="email">
            <a:extLst>
              <a:ext uri="{28A0092B-C50C-407E-A947-70E740481C1C}">
                <a14:useLocalDpi xmlns:a14="http://schemas.microsoft.com/office/drawing/2010/main"/>
              </a:ext>
            </a:extLst>
          </a:blip>
          <a:stretch>
            <a:fillRect/>
          </a:stretch>
        </p:blipFill>
        <p:spPr>
          <a:xfrm>
            <a:off x="4486919" y="1516015"/>
            <a:ext cx="1386912" cy="1386912"/>
          </a:xfrm>
          <a:prstGeom prst="rect">
            <a:avLst/>
          </a:prstGeom>
        </p:spPr>
      </p:pic>
      <p:sp>
        <p:nvSpPr>
          <p:cNvPr id="5" name="TextBox 4">
            <a:hlinkClick r:id="rId8"/>
            <a:extLst>
              <a:ext uri="{FF2B5EF4-FFF2-40B4-BE49-F238E27FC236}">
                <a16:creationId xmlns:a16="http://schemas.microsoft.com/office/drawing/2014/main" id="{BD331AF3-E844-53BC-351F-558DC5DFF1F9}"/>
              </a:ext>
            </a:extLst>
          </p:cNvPr>
          <p:cNvSpPr txBox="1">
            <a:spLocks noGrp="1" noRot="1" noMove="1" noResize="1" noEditPoints="1" noAdjustHandles="1" noChangeArrowheads="1" noChangeShapeType="1"/>
          </p:cNvSpPr>
          <p:nvPr/>
        </p:nvSpPr>
        <p:spPr>
          <a:xfrm>
            <a:off x="5974119" y="1889060"/>
            <a:ext cx="1781004" cy="430887"/>
          </a:xfrm>
          <a:prstGeom prst="rect">
            <a:avLst/>
          </a:prstGeom>
          <a:noFill/>
        </p:spPr>
        <p:txBody>
          <a:bodyPr wrap="square">
            <a:spAutoFit/>
          </a:bodyPr>
          <a:lstStyle/>
          <a:p>
            <a:r>
              <a:rPr lang="en-GB" sz="1100"/>
              <a:t>https://www.gov.uk/sign-up-for-flood-warnings</a:t>
            </a:r>
          </a:p>
        </p:txBody>
      </p:sp>
    </p:spTree>
    <p:extLst>
      <p:ext uri="{BB962C8B-B14F-4D97-AF65-F5344CB8AC3E}">
        <p14:creationId xmlns:p14="http://schemas.microsoft.com/office/powerpoint/2010/main" val="36899496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C2721-A3D2-4500-EAF4-7E5351E294EE}"/>
              </a:ext>
            </a:extLst>
          </p:cNvPr>
          <p:cNvSpPr>
            <a:spLocks noGrp="1" noRot="1" noMove="1" noResize="1" noEditPoints="1" noAdjustHandles="1" noChangeArrowheads="1" noChangeShapeType="1"/>
          </p:cNvSpPr>
          <p:nvPr>
            <p:ph type="title" idx="4294967295"/>
          </p:nvPr>
        </p:nvSpPr>
        <p:spPr>
          <a:xfrm>
            <a:off x="482913" y="315484"/>
            <a:ext cx="10206038" cy="1301750"/>
          </a:xfrm>
        </p:spPr>
        <p:txBody>
          <a:bodyPr>
            <a:normAutofit/>
          </a:bodyPr>
          <a:lstStyle/>
          <a:p>
            <a:r>
              <a:rPr lang="en-GB" sz="4000" b="1">
                <a:latin typeface="HelveticaNeueLT Pro 55 Roman"/>
              </a:rPr>
              <a:t>Flood maps in the UK</a:t>
            </a:r>
          </a:p>
        </p:txBody>
      </p:sp>
      <p:sp>
        <p:nvSpPr>
          <p:cNvPr id="11" name="TextBox 10">
            <a:extLst>
              <a:ext uri="{FF2B5EF4-FFF2-40B4-BE49-F238E27FC236}">
                <a16:creationId xmlns:a16="http://schemas.microsoft.com/office/drawing/2014/main" id="{BEFD5488-4C81-F106-A38D-903E065F7F7C}"/>
              </a:ext>
            </a:extLst>
          </p:cNvPr>
          <p:cNvSpPr txBox="1">
            <a:spLocks noGrp="1" noRot="1" noMove="1" noResize="1" noEditPoints="1" noAdjustHandles="1" noChangeArrowheads="1" noChangeShapeType="1"/>
          </p:cNvSpPr>
          <p:nvPr/>
        </p:nvSpPr>
        <p:spPr>
          <a:xfrm rot="16200000">
            <a:off x="10223079" y="1395198"/>
            <a:ext cx="2727581" cy="584775"/>
          </a:xfrm>
          <a:prstGeom prst="rect">
            <a:avLst/>
          </a:prstGeom>
          <a:noFill/>
        </p:spPr>
        <p:txBody>
          <a:bodyPr wrap="square" rtlCol="0">
            <a:spAutoFit/>
          </a:bodyPr>
          <a:lstStyle/>
          <a:p>
            <a:r>
              <a:rPr lang="en-GB" sz="3200" b="1">
                <a:solidFill>
                  <a:srgbClr val="FF0000"/>
                </a:solidFill>
                <a:latin typeface="HelveticaNeueLT Pro 55 Roman" panose="020B0604020202020204"/>
              </a:rPr>
              <a:t>Flood maps</a:t>
            </a:r>
          </a:p>
        </p:txBody>
      </p:sp>
      <p:pic>
        <p:nvPicPr>
          <p:cNvPr id="12" name="Picture 11" descr="A map of the UK with QR Codes for each region.">
            <a:extLst>
              <a:ext uri="{FF2B5EF4-FFF2-40B4-BE49-F238E27FC236}">
                <a16:creationId xmlns:a16="http://schemas.microsoft.com/office/drawing/2014/main" id="{DE2418D8-9EE3-7963-73E9-C5BCD7E68697}"/>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p:blipFill>
        <p:spPr>
          <a:xfrm>
            <a:off x="6112294" y="124749"/>
            <a:ext cx="4436533" cy="6102153"/>
          </a:xfrm>
          <a:prstGeom prst="rect">
            <a:avLst/>
          </a:prstGeom>
        </p:spPr>
      </p:pic>
      <p:sp>
        <p:nvSpPr>
          <p:cNvPr id="26" name="TextBox 25">
            <a:extLst>
              <a:ext uri="{FF2B5EF4-FFF2-40B4-BE49-F238E27FC236}">
                <a16:creationId xmlns:a16="http://schemas.microsoft.com/office/drawing/2014/main" id="{72635824-722A-1DEC-444A-8C078FA9F59E}"/>
              </a:ext>
            </a:extLst>
          </p:cNvPr>
          <p:cNvSpPr txBox="1">
            <a:spLocks noGrp="1" noRot="1" noMove="1" noResize="1" noEditPoints="1" noAdjustHandles="1" noChangeArrowheads="1" noChangeShapeType="1"/>
          </p:cNvSpPr>
          <p:nvPr/>
        </p:nvSpPr>
        <p:spPr>
          <a:xfrm>
            <a:off x="8629829" y="1865310"/>
            <a:ext cx="1490133" cy="369332"/>
          </a:xfrm>
          <a:prstGeom prst="rect">
            <a:avLst/>
          </a:prstGeom>
          <a:noFill/>
        </p:spPr>
        <p:txBody>
          <a:bodyPr wrap="square">
            <a:spAutoFit/>
          </a:bodyPr>
          <a:lstStyle/>
          <a:p>
            <a:pPr algn="ctr"/>
            <a:r>
              <a:rPr lang="en-GB" sz="1800" b="1">
                <a:latin typeface="HelveticaNeueLT Pro 55 Roman" panose="020B0604020202020204" pitchFamily="34" charset="0"/>
              </a:rPr>
              <a:t>Scotland</a:t>
            </a:r>
          </a:p>
        </p:txBody>
      </p:sp>
      <p:sp>
        <p:nvSpPr>
          <p:cNvPr id="29" name="TextBox 28">
            <a:extLst>
              <a:ext uri="{FF2B5EF4-FFF2-40B4-BE49-F238E27FC236}">
                <a16:creationId xmlns:a16="http://schemas.microsoft.com/office/drawing/2014/main" id="{08CC4185-841D-68DC-7748-8039B1BA76CF}"/>
              </a:ext>
            </a:extLst>
          </p:cNvPr>
          <p:cNvSpPr txBox="1">
            <a:spLocks noGrp="1" noRot="1" noMove="1" noResize="1" noEditPoints="1" noAdjustHandles="1" noChangeArrowheads="1" noChangeShapeType="1"/>
          </p:cNvSpPr>
          <p:nvPr/>
        </p:nvSpPr>
        <p:spPr>
          <a:xfrm>
            <a:off x="6637750" y="5122435"/>
            <a:ext cx="1196622" cy="369332"/>
          </a:xfrm>
          <a:prstGeom prst="rect">
            <a:avLst/>
          </a:prstGeom>
          <a:noFill/>
        </p:spPr>
        <p:txBody>
          <a:bodyPr wrap="square">
            <a:spAutoFit/>
          </a:bodyPr>
          <a:lstStyle/>
          <a:p>
            <a:pPr algn="ctr"/>
            <a:r>
              <a:rPr lang="en-GB" sz="1800" b="1">
                <a:latin typeface="HelveticaNeueLT Pro 55 Roman" panose="020B0604020202020204" pitchFamily="34" charset="0"/>
              </a:rPr>
              <a:t>Wales</a:t>
            </a:r>
          </a:p>
        </p:txBody>
      </p:sp>
      <p:sp>
        <p:nvSpPr>
          <p:cNvPr id="31" name="TextBox 30">
            <a:extLst>
              <a:ext uri="{FF2B5EF4-FFF2-40B4-BE49-F238E27FC236}">
                <a16:creationId xmlns:a16="http://schemas.microsoft.com/office/drawing/2014/main" id="{822A1D97-6892-0E11-15DD-70F824B9B14D}"/>
              </a:ext>
            </a:extLst>
          </p:cNvPr>
          <p:cNvSpPr txBox="1">
            <a:spLocks noGrp="1" noRot="1" noMove="1" noResize="1" noEditPoints="1" noAdjustHandles="1" noChangeArrowheads="1" noChangeShapeType="1"/>
          </p:cNvSpPr>
          <p:nvPr/>
        </p:nvSpPr>
        <p:spPr>
          <a:xfrm>
            <a:off x="9830996" y="3664013"/>
            <a:ext cx="1207911" cy="369332"/>
          </a:xfrm>
          <a:prstGeom prst="rect">
            <a:avLst/>
          </a:prstGeom>
          <a:noFill/>
        </p:spPr>
        <p:txBody>
          <a:bodyPr wrap="square">
            <a:spAutoFit/>
          </a:bodyPr>
          <a:lstStyle/>
          <a:p>
            <a:pPr algn="ctr"/>
            <a:r>
              <a:rPr lang="en-GB" sz="1800" b="1">
                <a:latin typeface="HelveticaNeueLT Pro 55 Roman" panose="020B0604020202020204" pitchFamily="34" charset="0"/>
              </a:rPr>
              <a:t>England</a:t>
            </a:r>
          </a:p>
        </p:txBody>
      </p:sp>
      <p:pic>
        <p:nvPicPr>
          <p:cNvPr id="38" name="Picture 37" descr="Icon&#10;&#10;Description automatically generated">
            <a:hlinkClick r:id="rId4"/>
            <a:extLst>
              <a:ext uri="{FF2B5EF4-FFF2-40B4-BE49-F238E27FC236}">
                <a16:creationId xmlns:a16="http://schemas.microsoft.com/office/drawing/2014/main" id="{0DE9957E-FBA7-E0FF-906E-81427BB18EE2}"/>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6804261" y="2902721"/>
            <a:ext cx="431800" cy="431800"/>
          </a:xfrm>
          <a:prstGeom prst="rect">
            <a:avLst/>
          </a:prstGeom>
        </p:spPr>
      </p:pic>
      <p:pic>
        <p:nvPicPr>
          <p:cNvPr id="39" name="Picture 38" descr="Icon&#10;&#10;Description automatically generated">
            <a:hlinkClick r:id="rId6"/>
            <a:extLst>
              <a:ext uri="{FF2B5EF4-FFF2-40B4-BE49-F238E27FC236}">
                <a16:creationId xmlns:a16="http://schemas.microsoft.com/office/drawing/2014/main" id="{D2D6E17A-3479-116F-5C9A-36B3D874DDF3}"/>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8089470" y="4442471"/>
            <a:ext cx="431800" cy="431800"/>
          </a:xfrm>
          <a:prstGeom prst="rect">
            <a:avLst/>
          </a:prstGeom>
        </p:spPr>
      </p:pic>
      <p:pic>
        <p:nvPicPr>
          <p:cNvPr id="40" name="Picture 39" descr="Icon&#10;&#10;Description automatically generated">
            <a:hlinkClick r:id="rId7"/>
            <a:extLst>
              <a:ext uri="{FF2B5EF4-FFF2-40B4-BE49-F238E27FC236}">
                <a16:creationId xmlns:a16="http://schemas.microsoft.com/office/drawing/2014/main" id="{8801A5A4-76C8-7786-3825-99A4C3990F6E}"/>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7718021" y="1865310"/>
            <a:ext cx="431800" cy="431800"/>
          </a:xfrm>
          <a:prstGeom prst="rect">
            <a:avLst/>
          </a:prstGeom>
        </p:spPr>
      </p:pic>
      <p:pic>
        <p:nvPicPr>
          <p:cNvPr id="41" name="Picture 40" descr="Icon&#10;&#10;Description automatically generated">
            <a:hlinkClick r:id="rId8"/>
            <a:extLst>
              <a:ext uri="{FF2B5EF4-FFF2-40B4-BE49-F238E27FC236}">
                <a16:creationId xmlns:a16="http://schemas.microsoft.com/office/drawing/2014/main" id="{A33DD238-C1D5-0821-CECD-ECC0F1F9D5F4}"/>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a:off x="9259072" y="4010671"/>
            <a:ext cx="431800" cy="431800"/>
          </a:xfrm>
          <a:prstGeom prst="rect">
            <a:avLst/>
          </a:prstGeom>
        </p:spPr>
      </p:pic>
      <p:sp>
        <p:nvSpPr>
          <p:cNvPr id="43" name="TextBox 42">
            <a:extLst>
              <a:ext uri="{FF2B5EF4-FFF2-40B4-BE49-F238E27FC236}">
                <a16:creationId xmlns:a16="http://schemas.microsoft.com/office/drawing/2014/main" id="{DFDE87C6-D14D-92C6-5723-9E3D33F865CA}"/>
              </a:ext>
            </a:extLst>
          </p:cNvPr>
          <p:cNvSpPr txBox="1">
            <a:spLocks noGrp="1" noRot="1" noMove="1" noResize="1" noEditPoints="1" noAdjustHandles="1" noChangeArrowheads="1" noChangeShapeType="1"/>
          </p:cNvSpPr>
          <p:nvPr/>
        </p:nvSpPr>
        <p:spPr>
          <a:xfrm>
            <a:off x="5074879" y="2423815"/>
            <a:ext cx="2167467" cy="369332"/>
          </a:xfrm>
          <a:prstGeom prst="rect">
            <a:avLst/>
          </a:prstGeom>
          <a:noFill/>
        </p:spPr>
        <p:txBody>
          <a:bodyPr wrap="square">
            <a:spAutoFit/>
          </a:bodyPr>
          <a:lstStyle/>
          <a:p>
            <a:pPr algn="ctr"/>
            <a:r>
              <a:rPr lang="en-GB" sz="1800" b="1">
                <a:latin typeface="HelveticaNeueLT Pro 55 Roman" panose="020B0604020202020204" pitchFamily="34" charset="0"/>
              </a:rPr>
              <a:t>Northern Ireland</a:t>
            </a:r>
          </a:p>
        </p:txBody>
      </p:sp>
      <p:sp>
        <p:nvSpPr>
          <p:cNvPr id="47" name="TextBox 46">
            <a:extLst>
              <a:ext uri="{FF2B5EF4-FFF2-40B4-BE49-F238E27FC236}">
                <a16:creationId xmlns:a16="http://schemas.microsoft.com/office/drawing/2014/main" id="{E329A917-2851-679C-F425-9469831AB0FF}"/>
              </a:ext>
            </a:extLst>
          </p:cNvPr>
          <p:cNvSpPr txBox="1">
            <a:spLocks noGrp="1" noRot="1" noMove="1" noResize="1" noEditPoints="1" noAdjustHandles="1" noChangeArrowheads="1" noChangeShapeType="1"/>
          </p:cNvSpPr>
          <p:nvPr/>
        </p:nvSpPr>
        <p:spPr>
          <a:xfrm>
            <a:off x="482913" y="1298595"/>
            <a:ext cx="4366204" cy="2554545"/>
          </a:xfrm>
          <a:prstGeom prst="rect">
            <a:avLst/>
          </a:prstGeom>
          <a:noFill/>
        </p:spPr>
        <p:txBody>
          <a:bodyPr wrap="square">
            <a:spAutoFit/>
          </a:bodyPr>
          <a:lstStyle/>
          <a:p>
            <a:pPr marL="0" indent="0">
              <a:buNone/>
            </a:pPr>
            <a:r>
              <a:rPr lang="en-GB" sz="3200">
                <a:latin typeface="HelveticaNeueLT Pro 55 Roman" panose="020B0604020202020204" pitchFamily="34" charset="0"/>
              </a:rPr>
              <a:t>Visit your nation’s website and examine the maps to learn about flood risks in your area.</a:t>
            </a:r>
          </a:p>
        </p:txBody>
      </p:sp>
      <p:pic>
        <p:nvPicPr>
          <p:cNvPr id="52" name="Picture 51" descr="Icon&#10;&#10;Description automatically generated">
            <a:extLst>
              <a:ext uri="{FF2B5EF4-FFF2-40B4-BE49-F238E27FC236}">
                <a16:creationId xmlns:a16="http://schemas.microsoft.com/office/drawing/2014/main" id="{43CA8F25-15DB-A931-8798-98B68DAFDADB}"/>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tretch>
            <a:fillRect/>
          </a:stretch>
        </p:blipFill>
        <p:spPr>
          <a:xfrm flipH="1">
            <a:off x="9474972" y="5549715"/>
            <a:ext cx="238908" cy="238908"/>
          </a:xfrm>
          <a:prstGeom prst="rect">
            <a:avLst/>
          </a:prstGeom>
        </p:spPr>
      </p:pic>
      <p:sp>
        <p:nvSpPr>
          <p:cNvPr id="53" name="TextBox 52">
            <a:extLst>
              <a:ext uri="{FF2B5EF4-FFF2-40B4-BE49-F238E27FC236}">
                <a16:creationId xmlns:a16="http://schemas.microsoft.com/office/drawing/2014/main" id="{B9977ECA-4EA2-A406-9775-00A8DB2A4DE1}"/>
              </a:ext>
            </a:extLst>
          </p:cNvPr>
          <p:cNvSpPr txBox="1">
            <a:spLocks noGrp="1" noRot="1" noMove="1" noResize="1" noEditPoints="1" noAdjustHandles="1" noChangeArrowheads="1" noChangeShapeType="1"/>
          </p:cNvSpPr>
          <p:nvPr/>
        </p:nvSpPr>
        <p:spPr>
          <a:xfrm>
            <a:off x="9681531" y="5531465"/>
            <a:ext cx="1612951" cy="276999"/>
          </a:xfrm>
          <a:prstGeom prst="rect">
            <a:avLst/>
          </a:prstGeom>
          <a:noFill/>
        </p:spPr>
        <p:txBody>
          <a:bodyPr wrap="square">
            <a:spAutoFit/>
          </a:bodyPr>
          <a:lstStyle/>
          <a:p>
            <a:pPr algn="ctr"/>
            <a:r>
              <a:rPr lang="en-GB" sz="1200" b="1">
                <a:latin typeface="HelveticaNeueLT Pro 55 Roman" panose="020B0604020202020204" pitchFamily="34" charset="0"/>
              </a:rPr>
              <a:t>Select for websites</a:t>
            </a:r>
          </a:p>
        </p:txBody>
      </p:sp>
      <p:pic>
        <p:nvPicPr>
          <p:cNvPr id="4" name="Picture 3" descr="Qr code&#10;&#10;Description automatically generated">
            <a:extLst>
              <a:ext uri="{FF2B5EF4-FFF2-40B4-BE49-F238E27FC236}">
                <a16:creationId xmlns:a16="http://schemas.microsoft.com/office/drawing/2014/main" id="{B6EC351B-C36A-9FFB-DEDC-015B48E6B933}"/>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a:ext>
            </a:extLst>
          </a:blip>
          <a:stretch>
            <a:fillRect/>
          </a:stretch>
        </p:blipFill>
        <p:spPr>
          <a:xfrm>
            <a:off x="5933762" y="1307573"/>
            <a:ext cx="1186543" cy="1186543"/>
          </a:xfrm>
          <a:prstGeom prst="rect">
            <a:avLst/>
          </a:prstGeom>
        </p:spPr>
      </p:pic>
      <p:pic>
        <p:nvPicPr>
          <p:cNvPr id="6" name="Picture 5" descr="Qr code&#10;&#10;Description automatically generated">
            <a:extLst>
              <a:ext uri="{FF2B5EF4-FFF2-40B4-BE49-F238E27FC236}">
                <a16:creationId xmlns:a16="http://schemas.microsoft.com/office/drawing/2014/main" id="{184777EE-4C87-E021-DA80-20776D4E095E}"/>
              </a:ext>
            </a:extLst>
          </p:cNvPr>
          <p:cNvPicPr>
            <a:picLocks noGrp="1" noRot="1" noChangeAspect="1" noMove="1" noResize="1" noEditPoints="1" noAdjustHandles="1" noChangeArrowheads="1" noChangeShapeType="1" noCrop="1"/>
          </p:cNvPicPr>
          <p:nvPr/>
        </p:nvPicPr>
        <p:blipFill>
          <a:blip r:embed="rId10" cstate="email">
            <a:extLst>
              <a:ext uri="{28A0092B-C50C-407E-A947-70E740481C1C}">
                <a14:useLocalDpi xmlns:a14="http://schemas.microsoft.com/office/drawing/2010/main"/>
              </a:ext>
            </a:extLst>
          </a:blip>
          <a:stretch>
            <a:fillRect/>
          </a:stretch>
        </p:blipFill>
        <p:spPr>
          <a:xfrm>
            <a:off x="8848241" y="884843"/>
            <a:ext cx="1045959" cy="1045959"/>
          </a:xfrm>
          <a:prstGeom prst="rect">
            <a:avLst/>
          </a:prstGeom>
        </p:spPr>
      </p:pic>
      <p:pic>
        <p:nvPicPr>
          <p:cNvPr id="8" name="Picture 7" descr="Qr code&#10;&#10;Description automatically generated">
            <a:extLst>
              <a:ext uri="{FF2B5EF4-FFF2-40B4-BE49-F238E27FC236}">
                <a16:creationId xmlns:a16="http://schemas.microsoft.com/office/drawing/2014/main" id="{094C2091-BF44-DDE6-973B-415C698EF332}"/>
              </a:ext>
            </a:extLst>
          </p:cNvPr>
          <p:cNvPicPr>
            <a:picLocks noGrp="1" noRot="1" noChangeAspect="1" noMove="1" noResize="1" noEditPoints="1" noAdjustHandles="1" noChangeArrowheads="1" noChangeShapeType="1" noCrop="1"/>
          </p:cNvPicPr>
          <p:nvPr/>
        </p:nvPicPr>
        <p:blipFill>
          <a:blip r:embed="rId11" cstate="email">
            <a:extLst>
              <a:ext uri="{28A0092B-C50C-407E-A947-70E740481C1C}">
                <a14:useLocalDpi xmlns:a14="http://schemas.microsoft.com/office/drawing/2010/main"/>
              </a:ext>
            </a:extLst>
          </a:blip>
          <a:stretch>
            <a:fillRect/>
          </a:stretch>
        </p:blipFill>
        <p:spPr>
          <a:xfrm>
            <a:off x="6390283" y="3923002"/>
            <a:ext cx="1295400" cy="1295400"/>
          </a:xfrm>
          <a:prstGeom prst="rect">
            <a:avLst/>
          </a:prstGeom>
        </p:spPr>
      </p:pic>
      <p:pic>
        <p:nvPicPr>
          <p:cNvPr id="10" name="Picture 9" descr="Qr code&#10;&#10;Description automatically generated">
            <a:extLst>
              <a:ext uri="{FF2B5EF4-FFF2-40B4-BE49-F238E27FC236}">
                <a16:creationId xmlns:a16="http://schemas.microsoft.com/office/drawing/2014/main" id="{8EEAFB9B-A0B4-94F1-DB5F-556BA0416535}"/>
              </a:ext>
            </a:extLst>
          </p:cNvPr>
          <p:cNvPicPr>
            <a:picLocks noGrp="1" noRot="1" noChangeAspect="1" noMove="1" noResize="1" noEditPoints="1" noAdjustHandles="1" noChangeArrowheads="1" noChangeShapeType="1" noCrop="1"/>
          </p:cNvPicPr>
          <p:nvPr/>
        </p:nvPicPr>
        <p:blipFill>
          <a:blip r:embed="rId12" cstate="email">
            <a:extLst>
              <a:ext uri="{28A0092B-C50C-407E-A947-70E740481C1C}">
                <a14:useLocalDpi xmlns:a14="http://schemas.microsoft.com/office/drawing/2010/main"/>
              </a:ext>
            </a:extLst>
          </a:blip>
          <a:stretch>
            <a:fillRect/>
          </a:stretch>
        </p:blipFill>
        <p:spPr>
          <a:xfrm>
            <a:off x="9953291" y="2687276"/>
            <a:ext cx="1069430" cy="1069430"/>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03B40603-5DFB-31D8-7332-1C7DE950009D}"/>
              </a:ext>
            </a:extLst>
          </p:cNvPr>
          <p:cNvPicPr>
            <a:picLocks noGrp="1" noRot="1" noChangeAspect="1" noMove="1" noResize="1" noEditPoints="1" noAdjustHandles="1" noChangeArrowheads="1" noChangeShapeType="1" noCrop="1"/>
          </p:cNvPicPr>
          <p:nvPr/>
        </p:nvPicPr>
        <p:blipFill rotWithShape="1">
          <a:blip r:embed="rId13"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33361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015D4-8924-4861-87A2-D779FDD89297}"/>
              </a:ext>
            </a:extLst>
          </p:cNvPr>
          <p:cNvSpPr>
            <a:spLocks noGrp="1" noRot="1" noMove="1" noResize="1" noEditPoints="1" noAdjustHandles="1" noChangeArrowheads="1" noChangeShapeType="1"/>
          </p:cNvSpPr>
          <p:nvPr>
            <p:ph type="title" idx="4294967295"/>
          </p:nvPr>
        </p:nvSpPr>
        <p:spPr>
          <a:xfrm>
            <a:off x="495358" y="590137"/>
            <a:ext cx="8342313" cy="644525"/>
          </a:xfrm>
        </p:spPr>
        <p:txBody>
          <a:bodyPr lIns="91440" tIns="45720" rIns="91440" bIns="45720" anchor="t">
            <a:normAutofit/>
          </a:bodyPr>
          <a:lstStyle/>
          <a:p>
            <a:r>
              <a:rPr lang="en-GB" sz="4000"/>
              <a:t>Sources of support</a:t>
            </a:r>
          </a:p>
        </p:txBody>
      </p:sp>
      <p:sp>
        <p:nvSpPr>
          <p:cNvPr id="6" name="Rectangle 5">
            <a:extLst>
              <a:ext uri="{FF2B5EF4-FFF2-40B4-BE49-F238E27FC236}">
                <a16:creationId xmlns:a16="http://schemas.microsoft.com/office/drawing/2014/main" id="{327CBAE3-B39B-42D6-B705-85E21DEABDE9}"/>
              </a:ext>
            </a:extLst>
          </p:cNvPr>
          <p:cNvSpPr>
            <a:spLocks noGrp="1" noRot="1" noMove="1" noResize="1" noEditPoints="1" noAdjustHandles="1" noChangeArrowheads="1" noChangeShapeType="1"/>
          </p:cNvSpPr>
          <p:nvPr/>
        </p:nvSpPr>
        <p:spPr>
          <a:xfrm>
            <a:off x="495358" y="1551563"/>
            <a:ext cx="3264363" cy="3508653"/>
          </a:xfrm>
          <a:prstGeom prst="rect">
            <a:avLst/>
          </a:prstGeom>
        </p:spPr>
        <p:txBody>
          <a:bodyPr wrap="square">
            <a:spAutoFit/>
          </a:bodyPr>
          <a:lstStyle/>
          <a:p>
            <a:r>
              <a:rPr lang="en-GB" sz="2400" b="1">
                <a:latin typeface="HelveticaNeueLT Pro 65 Md" panose="020B0604020202020204" pitchFamily="34" charset="0"/>
              </a:rPr>
              <a:t>Contact Childline</a:t>
            </a:r>
          </a:p>
          <a:p>
            <a:r>
              <a:rPr lang="en-GB">
                <a:latin typeface="HelveticaNeueLT Pro 45 Lt" panose="020B0403020202020204" pitchFamily="34" charset="0"/>
              </a:rPr>
              <a:t>You can contact Childline about anything. Whatever your worry, it's better out than in. They are here to support you.</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Call </a:t>
            </a:r>
            <a:r>
              <a:rPr lang="en-GB">
                <a:latin typeface="HelveticaNeueLT Pro 45 Lt" panose="020B0403020202020204" pitchFamily="34" charset="0"/>
                <a:hlinkClick r:id="rId3"/>
              </a:rPr>
              <a:t>0800 1111</a:t>
            </a:r>
            <a:r>
              <a:rPr lang="en-GB">
                <a:latin typeface="HelveticaNeueLT Pro 45 Lt" panose="020B0403020202020204" pitchFamily="34" charset="0"/>
              </a:rPr>
              <a:t> for free</a:t>
            </a:r>
          </a:p>
          <a:p>
            <a:pPr marL="285750" indent="-285750">
              <a:buFont typeface="Arial" panose="020B0604020202020204" pitchFamily="34" charset="0"/>
              <a:buChar char="•"/>
            </a:pPr>
            <a:r>
              <a:rPr lang="en-GB">
                <a:latin typeface="HelveticaNeueLT Pro 45 Lt" panose="020B0403020202020204" pitchFamily="34" charset="0"/>
              </a:rPr>
              <a:t>Have a 1-2-1 chat with a counsellor on their </a:t>
            </a:r>
            <a:r>
              <a:rPr lang="en-GB">
                <a:latin typeface="HelveticaNeueLT Pro 45 Lt" panose="020B0403020202020204" pitchFamily="34" charset="0"/>
                <a:hlinkClick r:id="rId4"/>
              </a:rPr>
              <a:t>website</a:t>
            </a:r>
            <a:endParaRPr lang="en-GB">
              <a:latin typeface="HelveticaNeueLT Pro 45 Lt" panose="020B0403020202020204" pitchFamily="34" charset="0"/>
            </a:endParaRPr>
          </a:p>
          <a:p>
            <a:pPr marL="285750" indent="-285750">
              <a:buFont typeface="Arial" panose="020B0604020202020204" pitchFamily="34" charset="0"/>
              <a:buChar char="•"/>
            </a:pPr>
            <a:r>
              <a:rPr lang="en-GB">
                <a:latin typeface="HelveticaNeueLT Pro 45 Lt" panose="020B0403020202020204" pitchFamily="34" charset="0"/>
              </a:rPr>
              <a:t>Email them by following the instructions on their </a:t>
            </a:r>
            <a:r>
              <a:rPr lang="en-GB">
                <a:latin typeface="HelveticaNeueLT Pro 45 Lt" panose="020B0403020202020204" pitchFamily="34" charset="0"/>
                <a:hlinkClick r:id="rId5"/>
              </a:rPr>
              <a:t>website</a:t>
            </a:r>
            <a:endParaRPr lang="en-GB" sz="1867" b="1">
              <a:solidFill>
                <a:srgbClr val="ED2A23"/>
              </a:solidFill>
              <a:latin typeface="HelveticaNeueLT Pro 45 Lt" panose="020B0403020202020204" pitchFamily="34" charset="0"/>
            </a:endParaRPr>
          </a:p>
        </p:txBody>
      </p:sp>
      <p:sp>
        <p:nvSpPr>
          <p:cNvPr id="3" name="Rectangle 2">
            <a:extLst>
              <a:ext uri="{FF2B5EF4-FFF2-40B4-BE49-F238E27FC236}">
                <a16:creationId xmlns:a16="http://schemas.microsoft.com/office/drawing/2014/main" id="{F01A4C0F-11BC-43F6-926F-6B024E6D83AF}"/>
              </a:ext>
            </a:extLst>
          </p:cNvPr>
          <p:cNvSpPr>
            <a:spLocks noGrp="1" noRot="1" noMove="1" noResize="1" noEditPoints="1" noAdjustHandles="1" noChangeArrowheads="1" noChangeShapeType="1"/>
          </p:cNvSpPr>
          <p:nvPr/>
        </p:nvSpPr>
        <p:spPr>
          <a:xfrm>
            <a:off x="4216060" y="1594217"/>
            <a:ext cx="3461917" cy="3785652"/>
          </a:xfrm>
          <a:prstGeom prst="rect">
            <a:avLst/>
          </a:prstGeom>
        </p:spPr>
        <p:txBody>
          <a:bodyPr wrap="square">
            <a:spAutoFit/>
          </a:bodyPr>
          <a:lstStyle/>
          <a:p>
            <a:r>
              <a:rPr lang="en-GB" sz="2400" b="1">
                <a:latin typeface="HelveticaNeueLT Pro 65 Md" panose="020B0604020202020204" pitchFamily="34" charset="0"/>
              </a:rPr>
              <a:t>Contact </a:t>
            </a:r>
            <a:r>
              <a:rPr lang="en-GB" sz="2400" b="1" err="1">
                <a:latin typeface="HelveticaNeueLT Pro 65 Md" panose="020B0604020202020204" pitchFamily="34" charset="0"/>
              </a:rPr>
              <a:t>YoungMinds</a:t>
            </a:r>
            <a:endParaRPr lang="en-GB" sz="2400" b="1">
              <a:latin typeface="HelveticaNeueLT Pro 65 Md" panose="020B0604020202020204" pitchFamily="34" charset="0"/>
            </a:endParaRPr>
          </a:p>
          <a:p>
            <a:r>
              <a:rPr lang="en-GB" err="1">
                <a:latin typeface="HelveticaNeueLT Pro 45 Lt" panose="020B0403020202020204" pitchFamily="34" charset="0"/>
              </a:rPr>
              <a:t>YoungMinds</a:t>
            </a:r>
            <a:r>
              <a:rPr lang="en-GB">
                <a:latin typeface="HelveticaNeueLT Pro 45 Lt" panose="020B0403020202020204" pitchFamily="34" charset="0"/>
              </a:rPr>
              <a:t> are the UK’s leading charity fighting for children and young people's mental health.</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For 24/7 crisis support you can text YM to </a:t>
            </a:r>
            <a:r>
              <a:rPr lang="en-GB" u="sng">
                <a:latin typeface="HelveticaNeueLT Pro 45 Lt" panose="020B0403020202020204" pitchFamily="34" charset="0"/>
                <a:hlinkClick r:id="rId6">
                  <a:extLst>
                    <a:ext uri="{A12FA001-AC4F-418D-AE19-62706E023703}">
                      <ahyp:hlinkClr xmlns:ahyp="http://schemas.microsoft.com/office/drawing/2018/hyperlinkcolor" val="tx"/>
                    </a:ext>
                  </a:extLst>
                </a:hlinkClick>
              </a:rPr>
              <a:t>8525</a:t>
            </a:r>
            <a:endParaRPr lang="en-GB" u="sng">
              <a:latin typeface="HelveticaNeueLT Pro 45 Lt" panose="020B0403020202020204" pitchFamily="34" charset="0"/>
            </a:endParaRPr>
          </a:p>
          <a:p>
            <a:pPr marL="285750" indent="-285750">
              <a:buFont typeface="Arial" panose="020B0604020202020204" pitchFamily="34" charset="0"/>
              <a:buChar char="•"/>
            </a:pPr>
            <a:r>
              <a:rPr lang="en-GB">
                <a:latin typeface="HelveticaNeueLT Pro 45 Lt" panose="020B0403020202020204" pitchFamily="34" charset="0"/>
              </a:rPr>
              <a:t>Find out about CAMHS, who's who in mental health services and who you can call if you need to talk to someone at their </a:t>
            </a:r>
            <a:r>
              <a:rPr lang="en-GB">
                <a:latin typeface="HelveticaNeueLT Pro 45 Lt" panose="020B0403020202020204" pitchFamily="34" charset="0"/>
                <a:hlinkClick r:id="rId7"/>
              </a:rPr>
              <a:t>website</a:t>
            </a:r>
            <a:endParaRPr lang="en-GB">
              <a:latin typeface="HelveticaNeueLT Pro 45 Lt" panose="020B0403020202020204" pitchFamily="34" charset="0"/>
            </a:endParaRPr>
          </a:p>
        </p:txBody>
      </p:sp>
      <p:sp>
        <p:nvSpPr>
          <p:cNvPr id="18" name="Rectangle 17">
            <a:extLst>
              <a:ext uri="{FF2B5EF4-FFF2-40B4-BE49-F238E27FC236}">
                <a16:creationId xmlns:a16="http://schemas.microsoft.com/office/drawing/2014/main" id="{AED7DA61-F3E3-475E-B439-3D5638D0E2EF}"/>
              </a:ext>
            </a:extLst>
          </p:cNvPr>
          <p:cNvSpPr>
            <a:spLocks noGrp="1" noRot="1" noMove="1" noResize="1" noEditPoints="1" noAdjustHandles="1" noChangeArrowheads="1" noChangeShapeType="1"/>
          </p:cNvSpPr>
          <p:nvPr/>
        </p:nvSpPr>
        <p:spPr>
          <a:xfrm>
            <a:off x="8034571" y="1580500"/>
            <a:ext cx="3461917" cy="3231654"/>
          </a:xfrm>
          <a:prstGeom prst="rect">
            <a:avLst/>
          </a:prstGeom>
        </p:spPr>
        <p:txBody>
          <a:bodyPr wrap="square">
            <a:spAutoFit/>
          </a:bodyPr>
          <a:lstStyle/>
          <a:p>
            <a:r>
              <a:rPr lang="en-GB" sz="2400" b="1">
                <a:latin typeface="HelveticaNeueLT Pro 65 Md" panose="020B0604020202020204" pitchFamily="34" charset="0"/>
              </a:rPr>
              <a:t>Contact Samaritans</a:t>
            </a:r>
          </a:p>
          <a:p>
            <a:r>
              <a:rPr lang="en-GB">
                <a:latin typeface="HelveticaNeueLT Pro 45 Lt" panose="020B0403020202020204" pitchFamily="34" charset="0"/>
              </a:rPr>
              <a:t>Samaritans is not only for the moment of crisis, they are taking action to prevent the crisis.</a:t>
            </a:r>
          </a:p>
          <a:p>
            <a:endParaRPr lang="en-GB">
              <a:latin typeface="HelveticaNeueLT Pro 45 Lt" panose="020B0403020202020204" pitchFamily="34" charset="0"/>
            </a:endParaRPr>
          </a:p>
          <a:p>
            <a:r>
              <a:rPr lang="en-GB">
                <a:latin typeface="HelveticaNeueLT Pro 45 Lt" panose="020B0403020202020204" pitchFamily="34" charset="0"/>
              </a:rPr>
              <a:t>You can reach them by:</a:t>
            </a:r>
          </a:p>
          <a:p>
            <a:pPr marL="285750" indent="-285750">
              <a:buFont typeface="Arial" panose="020B0604020202020204" pitchFamily="34" charset="0"/>
              <a:buChar char="•"/>
            </a:pPr>
            <a:r>
              <a:rPr lang="en-GB">
                <a:latin typeface="HelveticaNeueLT Pro 45 Lt" panose="020B0403020202020204" pitchFamily="34" charset="0"/>
              </a:rPr>
              <a:t>Call them for free, 24/7 on 116 123</a:t>
            </a:r>
          </a:p>
          <a:p>
            <a:pPr marL="285750" indent="-285750">
              <a:buFont typeface="Arial" panose="020B0604020202020204" pitchFamily="34" charset="0"/>
              <a:buChar char="•"/>
            </a:pPr>
            <a:r>
              <a:rPr lang="en-GB">
                <a:latin typeface="HelveticaNeueLT Pro 45 Lt" panose="020B0403020202020204" pitchFamily="34" charset="0"/>
              </a:rPr>
              <a:t>Email them: </a:t>
            </a:r>
            <a:r>
              <a:rPr lang="en-GB">
                <a:latin typeface="HelveticaNeueLT Pro 45 Lt" panose="020B0403020202020204" pitchFamily="34" charset="0"/>
                <a:hlinkClick r:id="rId8"/>
              </a:rPr>
              <a:t>jo@samaritans.org</a:t>
            </a:r>
            <a:endParaRPr lang="en-GB">
              <a:latin typeface="HelveticaNeueLT Pro 45 Lt" panose="020B0403020202020204" pitchFamily="34" charset="0"/>
            </a:endParaRPr>
          </a:p>
          <a:p>
            <a:pPr marL="285750" indent="-285750">
              <a:buFont typeface="Arial" panose="020B0604020202020204" pitchFamily="34" charset="0"/>
              <a:buChar char="•"/>
            </a:pPr>
            <a:endParaRPr lang="en-GB">
              <a:latin typeface="HelveticaNeueLT Pro 45 Lt" panose="020B0403020202020204" pitchFamily="34" charset="0"/>
            </a:endParaRPr>
          </a:p>
        </p:txBody>
      </p:sp>
      <p:pic>
        <p:nvPicPr>
          <p:cNvPr id="7" name="Picture 6" descr="Icon&#10;&#10;Description automatically generated">
            <a:extLst>
              <a:ext uri="{FF2B5EF4-FFF2-40B4-BE49-F238E27FC236}">
                <a16:creationId xmlns:a16="http://schemas.microsoft.com/office/drawing/2014/main" id="{DBFD709E-A75E-A3E7-B72F-7994F5DA8309}"/>
              </a:ext>
            </a:extLst>
          </p:cNvPr>
          <p:cNvPicPr>
            <a:picLocks noGrp="1" noRot="1" noChangeAspect="1" noMove="1" noResize="1" noEditPoints="1" noAdjustHandles="1" noChangeArrowheads="1" noChangeShapeType="1" noCrop="1"/>
          </p:cNvPicPr>
          <p:nvPr/>
        </p:nvPicPr>
        <p:blipFill>
          <a:blip r:embed="rId9" cstate="email">
            <a:extLst>
              <a:ext uri="{28A0092B-C50C-407E-A947-70E740481C1C}">
                <a14:useLocalDpi xmlns:a14="http://schemas.microsoft.com/office/drawing/2010/main"/>
              </a:ext>
            </a:extLst>
          </a:blip>
          <a:stretch>
            <a:fillRect/>
          </a:stretch>
        </p:blipFill>
        <p:spPr>
          <a:xfrm>
            <a:off x="9528492" y="347336"/>
            <a:ext cx="1130126" cy="1130126"/>
          </a:xfrm>
          <a:prstGeom prst="rect">
            <a:avLst/>
          </a:prstGeom>
        </p:spPr>
      </p:pic>
      <p:sp>
        <p:nvSpPr>
          <p:cNvPr id="5" name="TextBox 4">
            <a:extLst>
              <a:ext uri="{FF2B5EF4-FFF2-40B4-BE49-F238E27FC236}">
                <a16:creationId xmlns:a16="http://schemas.microsoft.com/office/drawing/2014/main" id="{9EE0D5AC-2F4B-CE73-7E33-B07B319D9A11}"/>
              </a:ext>
            </a:extLst>
          </p:cNvPr>
          <p:cNvSpPr txBox="1">
            <a:spLocks noGrp="1" noRot="1" noMove="1" noResize="1" noEditPoints="1" noAdjustHandles="1" noChangeArrowheads="1" noChangeShapeType="1"/>
          </p:cNvSpPr>
          <p:nvPr/>
        </p:nvSpPr>
        <p:spPr>
          <a:xfrm rot="16200000">
            <a:off x="10540320" y="994683"/>
            <a:ext cx="210937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Support</a:t>
            </a:r>
          </a:p>
        </p:txBody>
      </p:sp>
      <p:pic>
        <p:nvPicPr>
          <p:cNvPr id="4" name="Picture 3" descr="A picture containing logo&#10;&#10;Description automatically generated">
            <a:extLst>
              <a:ext uri="{FF2B5EF4-FFF2-40B4-BE49-F238E27FC236}">
                <a16:creationId xmlns:a16="http://schemas.microsoft.com/office/drawing/2014/main" id="{39E5E7E6-E521-2B58-132C-EABBF709D8F9}"/>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2281806447"/>
      </p:ext>
    </p:extLst>
  </p:cSld>
  <p:clrMapOvr>
    <a:masterClrMapping/>
  </p:clrMapOvr>
  <mc:AlternateContent xmlns:mc="http://schemas.openxmlformats.org/markup-compatibility/2006" xmlns:p14="http://schemas.microsoft.com/office/powerpoint/2010/main">
    <mc:Choice Requires="p14">
      <p:transition spd="slow" p14:dur="2000" advTm="21650"/>
    </mc:Choice>
    <mc:Fallback xmlns="">
      <p:transition spd="slow" advTm="21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79F7B17C-B45F-41BB-30B0-D22DE3085E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596997" y="445321"/>
            <a:ext cx="10985809" cy="5571304"/>
          </a:xfrm>
          <a:prstGeom prst="rect">
            <a:avLst/>
          </a:prstGeom>
        </p:spPr>
      </p:pic>
      <p:pic>
        <p:nvPicPr>
          <p:cNvPr id="7" name="Picture 2">
            <a:extLst>
              <a:ext uri="{FF2B5EF4-FFF2-40B4-BE49-F238E27FC236}">
                <a16:creationId xmlns:a16="http://schemas.microsoft.com/office/drawing/2014/main" id="{3D7F7519-5B04-7B31-A377-D2EEEFF6916D}"/>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a:fillRect/>
          </a:stretch>
        </p:blipFill>
        <p:spPr bwMode="auto">
          <a:xfrm>
            <a:off x="-1" y="0"/>
            <a:ext cx="11127545" cy="2381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FBE0452-AC8A-1681-7F13-5FE7F69B69F9}"/>
              </a:ext>
            </a:extLst>
          </p:cNvPr>
          <p:cNvSpPr txBox="1">
            <a:spLocks noGrp="1" noRot="1" noMove="1" noResize="1" noEditPoints="1" noAdjustHandles="1" noChangeArrowheads="1" noChangeShapeType="1"/>
          </p:cNvSpPr>
          <p:nvPr/>
        </p:nvSpPr>
        <p:spPr>
          <a:xfrm>
            <a:off x="932750" y="4166974"/>
            <a:ext cx="10194794" cy="1415837"/>
          </a:xfrm>
          <a:prstGeom prst="rect">
            <a:avLst/>
          </a:prstGeom>
          <a:solidFill>
            <a:schemeClr val="bg1"/>
          </a:solidFill>
        </p:spPr>
        <p:txBody>
          <a:bodyPr wrap="square">
            <a:spAutoFit/>
          </a:bodyPr>
          <a:lstStyle/>
          <a:p>
            <a:pPr algn="ctr">
              <a:lnSpc>
                <a:spcPct val="120000"/>
              </a:lnSpc>
            </a:pPr>
            <a:r>
              <a:rPr lang="en-GB" sz="2400" dirty="0">
                <a:latin typeface="HelveticaNeueLT Pro 55 Roman" panose="020B0604020202020204" pitchFamily="34" charset="0"/>
              </a:rPr>
              <a:t>Objective: </a:t>
            </a:r>
            <a:r>
              <a:rPr lang="en-GB" sz="2600" b="1" dirty="0">
                <a:solidFill>
                  <a:srgbClr val="FF0000"/>
                </a:solidFill>
                <a:latin typeface="HelveticaNeueLT Pro 55 Roman" panose="020B0604020202020204" pitchFamily="34" charset="0"/>
              </a:rPr>
              <a:t>Apply</a:t>
            </a:r>
            <a:r>
              <a:rPr lang="en-GB" sz="2600" dirty="0">
                <a:solidFill>
                  <a:srgbClr val="000000"/>
                </a:solidFill>
                <a:latin typeface="HelveticaNeueLT Pro 55 Roman" panose="020B0604020202020204" pitchFamily="34" charset="0"/>
              </a:rPr>
              <a:t> your learning to prepare for and cope with a flood.</a:t>
            </a:r>
          </a:p>
          <a:p>
            <a:pPr algn="ctr">
              <a:lnSpc>
                <a:spcPct val="120000"/>
              </a:lnSpc>
            </a:pPr>
            <a:r>
              <a:rPr lang="en-GB" sz="2400" dirty="0">
                <a:latin typeface="HelveticaNeueLT Pro 55 Roman" panose="020B0604020202020204" pitchFamily="34" charset="0"/>
              </a:rPr>
              <a:t>To meet this objective, you’ll play the flood warning adventure game and identify all the ways to prepare a home.</a:t>
            </a:r>
          </a:p>
        </p:txBody>
      </p:sp>
      <p:sp>
        <p:nvSpPr>
          <p:cNvPr id="2" name="TextBox 1">
            <a:extLst>
              <a:ext uri="{FF2B5EF4-FFF2-40B4-BE49-F238E27FC236}">
                <a16:creationId xmlns:a16="http://schemas.microsoft.com/office/drawing/2014/main" id="{72E3D393-9F54-4FDE-C140-384DA68C3F65}"/>
              </a:ext>
            </a:extLst>
          </p:cNvPr>
          <p:cNvSpPr txBox="1">
            <a:spLocks noGrp="1" noRot="1" noMove="1" noResize="1" noEditPoints="1" noAdjustHandles="1" noChangeArrowheads="1" noChangeShapeType="1"/>
          </p:cNvSpPr>
          <p:nvPr/>
        </p:nvSpPr>
        <p:spPr>
          <a:xfrm rot="16200000">
            <a:off x="10404378" y="1130623"/>
            <a:ext cx="2381250" cy="584775"/>
          </a:xfrm>
          <a:prstGeom prst="rect">
            <a:avLst/>
          </a:prstGeom>
          <a:noFill/>
        </p:spPr>
        <p:txBody>
          <a:bodyPr wrap="square" rtlCol="0">
            <a:spAutoFit/>
          </a:bodyPr>
          <a:lstStyle/>
          <a:p>
            <a:r>
              <a:rPr lang="en-GB" sz="3200" b="1">
                <a:solidFill>
                  <a:srgbClr val="FF0000"/>
                </a:solidFill>
                <a:latin typeface="HelveticaNeueLT Pro 55 Roman" panose="020B0604020202020204"/>
              </a:rPr>
              <a:t>Welcome</a:t>
            </a:r>
          </a:p>
        </p:txBody>
      </p:sp>
      <p:pic>
        <p:nvPicPr>
          <p:cNvPr id="14" name="Picture 13" descr="A cartoon of a house in a flood. There are sandbags in front of the house and someone is kayaking in the floodwater. ">
            <a:extLst>
              <a:ext uri="{FF2B5EF4-FFF2-40B4-BE49-F238E27FC236}">
                <a16:creationId xmlns:a16="http://schemas.microsoft.com/office/drawing/2014/main" id="{FD1857DC-78A1-CF61-CF3C-50AD3C8BF9F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2947988" y="541336"/>
            <a:ext cx="5672137" cy="3191824"/>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C3D44E55-3FBF-5DF2-4F53-06E34A1B8482}"/>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
        <p:nvSpPr>
          <p:cNvPr id="4" name="Title 3">
            <a:extLst>
              <a:ext uri="{FF2B5EF4-FFF2-40B4-BE49-F238E27FC236}">
                <a16:creationId xmlns:a16="http://schemas.microsoft.com/office/drawing/2014/main" id="{23F1DCD1-BF4A-FDA2-0BDC-F072ACB3187E}"/>
              </a:ext>
            </a:extLst>
          </p:cNvPr>
          <p:cNvSpPr>
            <a:spLocks noGrp="1" noRot="1" noMove="1" noResize="1" noEditPoints="1" noAdjustHandles="1" noChangeArrowheads="1" noChangeShapeType="1"/>
          </p:cNvSpPr>
          <p:nvPr>
            <p:ph type="title"/>
          </p:nvPr>
        </p:nvSpPr>
        <p:spPr>
          <a:xfrm>
            <a:off x="679622" y="-1325563"/>
            <a:ext cx="10478529" cy="1325563"/>
          </a:xfrm>
        </p:spPr>
        <p:txBody>
          <a:bodyPr vert="horz" lIns="91440" tIns="45720" rIns="91440" bIns="45720" rtlCol="0" anchor="b">
            <a:normAutofit/>
          </a:bodyPr>
          <a:lstStyle/>
          <a:p>
            <a:r>
              <a:rPr lang="en-GB" dirty="0"/>
              <a:t>Objective</a:t>
            </a:r>
          </a:p>
        </p:txBody>
      </p:sp>
    </p:spTree>
    <p:extLst>
      <p:ext uri="{BB962C8B-B14F-4D97-AF65-F5344CB8AC3E}">
        <p14:creationId xmlns:p14="http://schemas.microsoft.com/office/powerpoint/2010/main" val="298276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5F7D710-DEEC-537C-CD30-4BF705C30611}"/>
              </a:ext>
            </a:extLst>
          </p:cNvPr>
          <p:cNvSpPr txBox="1">
            <a:spLocks noGrp="1" noRot="1" noMove="1" noResize="1" noEditPoints="1" noAdjustHandles="1" noChangeArrowheads="1" noChangeShapeType="1"/>
          </p:cNvSpPr>
          <p:nvPr/>
        </p:nvSpPr>
        <p:spPr>
          <a:xfrm>
            <a:off x="4136982" y="5001667"/>
            <a:ext cx="2886294" cy="98494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endParaRPr lang="en-US" sz="1400"/>
          </a:p>
        </p:txBody>
      </p:sp>
      <p:pic>
        <p:nvPicPr>
          <p:cNvPr id="3" name="Picture 2">
            <a:extLst>
              <a:ext uri="{FF2B5EF4-FFF2-40B4-BE49-F238E27FC236}">
                <a16:creationId xmlns:a16="http://schemas.microsoft.com/office/drawing/2014/main" id="{00FDE539-951D-D260-10F5-C712D8A292D6}"/>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t="-14001" b="-1532"/>
          <a:stretch/>
        </p:blipFill>
        <p:spPr>
          <a:xfrm>
            <a:off x="511518" y="688898"/>
            <a:ext cx="2389107" cy="343639"/>
          </a:xfrm>
          <a:prstGeom prst="rect">
            <a:avLst/>
          </a:prstGeom>
        </p:spPr>
      </p:pic>
      <p:sp>
        <p:nvSpPr>
          <p:cNvPr id="11" name="TextBox 10">
            <a:extLst>
              <a:ext uri="{FF2B5EF4-FFF2-40B4-BE49-F238E27FC236}">
                <a16:creationId xmlns:a16="http://schemas.microsoft.com/office/drawing/2014/main" id="{50CB55BC-453A-7257-2188-ED0596968A83}"/>
              </a:ext>
            </a:extLst>
          </p:cNvPr>
          <p:cNvSpPr txBox="1">
            <a:spLocks noGrp="1" noRot="1" noMove="1" noResize="1" noEditPoints="1" noAdjustHandles="1" noChangeArrowheads="1" noChangeShapeType="1"/>
          </p:cNvSpPr>
          <p:nvPr/>
        </p:nvSpPr>
        <p:spPr>
          <a:xfrm>
            <a:off x="790589" y="171710"/>
            <a:ext cx="2955374" cy="523220"/>
          </a:xfrm>
          <a:prstGeom prst="rect">
            <a:avLst/>
          </a:prstGeom>
          <a:noFill/>
        </p:spPr>
        <p:txBody>
          <a:bodyPr wrap="square" rtlCol="0">
            <a:spAutoFit/>
          </a:bodyPr>
          <a:lstStyle/>
          <a:p>
            <a:r>
              <a:rPr lang="en-GB" sz="2800" b="1" dirty="0">
                <a:latin typeface="Arial"/>
                <a:cs typeface="Arial"/>
              </a:rPr>
              <a:t>Flooding</a:t>
            </a:r>
          </a:p>
        </p:txBody>
      </p:sp>
      <p:pic>
        <p:nvPicPr>
          <p:cNvPr id="12" name="Picture 11">
            <a:extLst>
              <a:ext uri="{FF2B5EF4-FFF2-40B4-BE49-F238E27FC236}">
                <a16:creationId xmlns:a16="http://schemas.microsoft.com/office/drawing/2014/main" id="{EA53CFE4-5623-0A04-E94A-2B8789B0AD09}"/>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t="-5107"/>
          <a:stretch/>
        </p:blipFill>
        <p:spPr>
          <a:xfrm>
            <a:off x="475256" y="1375569"/>
            <a:ext cx="235366" cy="331478"/>
          </a:xfrm>
          <a:prstGeom prst="rect">
            <a:avLst/>
          </a:prstGeom>
        </p:spPr>
      </p:pic>
      <p:pic>
        <p:nvPicPr>
          <p:cNvPr id="16" name="Picture 15">
            <a:extLst>
              <a:ext uri="{FF2B5EF4-FFF2-40B4-BE49-F238E27FC236}">
                <a16:creationId xmlns:a16="http://schemas.microsoft.com/office/drawing/2014/main" id="{2DC8B02D-01A6-9826-D17F-79BD8FF4736C}"/>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3308"/>
          <a:stretch/>
        </p:blipFill>
        <p:spPr>
          <a:xfrm>
            <a:off x="498752" y="2392277"/>
            <a:ext cx="2364699" cy="307425"/>
          </a:xfrm>
          <a:prstGeom prst="rect">
            <a:avLst/>
          </a:prstGeom>
        </p:spPr>
      </p:pic>
      <p:pic>
        <p:nvPicPr>
          <p:cNvPr id="19" name="Picture 18">
            <a:extLst>
              <a:ext uri="{FF2B5EF4-FFF2-40B4-BE49-F238E27FC236}">
                <a16:creationId xmlns:a16="http://schemas.microsoft.com/office/drawing/2014/main" id="{21AE55E6-C76F-FF5C-D848-79F1A5BD0731}"/>
              </a:ext>
            </a:extLst>
          </p:cNvPr>
          <p:cNvPicPr>
            <a:picLocks noGrp="1" noRot="1" noChangeAspect="1" noMove="1" noResize="1" noEditPoints="1" noAdjustHandles="1" noChangeArrowheads="1" noChangeShapeType="1" noCrop="1"/>
          </p:cNvPicPr>
          <p:nvPr/>
        </p:nvPicPr>
        <p:blipFill rotWithShape="1">
          <a:blip r:embed="rId6" cstate="email">
            <a:extLst>
              <a:ext uri="{28A0092B-C50C-407E-A947-70E740481C1C}">
                <a14:useLocalDpi xmlns:a14="http://schemas.microsoft.com/office/drawing/2010/main"/>
              </a:ext>
            </a:extLst>
          </a:blip>
          <a:srcRect t="-8434"/>
          <a:stretch/>
        </p:blipFill>
        <p:spPr>
          <a:xfrm>
            <a:off x="498752" y="3203857"/>
            <a:ext cx="1794345" cy="200416"/>
          </a:xfrm>
          <a:prstGeom prst="rect">
            <a:avLst/>
          </a:prstGeom>
        </p:spPr>
      </p:pic>
      <p:pic>
        <p:nvPicPr>
          <p:cNvPr id="21" name="Picture 20">
            <a:extLst>
              <a:ext uri="{FF2B5EF4-FFF2-40B4-BE49-F238E27FC236}">
                <a16:creationId xmlns:a16="http://schemas.microsoft.com/office/drawing/2014/main" id="{31382604-34F5-E705-90CF-EC7C4665464B}"/>
              </a:ext>
            </a:extLst>
          </p:cNvPr>
          <p:cNvPicPr>
            <a:picLocks noGrp="1" noRot="1" noChangeAspect="1" noMove="1" noResize="1" noEditPoints="1" noAdjustHandles="1" noChangeArrowheads="1" noChangeShapeType="1" noCrop="1"/>
          </p:cNvPicPr>
          <p:nvPr/>
        </p:nvPicPr>
        <p:blipFill rotWithShape="1">
          <a:blip r:embed="rId7" cstate="email">
            <a:extLst>
              <a:ext uri="{28A0092B-C50C-407E-A947-70E740481C1C}">
                <a14:useLocalDpi xmlns:a14="http://schemas.microsoft.com/office/drawing/2010/main"/>
              </a:ext>
            </a:extLst>
          </a:blip>
          <a:srcRect/>
          <a:stretch/>
        </p:blipFill>
        <p:spPr>
          <a:xfrm>
            <a:off x="511519" y="4026368"/>
            <a:ext cx="303892" cy="236360"/>
          </a:xfrm>
          <a:prstGeom prst="rect">
            <a:avLst/>
          </a:prstGeom>
        </p:spPr>
      </p:pic>
      <p:pic>
        <p:nvPicPr>
          <p:cNvPr id="23" name="Picture 22">
            <a:extLst>
              <a:ext uri="{FF2B5EF4-FFF2-40B4-BE49-F238E27FC236}">
                <a16:creationId xmlns:a16="http://schemas.microsoft.com/office/drawing/2014/main" id="{250B1E92-5A85-5A5B-AAD8-29DF64A821A9}"/>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a:stretch/>
        </p:blipFill>
        <p:spPr>
          <a:xfrm>
            <a:off x="511518" y="4890037"/>
            <a:ext cx="2410378" cy="258252"/>
          </a:xfrm>
          <a:prstGeom prst="rect">
            <a:avLst/>
          </a:prstGeom>
        </p:spPr>
      </p:pic>
      <p:sp>
        <p:nvSpPr>
          <p:cNvPr id="25" name="TextBox 24">
            <a:extLst>
              <a:ext uri="{FF2B5EF4-FFF2-40B4-BE49-F238E27FC236}">
                <a16:creationId xmlns:a16="http://schemas.microsoft.com/office/drawing/2014/main" id="{0AFB1B27-EF2B-0157-6875-5342F18E5C52}"/>
              </a:ext>
            </a:extLst>
          </p:cNvPr>
          <p:cNvSpPr txBox="1">
            <a:spLocks noGrp="1" noRot="1" noMove="1" noResize="1" noEditPoints="1" noAdjustHandles="1" noChangeArrowheads="1" noChangeShapeType="1"/>
          </p:cNvSpPr>
          <p:nvPr/>
        </p:nvSpPr>
        <p:spPr>
          <a:xfrm>
            <a:off x="573217" y="984440"/>
            <a:ext cx="277085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lumMod val="50000"/>
                    <a:lumOff val="50000"/>
                  </a:prstClr>
                </a:solidFill>
                <a:effectLst/>
                <a:uLnTx/>
                <a:uFillTx/>
                <a:latin typeface="Arial"/>
                <a:ea typeface="+mn-ea"/>
                <a:cs typeface="Arial"/>
              </a:rPr>
              <a:t>Read 3 characters’ flood stories and discuss how they could be affected.</a:t>
            </a:r>
          </a:p>
        </p:txBody>
      </p:sp>
      <p:sp>
        <p:nvSpPr>
          <p:cNvPr id="26" name="TextBox 25">
            <a:extLst>
              <a:ext uri="{FF2B5EF4-FFF2-40B4-BE49-F238E27FC236}">
                <a16:creationId xmlns:a16="http://schemas.microsoft.com/office/drawing/2014/main" id="{6B6B1162-016B-D4E9-0E8E-0F93A2DC4E7D}"/>
              </a:ext>
            </a:extLst>
          </p:cNvPr>
          <p:cNvSpPr txBox="1">
            <a:spLocks noGrp="1" noRot="1" noMove="1" noResize="1" noEditPoints="1" noAdjustHandles="1" noChangeArrowheads="1" noChangeShapeType="1"/>
          </p:cNvSpPr>
          <p:nvPr/>
        </p:nvSpPr>
        <p:spPr>
          <a:xfrm>
            <a:off x="551508" y="1656591"/>
            <a:ext cx="27708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mn-cs"/>
              </a:rPr>
              <a:t>Look at local flood maps and the role of the emergency services to explore how flooding can affect us all.</a:t>
            </a:r>
          </a:p>
          <a:p>
            <a:pPr>
              <a:defRPr/>
            </a:pPr>
            <a:r>
              <a:rPr lang="en-GB" sz="1100" b="1" i="0" u="none" strike="noStrike" noProof="0" dirty="0">
                <a:solidFill>
                  <a:schemeClr val="tx1"/>
                </a:solidFill>
                <a:latin typeface="Arial"/>
              </a:rPr>
              <a:t>Worksheet: note writing help</a:t>
            </a:r>
          </a:p>
        </p:txBody>
      </p:sp>
      <p:sp>
        <p:nvSpPr>
          <p:cNvPr id="27" name="TextBox 26">
            <a:extLst>
              <a:ext uri="{FF2B5EF4-FFF2-40B4-BE49-F238E27FC236}">
                <a16:creationId xmlns:a16="http://schemas.microsoft.com/office/drawing/2014/main" id="{13B644EE-A486-0694-6721-5AB38D075452}"/>
              </a:ext>
            </a:extLst>
          </p:cNvPr>
          <p:cNvSpPr txBox="1">
            <a:spLocks noGrp="1" noRot="1" noMove="1" noResize="1" noEditPoints="1" noAdjustHandles="1" noChangeArrowheads="1" noChangeShapeType="1"/>
          </p:cNvSpPr>
          <p:nvPr/>
        </p:nvSpPr>
        <p:spPr>
          <a:xfrm>
            <a:off x="569847" y="2719623"/>
            <a:ext cx="2450422" cy="430887"/>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Examine images of flooding and identify the dangers.</a:t>
            </a:r>
            <a:endParaRPr lang="en-GB" sz="1100" b="0">
              <a:solidFill>
                <a:schemeClr val="tx1">
                  <a:lumMod val="50000"/>
                  <a:lumOff val="50000"/>
                </a:schemeClr>
              </a:solidFill>
              <a:latin typeface="Arial"/>
              <a:cs typeface="Arial"/>
            </a:endParaRPr>
          </a:p>
        </p:txBody>
      </p:sp>
      <p:sp>
        <p:nvSpPr>
          <p:cNvPr id="28" name="TextBox 27">
            <a:extLst>
              <a:ext uri="{FF2B5EF4-FFF2-40B4-BE49-F238E27FC236}">
                <a16:creationId xmlns:a16="http://schemas.microsoft.com/office/drawing/2014/main" id="{86C34452-8274-1AEC-75FC-9CF964DD7588}"/>
              </a:ext>
            </a:extLst>
          </p:cNvPr>
          <p:cNvSpPr txBox="1">
            <a:spLocks noGrp="1" noRot="1" noMove="1" noResize="1" noEditPoints="1" noAdjustHandles="1" noChangeArrowheads="1" noChangeShapeType="1"/>
          </p:cNvSpPr>
          <p:nvPr/>
        </p:nvSpPr>
        <p:spPr>
          <a:xfrm>
            <a:off x="569847" y="3442230"/>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cs typeface="Arial"/>
              </a:rPr>
              <a:t>Play a scenario game to find out about bug out bags and why it is important to have one ready</a:t>
            </a:r>
            <a:r>
              <a:rPr lang="en-GB" sz="1100" b="0" i="0" u="none" strike="noStrike" noProof="0">
                <a:latin typeface="Arial"/>
                <a:cs typeface="Arial"/>
              </a:rPr>
              <a:t>.</a:t>
            </a:r>
            <a:endParaRPr lang="en-GB" sz="1100" b="0">
              <a:latin typeface="Arial"/>
              <a:cs typeface="Arial"/>
            </a:endParaRPr>
          </a:p>
        </p:txBody>
      </p:sp>
      <p:sp>
        <p:nvSpPr>
          <p:cNvPr id="29" name="TextBox 28">
            <a:extLst>
              <a:ext uri="{FF2B5EF4-FFF2-40B4-BE49-F238E27FC236}">
                <a16:creationId xmlns:a16="http://schemas.microsoft.com/office/drawing/2014/main" id="{9A7D2388-510C-6F30-8387-8A3478BA3D81}"/>
              </a:ext>
            </a:extLst>
          </p:cNvPr>
          <p:cNvSpPr txBox="1">
            <a:spLocks noGrp="1" noRot="1" noMove="1" noResize="1" noEditPoints="1" noAdjustHandles="1" noChangeArrowheads="1" noChangeShapeType="1"/>
          </p:cNvSpPr>
          <p:nvPr/>
        </p:nvSpPr>
        <p:spPr>
          <a:xfrm>
            <a:off x="569846" y="4262727"/>
            <a:ext cx="2752517"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Play a ‘choose your own adventure’ game to learn how to respond to flood alerts and warnings.</a:t>
            </a:r>
          </a:p>
        </p:txBody>
      </p:sp>
      <p:sp>
        <p:nvSpPr>
          <p:cNvPr id="30" name="TextBox 29">
            <a:extLst>
              <a:ext uri="{FF2B5EF4-FFF2-40B4-BE49-F238E27FC236}">
                <a16:creationId xmlns:a16="http://schemas.microsoft.com/office/drawing/2014/main" id="{A4959A43-9138-A16D-0EF5-72D394CC46BD}"/>
              </a:ext>
            </a:extLst>
          </p:cNvPr>
          <p:cNvSpPr txBox="1">
            <a:spLocks noGrp="1" noRot="1" noMove="1" noResize="1" noEditPoints="1" noAdjustHandles="1" noChangeArrowheads="1" noChangeShapeType="1"/>
          </p:cNvSpPr>
          <p:nvPr/>
        </p:nvSpPr>
        <p:spPr>
          <a:xfrm>
            <a:off x="511518" y="5099251"/>
            <a:ext cx="2770855" cy="600164"/>
          </a:xfrm>
          <a:prstGeom prst="rect">
            <a:avLst/>
          </a:prstGeom>
          <a:noFill/>
        </p:spPr>
        <p:txBody>
          <a:bodyPr wrap="square" rtlCol="0">
            <a:spAutoFit/>
          </a:bodyPr>
          <a:lstStyle/>
          <a:p>
            <a:r>
              <a:rPr lang="en-GB" sz="1100" b="0" i="0" u="none" strike="noStrike" noProof="0">
                <a:solidFill>
                  <a:schemeClr val="tx1">
                    <a:lumMod val="50000"/>
                    <a:lumOff val="50000"/>
                  </a:schemeClr>
                </a:solidFill>
                <a:latin typeface="Arial"/>
              </a:rPr>
              <a:t>Create resources to share with friends and family. This activity is designed to be repeated.</a:t>
            </a:r>
          </a:p>
        </p:txBody>
      </p:sp>
      <p:sp>
        <p:nvSpPr>
          <p:cNvPr id="32" name="TextBox 31">
            <a:extLst>
              <a:ext uri="{FF2B5EF4-FFF2-40B4-BE49-F238E27FC236}">
                <a16:creationId xmlns:a16="http://schemas.microsoft.com/office/drawing/2014/main" id="{AEEA70AA-E3AF-C54C-ED8D-78C60775251F}"/>
              </a:ext>
            </a:extLst>
          </p:cNvPr>
          <p:cNvSpPr txBox="1">
            <a:spLocks noGrp="1" noRot="1" noMove="1" noResize="1" noEditPoints="1" noAdjustHandles="1" noChangeArrowheads="1" noChangeShapeType="1"/>
          </p:cNvSpPr>
          <p:nvPr/>
        </p:nvSpPr>
        <p:spPr>
          <a:xfrm>
            <a:off x="4578465" y="154708"/>
            <a:ext cx="2955374" cy="523220"/>
          </a:xfrm>
          <a:prstGeom prst="rect">
            <a:avLst/>
          </a:prstGeom>
          <a:noFill/>
        </p:spPr>
        <p:txBody>
          <a:bodyPr wrap="square" rtlCol="0">
            <a:spAutoFit/>
          </a:bodyPr>
          <a:lstStyle/>
          <a:p>
            <a:r>
              <a:rPr lang="en-GB" sz="2800" b="1" dirty="0">
                <a:latin typeface="Arial"/>
                <a:cs typeface="Arial"/>
              </a:rPr>
              <a:t>Heatwaves</a:t>
            </a:r>
          </a:p>
        </p:txBody>
      </p:sp>
      <p:pic>
        <p:nvPicPr>
          <p:cNvPr id="34" name="Picture 33">
            <a:extLst>
              <a:ext uri="{FF2B5EF4-FFF2-40B4-BE49-F238E27FC236}">
                <a16:creationId xmlns:a16="http://schemas.microsoft.com/office/drawing/2014/main" id="{B635A158-3C56-858B-D811-EC2813C9F107}"/>
              </a:ext>
            </a:extLst>
          </p:cNvPr>
          <p:cNvPicPr>
            <a:picLocks noGrp="1" noRot="1" noChangeAspect="1" noMove="1" noResize="1" noEditPoints="1" noAdjustHandles="1" noChangeArrowheads="1" noChangeShapeType="1" noCrop="1"/>
          </p:cNvPicPr>
          <p:nvPr/>
        </p:nvPicPr>
        <p:blipFill rotWithShape="1">
          <a:blip r:embed="rId9" cstate="email">
            <a:extLst>
              <a:ext uri="{28A0092B-C50C-407E-A947-70E740481C1C}">
                <a14:useLocalDpi xmlns:a14="http://schemas.microsoft.com/office/drawing/2010/main"/>
              </a:ext>
            </a:extLst>
          </a:blip>
          <a:srcRect/>
          <a:stretch/>
        </p:blipFill>
        <p:spPr>
          <a:xfrm>
            <a:off x="4178046" y="700874"/>
            <a:ext cx="1981702" cy="345566"/>
          </a:xfrm>
          <a:prstGeom prst="rect">
            <a:avLst/>
          </a:prstGeom>
        </p:spPr>
      </p:pic>
      <p:sp>
        <p:nvSpPr>
          <p:cNvPr id="35" name="TextBox 34">
            <a:extLst>
              <a:ext uri="{FF2B5EF4-FFF2-40B4-BE49-F238E27FC236}">
                <a16:creationId xmlns:a16="http://schemas.microsoft.com/office/drawing/2014/main" id="{D0349F97-01CB-CBD0-C77B-A4B7D0E600E1}"/>
              </a:ext>
            </a:extLst>
          </p:cNvPr>
          <p:cNvSpPr txBox="1">
            <a:spLocks noGrp="1" noRot="1" noMove="1" noResize="1" noEditPoints="1" noAdjustHandles="1" noChangeArrowheads="1" noChangeShapeType="1"/>
          </p:cNvSpPr>
          <p:nvPr/>
        </p:nvSpPr>
        <p:spPr>
          <a:xfrm>
            <a:off x="4221204" y="946611"/>
            <a:ext cx="2770855" cy="769441"/>
          </a:xfrm>
          <a:prstGeom prst="rect">
            <a:avLst/>
          </a:prstGeom>
          <a:noFill/>
        </p:spPr>
        <p:txBody>
          <a:bodyPr wrap="square" rtlCol="0">
            <a:spAutoFit/>
          </a:bodyPr>
          <a:lstStyle/>
          <a:p>
            <a:pPr>
              <a:defRPr/>
            </a:pPr>
            <a:r>
              <a:rPr lang="en-GB" sz="1100" b="0" i="0" u="none" strike="noStrike" noProof="0" dirty="0">
                <a:solidFill>
                  <a:schemeClr val="tx1">
                    <a:lumMod val="50000"/>
                    <a:lumOff val="50000"/>
                  </a:schemeClr>
                </a:solidFill>
                <a:latin typeface="Arial"/>
              </a:rPr>
              <a:t>Find out about the effects of heatwaves through completing a quiz</a:t>
            </a:r>
            <a:r>
              <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rPr>
              <a:t>.</a:t>
            </a:r>
          </a:p>
          <a:p>
            <a:pPr>
              <a:defRPr/>
            </a:pPr>
            <a:r>
              <a:rPr lang="en-GB" sz="1100" b="1" i="0" u="none" strike="noStrike" noProof="0" dirty="0">
                <a:solidFill>
                  <a:schemeClr val="tx1"/>
                </a:solidFill>
                <a:latin typeface="Arial"/>
              </a:rPr>
              <a:t>Worksheet: heatwave facts to print</a:t>
            </a:r>
          </a:p>
          <a:p>
            <a:pPr>
              <a:defRPr/>
            </a:pPr>
            <a:endParaRPr kumimoji="0" lang="en-GB" sz="1100" b="0" i="0" u="none" strike="noStrike" kern="1200" cap="none" spc="0" normalizeH="0" baseline="0" noProof="0" dirty="0">
              <a:ln>
                <a:noFill/>
              </a:ln>
              <a:solidFill>
                <a:prstClr val="black">
                  <a:lumMod val="50000"/>
                  <a:lumOff val="50000"/>
                </a:prstClr>
              </a:solidFill>
              <a:effectLst/>
              <a:uLnTx/>
              <a:uFillTx/>
              <a:latin typeface="Arial"/>
              <a:ea typeface="+mn-ea"/>
              <a:cs typeface="Arial"/>
            </a:endParaRPr>
          </a:p>
        </p:txBody>
      </p:sp>
      <p:pic>
        <p:nvPicPr>
          <p:cNvPr id="37" name="Picture 36">
            <a:extLst>
              <a:ext uri="{FF2B5EF4-FFF2-40B4-BE49-F238E27FC236}">
                <a16:creationId xmlns:a16="http://schemas.microsoft.com/office/drawing/2014/main" id="{913BF7E7-BDD7-E7A7-CF74-04B8E5038A5C}"/>
              </a:ext>
            </a:extLst>
          </p:cNvPr>
          <p:cNvPicPr>
            <a:picLocks noGrp="1" noRot="1" noChangeAspect="1" noMove="1" noResize="1" noEditPoints="1" noAdjustHandles="1" noChangeArrowheads="1" noChangeShapeType="1" noCrop="1"/>
          </p:cNvPicPr>
          <p:nvPr/>
        </p:nvPicPr>
        <p:blipFill rotWithShape="1">
          <a:blip r:embed="rId10" cstate="email">
            <a:extLst>
              <a:ext uri="{28A0092B-C50C-407E-A947-70E740481C1C}">
                <a14:useLocalDpi xmlns:a14="http://schemas.microsoft.com/office/drawing/2010/main"/>
              </a:ext>
            </a:extLst>
          </a:blip>
          <a:srcRect/>
          <a:stretch/>
        </p:blipFill>
        <p:spPr>
          <a:xfrm>
            <a:off x="4178046" y="1553749"/>
            <a:ext cx="1992500" cy="258930"/>
          </a:xfrm>
          <a:prstGeom prst="rect">
            <a:avLst/>
          </a:prstGeom>
        </p:spPr>
      </p:pic>
      <p:sp>
        <p:nvSpPr>
          <p:cNvPr id="38" name="TextBox 37">
            <a:extLst>
              <a:ext uri="{FF2B5EF4-FFF2-40B4-BE49-F238E27FC236}">
                <a16:creationId xmlns:a16="http://schemas.microsoft.com/office/drawing/2014/main" id="{FF3960BE-49FE-D703-C470-669D9B24147D}"/>
              </a:ext>
            </a:extLst>
          </p:cNvPr>
          <p:cNvSpPr txBox="1">
            <a:spLocks noGrp="1" noRot="1" noMove="1" noResize="1" noEditPoints="1" noAdjustHandles="1" noChangeArrowheads="1" noChangeShapeType="1"/>
          </p:cNvSpPr>
          <p:nvPr/>
        </p:nvSpPr>
        <p:spPr>
          <a:xfrm>
            <a:off x="7733979" y="1568365"/>
            <a:ext cx="2770855" cy="600164"/>
          </a:xfrm>
          <a:prstGeom prst="rect">
            <a:avLst/>
          </a:prstGeom>
          <a:noFill/>
        </p:spPr>
        <p:txBody>
          <a:bodyPr wrap="square" rtlCol="0">
            <a:spAutoFit/>
          </a:bodyPr>
          <a:lstStyle/>
          <a:p>
            <a:pPr marL="0" marR="0" lvl="0" indent="0" algn="l" rtl="0" eaLnBrk="1" fontAlgn="auto" latinLnBrk="0" hangingPunct="1">
              <a:lnSpc>
                <a:spcPct val="100000"/>
              </a:lnSpc>
              <a:spcBef>
                <a:spcPts val="0"/>
              </a:spcBef>
              <a:spcAft>
                <a:spcPts val="0"/>
              </a:spcAft>
              <a:buClrTx/>
              <a:buSzTx/>
              <a:buFontTx/>
              <a:buNone/>
            </a:pPr>
            <a:r>
              <a:rPr lang="en-GB" sz="1100" dirty="0">
                <a:solidFill>
                  <a:schemeClr val="tx1">
                    <a:lumMod val="50000"/>
                    <a:lumOff val="50000"/>
                  </a:schemeClr>
                </a:solidFill>
                <a:latin typeface="Arial"/>
                <a:cs typeface="Arial"/>
              </a:rPr>
              <a:t>Examine a list of ways to cope and apply this to yourself and others.</a:t>
            </a:r>
          </a:p>
          <a:p>
            <a:r>
              <a:rPr lang="en-GB" sz="1100" b="1" i="0" u="none" strike="noStrike" noProof="0" dirty="0">
                <a:solidFill>
                  <a:schemeClr val="tx1"/>
                </a:solidFill>
                <a:latin typeface="Arial"/>
              </a:rPr>
              <a:t>Worksheet: coping with eco-anxiety</a:t>
            </a:r>
          </a:p>
        </p:txBody>
      </p:sp>
      <p:pic>
        <p:nvPicPr>
          <p:cNvPr id="39" name="Picture 38">
            <a:extLst>
              <a:ext uri="{FF2B5EF4-FFF2-40B4-BE49-F238E27FC236}">
                <a16:creationId xmlns:a16="http://schemas.microsoft.com/office/drawing/2014/main" id="{1D2C9318-12E7-2314-230B-1C318C03DDE5}"/>
              </a:ext>
            </a:extLst>
          </p:cNvPr>
          <p:cNvPicPr>
            <a:picLocks noGrp="1" noRot="1" noChangeAspect="1" noMove="1" noResize="1" noEditPoints="1" noAdjustHandles="1" noChangeArrowheads="1" noChangeShapeType="1" noCrop="1"/>
          </p:cNvPicPr>
          <p:nvPr/>
        </p:nvPicPr>
        <p:blipFill rotWithShape="1">
          <a:blip r:embed="rId11" cstate="email">
            <a:extLst>
              <a:ext uri="{28A0092B-C50C-407E-A947-70E740481C1C}">
                <a14:useLocalDpi xmlns:a14="http://schemas.microsoft.com/office/drawing/2010/main"/>
              </a:ext>
            </a:extLst>
          </a:blip>
          <a:srcRect/>
          <a:stretch/>
        </p:blipFill>
        <p:spPr>
          <a:xfrm>
            <a:off x="4167051" y="2734318"/>
            <a:ext cx="2410370" cy="235499"/>
          </a:xfrm>
          <a:prstGeom prst="rect">
            <a:avLst/>
          </a:prstGeom>
        </p:spPr>
      </p:pic>
      <p:sp>
        <p:nvSpPr>
          <p:cNvPr id="41" name="TextBox 40">
            <a:extLst>
              <a:ext uri="{FF2B5EF4-FFF2-40B4-BE49-F238E27FC236}">
                <a16:creationId xmlns:a16="http://schemas.microsoft.com/office/drawing/2014/main" id="{D7C2A110-CB9A-A975-3DAB-584F31EF240E}"/>
              </a:ext>
            </a:extLst>
          </p:cNvPr>
          <p:cNvSpPr txBox="1">
            <a:spLocks noGrp="1" noRot="1" noMove="1" noResize="1" noEditPoints="1" noAdjustHandles="1" noChangeArrowheads="1" noChangeShapeType="1"/>
          </p:cNvSpPr>
          <p:nvPr/>
        </p:nvSpPr>
        <p:spPr>
          <a:xfrm>
            <a:off x="4178046" y="3020112"/>
            <a:ext cx="2743794" cy="769441"/>
          </a:xfrm>
          <a:prstGeom prst="rect">
            <a:avLst/>
          </a:prstGeom>
          <a:noFill/>
        </p:spPr>
        <p:txBody>
          <a:bodyPr wrap="square">
            <a:spAutoFit/>
          </a:bodyPr>
          <a:lstStyle/>
          <a:p>
            <a:pPr lvl="0">
              <a:buNone/>
            </a:pPr>
            <a:r>
              <a:rPr lang="en-GB" sz="1100" b="0" i="0" u="none" strike="noStrike" noProof="0" dirty="0">
                <a:solidFill>
                  <a:schemeClr val="tx1">
                    <a:lumMod val="50000"/>
                    <a:lumOff val="50000"/>
                  </a:schemeClr>
                </a:solidFill>
                <a:latin typeface="Arial"/>
              </a:rPr>
              <a:t>Create a decision flowchart to share with friends and family to help them prepare for a heatwave.</a:t>
            </a:r>
          </a:p>
          <a:p>
            <a:r>
              <a:rPr lang="en-GB" sz="1100" b="1" i="0" u="none" strike="noStrike" noProof="0" dirty="0">
                <a:solidFill>
                  <a:schemeClr val="tx1"/>
                </a:solidFill>
                <a:latin typeface="Arial"/>
              </a:rPr>
              <a:t>Worksheet: decision flowcharts</a:t>
            </a:r>
            <a:endParaRPr lang="en-GB" sz="1100" b="1" i="0" u="none" strike="noStrike" noProof="0" dirty="0">
              <a:solidFill>
                <a:schemeClr val="tx1">
                  <a:lumMod val="50000"/>
                  <a:lumOff val="50000"/>
                </a:schemeClr>
              </a:solidFill>
              <a:latin typeface="Arial"/>
            </a:endParaRPr>
          </a:p>
        </p:txBody>
      </p:sp>
      <p:sp>
        <p:nvSpPr>
          <p:cNvPr id="50" name="TextBox 49">
            <a:extLst>
              <a:ext uri="{FF2B5EF4-FFF2-40B4-BE49-F238E27FC236}">
                <a16:creationId xmlns:a16="http://schemas.microsoft.com/office/drawing/2014/main" id="{44662228-43DB-0356-8E3B-8C2C17974C72}"/>
              </a:ext>
            </a:extLst>
          </p:cNvPr>
          <p:cNvSpPr txBox="1">
            <a:spLocks noGrp="1" noRot="1" noMove="1" noResize="1" noEditPoints="1" noAdjustHandles="1" noChangeArrowheads="1" noChangeShapeType="1"/>
          </p:cNvSpPr>
          <p:nvPr/>
        </p:nvSpPr>
        <p:spPr>
          <a:xfrm>
            <a:off x="8154455" y="171710"/>
            <a:ext cx="2955374" cy="523220"/>
          </a:xfrm>
          <a:prstGeom prst="rect">
            <a:avLst/>
          </a:prstGeom>
          <a:noFill/>
        </p:spPr>
        <p:txBody>
          <a:bodyPr wrap="square" rtlCol="0">
            <a:spAutoFit/>
          </a:bodyPr>
          <a:lstStyle/>
          <a:p>
            <a:r>
              <a:rPr lang="en-GB" sz="2800" b="1" dirty="0">
                <a:latin typeface="Arial"/>
                <a:cs typeface="Arial"/>
              </a:rPr>
              <a:t>Eco-anxiety</a:t>
            </a:r>
          </a:p>
        </p:txBody>
      </p:sp>
      <p:pic>
        <p:nvPicPr>
          <p:cNvPr id="51" name="Picture 50">
            <a:extLst>
              <a:ext uri="{FF2B5EF4-FFF2-40B4-BE49-F238E27FC236}">
                <a16:creationId xmlns:a16="http://schemas.microsoft.com/office/drawing/2014/main" id="{1D185DA9-3951-3B26-E998-E535B328C729}"/>
              </a:ext>
            </a:extLst>
          </p:cNvPr>
          <p:cNvPicPr>
            <a:picLocks noGrp="1" noRot="1" noChangeAspect="1" noMove="1" noResize="1" noEditPoints="1" noAdjustHandles="1" noChangeArrowheads="1" noChangeShapeType="1" noCrop="1"/>
          </p:cNvPicPr>
          <p:nvPr/>
        </p:nvPicPr>
        <p:blipFill rotWithShape="1">
          <a:blip r:embed="rId12" cstate="email">
            <a:extLst>
              <a:ext uri="{28A0092B-C50C-407E-A947-70E740481C1C}">
                <a14:useLocalDpi xmlns:a14="http://schemas.microsoft.com/office/drawing/2010/main"/>
              </a:ext>
            </a:extLst>
          </a:blip>
          <a:srcRect/>
          <a:stretch/>
        </p:blipFill>
        <p:spPr>
          <a:xfrm>
            <a:off x="7755427" y="700874"/>
            <a:ext cx="1974828" cy="262578"/>
          </a:xfrm>
          <a:prstGeom prst="rect">
            <a:avLst/>
          </a:prstGeom>
        </p:spPr>
      </p:pic>
      <p:sp>
        <p:nvSpPr>
          <p:cNvPr id="52" name="TextBox 51">
            <a:extLst>
              <a:ext uri="{FF2B5EF4-FFF2-40B4-BE49-F238E27FC236}">
                <a16:creationId xmlns:a16="http://schemas.microsoft.com/office/drawing/2014/main" id="{422713A6-9B28-00BC-D0C6-23A6AFF7056A}"/>
              </a:ext>
            </a:extLst>
          </p:cNvPr>
          <p:cNvSpPr txBox="1">
            <a:spLocks noGrp="1" noRot="1" noMove="1" noResize="1" noEditPoints="1" noAdjustHandles="1" noChangeArrowheads="1" noChangeShapeType="1"/>
          </p:cNvSpPr>
          <p:nvPr/>
        </p:nvSpPr>
        <p:spPr>
          <a:xfrm>
            <a:off x="7737437" y="915711"/>
            <a:ext cx="2770855" cy="430887"/>
          </a:xfrm>
          <a:prstGeom prst="rect">
            <a:avLst/>
          </a:prstGeom>
          <a:noFill/>
        </p:spPr>
        <p:txBody>
          <a:bodyPr wrap="square" rtlCol="0">
            <a:spAutoFit/>
          </a:bodyPr>
          <a:lstStyle/>
          <a:p>
            <a:pPr>
              <a:buClr>
                <a:srgbClr val="EE2A24"/>
              </a:buClr>
            </a:pPr>
            <a:r>
              <a:rPr lang="en-GB" sz="1100" b="0" i="0" u="none" strike="noStrike" noProof="0">
                <a:solidFill>
                  <a:schemeClr val="tx1">
                    <a:lumMod val="50000"/>
                    <a:lumOff val="50000"/>
                  </a:schemeClr>
                </a:solidFill>
                <a:latin typeface="Arial"/>
                <a:cs typeface="Arial"/>
              </a:rPr>
              <a:t>Read a character’s experience of eco-anxiety and use this to define what it is.</a:t>
            </a:r>
            <a:endParaRPr lang="en-GB" sz="1100">
              <a:solidFill>
                <a:schemeClr val="tx1">
                  <a:lumMod val="50000"/>
                  <a:lumOff val="50000"/>
                </a:schemeClr>
              </a:solidFill>
              <a:latin typeface="Arial"/>
              <a:cs typeface="Arial"/>
            </a:endParaRPr>
          </a:p>
        </p:txBody>
      </p:sp>
      <p:sp>
        <p:nvSpPr>
          <p:cNvPr id="57" name="TextBox 56">
            <a:extLst>
              <a:ext uri="{FF2B5EF4-FFF2-40B4-BE49-F238E27FC236}">
                <a16:creationId xmlns:a16="http://schemas.microsoft.com/office/drawing/2014/main" id="{22AF5D08-CE75-2D27-2984-22024CFC996B}"/>
              </a:ext>
            </a:extLst>
          </p:cNvPr>
          <p:cNvSpPr txBox="1">
            <a:spLocks noGrp="1" noRot="1" noMove="1" noResize="1" noEditPoints="1" noAdjustHandles="1" noChangeArrowheads="1" noChangeShapeType="1"/>
          </p:cNvSpPr>
          <p:nvPr/>
        </p:nvSpPr>
        <p:spPr>
          <a:xfrm>
            <a:off x="4221204" y="1771407"/>
            <a:ext cx="2770855" cy="1107996"/>
          </a:xfrm>
          <a:prstGeom prst="rect">
            <a:avLst/>
          </a:prstGeom>
          <a:noFill/>
        </p:spPr>
        <p:txBody>
          <a:bodyPr wrap="square" lIns="91440" tIns="45720" rIns="91440" bIns="45720" rtlCol="0" anchor="t">
            <a:spAutoFit/>
          </a:bodyPr>
          <a:lstStyle/>
          <a:p>
            <a:pPr>
              <a:buClr>
                <a:srgbClr val="EE2A24"/>
              </a:buClr>
            </a:pPr>
            <a:r>
              <a:rPr lang="en-GB" sz="1100" b="0" i="0" u="none" strike="noStrike" noProof="0" dirty="0">
                <a:solidFill>
                  <a:schemeClr val="tx1">
                    <a:lumMod val="50000"/>
                    <a:lumOff val="50000"/>
                  </a:schemeClr>
                </a:solidFill>
                <a:latin typeface="Arial"/>
                <a:cs typeface="Arial"/>
              </a:rPr>
              <a:t>Learn how heatwaves affects our body and the first aid to help. Apply these to different scenarios.</a:t>
            </a:r>
          </a:p>
          <a:p>
            <a:pPr>
              <a:buClr>
                <a:srgbClr val="EE2A24"/>
              </a:buClr>
            </a:pPr>
            <a:r>
              <a:rPr lang="en-GB" sz="1100" b="1" dirty="0">
                <a:latin typeface="Arial"/>
              </a:rPr>
              <a:t>Poster: heatwaves scenarios</a:t>
            </a:r>
            <a:endParaRPr lang="en-GB" sz="1100" b="1" dirty="0">
              <a:latin typeface="Arial"/>
              <a:cs typeface="Arial"/>
            </a:endParaRPr>
          </a:p>
          <a:p>
            <a:pPr>
              <a:buClr>
                <a:srgbClr val="EE2A24"/>
              </a:buClr>
            </a:pPr>
            <a:r>
              <a:rPr lang="en-GB" sz="1100" b="1" dirty="0">
                <a:latin typeface="Arial"/>
              </a:rPr>
              <a:t>Poster</a:t>
            </a:r>
            <a:r>
              <a:rPr lang="en-GB" sz="1100" b="1" i="0" u="none" strike="noStrike" noProof="0" dirty="0">
                <a:latin typeface="Arial"/>
              </a:rPr>
              <a:t>: heatwaves first aid</a:t>
            </a:r>
            <a:r>
              <a:rPr lang="en-GB" sz="1100" b="1" dirty="0">
                <a:latin typeface="Arial"/>
              </a:rPr>
              <a:t> </a:t>
            </a:r>
            <a:endParaRPr lang="en-GB" sz="1100" b="1" i="0" u="none" strike="noStrike" noProof="0" dirty="0">
              <a:latin typeface="Arial"/>
              <a:cs typeface="Arial"/>
            </a:endParaRPr>
          </a:p>
          <a:p>
            <a:pPr>
              <a:buClr>
                <a:srgbClr val="EE2A24"/>
              </a:buClr>
            </a:pPr>
            <a:endParaRPr lang="en-GB" sz="1100" b="1" i="0" u="none" strike="noStrike" noProof="0" dirty="0">
              <a:solidFill>
                <a:schemeClr val="tx1"/>
              </a:solidFill>
              <a:latin typeface="Arial"/>
            </a:endParaRPr>
          </a:p>
        </p:txBody>
      </p:sp>
      <p:pic>
        <p:nvPicPr>
          <p:cNvPr id="58" name="Picture 57">
            <a:extLst>
              <a:ext uri="{FF2B5EF4-FFF2-40B4-BE49-F238E27FC236}">
                <a16:creationId xmlns:a16="http://schemas.microsoft.com/office/drawing/2014/main" id="{AB71378C-E49B-7DCB-02CF-0C965FDDFD73}"/>
              </a:ext>
            </a:extLst>
          </p:cNvPr>
          <p:cNvPicPr>
            <a:picLocks noGrp="1" noRot="1" noChangeAspect="1" noMove="1" noResize="1" noEditPoints="1" noAdjustHandles="1" noChangeArrowheads="1" noChangeShapeType="1" noCrop="1"/>
          </p:cNvPicPr>
          <p:nvPr/>
        </p:nvPicPr>
        <p:blipFill rotWithShape="1">
          <a:blip r:embed="rId13" cstate="email">
            <a:extLst>
              <a:ext uri="{28A0092B-C50C-407E-A947-70E740481C1C}">
                <a14:useLocalDpi xmlns:a14="http://schemas.microsoft.com/office/drawing/2010/main"/>
              </a:ext>
            </a:extLst>
          </a:blip>
          <a:srcRect/>
          <a:stretch/>
        </p:blipFill>
        <p:spPr>
          <a:xfrm>
            <a:off x="7727778" y="2201340"/>
            <a:ext cx="1906901" cy="188956"/>
          </a:xfrm>
          <a:prstGeom prst="rect">
            <a:avLst/>
          </a:prstGeom>
        </p:spPr>
      </p:pic>
      <p:sp>
        <p:nvSpPr>
          <p:cNvPr id="59" name="TextBox 58">
            <a:extLst>
              <a:ext uri="{FF2B5EF4-FFF2-40B4-BE49-F238E27FC236}">
                <a16:creationId xmlns:a16="http://schemas.microsoft.com/office/drawing/2014/main" id="{37F834ED-1DB2-55D3-2C47-98AD7911918F}"/>
              </a:ext>
            </a:extLst>
          </p:cNvPr>
          <p:cNvSpPr txBox="1">
            <a:spLocks noGrp="1" noRot="1" noMove="1" noResize="1" noEditPoints="1" noAdjustHandles="1" noChangeArrowheads="1" noChangeShapeType="1"/>
          </p:cNvSpPr>
          <p:nvPr/>
        </p:nvSpPr>
        <p:spPr>
          <a:xfrm>
            <a:off x="7751561" y="2424264"/>
            <a:ext cx="2743794" cy="769441"/>
          </a:xfrm>
          <a:prstGeom prst="rect">
            <a:avLst/>
          </a:prstGeom>
          <a:noFill/>
        </p:spPr>
        <p:txBody>
          <a:bodyPr wrap="square">
            <a:spAutoFit/>
          </a:bodyPr>
          <a:lstStyle/>
          <a:p>
            <a:pPr>
              <a:buClr>
                <a:srgbClr val="EE2A24"/>
              </a:buClr>
            </a:pPr>
            <a:r>
              <a:rPr lang="en-GB" sz="1100" b="0" i="0" u="none" strike="noStrike" noProof="0" dirty="0">
                <a:solidFill>
                  <a:schemeClr val="tx1">
                    <a:lumMod val="50000"/>
                    <a:lumOff val="50000"/>
                  </a:schemeClr>
                </a:solidFill>
                <a:latin typeface="Arial"/>
                <a:cs typeface="Arial"/>
              </a:rPr>
              <a:t>Create a video/script for social media of how to cope with eco-anxiety to share with friends and family.</a:t>
            </a:r>
          </a:p>
          <a:p>
            <a:pPr>
              <a:buClr>
                <a:srgbClr val="EE2A24"/>
              </a:buClr>
            </a:pPr>
            <a:r>
              <a:rPr lang="en-GB" sz="1100" b="1" i="0" u="none" strike="noStrike" noProof="0" dirty="0">
                <a:solidFill>
                  <a:schemeClr val="tx1"/>
                </a:solidFill>
                <a:latin typeface="Arial"/>
              </a:rPr>
              <a:t>Worksheet: </a:t>
            </a:r>
            <a:r>
              <a:rPr lang="en-GB" sz="1100" b="1" i="0" u="none" strike="noStrike" noProof="0" dirty="0" err="1">
                <a:solidFill>
                  <a:schemeClr val="tx1"/>
                </a:solidFill>
                <a:latin typeface="Arial"/>
              </a:rPr>
              <a:t>ec</a:t>
            </a:r>
            <a:r>
              <a:rPr lang="en-GB" sz="1100" b="1" dirty="0">
                <a:latin typeface="Arial"/>
              </a:rPr>
              <a:t>o-anxiety video script</a:t>
            </a:r>
            <a:endParaRPr lang="en-GB" sz="1100" b="1" i="0" u="none" strike="noStrike" noProof="0" dirty="0">
              <a:solidFill>
                <a:schemeClr val="tx1"/>
              </a:solidFill>
              <a:latin typeface="Arial"/>
            </a:endParaRPr>
          </a:p>
        </p:txBody>
      </p:sp>
      <p:sp>
        <p:nvSpPr>
          <p:cNvPr id="70" name="TextBox 69">
            <a:extLst>
              <a:ext uri="{FF2B5EF4-FFF2-40B4-BE49-F238E27FC236}">
                <a16:creationId xmlns:a16="http://schemas.microsoft.com/office/drawing/2014/main" id="{49DBBE03-11A5-B6E8-F460-30F764155F4E}"/>
              </a:ext>
            </a:extLst>
          </p:cNvPr>
          <p:cNvSpPr txBox="1">
            <a:spLocks noGrp="1" noRot="1" noMove="1" noResize="1" noEditPoints="1" noAdjustHandles="1" noChangeArrowheads="1" noChangeShapeType="1"/>
          </p:cNvSpPr>
          <p:nvPr/>
        </p:nvSpPr>
        <p:spPr>
          <a:xfrm>
            <a:off x="9548921" y="3791918"/>
            <a:ext cx="1929116" cy="1015663"/>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Bronze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Silver certificate</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Gold certificate</a:t>
            </a:r>
          </a:p>
        </p:txBody>
      </p:sp>
      <p:sp>
        <p:nvSpPr>
          <p:cNvPr id="2" name="Rectangle 1">
            <a:extLst>
              <a:ext uri="{FF2B5EF4-FFF2-40B4-BE49-F238E27FC236}">
                <a16:creationId xmlns:a16="http://schemas.microsoft.com/office/drawing/2014/main" id="{B04F7814-AC5B-16FC-44B0-5789E243A877}"/>
              </a:ext>
            </a:extLst>
          </p:cNvPr>
          <p:cNvSpPr>
            <a:spLocks noGrp="1" noRot="1" noMove="1" noResize="1" noEditPoints="1" noAdjustHandles="1" noChangeArrowheads="1" noChangeShapeType="1"/>
          </p:cNvSpPr>
          <p:nvPr/>
        </p:nvSpPr>
        <p:spPr>
          <a:xfrm>
            <a:off x="501426" y="2872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700672B-09FD-16E8-F8E8-059C9FA99D3D}"/>
              </a:ext>
            </a:extLst>
          </p:cNvPr>
          <p:cNvSpPr>
            <a:spLocks noGrp="1" noRot="1" noMove="1" noResize="1" noEditPoints="1" noAdjustHandles="1" noChangeArrowheads="1" noChangeShapeType="1"/>
          </p:cNvSpPr>
          <p:nvPr/>
        </p:nvSpPr>
        <p:spPr>
          <a:xfrm>
            <a:off x="4204715" y="277778"/>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9DADC611-178F-8EE6-CAC5-A5AEA86D9FA6}"/>
              </a:ext>
            </a:extLst>
          </p:cNvPr>
          <p:cNvSpPr>
            <a:spLocks noGrp="1" noRot="1" noMove="1" noResize="1" noEditPoints="1" noAdjustHandles="1" noChangeArrowheads="1" noChangeShapeType="1"/>
          </p:cNvSpPr>
          <p:nvPr/>
        </p:nvSpPr>
        <p:spPr>
          <a:xfrm>
            <a:off x="7749024" y="285570"/>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a:extLst>
              <a:ext uri="{FF2B5EF4-FFF2-40B4-BE49-F238E27FC236}">
                <a16:creationId xmlns:a16="http://schemas.microsoft.com/office/drawing/2014/main" id="{41ACD9DC-046C-6E28-4128-5F8A73AFB373}"/>
              </a:ext>
            </a:extLst>
          </p:cNvPr>
          <p:cNvSpPr txBox="1">
            <a:spLocks noGrp="1" noRot="1" noMove="1" noResize="1" noEditPoints="1" noAdjustHandles="1" noChangeArrowheads="1" noChangeShapeType="1"/>
          </p:cNvSpPr>
          <p:nvPr/>
        </p:nvSpPr>
        <p:spPr>
          <a:xfrm>
            <a:off x="8008815" y="3424920"/>
            <a:ext cx="2955374" cy="369332"/>
          </a:xfrm>
          <a:prstGeom prst="rect">
            <a:avLst/>
          </a:prstGeom>
          <a:noFill/>
        </p:spPr>
        <p:txBody>
          <a:bodyPr wrap="square" rtlCol="0">
            <a:spAutoFit/>
          </a:bodyPr>
          <a:lstStyle/>
          <a:p>
            <a:pPr algn="ctr"/>
            <a:r>
              <a:rPr lang="en-GB" sz="1800" b="1" dirty="0">
                <a:solidFill>
                  <a:srgbClr val="EE2A24"/>
                </a:solidFill>
                <a:latin typeface="Arial"/>
                <a:cs typeface="Arial"/>
              </a:rPr>
              <a:t>For use across all topics</a:t>
            </a:r>
          </a:p>
        </p:txBody>
      </p:sp>
      <p:sp>
        <p:nvSpPr>
          <p:cNvPr id="69" name="TextBox 68">
            <a:extLst>
              <a:ext uri="{FF2B5EF4-FFF2-40B4-BE49-F238E27FC236}">
                <a16:creationId xmlns:a16="http://schemas.microsoft.com/office/drawing/2014/main" id="{1162C92D-3865-F7B7-BBA9-790024B5C96D}"/>
              </a:ext>
            </a:extLst>
          </p:cNvPr>
          <p:cNvSpPr txBox="1">
            <a:spLocks noGrp="1" noRot="1" noMove="1" noResize="1" noEditPoints="1" noAdjustHandles="1" noChangeArrowheads="1" noChangeShapeType="1"/>
          </p:cNvSpPr>
          <p:nvPr/>
        </p:nvSpPr>
        <p:spPr>
          <a:xfrm>
            <a:off x="7914585" y="3789878"/>
            <a:ext cx="1513302" cy="1200329"/>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Starters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Plenaries</a:t>
            </a:r>
          </a:p>
          <a:p>
            <a:endParaRPr lang="en-GB" sz="1200" b="1" dirty="0">
              <a:latin typeface="Arial" panose="020B0604020202020204" pitchFamily="34" charset="0"/>
              <a:cs typeface="Arial" panose="020B0604020202020204" pitchFamily="34" charset="0"/>
            </a:endParaRPr>
          </a:p>
          <a:p>
            <a:r>
              <a:rPr lang="en-GB" sz="1200" b="1" dirty="0">
                <a:latin typeface="Arial" panose="020B0604020202020204" pitchFamily="34" charset="0"/>
                <a:cs typeface="Arial" panose="020B0604020202020204" pitchFamily="34" charset="0"/>
              </a:rPr>
              <a:t>Weather Together </a:t>
            </a:r>
          </a:p>
          <a:p>
            <a:r>
              <a:rPr lang="en-GB" sz="1200" b="1" dirty="0">
                <a:latin typeface="Arial" panose="020B0604020202020204" pitchFamily="34" charset="0"/>
                <a:cs typeface="Arial" panose="020B0604020202020204" pitchFamily="34" charset="0"/>
              </a:rPr>
              <a:t>award tracker</a:t>
            </a:r>
          </a:p>
        </p:txBody>
      </p:sp>
      <p:sp>
        <p:nvSpPr>
          <p:cNvPr id="6" name="Rectangle 5">
            <a:extLst>
              <a:ext uri="{FF2B5EF4-FFF2-40B4-BE49-F238E27FC236}">
                <a16:creationId xmlns:a16="http://schemas.microsoft.com/office/drawing/2014/main" id="{9FD48F1D-5075-A893-5EB8-A16DA3E4C8E6}"/>
              </a:ext>
            </a:extLst>
          </p:cNvPr>
          <p:cNvSpPr>
            <a:spLocks noGrp="1" noRot="1" noMove="1" noResize="1" noEditPoints="1" noAdjustHandles="1" noChangeArrowheads="1" noChangeShapeType="1"/>
          </p:cNvSpPr>
          <p:nvPr/>
        </p:nvSpPr>
        <p:spPr>
          <a:xfrm>
            <a:off x="7745901" y="3406219"/>
            <a:ext cx="295176" cy="31598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106536FA-836C-EC7B-A292-4EDBF7A2C4F5}"/>
              </a:ext>
            </a:extLst>
          </p:cNvPr>
          <p:cNvPicPr>
            <a:picLocks noGrp="1" noRot="1" noChangeAspect="1" noMove="1" noResize="1" noEditPoints="1" noAdjustHandles="1" noChangeArrowheads="1" noChangeShapeType="1" noCrop="1"/>
          </p:cNvPicPr>
          <p:nvPr/>
        </p:nvPicPr>
        <p:blipFill>
          <a:blip r:embed="rId14" cstate="email">
            <a:extLst>
              <a:ext uri="{28A0092B-C50C-407E-A947-70E740481C1C}">
                <a14:useLocalDpi xmlns:a14="http://schemas.microsoft.com/office/drawing/2010/main"/>
              </a:ext>
            </a:extLst>
          </a:blip>
          <a:stretch>
            <a:fillRect/>
          </a:stretch>
        </p:blipFill>
        <p:spPr>
          <a:xfrm>
            <a:off x="4019462" y="3773249"/>
            <a:ext cx="3121333" cy="1562071"/>
          </a:xfrm>
          <a:prstGeom prst="rect">
            <a:avLst/>
          </a:prstGeom>
        </p:spPr>
      </p:pic>
      <p:sp>
        <p:nvSpPr>
          <p:cNvPr id="13" name="TextBox 12">
            <a:extLst>
              <a:ext uri="{FF2B5EF4-FFF2-40B4-BE49-F238E27FC236}">
                <a16:creationId xmlns:a16="http://schemas.microsoft.com/office/drawing/2014/main" id="{7C4FB78C-D2BE-C5E6-4376-21C3CF7EFEBD}"/>
              </a:ext>
            </a:extLst>
          </p:cNvPr>
          <p:cNvSpPr txBox="1">
            <a:spLocks noGrp="1" noRot="1" noMove="1" noResize="1" noEditPoints="1" noAdjustHandles="1" noChangeArrowheads="1" noChangeShapeType="1"/>
          </p:cNvSpPr>
          <p:nvPr/>
        </p:nvSpPr>
        <p:spPr>
          <a:xfrm>
            <a:off x="4283655" y="5563365"/>
            <a:ext cx="2838145" cy="461665"/>
          </a:xfrm>
          <a:prstGeom prst="rect">
            <a:avLst/>
          </a:prstGeom>
          <a:noFill/>
        </p:spPr>
        <p:txBody>
          <a:bodyPr wrap="square" rtlCol="0">
            <a:spAutoFit/>
          </a:bodyPr>
          <a:lstStyle/>
          <a:p>
            <a:r>
              <a:rPr lang="en-GB" sz="1200" dirty="0">
                <a:solidFill>
                  <a:srgbClr val="7F7F7F"/>
                </a:solidFill>
                <a:latin typeface="Arial"/>
              </a:rPr>
              <a:t>Fill in this quick survey to help us improve Weather Together.</a:t>
            </a:r>
            <a:endParaRPr lang="en-GB" sz="1200" i="0" u="none" strike="noStrike" noProof="0" dirty="0">
              <a:solidFill>
                <a:srgbClr val="7F7F7F"/>
              </a:solidFill>
              <a:latin typeface="Arial"/>
            </a:endParaRPr>
          </a:p>
        </p:txBody>
      </p:sp>
      <p:pic>
        <p:nvPicPr>
          <p:cNvPr id="43" name="Picture 42">
            <a:extLst>
              <a:ext uri="{FF2B5EF4-FFF2-40B4-BE49-F238E27FC236}">
                <a16:creationId xmlns:a16="http://schemas.microsoft.com/office/drawing/2014/main" id="{3A3B48B8-968B-7C48-3772-99A82D5B3572}"/>
              </a:ext>
            </a:extLst>
          </p:cNvPr>
          <p:cNvPicPr>
            <a:picLocks noGrp="1" noRot="1" noChangeAspect="1" noMove="1" noResize="1" noEditPoints="1" noAdjustHandles="1" noChangeArrowheads="1" noChangeShapeType="1" noCrop="1"/>
          </p:cNvPicPr>
          <p:nvPr/>
        </p:nvPicPr>
        <p:blipFill>
          <a:blip r:embed="rId15" cstate="email">
            <a:extLst>
              <a:ext uri="{28A0092B-C50C-407E-A947-70E740481C1C}">
                <a14:useLocalDpi xmlns:a14="http://schemas.microsoft.com/office/drawing/2010/main"/>
              </a:ext>
            </a:extLst>
          </a:blip>
          <a:stretch>
            <a:fillRect/>
          </a:stretch>
        </p:blipFill>
        <p:spPr>
          <a:xfrm>
            <a:off x="7731552" y="1388835"/>
            <a:ext cx="1801097" cy="211809"/>
          </a:xfrm>
          <a:prstGeom prst="rect">
            <a:avLst/>
          </a:prstGeom>
        </p:spPr>
      </p:pic>
      <p:pic>
        <p:nvPicPr>
          <p:cNvPr id="44" name="Picture 43">
            <a:extLst>
              <a:ext uri="{FF2B5EF4-FFF2-40B4-BE49-F238E27FC236}">
                <a16:creationId xmlns:a16="http://schemas.microsoft.com/office/drawing/2014/main" id="{BA84FC77-4396-B072-E560-19F8A46C4CD3}"/>
              </a:ext>
            </a:extLst>
          </p:cNvPr>
          <p:cNvPicPr>
            <a:picLocks noGrp="1" noRot="1" noChangeAspect="1" noMove="1" noResize="1" noEditPoints="1" noAdjustHandles="1" noChangeArrowheads="1" noChangeShapeType="1" noCrop="1"/>
          </p:cNvPicPr>
          <p:nvPr/>
        </p:nvPicPr>
        <p:blipFill rotWithShape="1">
          <a:blip r:embed="rId16" cstate="email">
            <a:extLst>
              <a:ext uri="{28A0092B-C50C-407E-A947-70E740481C1C}">
                <a14:useLocalDpi xmlns:a14="http://schemas.microsoft.com/office/drawing/2010/main"/>
              </a:ext>
            </a:extLst>
          </a:blip>
          <a:srcRect t="-2205" b="-1"/>
          <a:stretch/>
        </p:blipFill>
        <p:spPr>
          <a:xfrm>
            <a:off x="721453" y="1365508"/>
            <a:ext cx="2225033" cy="334756"/>
          </a:xfrm>
          <a:prstGeom prst="rect">
            <a:avLst/>
          </a:prstGeom>
        </p:spPr>
      </p:pic>
      <p:pic>
        <p:nvPicPr>
          <p:cNvPr id="46" name="Picture 45">
            <a:extLst>
              <a:ext uri="{FF2B5EF4-FFF2-40B4-BE49-F238E27FC236}">
                <a16:creationId xmlns:a16="http://schemas.microsoft.com/office/drawing/2014/main" id="{E4F1DF51-B17F-BC68-3908-E2BFBAF37E1D}"/>
              </a:ext>
            </a:extLst>
          </p:cNvPr>
          <p:cNvPicPr>
            <a:picLocks noGrp="1" noRot="1" noChangeAspect="1" noMove="1" noResize="1" noEditPoints="1" noAdjustHandles="1" noChangeArrowheads="1" noChangeShapeType="1" noCrop="1"/>
          </p:cNvPicPr>
          <p:nvPr/>
        </p:nvPicPr>
        <p:blipFill rotWithShape="1">
          <a:blip r:embed="rId17" cstate="email">
            <a:extLst>
              <a:ext uri="{28A0092B-C50C-407E-A947-70E740481C1C}">
                <a14:useLocalDpi xmlns:a14="http://schemas.microsoft.com/office/drawing/2010/main"/>
              </a:ext>
            </a:extLst>
          </a:blip>
          <a:srcRect b="-4479"/>
          <a:stretch/>
        </p:blipFill>
        <p:spPr>
          <a:xfrm>
            <a:off x="651910" y="4044399"/>
            <a:ext cx="2129594" cy="216322"/>
          </a:xfrm>
          <a:prstGeom prst="rect">
            <a:avLst/>
          </a:prstGeom>
        </p:spPr>
      </p:pic>
      <p:sp>
        <p:nvSpPr>
          <p:cNvPr id="17" name="TextBox 16">
            <a:extLst>
              <a:ext uri="{FF2B5EF4-FFF2-40B4-BE49-F238E27FC236}">
                <a16:creationId xmlns:a16="http://schemas.microsoft.com/office/drawing/2014/main" id="{3AD5A2B4-A62E-61EE-B07D-7FDF13A1CFAB}"/>
              </a:ext>
            </a:extLst>
          </p:cNvPr>
          <p:cNvSpPr txBox="1">
            <a:spLocks noGrp="1" noRot="1" noMove="1" noResize="1" noEditPoints="1" noAdjustHandles="1" noChangeArrowheads="1" noChangeShapeType="1"/>
          </p:cNvSpPr>
          <p:nvPr/>
        </p:nvSpPr>
        <p:spPr>
          <a:xfrm>
            <a:off x="7905138" y="5558714"/>
            <a:ext cx="2838145" cy="276999"/>
          </a:xfrm>
          <a:prstGeom prst="rect">
            <a:avLst/>
          </a:prstGeom>
          <a:noFill/>
        </p:spPr>
        <p:txBody>
          <a:bodyPr wrap="square" rtlCol="0">
            <a:spAutoFit/>
          </a:bodyPr>
          <a:lstStyle/>
          <a:p>
            <a:r>
              <a:rPr lang="en-GB" sz="1200" dirty="0">
                <a:solidFill>
                  <a:schemeClr val="tx1">
                    <a:lumMod val="50000"/>
                    <a:lumOff val="50000"/>
                  </a:schemeClr>
                </a:solidFill>
                <a:latin typeface="Arial"/>
              </a:rPr>
              <a:t>Click here to open the full web index.</a:t>
            </a:r>
            <a:endParaRPr lang="en-GB" sz="1200" b="0" i="0" u="none" strike="noStrike" noProof="0" dirty="0">
              <a:solidFill>
                <a:schemeClr val="tx1">
                  <a:lumMod val="50000"/>
                  <a:lumOff val="50000"/>
                </a:schemeClr>
              </a:solidFill>
              <a:latin typeface="Arial"/>
            </a:endParaRPr>
          </a:p>
        </p:txBody>
      </p:sp>
      <p:sp>
        <p:nvSpPr>
          <p:cNvPr id="7" name="TextBox 6">
            <a:extLst>
              <a:ext uri="{FF2B5EF4-FFF2-40B4-BE49-F238E27FC236}">
                <a16:creationId xmlns:a16="http://schemas.microsoft.com/office/drawing/2014/main" id="{D4348D22-1B6B-916E-558C-618FDA8FBC57}"/>
              </a:ext>
            </a:extLst>
          </p:cNvPr>
          <p:cNvSpPr txBox="1">
            <a:spLocks noGrp="1" noRot="1" noMove="1" noResize="1" noEditPoints="1" noAdjustHandles="1" noChangeArrowheads="1" noChangeShapeType="1"/>
          </p:cNvSpPr>
          <p:nvPr/>
        </p:nvSpPr>
        <p:spPr>
          <a:xfrm>
            <a:off x="4389414" y="5328788"/>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Rate these resources</a:t>
            </a:r>
          </a:p>
        </p:txBody>
      </p:sp>
      <p:pic>
        <p:nvPicPr>
          <p:cNvPr id="9" name="Picture 8">
            <a:extLst>
              <a:ext uri="{FF2B5EF4-FFF2-40B4-BE49-F238E27FC236}">
                <a16:creationId xmlns:a16="http://schemas.microsoft.com/office/drawing/2014/main" id="{EF0D9239-EC5A-53FD-FDB7-7ADCC37B3C9F}"/>
              </a:ext>
            </a:extLst>
          </p:cNvPr>
          <p:cNvPicPr>
            <a:picLocks noGrp="1" noRot="1" noChangeAspect="1" noMove="1" noResize="1" noEditPoints="1" noAdjustHandles="1" noChangeArrowheads="1" noChangeShapeType="1" noCrop="1"/>
          </p:cNvPicPr>
          <p:nvPr/>
        </p:nvPicPr>
        <p:blipFill rotWithShape="1">
          <a:blip r:embed="rId18" cstate="email">
            <a:extLst>
              <a:ext uri="{28A0092B-C50C-407E-A947-70E740481C1C}">
                <a14:useLocalDpi xmlns:a14="http://schemas.microsoft.com/office/drawing/2010/main"/>
              </a:ext>
            </a:extLst>
          </a:blip>
          <a:srcRect/>
          <a:stretch/>
        </p:blipFill>
        <p:spPr>
          <a:xfrm>
            <a:off x="4272464" y="5367208"/>
            <a:ext cx="218682" cy="200157"/>
          </a:xfrm>
          <a:prstGeom prst="rect">
            <a:avLst/>
          </a:prstGeom>
        </p:spPr>
      </p:pic>
      <p:sp>
        <p:nvSpPr>
          <p:cNvPr id="14" name="Rectangle 13">
            <a:hlinkClick r:id="rId19"/>
            <a:extLst>
              <a:ext uri="{FF2B5EF4-FFF2-40B4-BE49-F238E27FC236}">
                <a16:creationId xmlns:a16="http://schemas.microsoft.com/office/drawing/2014/main" id="{CF5E5D50-4C8D-E3F6-5E4D-441A08499C32}"/>
              </a:ext>
            </a:extLst>
          </p:cNvPr>
          <p:cNvSpPr>
            <a:spLocks noGrp="1" noRot="1" noMove="1" noResize="1" noEditPoints="1" noAdjustHandles="1" noChangeArrowheads="1" noChangeShapeType="1"/>
          </p:cNvSpPr>
          <p:nvPr/>
        </p:nvSpPr>
        <p:spPr>
          <a:xfrm>
            <a:off x="6804536" y="5390689"/>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p>
        </p:txBody>
      </p:sp>
      <p:sp>
        <p:nvSpPr>
          <p:cNvPr id="15" name="TextBox 14">
            <a:extLst>
              <a:ext uri="{FF2B5EF4-FFF2-40B4-BE49-F238E27FC236}">
                <a16:creationId xmlns:a16="http://schemas.microsoft.com/office/drawing/2014/main" id="{C0EAD123-06E5-ED54-6FAD-66DF8156B5C8}"/>
              </a:ext>
            </a:extLst>
          </p:cNvPr>
          <p:cNvSpPr txBox="1">
            <a:spLocks noGrp="1" noRot="1" noMove="1" noResize="1" noEditPoints="1" noAdjustHandles="1" noChangeArrowheads="1" noChangeShapeType="1"/>
          </p:cNvSpPr>
          <p:nvPr/>
        </p:nvSpPr>
        <p:spPr>
          <a:xfrm>
            <a:off x="7980076" y="5326916"/>
            <a:ext cx="2838145" cy="276999"/>
          </a:xfrm>
          <a:prstGeom prst="rect">
            <a:avLst/>
          </a:prstGeom>
          <a:noFill/>
        </p:spPr>
        <p:txBody>
          <a:bodyPr wrap="square" rtlCol="0">
            <a:spAutoFit/>
          </a:bodyPr>
          <a:lstStyle/>
          <a:p>
            <a:r>
              <a:rPr lang="en-GB" sz="1200" b="1" i="0" u="none" strike="noStrike" noProof="0" dirty="0">
                <a:solidFill>
                  <a:srgbClr val="EE2A24"/>
                </a:solidFill>
                <a:latin typeface="Arial"/>
              </a:rPr>
              <a:t>Open another activity</a:t>
            </a:r>
          </a:p>
        </p:txBody>
      </p:sp>
      <p:pic>
        <p:nvPicPr>
          <p:cNvPr id="18" name="Picture 17">
            <a:extLst>
              <a:ext uri="{FF2B5EF4-FFF2-40B4-BE49-F238E27FC236}">
                <a16:creationId xmlns:a16="http://schemas.microsoft.com/office/drawing/2014/main" id="{B61775E1-09DF-B156-F386-44C653F7D65A}"/>
              </a:ext>
            </a:extLst>
          </p:cNvPr>
          <p:cNvPicPr>
            <a:picLocks noGrp="1" noRot="1" noChangeAspect="1" noMove="1" noResize="1" noEditPoints="1" noAdjustHandles="1" noChangeArrowheads="1" noChangeShapeType="1" noCrop="1"/>
          </p:cNvPicPr>
          <p:nvPr/>
        </p:nvPicPr>
        <p:blipFill rotWithShape="1">
          <a:blip r:embed="rId18" cstate="email">
            <a:extLst>
              <a:ext uri="{28A0092B-C50C-407E-A947-70E740481C1C}">
                <a14:useLocalDpi xmlns:a14="http://schemas.microsoft.com/office/drawing/2010/main"/>
              </a:ext>
            </a:extLst>
          </a:blip>
          <a:srcRect/>
          <a:stretch/>
        </p:blipFill>
        <p:spPr>
          <a:xfrm>
            <a:off x="7776505" y="5365336"/>
            <a:ext cx="218682" cy="200157"/>
          </a:xfrm>
          <a:prstGeom prst="rect">
            <a:avLst/>
          </a:prstGeom>
        </p:spPr>
      </p:pic>
      <p:sp>
        <p:nvSpPr>
          <p:cNvPr id="20" name="Rectangle 19">
            <a:hlinkClick r:id="rId20"/>
            <a:extLst>
              <a:ext uri="{FF2B5EF4-FFF2-40B4-BE49-F238E27FC236}">
                <a16:creationId xmlns:a16="http://schemas.microsoft.com/office/drawing/2014/main" id="{081618CC-521B-0783-B28E-2FFB6AA99BF4}"/>
              </a:ext>
            </a:extLst>
          </p:cNvPr>
          <p:cNvSpPr>
            <a:spLocks noGrp="1" noRot="1" noMove="1" noResize="1" noEditPoints="1" noAdjustHandles="1" noChangeArrowheads="1" noChangeShapeType="1"/>
          </p:cNvSpPr>
          <p:nvPr/>
        </p:nvSpPr>
        <p:spPr>
          <a:xfrm>
            <a:off x="10620756" y="5400810"/>
            <a:ext cx="514434" cy="52322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dirty="0">
                <a:latin typeface="Arial" panose="020B0604020202020204" pitchFamily="34" charset="0"/>
                <a:cs typeface="Arial" panose="020B0604020202020204" pitchFamily="34" charset="0"/>
              </a:rPr>
              <a:t>Link</a:t>
            </a:r>
            <a:endParaRPr lang="en-GB" sz="1000"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762334BB-06B5-09FF-0AE7-53F74452922D}"/>
              </a:ext>
            </a:extLst>
          </p:cNvPr>
          <p:cNvSpPr>
            <a:spLocks noGrp="1" noRot="1" noMove="1" noResize="1" noEditPoints="1" noAdjustHandles="1" noChangeArrowheads="1" noChangeShapeType="1"/>
          </p:cNvSpPr>
          <p:nvPr/>
        </p:nvSpPr>
        <p:spPr>
          <a:xfrm>
            <a:off x="29162" y="101166"/>
            <a:ext cx="12053981" cy="52257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0966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and white image of a living room with a fireplace.">
            <a:extLst>
              <a:ext uri="{FF2B5EF4-FFF2-40B4-BE49-F238E27FC236}">
                <a16:creationId xmlns:a16="http://schemas.microsoft.com/office/drawing/2014/main" id="{F8ECFEF7-0C78-E206-8875-B95055C04F67}"/>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671209" y="280236"/>
            <a:ext cx="10515600" cy="5595270"/>
          </a:xfrm>
          <a:prstGeom prst="rect">
            <a:avLst/>
          </a:prstGeom>
        </p:spPr>
      </p:pic>
      <p:pic>
        <p:nvPicPr>
          <p:cNvPr id="8" name="Picture 7" descr="Large question mark.">
            <a:extLst>
              <a:ext uri="{FF2B5EF4-FFF2-40B4-BE49-F238E27FC236}">
                <a16:creationId xmlns:a16="http://schemas.microsoft.com/office/drawing/2014/main" id="{882381B1-60DB-DF9B-C822-D460EC48616A}"/>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732322" y="695381"/>
            <a:ext cx="4781438" cy="4781438"/>
          </a:xfrm>
          <a:prstGeom prst="rect">
            <a:avLst/>
          </a:prstGeom>
        </p:spPr>
      </p:pic>
      <p:sp>
        <p:nvSpPr>
          <p:cNvPr id="9" name="Rectangle 8">
            <a:extLst>
              <a:ext uri="{FF2B5EF4-FFF2-40B4-BE49-F238E27FC236}">
                <a16:creationId xmlns:a16="http://schemas.microsoft.com/office/drawing/2014/main" id="{01CCAEEE-2078-4303-5AD6-C8F81FD53456}"/>
              </a:ext>
            </a:extLst>
          </p:cNvPr>
          <p:cNvSpPr>
            <a:spLocks noGrp="1" noRot="1" noMove="1" noResize="1" noEditPoints="1" noAdjustHandles="1" noChangeArrowheads="1" noChangeShapeType="1"/>
          </p:cNvSpPr>
          <p:nvPr/>
        </p:nvSpPr>
        <p:spPr>
          <a:xfrm>
            <a:off x="8273826" y="3404681"/>
            <a:ext cx="2912983" cy="249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rial" panose="020B0604020202020204" pitchFamily="34" charset="0"/>
                <a:cs typeface="Arial" panose="020B0604020202020204" pitchFamily="34" charset="0"/>
              </a:rPr>
              <a:t>How can </a:t>
            </a:r>
            <a:r>
              <a:rPr lang="en-GB" sz="2800" b="1" dirty="0">
                <a:solidFill>
                  <a:schemeClr val="tx1"/>
                </a:solidFill>
                <a:latin typeface="Arial" panose="020B0604020202020204" pitchFamily="34" charset="0"/>
                <a:cs typeface="Arial" panose="020B0604020202020204" pitchFamily="34" charset="0"/>
              </a:rPr>
              <a:t>you</a:t>
            </a:r>
            <a:r>
              <a:rPr lang="en-GB" sz="2800" dirty="0">
                <a:solidFill>
                  <a:schemeClr val="tx1"/>
                </a:solidFill>
                <a:latin typeface="Arial" panose="020B0604020202020204" pitchFamily="34" charset="0"/>
                <a:cs typeface="Arial" panose="020B0604020202020204" pitchFamily="34" charset="0"/>
              </a:rPr>
              <a:t> prepare your home for a flood emergency?</a:t>
            </a:r>
          </a:p>
          <a:p>
            <a:pPr algn="ctr"/>
            <a:endParaRPr lang="en-GB" dirty="0"/>
          </a:p>
        </p:txBody>
      </p:sp>
      <p:sp>
        <p:nvSpPr>
          <p:cNvPr id="11" name="Title 10">
            <a:extLst>
              <a:ext uri="{FF2B5EF4-FFF2-40B4-BE49-F238E27FC236}">
                <a16:creationId xmlns:a16="http://schemas.microsoft.com/office/drawing/2014/main" id="{EB4706A2-A064-9F43-01AB-F8751171E038}"/>
              </a:ext>
            </a:extLst>
          </p:cNvPr>
          <p:cNvSpPr txBox="1">
            <a:spLocks noGrp="1" noRot="1" noMove="1" noResize="1" noEditPoints="1" noAdjustHandles="1" noChangeArrowheads="1" noChangeShapeType="1"/>
          </p:cNvSpPr>
          <p:nvPr>
            <p:ph type="title" idx="4294967295"/>
          </p:nvPr>
        </p:nvSpPr>
        <p:spPr>
          <a:xfrm rot="16200000">
            <a:off x="10149081" y="1487969"/>
            <a:ext cx="2886077"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Big question</a:t>
            </a:r>
          </a:p>
        </p:txBody>
      </p:sp>
      <p:pic>
        <p:nvPicPr>
          <p:cNvPr id="2" name="Picture 1" descr="A picture containing logo&#10;&#10;Description automatically generated">
            <a:extLst>
              <a:ext uri="{FF2B5EF4-FFF2-40B4-BE49-F238E27FC236}">
                <a16:creationId xmlns:a16="http://schemas.microsoft.com/office/drawing/2014/main" id="{4AEE402A-A99B-E62D-F7AC-32A2C7A44F38}"/>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t="9865"/>
          <a:stretch/>
        </p:blipFill>
        <p:spPr>
          <a:xfrm>
            <a:off x="10329461" y="67408"/>
            <a:ext cx="1184387" cy="615892"/>
          </a:xfrm>
          <a:prstGeom prst="rect">
            <a:avLst/>
          </a:prstGeom>
        </p:spPr>
      </p:pic>
    </p:spTree>
    <p:extLst>
      <p:ext uri="{BB962C8B-B14F-4D97-AF65-F5344CB8AC3E}">
        <p14:creationId xmlns:p14="http://schemas.microsoft.com/office/powerpoint/2010/main" val="112722584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14:presetBounceEnd="6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2000">
                                          <p:cBhvr additive="base">
                                            <p:cTn id="7" dur="1900" fill="hold"/>
                                            <p:tgtEl>
                                              <p:spTgt spid="9"/>
                                            </p:tgtEl>
                                            <p:attrNameLst>
                                              <p:attrName>ppt_x</p:attrName>
                                            </p:attrNameLst>
                                          </p:cBhvr>
                                          <p:tavLst>
                                            <p:tav tm="0">
                                              <p:val>
                                                <p:strVal val="1+#ppt_w/2"/>
                                              </p:val>
                                            </p:tav>
                                            <p:tav tm="100000">
                                              <p:val>
                                                <p:strVal val="#ppt_x"/>
                                              </p:val>
                                            </p:tav>
                                          </p:tavLst>
                                        </p:anim>
                                        <p:anim calcmode="lin" valueType="num" p14:bounceEnd="62000">
                                          <p:cBhvr additive="base">
                                            <p:cTn id="8" dur="19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900"/>
                                </p:stCondLst>
                                <p:childTnLst>
                                  <p:par>
                                    <p:cTn id="10" presetID="14" presetClass="entr" presetSubtype="10" fill="hold" nodeType="afterEffect">
                                      <p:stCondLst>
                                        <p:cond delay="60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7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900" fill="hold"/>
                                            <p:tgtEl>
                                              <p:spTgt spid="9"/>
                                            </p:tgtEl>
                                            <p:attrNameLst>
                                              <p:attrName>ppt_x</p:attrName>
                                            </p:attrNameLst>
                                          </p:cBhvr>
                                          <p:tavLst>
                                            <p:tav tm="0">
                                              <p:val>
                                                <p:strVal val="1+#ppt_w/2"/>
                                              </p:val>
                                            </p:tav>
                                            <p:tav tm="100000">
                                              <p:val>
                                                <p:strVal val="#ppt_x"/>
                                              </p:val>
                                            </p:tav>
                                          </p:tavLst>
                                        </p:anim>
                                        <p:anim calcmode="lin" valueType="num">
                                          <p:cBhvr additive="base">
                                            <p:cTn id="8" dur="19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1900"/>
                                </p:stCondLst>
                                <p:childTnLst>
                                  <p:par>
                                    <p:cTn id="10" presetID="14" presetClass="entr" presetSubtype="10" fill="hold" nodeType="afterEffect">
                                      <p:stCondLst>
                                        <p:cond delay="60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17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C10766-AFA2-4D23-AB60-8C768D27D53D}"/>
              </a:ext>
            </a:extLst>
          </p:cNvPr>
          <p:cNvSpPr txBox="1">
            <a:spLocks noGrp="1" noRot="1" noMove="1" noResize="1" noEditPoints="1" noAdjustHandles="1" noChangeArrowheads="1" noChangeShapeType="1"/>
          </p:cNvSpPr>
          <p:nvPr/>
        </p:nvSpPr>
        <p:spPr>
          <a:xfrm rot="16200000">
            <a:off x="10716787" y="818215"/>
            <a:ext cx="1756434" cy="584775"/>
          </a:xfrm>
          <a:prstGeom prst="rect">
            <a:avLst/>
          </a:prstGeom>
          <a:noFill/>
        </p:spPr>
        <p:txBody>
          <a:bodyPr wrap="square" rtlCol="0">
            <a:spAutoFit/>
          </a:bodyPr>
          <a:lstStyle/>
          <a:p>
            <a:r>
              <a:rPr lang="en-GB" sz="3200" b="1">
                <a:solidFill>
                  <a:srgbClr val="FF0000"/>
                </a:solidFill>
                <a:latin typeface="HelveticaNeueLT Pro 55 Roman" panose="020B0604020202020204"/>
              </a:rPr>
              <a:t>Game</a:t>
            </a:r>
          </a:p>
        </p:txBody>
      </p:sp>
      <p:pic>
        <p:nvPicPr>
          <p:cNvPr id="10" name="Picture 9" descr="A street with water on the ground to show flooding.">
            <a:extLst>
              <a:ext uri="{FF2B5EF4-FFF2-40B4-BE49-F238E27FC236}">
                <a16:creationId xmlns:a16="http://schemas.microsoft.com/office/drawing/2014/main" id="{4F70B530-DBE0-A235-CC3A-0F44EF358B3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79622" y="365125"/>
            <a:ext cx="10478528" cy="5387359"/>
          </a:xfrm>
          <a:prstGeom prst="rect">
            <a:avLst/>
          </a:prstGeom>
        </p:spPr>
      </p:pic>
      <p:sp>
        <p:nvSpPr>
          <p:cNvPr id="2" name="Title 1">
            <a:extLst>
              <a:ext uri="{FF2B5EF4-FFF2-40B4-BE49-F238E27FC236}">
                <a16:creationId xmlns:a16="http://schemas.microsoft.com/office/drawing/2014/main" id="{40B5B129-4D34-32A1-28A4-A63F3C2396DD}"/>
              </a:ext>
            </a:extLst>
          </p:cNvPr>
          <p:cNvSpPr>
            <a:spLocks noGrp="1" noRot="1" noMove="1" noResize="1" noEditPoints="1" noAdjustHandles="1" noChangeArrowheads="1" noChangeShapeType="1"/>
          </p:cNvSpPr>
          <p:nvPr>
            <p:ph type="title"/>
          </p:nvPr>
        </p:nvSpPr>
        <p:spPr>
          <a:xfrm>
            <a:off x="609600" y="336550"/>
            <a:ext cx="6404149" cy="1835150"/>
          </a:xfrm>
          <a:solidFill>
            <a:schemeClr val="bg1"/>
          </a:solidFill>
        </p:spPr>
        <p:txBody>
          <a:bodyPr>
            <a:normAutofit/>
          </a:bodyPr>
          <a:lstStyle/>
          <a:p>
            <a:r>
              <a:rPr lang="en-GB" dirty="0">
                <a:latin typeface="HelveticaNeueLT Pro 55 Roman"/>
              </a:rPr>
              <a:t>Play the flood warning adventure game</a:t>
            </a:r>
          </a:p>
        </p:txBody>
      </p:sp>
      <p:sp>
        <p:nvSpPr>
          <p:cNvPr id="11" name="Content Placeholder 5">
            <a:extLst>
              <a:ext uri="{FF2B5EF4-FFF2-40B4-BE49-F238E27FC236}">
                <a16:creationId xmlns:a16="http://schemas.microsoft.com/office/drawing/2014/main" id="{E09F54F7-FF7C-F396-25E0-3F727454E9E1}"/>
              </a:ext>
            </a:extLst>
          </p:cNvPr>
          <p:cNvSpPr>
            <a:spLocks noGrp="1" noRot="1" noMove="1" noResize="1" noEditPoints="1" noAdjustHandles="1" noChangeArrowheads="1" noChangeShapeType="1"/>
          </p:cNvSpPr>
          <p:nvPr>
            <p:ph idx="1"/>
          </p:nvPr>
        </p:nvSpPr>
        <p:spPr>
          <a:xfrm>
            <a:off x="609600" y="2143125"/>
            <a:ext cx="6404149" cy="3715064"/>
          </a:xfrm>
          <a:solidFill>
            <a:schemeClr val="bg1"/>
          </a:solidFill>
          <a:ln>
            <a:noFill/>
          </a:ln>
        </p:spPr>
        <p:txBody>
          <a:bodyPr>
            <a:normAutofit fontScale="92500"/>
          </a:bodyPr>
          <a:lstStyle/>
          <a:p>
            <a:endParaRPr lang="en-GB" dirty="0">
              <a:latin typeface="HelveticaNeueLT Pro 55 Roman" panose="020B0604020202020204" pitchFamily="34" charset="0"/>
            </a:endParaRPr>
          </a:p>
          <a:p>
            <a:r>
              <a:rPr lang="en-GB" b="1" dirty="0">
                <a:latin typeface="HelveticaNeueLT Pro 55 Roman" panose="020B0604020202020204" pitchFamily="34" charset="0"/>
              </a:rPr>
              <a:t>Read</a:t>
            </a:r>
            <a:r>
              <a:rPr lang="en-GB" dirty="0">
                <a:latin typeface="HelveticaNeueLT Pro 55 Roman" panose="020B0604020202020204" pitchFamily="34" charset="0"/>
              </a:rPr>
              <a:t> the story and </a:t>
            </a:r>
            <a:r>
              <a:rPr lang="en-GB" b="1" dirty="0">
                <a:latin typeface="HelveticaNeueLT Pro 55 Roman" panose="020B0604020202020204" pitchFamily="34" charset="0"/>
              </a:rPr>
              <a:t>choose</a:t>
            </a:r>
            <a:r>
              <a:rPr lang="en-GB" dirty="0">
                <a:latin typeface="HelveticaNeueLT Pro 55 Roman" panose="020B0604020202020204" pitchFamily="34" charset="0"/>
              </a:rPr>
              <a:t> a response.</a:t>
            </a:r>
          </a:p>
          <a:p>
            <a:r>
              <a:rPr lang="en-GB" dirty="0">
                <a:latin typeface="HelveticaNeueLT Pro 55 Roman" panose="020B0604020202020204" pitchFamily="34" charset="0"/>
              </a:rPr>
              <a:t>As you play the game, you’ll learn about ways to prepare and cope with a flood.</a:t>
            </a:r>
          </a:p>
          <a:p>
            <a:r>
              <a:rPr lang="en-GB" dirty="0">
                <a:latin typeface="HelveticaNeueLT Pro 55 Roman" panose="020B0604020202020204" pitchFamily="34" charset="0"/>
              </a:rPr>
              <a:t>As you play the game, </a:t>
            </a:r>
            <a:r>
              <a:rPr lang="en-GB" b="1" dirty="0">
                <a:latin typeface="HelveticaNeueLT Pro 55 Roman" panose="020B0604020202020204" pitchFamily="34" charset="0"/>
              </a:rPr>
              <a:t>write</a:t>
            </a:r>
            <a:r>
              <a:rPr lang="en-GB" dirty="0">
                <a:latin typeface="HelveticaNeueLT Pro 55 Roman" panose="020B0604020202020204" pitchFamily="34" charset="0"/>
              </a:rPr>
              <a:t> a list of ways to prepare and cope with flooding.</a:t>
            </a:r>
          </a:p>
          <a:p>
            <a:r>
              <a:rPr lang="en-GB" dirty="0">
                <a:latin typeface="HelveticaNeueLT Pro 55 Roman" panose="020B0604020202020204" pitchFamily="34" charset="0"/>
              </a:rPr>
              <a:t>See if you can find them all! </a:t>
            </a:r>
          </a:p>
        </p:txBody>
      </p:sp>
      <p:pic>
        <p:nvPicPr>
          <p:cNvPr id="3" name="Picture 2" descr="Logo, company name&#10;&#10;Description automatically generated">
            <a:hlinkClick r:id="rId4" action="ppaction://hlinksldjump"/>
            <a:extLst>
              <a:ext uri="{FF2B5EF4-FFF2-40B4-BE49-F238E27FC236}">
                <a16:creationId xmlns:a16="http://schemas.microsoft.com/office/drawing/2014/main" id="{5FD89AC2-9CAB-F429-F3D7-F454F481CDAA}"/>
              </a:ext>
            </a:extLst>
          </p:cNvPr>
          <p:cNvPicPr>
            <a:picLocks noGrp="1" noRot="1" noChangeAspect="1" noMove="1" noResize="1" noEditPoints="1" noAdjustHandles="1" noChangeArrowheads="1" noChangeShapeType="1" noCrop="1"/>
          </p:cNvPicPr>
          <p:nvPr/>
        </p:nvPicPr>
        <p:blipFill rotWithShape="1">
          <a:blip r:embed="rId5" cstate="email">
            <a:extLst>
              <a:ext uri="{28A0092B-C50C-407E-A947-70E740481C1C}">
                <a14:useLocalDpi xmlns:a14="http://schemas.microsoft.com/office/drawing/2010/main"/>
              </a:ext>
            </a:extLst>
          </a:blip>
          <a:srcRect l="3530" t="16668" r="-3530" b="43332"/>
          <a:stretch/>
        </p:blipFill>
        <p:spPr>
          <a:xfrm>
            <a:off x="9915115" y="97922"/>
            <a:ext cx="1972277" cy="443416"/>
          </a:xfrm>
          <a:prstGeom prst="rect">
            <a:avLst/>
          </a:prstGeom>
        </p:spPr>
      </p:pic>
    </p:spTree>
    <p:extLst>
      <p:ext uri="{BB962C8B-B14F-4D97-AF65-F5344CB8AC3E}">
        <p14:creationId xmlns:p14="http://schemas.microsoft.com/office/powerpoint/2010/main" val="24104174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68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14:presetBounceEnd="64000">
                                      <p:stCondLst>
                                        <p:cond delay="0"/>
                                      </p:stCondLst>
                                      <p:childTnLst>
                                        <p:set>
                                          <p:cBhvr>
                                            <p:cTn id="12" dur="1" fill="hold">
                                              <p:stCondLst>
                                                <p:cond delay="0"/>
                                              </p:stCondLst>
                                            </p:cTn>
                                            <p:tgtEl>
                                              <p:spTgt spid="11">
                                                <p:bg/>
                                              </p:spTgt>
                                            </p:tgtEl>
                                            <p:attrNameLst>
                                              <p:attrName>style.visibility</p:attrName>
                                            </p:attrNameLst>
                                          </p:cBhvr>
                                          <p:to>
                                            <p:strVal val="visible"/>
                                          </p:to>
                                        </p:set>
                                        <p:anim calcmode="lin" valueType="num" p14:bounceEnd="64000">
                                          <p:cBhvr additive="base">
                                            <p:cTn id="13" dur="900" fill="hold"/>
                                            <p:tgtEl>
                                              <p:spTgt spid="11">
                                                <p:bg/>
                                              </p:spTgt>
                                            </p:tgtEl>
                                            <p:attrNameLst>
                                              <p:attrName>ppt_x</p:attrName>
                                            </p:attrNameLst>
                                          </p:cBhvr>
                                          <p:tavLst>
                                            <p:tav tm="0">
                                              <p:val>
                                                <p:strVal val="0-#ppt_w/2"/>
                                              </p:val>
                                            </p:tav>
                                            <p:tav tm="100000">
                                              <p:val>
                                                <p:strVal val="#ppt_x"/>
                                              </p:val>
                                            </p:tav>
                                          </p:tavLst>
                                        </p:anim>
                                        <p:anim calcmode="lin" valueType="num" p14:bounceEnd="64000">
                                          <p:cBhvr additive="base">
                                            <p:cTn id="14" dur="900" fill="hold"/>
                                            <p:tgtEl>
                                              <p:spTgt spid="11">
                                                <p:bg/>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14:presetBounceEnd="64000">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14:bounceEnd="64000">
                                          <p:cBhvr additive="base">
                                            <p:cTn id="19" dur="500" fill="hold"/>
                                            <p:tgtEl>
                                              <p:spTgt spid="11">
                                                <p:txEl>
                                                  <p:pRg st="1" end="1"/>
                                                </p:txEl>
                                              </p:spTgt>
                                            </p:tgtEl>
                                            <p:attrNameLst>
                                              <p:attrName>ppt_x</p:attrName>
                                            </p:attrNameLst>
                                          </p:cBhvr>
                                          <p:tavLst>
                                            <p:tav tm="0">
                                              <p:val>
                                                <p:strVal val="0-#ppt_w/2"/>
                                              </p:val>
                                            </p:tav>
                                            <p:tav tm="100000">
                                              <p:val>
                                                <p:strVal val="#ppt_x"/>
                                              </p:val>
                                            </p:tav>
                                          </p:tavLst>
                                        </p:anim>
                                        <p:anim calcmode="lin" valueType="num" p14:bounceEnd="64000">
                                          <p:cBhvr additive="base">
                                            <p:cTn id="20"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14:presetBounceEnd="64000">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14:bounceEnd="64000">
                                          <p:cBhvr additive="base">
                                            <p:cTn id="25" dur="500" fill="hold"/>
                                            <p:tgtEl>
                                              <p:spTgt spid="11">
                                                <p:txEl>
                                                  <p:pRg st="2" end="2"/>
                                                </p:txEl>
                                              </p:spTgt>
                                            </p:tgtEl>
                                            <p:attrNameLst>
                                              <p:attrName>ppt_x</p:attrName>
                                            </p:attrNameLst>
                                          </p:cBhvr>
                                          <p:tavLst>
                                            <p:tav tm="0">
                                              <p:val>
                                                <p:strVal val="0-#ppt_w/2"/>
                                              </p:val>
                                            </p:tav>
                                            <p:tav tm="100000">
                                              <p:val>
                                                <p:strVal val="#ppt_x"/>
                                              </p:val>
                                            </p:tav>
                                          </p:tavLst>
                                        </p:anim>
                                        <p:anim calcmode="lin" valueType="num" p14:bounceEnd="64000">
                                          <p:cBhvr additive="base">
                                            <p:cTn id="26"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14:presetBounceEnd="64000">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14:bounceEnd="64000">
                                          <p:cBhvr additive="base">
                                            <p:cTn id="31" dur="500" fill="hold"/>
                                            <p:tgtEl>
                                              <p:spTgt spid="11">
                                                <p:txEl>
                                                  <p:pRg st="3" end="3"/>
                                                </p:txEl>
                                              </p:spTgt>
                                            </p:tgtEl>
                                            <p:attrNameLst>
                                              <p:attrName>ppt_x</p:attrName>
                                            </p:attrNameLst>
                                          </p:cBhvr>
                                          <p:tavLst>
                                            <p:tav tm="0">
                                              <p:val>
                                                <p:strVal val="0-#ppt_w/2"/>
                                              </p:val>
                                            </p:tav>
                                            <p:tav tm="100000">
                                              <p:val>
                                                <p:strVal val="#ppt_x"/>
                                              </p:val>
                                            </p:tav>
                                          </p:tavLst>
                                        </p:anim>
                                        <p:anim calcmode="lin" valueType="num" p14:bounceEnd="64000">
                                          <p:cBhvr additive="base">
                                            <p:cTn id="32"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14:presetBounceEnd="64000">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 calcmode="lin" valueType="num" p14:bounceEnd="64000">
                                          <p:cBhvr additive="base">
                                            <p:cTn id="37" dur="500" fill="hold"/>
                                            <p:tgtEl>
                                              <p:spTgt spid="11">
                                                <p:txEl>
                                                  <p:pRg st="4" end="4"/>
                                                </p:txEl>
                                              </p:spTgt>
                                            </p:tgtEl>
                                            <p:attrNameLst>
                                              <p:attrName>ppt_x</p:attrName>
                                            </p:attrNameLst>
                                          </p:cBhvr>
                                          <p:tavLst>
                                            <p:tav tm="0">
                                              <p:val>
                                                <p:strVal val="0-#ppt_w/2"/>
                                              </p:val>
                                            </p:tav>
                                            <p:tav tm="100000">
                                              <p:val>
                                                <p:strVal val="#ppt_x"/>
                                              </p:val>
                                            </p:tav>
                                          </p:tavLst>
                                        </p:anim>
                                        <p:anim calcmode="lin" valueType="num" p14:bounceEnd="64000">
                                          <p:cBhvr additive="base">
                                            <p:cTn id="3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build="p"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
                                                <p:bg/>
                                              </p:spTgt>
                                            </p:tgtEl>
                                            <p:attrNameLst>
                                              <p:attrName>style.visibility</p:attrName>
                                            </p:attrNameLst>
                                          </p:cBhvr>
                                          <p:to>
                                            <p:strVal val="visible"/>
                                          </p:to>
                                        </p:set>
                                        <p:anim calcmode="lin" valueType="num">
                                          <p:cBhvr additive="base">
                                            <p:cTn id="13" dur="900" fill="hold"/>
                                            <p:tgtEl>
                                              <p:spTgt spid="11">
                                                <p:bg/>
                                              </p:spTgt>
                                            </p:tgtEl>
                                            <p:attrNameLst>
                                              <p:attrName>ppt_x</p:attrName>
                                            </p:attrNameLst>
                                          </p:cBhvr>
                                          <p:tavLst>
                                            <p:tav tm="0">
                                              <p:val>
                                                <p:strVal val="0-#ppt_w/2"/>
                                              </p:val>
                                            </p:tav>
                                            <p:tav tm="100000">
                                              <p:val>
                                                <p:strVal val="#ppt_x"/>
                                              </p:val>
                                            </p:tav>
                                          </p:tavLst>
                                        </p:anim>
                                        <p:anim calcmode="lin" valueType="num">
                                          <p:cBhvr additive="base">
                                            <p:cTn id="14" dur="900" fill="hold"/>
                                            <p:tgtEl>
                                              <p:spTgt spid="11">
                                                <p:bg/>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
                                                <p:txEl>
                                                  <p:pRg st="2" end="2"/>
                                                </p:txEl>
                                              </p:spTgt>
                                            </p:tgtEl>
                                            <p:attrNameLst>
                                              <p:attrName>style.visibility</p:attrName>
                                            </p:attrNameLst>
                                          </p:cBhvr>
                                          <p:to>
                                            <p:strVal val="visible"/>
                                          </p:to>
                                        </p:set>
                                        <p:anim calcmode="lin" valueType="num">
                                          <p:cBhvr additive="base">
                                            <p:cTn id="25"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anim calcmode="lin" valueType="num">
                                          <p:cBhvr additive="base">
                                            <p:cTn id="31" dur="500" fill="hold"/>
                                            <p:tgtEl>
                                              <p:spTgt spid="11">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 calcmode="lin" valueType="num">
                                          <p:cBhvr additive="base">
                                            <p:cTn id="37" dur="500" fill="hold"/>
                                            <p:tgtEl>
                                              <p:spTgt spid="11">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build="p"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45141D-F285-BD70-96E2-17E1D5D3D0E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79622" y="365125"/>
            <a:ext cx="10478528" cy="5387359"/>
          </a:xfrm>
          <a:prstGeom prst="rect">
            <a:avLst/>
          </a:prstGeom>
        </p:spPr>
      </p:pic>
      <p:pic>
        <p:nvPicPr>
          <p:cNvPr id="10" name="Picture 9">
            <a:extLst>
              <a:ext uri="{FF2B5EF4-FFF2-40B4-BE49-F238E27FC236}">
                <a16:creationId xmlns:a16="http://schemas.microsoft.com/office/drawing/2014/main" id="{90E30247-7621-438F-61E1-0003A89EE13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grayscl/>
            <a:extLst>
              <a:ext uri="{28A0092B-C50C-407E-A947-70E740481C1C}">
                <a14:useLocalDpi xmlns:a14="http://schemas.microsoft.com/office/drawing/2010/main"/>
              </a:ext>
            </a:extLst>
          </a:blip>
          <a:stretch>
            <a:fillRect/>
          </a:stretch>
        </p:blipFill>
        <p:spPr>
          <a:xfrm>
            <a:off x="679622" y="336551"/>
            <a:ext cx="10478528" cy="5426612"/>
          </a:xfrm>
          <a:prstGeom prst="rect">
            <a:avLst/>
          </a:prstGeom>
        </p:spPr>
      </p:pic>
      <p:sp>
        <p:nvSpPr>
          <p:cNvPr id="5" name="Title 4">
            <a:extLst>
              <a:ext uri="{FF2B5EF4-FFF2-40B4-BE49-F238E27FC236}">
                <a16:creationId xmlns:a16="http://schemas.microsoft.com/office/drawing/2014/main" id="{4D10175B-C941-29D6-1677-630BBD35BDA1}"/>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7" name="Picture 6" descr="A person sitting on the floor reading a book&#10;&#10;Description automatically generated with medium confidence">
            <a:extLst>
              <a:ext uri="{FF2B5EF4-FFF2-40B4-BE49-F238E27FC236}">
                <a16:creationId xmlns:a16="http://schemas.microsoft.com/office/drawing/2014/main" id="{32E6A88F-C0A2-3025-777E-3BE33E35E0B3}"/>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a:stretch/>
        </p:blipFill>
        <p:spPr>
          <a:xfrm flipH="1">
            <a:off x="652879" y="315152"/>
            <a:ext cx="7902053" cy="5469410"/>
          </a:xfrm>
          <a:prstGeom prst="rect">
            <a:avLst/>
          </a:prstGeom>
        </p:spPr>
      </p:pic>
      <p:pic>
        <p:nvPicPr>
          <p:cNvPr id="11" name="Picture 10" descr="A person sitting on the floor reading a book">
            <a:extLst>
              <a:ext uri="{FF2B5EF4-FFF2-40B4-BE49-F238E27FC236}">
                <a16:creationId xmlns:a16="http://schemas.microsoft.com/office/drawing/2014/main" id="{6E27942A-C133-D321-97DF-BA0BE2E52C6D}"/>
              </a:ext>
            </a:extLst>
          </p:cNvPr>
          <p:cNvPicPr>
            <a:picLocks noGrp="1" noRot="1" noChangeAspect="1" noMove="1" noResize="1" noEditPoints="1" noAdjustHandles="1" noChangeArrowheads="1" noChangeShapeType="1" noCrop="1"/>
          </p:cNvPicPr>
          <p:nvPr/>
        </p:nvPicPr>
        <p:blipFill rotWithShape="1">
          <a:blip r:embed="rId5" cstate="email">
            <a:grayscl/>
            <a:extLst>
              <a:ext uri="{28A0092B-C50C-407E-A947-70E740481C1C}">
                <a14:useLocalDpi xmlns:a14="http://schemas.microsoft.com/office/drawing/2010/main"/>
              </a:ext>
            </a:extLst>
          </a:blip>
          <a:srcRect/>
          <a:stretch/>
        </p:blipFill>
        <p:spPr>
          <a:xfrm flipH="1">
            <a:off x="652879" y="397203"/>
            <a:ext cx="7936219" cy="5387359"/>
          </a:xfrm>
          <a:prstGeom prst="rect">
            <a:avLst/>
          </a:prstGeom>
        </p:spPr>
      </p:pic>
      <p:sp>
        <p:nvSpPr>
          <p:cNvPr id="4" name="Title 1">
            <a:extLst>
              <a:ext uri="{FF2B5EF4-FFF2-40B4-BE49-F238E27FC236}">
                <a16:creationId xmlns:a16="http://schemas.microsoft.com/office/drawing/2014/main" id="{969CB40D-E3BA-77D4-A78D-7F7F1264D707}"/>
              </a:ext>
            </a:extLst>
          </p:cNvPr>
          <p:cNvSpPr txBox="1">
            <a:spLocks noGrp="1" noRot="1" noMove="1" noResize="1" noEditPoints="1" noAdjustHandles="1" noChangeArrowheads="1" noChangeShapeType="1"/>
          </p:cNvSpPr>
          <p:nvPr/>
        </p:nvSpPr>
        <p:spPr>
          <a:xfrm>
            <a:off x="636043" y="283075"/>
            <a:ext cx="3453658" cy="512331"/>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2400">
                <a:latin typeface="HelveticaNeueLT Pro 55 Roman" panose="020B0604020202020204" pitchFamily="34" charset="0"/>
              </a:rPr>
              <a:t>Meet Zara.</a:t>
            </a:r>
          </a:p>
        </p:txBody>
      </p:sp>
      <p:pic>
        <p:nvPicPr>
          <p:cNvPr id="15" name="Picture 14" descr="A brick building with a fire hydrant in front of it&#10;&#10;Description automatically generated with medium confidence">
            <a:extLst>
              <a:ext uri="{FF2B5EF4-FFF2-40B4-BE49-F238E27FC236}">
                <a16:creationId xmlns:a16="http://schemas.microsoft.com/office/drawing/2014/main" id="{0D8835C3-F212-917D-C025-6A15041AD180}"/>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4748372" y="283075"/>
            <a:ext cx="3823396" cy="5469410"/>
          </a:xfrm>
          <a:prstGeom prst="rect">
            <a:avLst/>
          </a:prstGeom>
        </p:spPr>
      </p:pic>
      <p:sp>
        <p:nvSpPr>
          <p:cNvPr id="12" name="Title 1">
            <a:extLst>
              <a:ext uri="{FF2B5EF4-FFF2-40B4-BE49-F238E27FC236}">
                <a16:creationId xmlns:a16="http://schemas.microsoft.com/office/drawing/2014/main" id="{9C860100-3101-C2E3-0A5F-5E4D559973F0}"/>
              </a:ext>
            </a:extLst>
          </p:cNvPr>
          <p:cNvSpPr txBox="1">
            <a:spLocks noGrp="1" noRot="1" noMove="1" noResize="1" noEditPoints="1" noAdjustHandles="1" noChangeArrowheads="1" noChangeShapeType="1"/>
          </p:cNvSpPr>
          <p:nvPr/>
        </p:nvSpPr>
        <p:spPr>
          <a:xfrm>
            <a:off x="4720180" y="272397"/>
            <a:ext cx="3861492" cy="993844"/>
          </a:xfrm>
          <a:prstGeom prst="rect">
            <a:avLst/>
          </a:prstGeom>
          <a:solidFill>
            <a:schemeClr val="bg1"/>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GB" sz="2400">
                <a:latin typeface="HelveticaNeueLT Pro 55 Roman" panose="020B0604020202020204" pitchFamily="34" charset="0"/>
              </a:rPr>
              <a:t>Zara lives in a ground floor flat with her dad.</a:t>
            </a:r>
          </a:p>
        </p:txBody>
      </p:sp>
      <p:pic>
        <p:nvPicPr>
          <p:cNvPr id="6" name="Picture 5" descr="Logo, company name&#10;&#10;Description automatically generated">
            <a:hlinkClick r:id="rId7" action="ppaction://hlinksldjump"/>
            <a:extLst>
              <a:ext uri="{FF2B5EF4-FFF2-40B4-BE49-F238E27FC236}">
                <a16:creationId xmlns:a16="http://schemas.microsoft.com/office/drawing/2014/main" id="{77A05C60-7346-271A-7B3D-B655A81CD519}"/>
              </a:ext>
            </a:extLst>
          </p:cNvPr>
          <p:cNvPicPr>
            <a:picLocks noGrp="1" noRot="1" noChangeAspect="1" noMove="1" noResize="1" noEditPoints="1" noAdjustHandles="1" noChangeArrowheads="1" noChangeShapeType="1" noCrop="1"/>
          </p:cNvPicPr>
          <p:nvPr/>
        </p:nvPicPr>
        <p:blipFill rotWithShape="1">
          <a:blip r:embed="rId8" cstate="email">
            <a:extLst>
              <a:ext uri="{28A0092B-C50C-407E-A947-70E740481C1C}">
                <a14:useLocalDpi xmlns:a14="http://schemas.microsoft.com/office/drawing/2010/main"/>
              </a:ext>
            </a:extLst>
          </a:blip>
          <a:srcRect l="3530" t="16668" r="-3530" b="43332"/>
          <a:stretch/>
        </p:blipFill>
        <p:spPr>
          <a:xfrm>
            <a:off x="9915115" y="97922"/>
            <a:ext cx="1972277" cy="443416"/>
          </a:xfrm>
          <a:prstGeom prst="rect">
            <a:avLst/>
          </a:prstGeom>
        </p:spPr>
      </p:pic>
    </p:spTree>
    <p:extLst>
      <p:ext uri="{BB962C8B-B14F-4D97-AF65-F5344CB8AC3E}">
        <p14:creationId xmlns:p14="http://schemas.microsoft.com/office/powerpoint/2010/main" val="428723015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8" fill="hold" nodeType="afterEffect" p14:presetBounceEnd="22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22000">
                                          <p:cBhvr additive="base">
                                            <p:cTn id="11" dur="900" fill="hold"/>
                                            <p:tgtEl>
                                              <p:spTgt spid="7"/>
                                            </p:tgtEl>
                                            <p:attrNameLst>
                                              <p:attrName>ppt_x</p:attrName>
                                            </p:attrNameLst>
                                          </p:cBhvr>
                                          <p:tavLst>
                                            <p:tav tm="0">
                                              <p:val>
                                                <p:strVal val="0-#ppt_w/2"/>
                                              </p:val>
                                            </p:tav>
                                            <p:tav tm="100000">
                                              <p:val>
                                                <p:strVal val="#ppt_x"/>
                                              </p:val>
                                            </p:tav>
                                          </p:tavLst>
                                        </p:anim>
                                        <p:anim calcmode="lin" valueType="num" p14:bounceEnd="22000">
                                          <p:cBhvr additive="base">
                                            <p:cTn id="12" dur="9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400"/>
                                </p:stCondLst>
                                <p:childTnLst>
                                  <p:par>
                                    <p:cTn id="14" presetID="2" presetClass="entr" presetSubtype="8" fill="hold" grpId="0" nodeType="afterEffect" p14:presetBounceEnd="68000">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14:bounceEnd="68000">
                                          <p:cBhvr additive="base">
                                            <p:cTn id="16" dur="500" fill="hold"/>
                                            <p:tgtEl>
                                              <p:spTgt spid="4"/>
                                            </p:tgtEl>
                                            <p:attrNameLst>
                                              <p:attrName>ppt_x</p:attrName>
                                            </p:attrNameLst>
                                          </p:cBhvr>
                                          <p:tavLst>
                                            <p:tav tm="0">
                                              <p:val>
                                                <p:strVal val="0-#ppt_w/2"/>
                                              </p:val>
                                            </p:tav>
                                            <p:tav tm="100000">
                                              <p:val>
                                                <p:strVal val="#ppt_x"/>
                                              </p:val>
                                            </p:tav>
                                          </p:tavLst>
                                        </p:anim>
                                        <p:anim calcmode="lin" valueType="num" p14:bounceEnd="68000">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8" fill="hold" grpId="0" nodeType="afterEffect" p14:presetBounceEnd="68000">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14:bounceEnd="68000">
                                          <p:cBhvr additive="base">
                                            <p:cTn id="32" dur="500" fill="hold"/>
                                            <p:tgtEl>
                                              <p:spTgt spid="12"/>
                                            </p:tgtEl>
                                            <p:attrNameLst>
                                              <p:attrName>ppt_x</p:attrName>
                                            </p:attrNameLst>
                                          </p:cBhvr>
                                          <p:tavLst>
                                            <p:tav tm="0">
                                              <p:val>
                                                <p:strVal val="0-#ppt_w/2"/>
                                              </p:val>
                                            </p:tav>
                                            <p:tav tm="100000">
                                              <p:val>
                                                <p:strVal val="#ppt_x"/>
                                              </p:val>
                                            </p:tav>
                                          </p:tavLst>
                                        </p:anim>
                                        <p:anim calcmode="lin" valueType="num" p14:bounceEnd="68000">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900" fill="hold"/>
                                            <p:tgtEl>
                                              <p:spTgt spid="7"/>
                                            </p:tgtEl>
                                            <p:attrNameLst>
                                              <p:attrName>ppt_x</p:attrName>
                                            </p:attrNameLst>
                                          </p:cBhvr>
                                          <p:tavLst>
                                            <p:tav tm="0">
                                              <p:val>
                                                <p:strVal val="0-#ppt_w/2"/>
                                              </p:val>
                                            </p:tav>
                                            <p:tav tm="100000">
                                              <p:val>
                                                <p:strVal val="#ppt_x"/>
                                              </p:val>
                                            </p:tav>
                                          </p:tavLst>
                                        </p:anim>
                                        <p:anim calcmode="lin" valueType="num">
                                          <p:cBhvr additive="base">
                                            <p:cTn id="12" dur="9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400"/>
                                </p:stCondLst>
                                <p:childTnLst>
                                  <p:par>
                                    <p:cTn id="14" presetID="2" presetClass="entr" presetSubtype="8"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0-#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reet with water on the ground.">
            <a:extLst>
              <a:ext uri="{FF2B5EF4-FFF2-40B4-BE49-F238E27FC236}">
                <a16:creationId xmlns:a16="http://schemas.microsoft.com/office/drawing/2014/main" id="{78F7A549-113A-7FF1-8C7C-2CA569BB5B4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79622" y="365125"/>
            <a:ext cx="10478528" cy="5387359"/>
          </a:xfrm>
          <a:prstGeom prst="rect">
            <a:avLst/>
          </a:prstGeom>
        </p:spPr>
      </p:pic>
      <p:sp>
        <p:nvSpPr>
          <p:cNvPr id="2" name="Title 1">
            <a:extLst>
              <a:ext uri="{FF2B5EF4-FFF2-40B4-BE49-F238E27FC236}">
                <a16:creationId xmlns:a16="http://schemas.microsoft.com/office/drawing/2014/main" id="{756F1E68-383A-2F5B-F30B-0A2E89AC5873}"/>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sp>
        <p:nvSpPr>
          <p:cNvPr id="4" name="Rectangle 3">
            <a:extLst>
              <a:ext uri="{FF2B5EF4-FFF2-40B4-BE49-F238E27FC236}">
                <a16:creationId xmlns:a16="http://schemas.microsoft.com/office/drawing/2014/main" id="{4EA464C3-D741-C898-64AC-2BD489B0F0E5}"/>
              </a:ext>
            </a:extLst>
          </p:cNvPr>
          <p:cNvSpPr>
            <a:spLocks noGrp="1" noRot="1" noMove="1" noResize="1" noEditPoints="1" noAdjustHandles="1" noChangeArrowheads="1" noChangeShapeType="1"/>
          </p:cNvSpPr>
          <p:nvPr/>
        </p:nvSpPr>
        <p:spPr>
          <a:xfrm>
            <a:off x="603422" y="232386"/>
            <a:ext cx="3120853" cy="1775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a:solidFill>
                  <a:schemeClr val="tx1"/>
                </a:solidFill>
                <a:latin typeface="HelveticaNeueLT Pro 55 Roman"/>
              </a:rPr>
              <a:t>A notification pops up on Zara's tablet saying:</a:t>
            </a:r>
            <a:endParaRPr lang="en-GB" sz="2800">
              <a:solidFill>
                <a:schemeClr val="tx1"/>
              </a:solidFill>
            </a:endParaRPr>
          </a:p>
        </p:txBody>
      </p:sp>
      <p:grpSp>
        <p:nvGrpSpPr>
          <p:cNvPr id="11" name="Group 10">
            <a:extLst>
              <a:ext uri="{FF2B5EF4-FFF2-40B4-BE49-F238E27FC236}">
                <a16:creationId xmlns:a16="http://schemas.microsoft.com/office/drawing/2014/main" id="{859E6D0A-D2B0-AD1F-1181-217CC267EC6E}"/>
              </a:ext>
              <a:ext uri="{C183D7F6-B498-43B3-948B-1728B52AA6E4}">
                <adec:decorative xmlns:adec="http://schemas.microsoft.com/office/drawing/2017/decorative" val="1"/>
              </a:ext>
            </a:extLst>
          </p:cNvPr>
          <p:cNvGrpSpPr>
            <a:grpSpLocks noGrp="1" noUngrp="1" noRot="1" noMove="1" noResize="1"/>
          </p:cNvGrpSpPr>
          <p:nvPr/>
        </p:nvGrpSpPr>
        <p:grpSpPr>
          <a:xfrm>
            <a:off x="3688958" y="34572"/>
            <a:ext cx="4775200" cy="6141157"/>
            <a:chOff x="5616221" y="152106"/>
            <a:chExt cx="4775200" cy="6141157"/>
          </a:xfrm>
        </p:grpSpPr>
        <p:pic>
          <p:nvPicPr>
            <p:cNvPr id="8" name="Picture 7" descr="A mobile phone with a text message showing a flood alert. ">
              <a:extLst>
                <a:ext uri="{FF2B5EF4-FFF2-40B4-BE49-F238E27FC236}">
                  <a16:creationId xmlns:a16="http://schemas.microsoft.com/office/drawing/2014/main" id="{4AAB2EDD-F22F-EAE6-0559-37A3329E5418}"/>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a:stretch/>
          </p:blipFill>
          <p:spPr>
            <a:xfrm>
              <a:off x="5616221" y="152106"/>
              <a:ext cx="4775200" cy="6141157"/>
            </a:xfrm>
            <a:prstGeom prst="rect">
              <a:avLst/>
            </a:prstGeom>
          </p:spPr>
        </p:pic>
        <p:sp>
          <p:nvSpPr>
            <p:cNvPr id="9" name="Rectangle 8">
              <a:extLst>
                <a:ext uri="{FF2B5EF4-FFF2-40B4-BE49-F238E27FC236}">
                  <a16:creationId xmlns:a16="http://schemas.microsoft.com/office/drawing/2014/main" id="{B4D9C026-7235-BE88-5923-C000507B7AE9}"/>
                </a:ext>
              </a:extLst>
            </p:cNvPr>
            <p:cNvSpPr>
              <a:spLocks noGrp="1" noRot="1" noMove="1" noResize="1" noEditPoints="1" noAdjustHandles="1" noChangeArrowheads="1" noChangeShapeType="1"/>
            </p:cNvSpPr>
            <p:nvPr/>
          </p:nvSpPr>
          <p:spPr>
            <a:xfrm>
              <a:off x="6096000" y="905904"/>
              <a:ext cx="3724275" cy="4389996"/>
            </a:xfrm>
            <a:prstGeom prst="rect">
              <a:avLst/>
            </a:prstGeom>
            <a:solidFill>
              <a:schemeClr val="bg1">
                <a:alpha val="8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9E95E389-1F74-7AA0-F634-A776ABBA0B34}"/>
                </a:ext>
              </a:extLst>
            </p:cNvPr>
            <p:cNvSpPr>
              <a:spLocks noGrp="1" noRot="1" noMove="1" noResize="1" noEditPoints="1" noAdjustHandles="1" noChangeArrowheads="1" noChangeShapeType="1"/>
            </p:cNvSpPr>
            <p:nvPr/>
          </p:nvSpPr>
          <p:spPr>
            <a:xfrm>
              <a:off x="6302021" y="1440483"/>
              <a:ext cx="3245558" cy="2140917"/>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b="1">
                  <a:solidFill>
                    <a:schemeClr val="tx1"/>
                  </a:solidFill>
                  <a:latin typeface="HelveticaNeueLT Pro 55 Roman"/>
                </a:rPr>
                <a:t>Heavy rains are due for the next 3 days. Flood warnings are in place across the region.</a:t>
              </a:r>
            </a:p>
          </p:txBody>
        </p:sp>
      </p:grpSp>
      <p:grpSp>
        <p:nvGrpSpPr>
          <p:cNvPr id="17" name="Group 16">
            <a:extLst>
              <a:ext uri="{FF2B5EF4-FFF2-40B4-BE49-F238E27FC236}">
                <a16:creationId xmlns:a16="http://schemas.microsoft.com/office/drawing/2014/main" id="{1DA2A31D-6B84-446B-CF7A-24E06944E934}"/>
              </a:ext>
              <a:ext uri="{C183D7F6-B498-43B3-948B-1728B52AA6E4}">
                <adec:decorative xmlns:adec="http://schemas.microsoft.com/office/drawing/2017/decorative" val="1"/>
              </a:ext>
            </a:extLst>
          </p:cNvPr>
          <p:cNvGrpSpPr>
            <a:grpSpLocks noGrp="1" noUngrp="1" noRot="1" noMove="1" noResize="1"/>
          </p:cNvGrpSpPr>
          <p:nvPr/>
        </p:nvGrpSpPr>
        <p:grpSpPr>
          <a:xfrm>
            <a:off x="8376863" y="2977730"/>
            <a:ext cx="2947891" cy="2458137"/>
            <a:chOff x="8376863" y="2977730"/>
            <a:chExt cx="2947891" cy="2458137"/>
          </a:xfrm>
        </p:grpSpPr>
        <p:sp>
          <p:nvSpPr>
            <p:cNvPr id="14" name="Rectangle 13">
              <a:extLst>
                <a:ext uri="{FF2B5EF4-FFF2-40B4-BE49-F238E27FC236}">
                  <a16:creationId xmlns:a16="http://schemas.microsoft.com/office/drawing/2014/main" id="{3C4AD441-DE43-9F81-55F4-02B75C4F8DC1}"/>
                </a:ext>
              </a:extLst>
            </p:cNvPr>
            <p:cNvSpPr>
              <a:spLocks noGrp="1" noRot="1" noMove="1" noResize="1" noEditPoints="1" noAdjustHandles="1" noChangeArrowheads="1" noChangeShapeType="1"/>
            </p:cNvSpPr>
            <p:nvPr/>
          </p:nvSpPr>
          <p:spPr>
            <a:xfrm>
              <a:off x="8376863" y="3170250"/>
              <a:ext cx="2530334" cy="22656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8470FE83-1EA8-D395-87CE-B10D46CA574A}"/>
                </a:ext>
              </a:extLst>
            </p:cNvPr>
            <p:cNvSpPr txBox="1">
              <a:spLocks noGrp="1" noRot="1" noMove="1" noResize="1" noEditPoints="1" noAdjustHandles="1" noChangeArrowheads="1" noChangeShapeType="1"/>
            </p:cNvSpPr>
            <p:nvPr/>
          </p:nvSpPr>
          <p:spPr>
            <a:xfrm>
              <a:off x="8584556" y="3545296"/>
              <a:ext cx="2740198" cy="1569660"/>
            </a:xfrm>
            <a:prstGeom prst="rect">
              <a:avLst/>
            </a:prstGeom>
            <a:noFill/>
          </p:spPr>
          <p:txBody>
            <a:bodyPr wrap="square" rtlCol="0">
              <a:spAutoFit/>
            </a:bodyPr>
            <a:lstStyle/>
            <a:p>
              <a:r>
                <a:rPr lang="en-GB" sz="2400">
                  <a:latin typeface="HelveticaNeueLT Pro 55 Roman" panose="020B0604020202020204" pitchFamily="34" charset="0"/>
                  <a:hlinkClick r:id="rId5" action="ppaction://hlinksldjump">
                    <a:extLst>
                      <a:ext uri="{A12FA001-AC4F-418D-AE19-62706E023703}">
                        <ahyp:hlinkClr xmlns:ahyp="http://schemas.microsoft.com/office/drawing/2018/hyperlinkcolor" val="tx"/>
                      </a:ext>
                    </a:extLst>
                  </a:hlinkClick>
                </a:rPr>
                <a:t>Zara uses her tablet to learn about the flood warning.</a:t>
              </a:r>
              <a:endParaRPr lang="en-GB" sz="2400">
                <a:latin typeface="HelveticaNeueLT Pro 55 Roman" panose="020B0604020202020204" pitchFamily="34" charset="0"/>
              </a:endParaRPr>
            </a:p>
          </p:txBody>
        </p:sp>
        <p:pic>
          <p:nvPicPr>
            <p:cNvPr id="16" name="Picture 15" descr="Shape&#10;&#10;Description automatically generated with medium confidence">
              <a:extLst>
                <a:ext uri="{FF2B5EF4-FFF2-40B4-BE49-F238E27FC236}">
                  <a16:creationId xmlns:a16="http://schemas.microsoft.com/office/drawing/2014/main" id="{B62923A4-18B7-02D3-63EE-1832C96DE86F}"/>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8608624" y="2977730"/>
              <a:ext cx="2091626" cy="1175622"/>
            </a:xfrm>
            <a:prstGeom prst="rect">
              <a:avLst/>
            </a:prstGeom>
          </p:spPr>
        </p:pic>
      </p:grpSp>
      <p:grpSp>
        <p:nvGrpSpPr>
          <p:cNvPr id="15" name="Group 14">
            <a:extLst>
              <a:ext uri="{FF2B5EF4-FFF2-40B4-BE49-F238E27FC236}">
                <a16:creationId xmlns:a16="http://schemas.microsoft.com/office/drawing/2014/main" id="{1018521C-4E7F-1493-BA50-F842A753CE57}"/>
              </a:ext>
              <a:ext uri="{C183D7F6-B498-43B3-948B-1728B52AA6E4}">
                <adec:decorative xmlns:adec="http://schemas.microsoft.com/office/drawing/2017/decorative" val="1"/>
              </a:ext>
            </a:extLst>
          </p:cNvPr>
          <p:cNvGrpSpPr>
            <a:grpSpLocks noGrp="1" noUngrp="1" noRot="1" noMove="1" noResize="1"/>
          </p:cNvGrpSpPr>
          <p:nvPr/>
        </p:nvGrpSpPr>
        <p:grpSpPr>
          <a:xfrm>
            <a:off x="948125" y="2912116"/>
            <a:ext cx="2736761" cy="2523751"/>
            <a:chOff x="948125" y="2912116"/>
            <a:chExt cx="2779397" cy="2523751"/>
          </a:xfrm>
        </p:grpSpPr>
        <p:sp>
          <p:nvSpPr>
            <p:cNvPr id="12" name="Rectangle 11">
              <a:extLst>
                <a:ext uri="{FF2B5EF4-FFF2-40B4-BE49-F238E27FC236}">
                  <a16:creationId xmlns:a16="http://schemas.microsoft.com/office/drawing/2014/main" id="{53DE766C-B6FB-31DC-1971-A8FCC6CFC0EA}"/>
                </a:ext>
              </a:extLst>
            </p:cNvPr>
            <p:cNvSpPr>
              <a:spLocks noGrp="1" noRot="1" noMove="1" noResize="1" noEditPoints="1" noAdjustHandles="1" noChangeArrowheads="1" noChangeShapeType="1"/>
            </p:cNvSpPr>
            <p:nvPr/>
          </p:nvSpPr>
          <p:spPr>
            <a:xfrm>
              <a:off x="948125" y="3105151"/>
              <a:ext cx="2779397" cy="233071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9A873A0C-5D47-F2CF-D604-24B48AF7E1DA}"/>
                </a:ext>
              </a:extLst>
            </p:cNvPr>
            <p:cNvSpPr txBox="1">
              <a:spLocks noGrp="1" noRot="1" noMove="1" noResize="1" noEditPoints="1" noAdjustHandles="1" noChangeArrowheads="1" noChangeShapeType="1"/>
            </p:cNvSpPr>
            <p:nvPr/>
          </p:nvSpPr>
          <p:spPr>
            <a:xfrm>
              <a:off x="1187318" y="3618231"/>
              <a:ext cx="2400423" cy="1569660"/>
            </a:xfrm>
            <a:prstGeom prst="rect">
              <a:avLst/>
            </a:prstGeom>
            <a:noFill/>
          </p:spPr>
          <p:txBody>
            <a:bodyPr wrap="square" rtlCol="0">
              <a:spAutoFit/>
            </a:bodyPr>
            <a:lstStyle/>
            <a:p>
              <a:r>
                <a:rPr lang="en-GB" sz="2400">
                  <a:solidFill>
                    <a:schemeClr val="bg1"/>
                  </a:solidFill>
                  <a:latin typeface="HelveticaNeueLT Pro 55 Roman" panose="020B0604020202020204" pitchFamily="34" charset="0"/>
                  <a:hlinkClick r:id="rId7" action="ppaction://hlinksldjump">
                    <a:extLst>
                      <a:ext uri="{A12FA001-AC4F-418D-AE19-62706E023703}">
                        <ahyp:hlinkClr xmlns:ahyp="http://schemas.microsoft.com/office/drawing/2018/hyperlinkcolor" val="tx"/>
                      </a:ext>
                    </a:extLst>
                  </a:hlinkClick>
                </a:rPr>
                <a:t>Zara asks her dad what the flood warning means.</a:t>
              </a:r>
              <a:endParaRPr lang="en-GB" sz="2400">
                <a:solidFill>
                  <a:schemeClr val="bg1"/>
                </a:solidFill>
                <a:latin typeface="HelveticaNeueLT Pro 55 Roman" panose="020B0604020202020204" pitchFamily="34" charset="0"/>
              </a:endParaRPr>
            </a:p>
          </p:txBody>
        </p:sp>
        <p:pic>
          <p:nvPicPr>
            <p:cNvPr id="13" name="Picture 12" descr="Graphical user interface, application&#10;&#10;Description automatically generated">
              <a:extLst>
                <a:ext uri="{FF2B5EF4-FFF2-40B4-BE49-F238E27FC236}">
                  <a16:creationId xmlns:a16="http://schemas.microsoft.com/office/drawing/2014/main" id="{8350B88F-1593-E03B-CC73-3E3F791DDFA4}"/>
                </a:ext>
              </a:extLst>
            </p:cNvPr>
            <p:cNvPicPr>
              <a:picLocks noGrp="1" noRot="1" noChangeAspect="1" noMove="1" noResize="1" noEditPoints="1" noAdjustHandles="1" noChangeArrowheads="1" noChangeShapeType="1" noCrop="1"/>
            </p:cNvPicPr>
            <p:nvPr/>
          </p:nvPicPr>
          <p:blipFill>
            <a:blip r:embed="rId8" cstate="email">
              <a:extLst>
                <a:ext uri="{28A0092B-C50C-407E-A947-70E740481C1C}">
                  <a14:useLocalDpi xmlns:a14="http://schemas.microsoft.com/office/drawing/2010/main"/>
                </a:ext>
              </a:extLst>
            </a:blip>
            <a:stretch>
              <a:fillRect/>
            </a:stretch>
          </p:blipFill>
          <p:spPr>
            <a:xfrm>
              <a:off x="1187756" y="2912116"/>
              <a:ext cx="2218322" cy="1246832"/>
            </a:xfrm>
            <a:prstGeom prst="rect">
              <a:avLst/>
            </a:prstGeom>
          </p:spPr>
        </p:pic>
      </p:grpSp>
    </p:spTree>
    <p:extLst>
      <p:ext uri="{BB962C8B-B14F-4D97-AF65-F5344CB8AC3E}">
        <p14:creationId xmlns:p14="http://schemas.microsoft.com/office/powerpoint/2010/main" val="30052520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14:presetBounceEnd="5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6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6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14:bounceEnd="68000">
                                          <p:cBhvr additive="base">
                                            <p:cTn id="13" dur="1600" fill="hold"/>
                                            <p:tgtEl>
                                              <p:spTgt spid="11"/>
                                            </p:tgtEl>
                                            <p:attrNameLst>
                                              <p:attrName>ppt_x</p:attrName>
                                            </p:attrNameLst>
                                          </p:cBhvr>
                                          <p:tavLst>
                                            <p:tav tm="0">
                                              <p:val>
                                                <p:strVal val="#ppt_x"/>
                                              </p:val>
                                            </p:tav>
                                            <p:tav tm="100000">
                                              <p:val>
                                                <p:strVal val="#ppt_x"/>
                                              </p:val>
                                            </p:tav>
                                          </p:tavLst>
                                        </p:anim>
                                        <p:anim calcmode="lin" valueType="num" p14:bounceEnd="68000">
                                          <p:cBhvr additive="base">
                                            <p:cTn id="14" dur="16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14:presetBounceEnd="70000">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14:bounceEnd="70000">
                                          <p:cBhvr additive="base">
                                            <p:cTn id="19" dur="1600" fill="hold"/>
                                            <p:tgtEl>
                                              <p:spTgt spid="15"/>
                                            </p:tgtEl>
                                            <p:attrNameLst>
                                              <p:attrName>ppt_x</p:attrName>
                                            </p:attrNameLst>
                                          </p:cBhvr>
                                          <p:tavLst>
                                            <p:tav tm="0">
                                              <p:val>
                                                <p:strVal val="0-#ppt_w/2"/>
                                              </p:val>
                                            </p:tav>
                                            <p:tav tm="100000">
                                              <p:val>
                                                <p:strVal val="#ppt_x"/>
                                              </p:val>
                                            </p:tav>
                                          </p:tavLst>
                                        </p:anim>
                                        <p:anim calcmode="lin" valueType="num" p14:bounceEnd="70000">
                                          <p:cBhvr additive="base">
                                            <p:cTn id="20" dur="16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1600"/>
                                </p:stCondLst>
                                <p:childTnLst>
                                  <p:par>
                                    <p:cTn id="22" presetID="2" presetClass="entr" presetSubtype="2" fill="hold" nodeType="afterEffect" p14:presetBounceEnd="84000">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14:bounceEnd="84000">
                                          <p:cBhvr additive="base">
                                            <p:cTn id="24" dur="3200" fill="hold"/>
                                            <p:tgtEl>
                                              <p:spTgt spid="17"/>
                                            </p:tgtEl>
                                            <p:attrNameLst>
                                              <p:attrName>ppt_x</p:attrName>
                                            </p:attrNameLst>
                                          </p:cBhvr>
                                          <p:tavLst>
                                            <p:tav tm="0">
                                              <p:val>
                                                <p:strVal val="1+#ppt_w/2"/>
                                              </p:val>
                                            </p:tav>
                                            <p:tav tm="100000">
                                              <p:val>
                                                <p:strVal val="#ppt_x"/>
                                              </p:val>
                                            </p:tav>
                                          </p:tavLst>
                                        </p:anim>
                                        <p:anim calcmode="lin" valueType="num" p14:bounceEnd="84000">
                                          <p:cBhvr additive="base">
                                            <p:cTn id="25" dur="32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1600" fill="hold"/>
                                            <p:tgtEl>
                                              <p:spTgt spid="11"/>
                                            </p:tgtEl>
                                            <p:attrNameLst>
                                              <p:attrName>ppt_x</p:attrName>
                                            </p:attrNameLst>
                                          </p:cBhvr>
                                          <p:tavLst>
                                            <p:tav tm="0">
                                              <p:val>
                                                <p:strVal val="#ppt_x"/>
                                              </p:val>
                                            </p:tav>
                                            <p:tav tm="100000">
                                              <p:val>
                                                <p:strVal val="#ppt_x"/>
                                              </p:val>
                                            </p:tav>
                                          </p:tavLst>
                                        </p:anim>
                                        <p:anim calcmode="lin" valueType="num">
                                          <p:cBhvr additive="base">
                                            <p:cTn id="14" dur="16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1600" fill="hold"/>
                                            <p:tgtEl>
                                              <p:spTgt spid="15"/>
                                            </p:tgtEl>
                                            <p:attrNameLst>
                                              <p:attrName>ppt_x</p:attrName>
                                            </p:attrNameLst>
                                          </p:cBhvr>
                                          <p:tavLst>
                                            <p:tav tm="0">
                                              <p:val>
                                                <p:strVal val="0-#ppt_w/2"/>
                                              </p:val>
                                            </p:tav>
                                            <p:tav tm="100000">
                                              <p:val>
                                                <p:strVal val="#ppt_x"/>
                                              </p:val>
                                            </p:tav>
                                          </p:tavLst>
                                        </p:anim>
                                        <p:anim calcmode="lin" valueType="num">
                                          <p:cBhvr additive="base">
                                            <p:cTn id="20" dur="1600" fill="hold"/>
                                            <p:tgtEl>
                                              <p:spTgt spid="15"/>
                                            </p:tgtEl>
                                            <p:attrNameLst>
                                              <p:attrName>ppt_y</p:attrName>
                                            </p:attrNameLst>
                                          </p:cBhvr>
                                          <p:tavLst>
                                            <p:tav tm="0">
                                              <p:val>
                                                <p:strVal val="#ppt_y"/>
                                              </p:val>
                                            </p:tav>
                                            <p:tav tm="100000">
                                              <p:val>
                                                <p:strVal val="#ppt_y"/>
                                              </p:val>
                                            </p:tav>
                                          </p:tavLst>
                                        </p:anim>
                                      </p:childTnLst>
                                    </p:cTn>
                                  </p:par>
                                </p:childTnLst>
                              </p:cTn>
                            </p:par>
                            <p:par>
                              <p:cTn id="21" fill="hold">
                                <p:stCondLst>
                                  <p:cond delay="1600"/>
                                </p:stCondLst>
                                <p:childTnLst>
                                  <p:par>
                                    <p:cTn id="22" presetID="2" presetClass="entr" presetSubtype="2"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3200" fill="hold"/>
                                            <p:tgtEl>
                                              <p:spTgt spid="17"/>
                                            </p:tgtEl>
                                            <p:attrNameLst>
                                              <p:attrName>ppt_x</p:attrName>
                                            </p:attrNameLst>
                                          </p:cBhvr>
                                          <p:tavLst>
                                            <p:tav tm="0">
                                              <p:val>
                                                <p:strVal val="1+#ppt_w/2"/>
                                              </p:val>
                                            </p:tav>
                                            <p:tav tm="100000">
                                              <p:val>
                                                <p:strVal val="#ppt_x"/>
                                              </p:val>
                                            </p:tav>
                                          </p:tavLst>
                                        </p:anim>
                                        <p:anim calcmode="lin" valueType="num">
                                          <p:cBhvr additive="base">
                                            <p:cTn id="25" dur="32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15D5BA-8348-1AA0-2C8B-D7842ACC0A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679622" y="365125"/>
            <a:ext cx="10478528" cy="5387359"/>
          </a:xfrm>
          <a:prstGeom prst="rect">
            <a:avLst/>
          </a:prstGeom>
        </p:spPr>
      </p:pic>
      <p:sp>
        <p:nvSpPr>
          <p:cNvPr id="2" name="Title 1">
            <a:extLst>
              <a:ext uri="{FF2B5EF4-FFF2-40B4-BE49-F238E27FC236}">
                <a16:creationId xmlns:a16="http://schemas.microsoft.com/office/drawing/2014/main" id="{DC056CD7-4A19-561F-B14B-E0FA33BC88DF}"/>
              </a:ext>
            </a:extLst>
          </p:cNvPr>
          <p:cNvSpPr txBox="1">
            <a:spLocks noGrp="1" noRot="1" noMove="1" noResize="1" noEditPoints="1" noAdjustHandles="1" noChangeArrowheads="1" noChangeShapeType="1"/>
          </p:cNvSpPr>
          <p:nvPr>
            <p:ph type="title" idx="4294967295"/>
          </p:nvPr>
        </p:nvSpPr>
        <p:spPr>
          <a:xfrm rot="16200000">
            <a:off x="10716787" y="818215"/>
            <a:ext cx="1756434" cy="5847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0000"/>
                </a:solidFill>
                <a:effectLst/>
                <a:uLnTx/>
                <a:uFillTx/>
                <a:latin typeface="HelveticaNeueLT Pro 55 Roman" panose="020B0604020202020204"/>
                <a:ea typeface="+mn-ea"/>
                <a:cs typeface="+mn-cs"/>
              </a:rPr>
              <a:t>Game</a:t>
            </a:r>
          </a:p>
        </p:txBody>
      </p:sp>
      <p:pic>
        <p:nvPicPr>
          <p:cNvPr id="4" name="Picture 3" descr="A flooded street with buildings on the side">
            <a:extLst>
              <a:ext uri="{FF2B5EF4-FFF2-40B4-BE49-F238E27FC236}">
                <a16:creationId xmlns:a16="http://schemas.microsoft.com/office/drawing/2014/main" id="{0448FA33-DB73-16F6-F59C-35FC0485CC76}"/>
              </a:ext>
            </a:extLst>
          </p:cNvPr>
          <p:cNvPicPr>
            <a:picLocks noGrp="1" noRot="1" noChangeAspect="1" noMove="1" noResize="1" noEditPoints="1" noAdjustHandles="1" noChangeArrowheads="1" noChangeShapeType="1" noCrop="1"/>
          </p:cNvPicPr>
          <p:nvPr/>
        </p:nvPicPr>
        <p:blipFill>
          <a:blip r:embed="rId3">
            <a:grayscl/>
            <a:extLst>
              <a:ext uri="{28A0092B-C50C-407E-A947-70E740481C1C}">
                <a14:useLocalDpi xmlns:a14="http://schemas.microsoft.com/office/drawing/2010/main"/>
              </a:ext>
            </a:extLst>
          </a:blip>
          <a:stretch>
            <a:fillRect/>
          </a:stretch>
        </p:blipFill>
        <p:spPr>
          <a:xfrm>
            <a:off x="679622" y="274501"/>
            <a:ext cx="10478528" cy="5426612"/>
          </a:xfrm>
          <a:prstGeom prst="rect">
            <a:avLst/>
          </a:prstGeom>
        </p:spPr>
      </p:pic>
      <p:pic>
        <p:nvPicPr>
          <p:cNvPr id="7" name="Picture 6" descr="A person and person looking at a phone">
            <a:extLst>
              <a:ext uri="{FF2B5EF4-FFF2-40B4-BE49-F238E27FC236}">
                <a16:creationId xmlns:a16="http://schemas.microsoft.com/office/drawing/2014/main" id="{10D492B2-9939-C630-42A8-7E6EA380201E}"/>
              </a:ext>
            </a:extLst>
          </p:cNvPr>
          <p:cNvPicPr>
            <a:picLocks noGrp="1" noRot="1" noChangeAspect="1" noMove="1" noResize="1" noEditPoints="1" noAdjustHandles="1" noChangeArrowheads="1" noChangeShapeType="1" noCrop="1"/>
          </p:cNvPicPr>
          <p:nvPr/>
        </p:nvPicPr>
        <p:blipFill rotWithShape="1">
          <a:blip r:embed="rId4" cstate="email">
            <a:extLst>
              <a:ext uri="{28A0092B-C50C-407E-A947-70E740481C1C}">
                <a14:useLocalDpi xmlns:a14="http://schemas.microsoft.com/office/drawing/2010/main"/>
              </a:ext>
            </a:extLst>
          </a:blip>
          <a:srcRect/>
          <a:stretch/>
        </p:blipFill>
        <p:spPr>
          <a:xfrm>
            <a:off x="679622" y="325872"/>
            <a:ext cx="5959303" cy="5436137"/>
          </a:xfrm>
          <a:prstGeom prst="rect">
            <a:avLst/>
          </a:prstGeom>
        </p:spPr>
      </p:pic>
      <p:grpSp>
        <p:nvGrpSpPr>
          <p:cNvPr id="14" name="Group 13">
            <a:extLst>
              <a:ext uri="{FF2B5EF4-FFF2-40B4-BE49-F238E27FC236}">
                <a16:creationId xmlns:a16="http://schemas.microsoft.com/office/drawing/2014/main" id="{14E65E14-5F1A-2808-B316-C6F72843B44B}"/>
              </a:ext>
              <a:ext uri="{C183D7F6-B498-43B3-948B-1728B52AA6E4}">
                <adec:decorative xmlns:adec="http://schemas.microsoft.com/office/drawing/2017/decorative" val="1"/>
              </a:ext>
            </a:extLst>
          </p:cNvPr>
          <p:cNvGrpSpPr>
            <a:grpSpLocks noGrp="1" noUngrp="1" noRot="1" noMove="1" noResize="1"/>
          </p:cNvGrpSpPr>
          <p:nvPr/>
        </p:nvGrpSpPr>
        <p:grpSpPr>
          <a:xfrm>
            <a:off x="607389" y="2841189"/>
            <a:ext cx="3120853" cy="2965413"/>
            <a:chOff x="607389" y="2841189"/>
            <a:chExt cx="3120853" cy="2965413"/>
          </a:xfrm>
        </p:grpSpPr>
        <p:sp>
          <p:nvSpPr>
            <p:cNvPr id="8" name="Rectangle 7">
              <a:extLst>
                <a:ext uri="{FF2B5EF4-FFF2-40B4-BE49-F238E27FC236}">
                  <a16:creationId xmlns:a16="http://schemas.microsoft.com/office/drawing/2014/main" id="{437611ED-2F64-AC85-FC53-154648E4700E}"/>
                </a:ext>
              </a:extLst>
            </p:cNvPr>
            <p:cNvSpPr>
              <a:spLocks noGrp="1" noRot="1" noMove="1" noResize="1" noEditPoints="1" noAdjustHandles="1" noChangeArrowheads="1" noChangeShapeType="1"/>
            </p:cNvSpPr>
            <p:nvPr/>
          </p:nvSpPr>
          <p:spPr>
            <a:xfrm>
              <a:off x="607389" y="3038476"/>
              <a:ext cx="3120853" cy="2768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indent="0">
                <a:buNone/>
              </a:pPr>
              <a:r>
                <a:rPr lang="en-GB" sz="2400">
                  <a:solidFill>
                    <a:schemeClr val="tx1"/>
                  </a:solidFill>
                  <a:latin typeface="HelveticaNeueLT Pro 55 Roman"/>
                </a:rPr>
                <a:t>Zara’s dad isn’t sure either but does feel concerned. He suggests they look online together.</a:t>
              </a:r>
            </a:p>
          </p:txBody>
        </p:sp>
        <p:pic>
          <p:nvPicPr>
            <p:cNvPr id="13" name="Picture 12" descr="Shape&#10;&#10;Description automatically generated with medium confidence">
              <a:hlinkClick r:id="rId5" action="ppaction://hlinksldjump"/>
              <a:extLst>
                <a:ext uri="{FF2B5EF4-FFF2-40B4-BE49-F238E27FC236}">
                  <a16:creationId xmlns:a16="http://schemas.microsoft.com/office/drawing/2014/main" id="{15DF5F0C-C58B-CB5E-3421-92BB435DF94D}"/>
                </a:ext>
              </a:extLst>
            </p:cNvPr>
            <p:cNvPicPr>
              <a:picLocks noGrp="1" noRot="1" noChangeAspect="1" noMove="1" noResize="1" noEditPoints="1" noAdjustHandles="1" noChangeArrowheads="1" noChangeShapeType="1" noCrop="1"/>
            </p:cNvPicPr>
            <p:nvPr/>
          </p:nvPicPr>
          <p:blipFill>
            <a:blip r:embed="rId6" cstate="email">
              <a:extLst>
                <a:ext uri="{28A0092B-C50C-407E-A947-70E740481C1C}">
                  <a14:useLocalDpi xmlns:a14="http://schemas.microsoft.com/office/drawing/2010/main"/>
                </a:ext>
              </a:extLst>
            </a:blip>
            <a:stretch>
              <a:fillRect/>
            </a:stretch>
          </p:blipFill>
          <p:spPr>
            <a:xfrm>
              <a:off x="1033850" y="2841189"/>
              <a:ext cx="2091626" cy="1175622"/>
            </a:xfrm>
            <a:prstGeom prst="rect">
              <a:avLst/>
            </a:prstGeom>
          </p:spPr>
        </p:pic>
      </p:grpSp>
    </p:spTree>
    <p:extLst>
      <p:ext uri="{BB962C8B-B14F-4D97-AF65-F5344CB8AC3E}">
        <p14:creationId xmlns:p14="http://schemas.microsoft.com/office/powerpoint/2010/main" val="123001947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14:presetBounceEnd="64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64000">
                                          <p:cBhvr additive="base">
                                            <p:cTn id="11" dur="1400" fill="hold"/>
                                            <p:tgtEl>
                                              <p:spTgt spid="7"/>
                                            </p:tgtEl>
                                            <p:attrNameLst>
                                              <p:attrName>ppt_x</p:attrName>
                                            </p:attrNameLst>
                                          </p:cBhvr>
                                          <p:tavLst>
                                            <p:tav tm="0">
                                              <p:val>
                                                <p:strVal val="0-#ppt_w/2"/>
                                              </p:val>
                                            </p:tav>
                                            <p:tav tm="100000">
                                              <p:val>
                                                <p:strVal val="#ppt_x"/>
                                              </p:val>
                                            </p:tav>
                                          </p:tavLst>
                                        </p:anim>
                                        <p:anim calcmode="lin" valueType="num" p14:bounceEnd="64000">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900"/>
                                </p:stCondLst>
                                <p:childTnLst>
                                  <p:par>
                                    <p:cTn id="14" presetID="2" presetClass="entr" presetSubtype="8" fill="hold" nodeType="afterEffect" p14:presetBounceEnd="60000">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14:bounceEnd="60000">
                                          <p:cBhvr additive="base">
                                            <p:cTn id="16" dur="1500" fill="hold"/>
                                            <p:tgtEl>
                                              <p:spTgt spid="14"/>
                                            </p:tgtEl>
                                            <p:attrNameLst>
                                              <p:attrName>ppt_x</p:attrName>
                                            </p:attrNameLst>
                                          </p:cBhvr>
                                          <p:tavLst>
                                            <p:tav tm="0">
                                              <p:val>
                                                <p:strVal val="0-#ppt_w/2"/>
                                              </p:val>
                                            </p:tav>
                                            <p:tav tm="100000">
                                              <p:val>
                                                <p:strVal val="#ppt_x"/>
                                              </p:val>
                                            </p:tav>
                                          </p:tavLst>
                                        </p:anim>
                                        <p:anim calcmode="lin" valueType="num" p14:bounceEnd="60000">
                                          <p:cBhvr additive="base">
                                            <p:cTn id="17"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400" fill="hold"/>
                                            <p:tgtEl>
                                              <p:spTgt spid="7"/>
                                            </p:tgtEl>
                                            <p:attrNameLst>
                                              <p:attrName>ppt_x</p:attrName>
                                            </p:attrNameLst>
                                          </p:cBhvr>
                                          <p:tavLst>
                                            <p:tav tm="0">
                                              <p:val>
                                                <p:strVal val="0-#ppt_w/2"/>
                                              </p:val>
                                            </p:tav>
                                            <p:tav tm="100000">
                                              <p:val>
                                                <p:strVal val="#ppt_x"/>
                                              </p:val>
                                            </p:tav>
                                          </p:tavLst>
                                        </p:anim>
                                        <p:anim calcmode="lin" valueType="num">
                                          <p:cBhvr additive="base">
                                            <p:cTn id="12" dur="14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900"/>
                                </p:stCondLst>
                                <p:childTnLst>
                                  <p:par>
                                    <p:cTn id="14" presetID="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1500" fill="hold"/>
                                            <p:tgtEl>
                                              <p:spTgt spid="14"/>
                                            </p:tgtEl>
                                            <p:attrNameLst>
                                              <p:attrName>ppt_x</p:attrName>
                                            </p:attrNameLst>
                                          </p:cBhvr>
                                          <p:tavLst>
                                            <p:tav tm="0">
                                              <p:val>
                                                <p:strVal val="0-#ppt_w/2"/>
                                              </p:val>
                                            </p:tav>
                                            <p:tav tm="100000">
                                              <p:val>
                                                <p:strVal val="#ppt_x"/>
                                              </p:val>
                                            </p:tav>
                                          </p:tavLst>
                                        </p:anim>
                                        <p:anim calcmode="lin" valueType="num">
                                          <p:cBhvr additive="base">
                                            <p:cTn id="17" dur="1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70018B266A524D8C6ED64754E3AA0C" ma:contentTypeVersion="37" ma:contentTypeDescription="Create a new document." ma:contentTypeScope="" ma:versionID="c831e5b4ba52a2175605a5b4f6d6f25f">
  <xsd:schema xmlns:xsd="http://www.w3.org/2001/XMLSchema" xmlns:xs="http://www.w3.org/2001/XMLSchema" xmlns:p="http://schemas.microsoft.com/office/2006/metadata/properties" xmlns:ns2="097b2218-eb8c-44f0-b50d-d57756f492cd" xmlns:ns3="7aff5d3a-ac69-412e-8e86-2dc83d63a9de" targetNamespace="http://schemas.microsoft.com/office/2006/metadata/properties" ma:root="true" ma:fieldsID="f0fd2728a11996335c4f59060800ad63" ns2:_="" ns3:_="">
    <xsd:import namespace="097b2218-eb8c-44f0-b50d-d57756f492cd"/>
    <xsd:import namespace="7aff5d3a-ac69-412e-8e86-2dc83d63a9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Area"/>
                <xsd:element ref="ns3:HighLevelFolder"/>
                <xsd:element ref="ns3:SubFolder" minOccurs="0"/>
                <xsd:element ref="ns3:Archive" minOccurs="0"/>
                <xsd:element ref="ns3:Subfolder2" minOccurs="0"/>
                <xsd:element ref="ns3:Status" minOccurs="0"/>
                <xsd:element ref="ns3:GDPRnonCompliancedate" minOccurs="0"/>
                <xsd:element ref="ns3:Misc_x002e_" minOccurs="0"/>
                <xsd:element ref="ns3:MediaServiceLocation" minOccurs="0"/>
                <xsd:element ref="ns3:MediaLengthInSecond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7b2218-eb8c-44f0-b50d-d57756f492c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aff5d3a-ac69-412e-8e86-2dc83d63a9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Area" ma:index="19" ma:displayName="Area (of responsibility)" ma:description="An area of CE activity with a named manager responsible for it. " ma:format="Dropdown" ma:indexed="true" ma:internalName="Area">
      <xsd:simpleType>
        <xsd:restriction base="dms:Choice">
          <xsd:enumeration value="Adult Portfolio"/>
          <xsd:enumeration value="Learning Design"/>
          <xsd:enumeration value="Direct Delivery"/>
          <xsd:enumeration value="Learning and Development"/>
          <xsd:enumeration value="Marketing"/>
          <xsd:enumeration value="Youth Portfolio"/>
          <xsd:enumeration value="Leadership Team"/>
          <xsd:enumeration value="Funding"/>
        </xsd:restriction>
      </xsd:simpleType>
    </xsd:element>
    <xsd:element name="HighLevelFolder" ma:index="20" ma:displayName="High Level Folder" ma:description="The main types of document CE produce" ma:format="Dropdown" ma:indexed="true" ma:internalName="HighLevelFolder">
      <xsd:simpleType>
        <xsd:restriction base="dms:Choice">
          <xsd:enumeration value="Communication"/>
          <xsd:enumeration value="Learning Design"/>
          <xsd:enumeration value="Products"/>
          <xsd:enumeration value="Procedural Documents"/>
          <xsd:enumeration value="Policy Documents"/>
          <xsd:enumeration value="Portfolio"/>
          <xsd:enumeration value="Content Assets"/>
          <xsd:enumeration value="Strategy"/>
          <xsd:enumeration value="Research and Insight"/>
          <xsd:enumeration value="Products / Resources"/>
        </xsd:restriction>
      </xsd:simpleType>
    </xsd:element>
    <xsd:element name="SubFolder" ma:index="21" nillable="true" ma:displayName="Topic" ma:description="What overall topic does this file belong under? - A tag audit is currently ongoing, currently available tags are not representative of the final selection." ma:format="Dropdown" ma:internalName="SubFolder">
      <xsd:complexType>
        <xsd:complexContent>
          <xsd:extension base="dms:MultiChoice">
            <xsd:sequence>
              <xsd:element name="Value" maxOccurs="unbounded" minOccurs="0" nillable="true">
                <xsd:simpleType>
                  <xsd:restriction base="dms:Choice">
                    <xsd:enumeration value="-Apps"/>
                    <xsd:enumeration value="-Kindness"/>
                    <xsd:enumeration value="-Climate Change"/>
                    <xsd:enumeration value="-Curriculum"/>
                    <xsd:enumeration value="-Loneliness"/>
                    <xsd:enumeration value="-Disasters and Emergencies"/>
                    <xsd:enumeration value="-First Aid"/>
                    <xsd:enumeration value="-Refugees and Migration"/>
                    <xsd:enumeration value="-Empathy"/>
                    <xsd:enumeration value="-Pedagogy"/>
                    <xsd:enumeration value="-Agile"/>
                    <xsd:enumeration value="-Support Centre"/>
                    <xsd:enumeration value="-Recruitment and Development"/>
                    <xsd:enumeration value="-Volunteers"/>
                    <xsd:enumeration value="-Ways of Working"/>
                    <xsd:enumeration value="-Conflict"/>
                    <xsd:enumeration value="-Marketing Tools"/>
                    <xsd:enumeration value="-Preparedness"/>
                    <xsd:enumeration value="-Returning to Face to Face"/>
                    <xsd:enumeration value="-Handovers"/>
                    <xsd:enumeration value="-Wellbeing"/>
                    <xsd:enumeration value="-Equality Diversity and Inclusion (EDI)"/>
                    <xsd:enumeration value="- Adapt and Recover"/>
                    <xsd:enumeration value="-Health inequalities"/>
                    <xsd:enumeration value="-Education Standards"/>
                    <xsd:enumeration value="-Respect"/>
                  </xsd:restriction>
                </xsd:simpleType>
              </xsd:element>
            </xsd:sequence>
          </xsd:extension>
        </xsd:complexContent>
      </xsd:complexType>
    </xsd:element>
    <xsd:element name="Archive" ma:index="22" nillable="true" ma:displayName="Archive" ma:default="0" ma:description="If yes is selected the file will be archived and no longer appear in the general view. It will instead appear in the archive view." ma:format="Dropdown" ma:indexed="true" ma:internalName="Archive">
      <xsd:simpleType>
        <xsd:restriction base="dms:Boolean"/>
      </xsd:simpleType>
    </xsd:element>
    <xsd:element name="Subfolder2" ma:index="23" nillable="true" ma:displayName="Project" ma:description="Which Product or Project does this file relate to? - A tag audit is currently ongoing, currently available tags are not representative of the final selection." ma:format="Dropdown" ma:internalName="Subfolder2">
      <xsd:complexType>
        <xsd:complexContent>
          <xsd:extension base="dms:MultiChoice">
            <xsd:sequence>
              <xsd:element name="Value" maxOccurs="unbounded" minOccurs="0" nillable="true">
                <xsd:simpleType>
                  <xsd:restriction base="dms:Choice">
                    <xsd:enumeration value="-Drugs and Alcohol"/>
                    <xsd:enumeration value="-First Aid Champions"/>
                    <xsd:enumeration value="-Homelessness"/>
                    <xsd:enumeration value="-Knife Crime"/>
                    <xsd:enumeration value="-Lifescan"/>
                    <xsd:enumeration value="-Museums and Archives Posters"/>
                    <xsd:enumeration value="-Older People"/>
                    <xsd:enumeration value="-Sprint"/>
                    <xsd:enumeration value="-Summer of Kindness"/>
                    <xsd:enumeration value="-Training Programmes"/>
                    <xsd:enumeration value="-Bitesize"/>
                    <xsd:enumeration value="-Life Live It"/>
                    <xsd:enumeration value="-Global Disaster Preparedness Centre"/>
                    <xsd:enumeration value="-Not on Sunday"/>
                    <xsd:enumeration value="-World First Aid Day"/>
                    <xsd:enumeration value="-EveryDay First Aid"/>
                    <xsd:enumeration value="-EDI Working Group"/>
                    <xsd:enumeration value="-Scouts"/>
                    <xsd:enumeration value="-Vaccine Voices"/>
                    <xsd:enumeration value="-Refugee Week"/>
                    <xsd:enumeration value="-Newsthink"/>
                    <xsd:enumeration value="-Black Lives Matter"/>
                    <xsd:enumeration value="-Online Teaching Resource"/>
                    <xsd:enumeration value="-Education Standards"/>
                    <xsd:enumeration value="-Co-production"/>
                    <xsd:enumeration value="-Face to Face"/>
                    <xsd:enumeration value="Coping with challenges"/>
                    <xsd:enumeration value="Quality Assurance"/>
                  </xsd:restriction>
                </xsd:simpleType>
              </xsd:element>
            </xsd:sequence>
          </xsd:extension>
        </xsd:complexContent>
      </xsd:complexType>
    </xsd:element>
    <xsd:element name="Status" ma:index="24" nillable="true" ma:displayName="Status" ma:description="To show which of the documents reflects the final live product, and which are just drafts or supported development of product" ma:format="Dropdown" ma:internalName="Status">
      <xsd:simpleType>
        <xsd:union memberTypes="dms:Text">
          <xsd:simpleType>
            <xsd:restriction base="dms:Choice">
              <xsd:enumeration value="Live"/>
              <xsd:enumeration value="In review"/>
              <xsd:enumeration value="Draft"/>
              <xsd:enumeration value="Supporting documents"/>
              <xsd:enumeration value="Non GDPR Compliant"/>
            </xsd:restriction>
          </xsd:simpleType>
        </xsd:union>
      </xsd:simpleType>
    </xsd:element>
    <xsd:element name="GDPRnonCompliancedate" ma:index="25" nillable="true" ma:displayName="GDPR non Compliance date" ma:format="DateOnly" ma:indexed="true" ma:internalName="GDPRnonCompliancedate">
      <xsd:simpleType>
        <xsd:restriction base="dms:DateTime"/>
      </xsd:simpleType>
    </xsd:element>
    <xsd:element name="Misc_x002e_" ma:index="26" nillable="true" ma:displayName="Misc. " ma:description="After the file has been tagged under Topic and Project, this column is for any further description to be added. Please avoid acronyms where possible. " ma:format="Dropdown" ma:internalName="Misc_x002e_">
      <xsd:complexType>
        <xsd:complexContent>
          <xsd:extension base="dms:MultiChoice">
            <xsd:sequence>
              <xsd:element name="Value" maxOccurs="unbounded" minOccurs="0" nillable="true">
                <xsd:simpleType>
                  <xsd:restriction base="dms:Choice">
                    <xsd:enumeration value="Business Case"/>
                    <xsd:enumeration value="-Covid-19"/>
                    <xsd:enumeration value="-Comms Plans"/>
                    <xsd:enumeration value="-Creative"/>
                    <xsd:enumeration value="-Direct Delivery"/>
                    <xsd:enumeration value="-Discrimination"/>
                    <xsd:enumeration value="-Diversity"/>
                    <xsd:enumeration value="-Evaluation"/>
                    <xsd:enumeration value="-GDPR"/>
                    <xsd:enumeration value="-Guidance"/>
                    <xsd:enumeration value="-Induction"/>
                    <xsd:enumeration value="-Minutes"/>
                    <xsd:enumeration value="-Partnerships"/>
                    <xsd:enumeration value="-Printed Pack"/>
                    <xsd:enumeration value="-Retrospective"/>
                    <xsd:enumeration value="-Analysis"/>
                    <xsd:enumeration value="-21 Day Challenge"/>
                    <xsd:enumeration value="-Bookings"/>
                    <xsd:enumeration value="-Competitor Landscape"/>
                    <xsd:enumeration value="-Advocacy"/>
                    <xsd:enumeration value="-Style Guide"/>
                    <xsd:enumeration value="-Engagement"/>
                    <xsd:enumeration value="-Impact Assessment"/>
                    <xsd:enumeration value="-Evidence"/>
                    <xsd:enumeration value="-Kick-off"/>
                    <xsd:enumeration value="-Forms"/>
                    <xsd:enumeration value="-Kids Kits Cards"/>
                    <xsd:enumeration value="-Icons"/>
                    <xsd:enumeration value="-Intern"/>
                    <xsd:enumeration value="-Introduction"/>
                    <xsd:enumeration value="-July 2020 survey"/>
                    <xsd:enumeration value="-Lunch and Learn"/>
                    <xsd:enumeration value="-Visuals and Artwork"/>
                    <xsd:enumeration value="-Pilot"/>
                    <xsd:enumeration value="-Primary School"/>
                    <xsd:enumeration value="-Project Board"/>
                    <xsd:enumeration value="-React"/>
                    <xsd:enumeration value="-Recover"/>
                    <xsd:enumeration value="-Reflect"/>
                    <xsd:enumeration value="-Reporting"/>
                    <xsd:enumeration value="-Risk Assessments"/>
                    <xsd:enumeration value="-Secondary School"/>
                    <xsd:enumeration value="-Skill Guide"/>
                    <xsd:enumeration value="-Comms"/>
                    <xsd:enumeration value="-Content"/>
                    <xsd:enumeration value="-Other"/>
                    <xsd:enumeration value="-Welsh Language"/>
                    <xsd:enumeration value="-Sticker"/>
                    <xsd:enumeration value="-Minutes"/>
                    <xsd:enumeration value="-Template"/>
                    <xsd:enumeration value="-User Workshop"/>
                    <xsd:enumeration value="-Project Management"/>
                    <xsd:enumeration value="-Baby and Child"/>
                    <xsd:enumeration value="-E-mails"/>
                    <xsd:enumeration value="-Photos"/>
                    <xsd:enumeration value="-Video"/>
                    <xsd:enumeration value="Leaflet"/>
                  </xsd:restriction>
                </xsd:simpleType>
              </xsd:element>
            </xsd:sequence>
          </xsd:extension>
        </xsd:complexContent>
      </xsd:complexType>
    </xsd:element>
    <xsd:element name="MediaServiceLocation" ma:index="27" nillable="true" ma:displayName="Location" ma:internalName="MediaServiceLocation" ma:readOnly="true">
      <xsd:simpleType>
        <xsd:restriction base="dms:Text"/>
      </xsd:simpleType>
    </xsd:element>
    <xsd:element name="MediaLengthInSeconds" ma:index="28" nillable="true" ma:displayName="Length (seconds)" ma:internalName="MediaLengthInSeconds" ma:readOnly="true">
      <xsd:simpleType>
        <xsd:restriction base="dms:Unknown"/>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15167c16-a890-4d0e-8066-19c144e748d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Archive xmlns="7aff5d3a-ac69-412e-8e86-2dc83d63a9de">false</Archive>
    <Area xmlns="7aff5d3a-ac69-412e-8e86-2dc83d63a9de">Youth Portfolio</Area>
    <GDPRnonCompliancedate xmlns="7aff5d3a-ac69-412e-8e86-2dc83d63a9de" xsi:nil="true"/>
    <HighLevelFolder xmlns="7aff5d3a-ac69-412e-8e86-2dc83d63a9de">Products / Resources</HighLevelFolder>
    <Subfolder2 xmlns="7aff5d3a-ac69-412e-8e86-2dc83d63a9de" xsi:nil="true"/>
    <SubFolder xmlns="7aff5d3a-ac69-412e-8e86-2dc83d63a9de" xsi:nil="true"/>
    <Misc_x002e_ xmlns="7aff5d3a-ac69-412e-8e86-2dc83d63a9de" xsi:nil="true"/>
    <lcf76f155ced4ddcb4097134ff3c332f xmlns="7aff5d3a-ac69-412e-8e86-2dc83d63a9de">
      <Terms xmlns="http://schemas.microsoft.com/office/infopath/2007/PartnerControls"/>
    </lcf76f155ced4ddcb4097134ff3c332f>
    <Status xmlns="7aff5d3a-ac69-412e-8e86-2dc83d63a9d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38D1835-E29E-4CC2-B76D-5F14F30169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7b2218-eb8c-44f0-b50d-d57756f492cd"/>
    <ds:schemaRef ds:uri="7aff5d3a-ac69-412e-8e86-2dc83d63a9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95BCE63-4AB5-4467-A645-AE6B0421FE9F}">
  <ds:schemaRefs>
    <ds:schemaRef ds:uri="http://purl.org/dc/dcmitype/"/>
    <ds:schemaRef ds:uri="097b2218-eb8c-44f0-b50d-d57756f492cd"/>
    <ds:schemaRef ds:uri="http://schemas.openxmlformats.org/package/2006/metadata/core-properties"/>
    <ds:schemaRef ds:uri="http://schemas.microsoft.com/office/2006/documentManagement/types"/>
    <ds:schemaRef ds:uri="http://purl.org/dc/terms/"/>
    <ds:schemaRef ds:uri="http://purl.org/dc/elements/1.1/"/>
    <ds:schemaRef ds:uri="http://schemas.microsoft.com/office/2006/metadata/properties"/>
    <ds:schemaRef ds:uri="http://www.w3.org/XML/1998/namespace"/>
    <ds:schemaRef ds:uri="http://schemas.microsoft.com/office/infopath/2007/PartnerControls"/>
    <ds:schemaRef ds:uri="7aff5d3a-ac69-412e-8e86-2dc83d63a9de"/>
  </ds:schemaRefs>
</ds:datastoreItem>
</file>

<file path=customXml/itemProps3.xml><?xml version="1.0" encoding="utf-8"?>
<ds:datastoreItem xmlns:ds="http://schemas.openxmlformats.org/officeDocument/2006/customXml" ds:itemID="{49073DAD-D9D7-43C0-8312-5B8765C055A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3284</Words>
  <Application>Microsoft Office PowerPoint</Application>
  <PresentationFormat>Widescreen</PresentationFormat>
  <Paragraphs>357</Paragraphs>
  <Slides>40</Slides>
  <Notes>22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Arial</vt:lpstr>
      <vt:lpstr>Arial Rounded MT Bold</vt:lpstr>
      <vt:lpstr>Calibri</vt:lpstr>
      <vt:lpstr>Calibri Light</vt:lpstr>
      <vt:lpstr>FSEmeric</vt:lpstr>
      <vt:lpstr>HelveticaNeueLT Pro 45 Lt</vt:lpstr>
      <vt:lpstr>HelveticaNeueLT Pro 55 Roman</vt:lpstr>
      <vt:lpstr>HelveticaNeueLT Pro 65 Md</vt:lpstr>
      <vt:lpstr>Segoe Print</vt:lpstr>
      <vt:lpstr>System Font Regular</vt:lpstr>
      <vt:lpstr>Office Theme 2013 - 2022</vt:lpstr>
      <vt:lpstr>1_Office Theme</vt:lpstr>
      <vt:lpstr>Weather Together: Flooding – prepare your home</vt:lpstr>
      <vt:lpstr>Screensaver</vt:lpstr>
      <vt:lpstr>Pause</vt:lpstr>
      <vt:lpstr>Objective</vt:lpstr>
      <vt:lpstr>Big question</vt:lpstr>
      <vt:lpstr>Play the flood warning adventure 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vt:lpstr>
      <vt:lpstr>Game </vt:lpstr>
      <vt:lpstr>Game</vt:lpstr>
      <vt:lpstr>Game</vt:lpstr>
      <vt:lpstr>Game </vt:lpstr>
      <vt:lpstr>Did you find them all?</vt:lpstr>
      <vt:lpstr>Big question</vt:lpstr>
      <vt:lpstr>End</vt:lpstr>
      <vt:lpstr>Resources and support</vt:lpstr>
      <vt:lpstr>First aid app</vt:lpstr>
      <vt:lpstr>Where to find more information</vt:lpstr>
      <vt:lpstr>Flood maps in the UK</vt:lpstr>
      <vt:lpstr>Sources of support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2023-06-15T11:12:28Z</dcterms:created>
  <dcterms:modified xsi:type="dcterms:W3CDTF">2025-11-12T10:49:25Z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policyId">
    <vt:lpwstr/>
  </property>
  <property fmtid="{D5CDD505-2E9C-101B-9397-08002B2CF9AE}" pid="3" name="BRC-Classification">
    <vt:lpwstr/>
  </property>
  <property fmtid="{D5CDD505-2E9C-101B-9397-08002B2CF9AE}" pid="4" name="MediaServiceImageTags">
    <vt:lpwstr/>
  </property>
  <property fmtid="{D5CDD505-2E9C-101B-9397-08002B2CF9AE}" pid="5" name="ContentTypeId">
    <vt:lpwstr>0x0101002470018B266A524D8C6ED64754E3AA0C</vt:lpwstr>
  </property>
  <property fmtid="{D5CDD505-2E9C-101B-9397-08002B2CF9AE}" pid="6" name="ItemRetentionFormula">
    <vt:lpwstr/>
  </property>
  <property fmtid="{D5CDD505-2E9C-101B-9397-08002B2CF9AE}" pid="7" name="b5bd0e747d9243cdba6014139b7d7e8a">
    <vt:lpwstr/>
  </property>
  <property fmtid="{D5CDD505-2E9C-101B-9397-08002B2CF9AE}" pid="8" name="BRC_x002d_Classification">
    <vt:lpwstr/>
  </property>
  <property fmtid="{D5CDD505-2E9C-101B-9397-08002B2CF9AE}" pid="9" name="TaxCatchAll">
    <vt:lpwstr/>
  </property>
</Properties>
</file>