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358" r:id="rId2"/>
    <p:sldId id="256" r:id="rId3"/>
    <p:sldId id="257" r:id="rId4"/>
    <p:sldId id="359" r:id="rId5"/>
    <p:sldId id="260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321" autoAdjust="0"/>
  </p:normalViewPr>
  <p:slideViewPr>
    <p:cSldViewPr snapToGrid="0">
      <p:cViewPr>
        <p:scale>
          <a:sx n="40" d="100"/>
          <a:sy n="40" d="100"/>
        </p:scale>
        <p:origin x="1236" y="6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18" Type="http://schemas.openxmlformats.org/officeDocument/2006/relationships/customXml" Target="../customXml/item4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6A6E7D-26E9-4E21-BAD7-A142FD1E4B84}" type="datetimeFigureOut">
              <a:rPr lang="en-GB" smtClean="0"/>
              <a:t>09/09/2020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405798-D16A-4311-8393-696408B60B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0357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dirty="0"/>
          </a:p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8070E-2810-4E5C-83CC-655FBDA0136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2670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405798-D16A-4311-8393-696408B60B1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4921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405798-D16A-4311-8393-696408B60B1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081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405798-D16A-4311-8393-696408B60B1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0195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405798-D16A-4311-8393-696408B60B1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0179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FF689-AA7A-4A62-9264-BC698FA17A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141158-FE1A-4FF6-A93D-FFB8A6277B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612FE0-4775-4DA8-B3D3-170F853BA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C367E-2F39-47A2-85AB-9094C2ACA8DC}" type="datetimeFigureOut">
              <a:rPr lang="en-GB" smtClean="0"/>
              <a:t>09/09/2020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193141-DFD9-413C-8DEC-F121D38C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E5CE7A-6929-4356-9137-9A4676440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F9385-64C7-47E4-840D-46651E3F27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2392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85F9B-3403-4BE1-A42A-392992F1F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67D0AC-869B-4662-8884-3D92AF866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8EA1B4-0FDE-4E8D-ADA1-43553B7DE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C367E-2F39-47A2-85AB-9094C2ACA8DC}" type="datetimeFigureOut">
              <a:rPr lang="en-GB" smtClean="0"/>
              <a:t>09/09/2020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F91653-AC75-4254-8B27-097F0DA34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BF864-E14C-41D9-A79D-53C7E90CA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F9385-64C7-47E4-840D-46651E3F27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416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5BE12E-D255-49D1-B170-B8E6688906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153B0C-79BD-437A-8495-9257D89BB4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C57CD1-CB8E-4E22-95ED-0765BA757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C367E-2F39-47A2-85AB-9094C2ACA8DC}" type="datetimeFigureOut">
              <a:rPr lang="en-GB" smtClean="0"/>
              <a:t>09/09/2020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A74718-2EAA-4AE5-8D9E-B55091BB3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D4115F-CE6A-4E71-8B7C-08F1DFC54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F9385-64C7-47E4-840D-46651E3F27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7536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Sky No First Ai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086FC8E7-4E54-4892-B2A4-A9CCDB87AE7B}"/>
              </a:ext>
            </a:extLst>
          </p:cNvPr>
          <p:cNvSpPr/>
          <p:nvPr userDrawn="1"/>
        </p:nvSpPr>
        <p:spPr>
          <a:xfrm>
            <a:off x="1" y="0"/>
            <a:ext cx="11209572" cy="3171825"/>
          </a:xfrm>
          <a:prstGeom prst="rect">
            <a:avLst/>
          </a:prstGeom>
          <a:solidFill>
            <a:srgbClr val="BAD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305175" y="1717867"/>
            <a:ext cx="9561138" cy="127919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8250" b="1" kern="1200" spc="0" baseline="0" dirty="0">
                <a:solidFill>
                  <a:sysClr val="windowText" lastClr="000000"/>
                </a:solidFill>
                <a:latin typeface="HelveticaNeueLT Pro 65 Md" panose="020B08040202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Title.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371475" y="3424049"/>
            <a:ext cx="5622925" cy="76694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2550" b="1" kern="1200" spc="0" baseline="0" dirty="0">
                <a:solidFill>
                  <a:schemeClr val="tx1"/>
                </a:solidFill>
                <a:latin typeface="HelveticaNeueLT Pro 55 Roman" panose="020B0604020202020204" pitchFamily="34" charset="0"/>
                <a:ea typeface="+mn-ea"/>
                <a:cs typeface="Arial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subtitle style</a:t>
            </a:r>
            <a:endParaRPr/>
          </a:p>
        </p:txBody>
      </p:sp>
      <p:pic>
        <p:nvPicPr>
          <p:cNvPr id="83" name="Graphic 82">
            <a:extLst>
              <a:ext uri="{FF2B5EF4-FFF2-40B4-BE49-F238E27FC236}">
                <a16:creationId xmlns:a16="http://schemas.microsoft.com/office/drawing/2014/main" id="{099FBCD3-5FC8-4190-8A56-156431E9AA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09573" y="0"/>
            <a:ext cx="981075" cy="3171825"/>
          </a:xfrm>
          <a:prstGeom prst="rect">
            <a:avLst/>
          </a:prstGeom>
        </p:spPr>
      </p:pic>
      <p:sp>
        <p:nvSpPr>
          <p:cNvPr id="89" name="Text Placeholder 88">
            <a:extLst>
              <a:ext uri="{FF2B5EF4-FFF2-40B4-BE49-F238E27FC236}">
                <a16:creationId xmlns:a16="http://schemas.microsoft.com/office/drawing/2014/main" id="{ACDA6870-560A-4239-A835-11AD03DE24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4175" y="4351194"/>
            <a:ext cx="5610225" cy="230832"/>
          </a:xfrm>
        </p:spPr>
        <p:txBody>
          <a:bodyPr/>
          <a:lstStyle>
            <a:lvl1pPr>
              <a:defRPr lang="en-US" sz="1500" b="1" kern="1200" spc="-15" dirty="0" smtClean="0">
                <a:solidFill>
                  <a:srgbClr val="EE2A24"/>
                </a:solidFill>
                <a:latin typeface="HelveticaNeueLT Pro 55 Roman" panose="020B0604020202020204" pitchFamily="34" charset="0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42CC93B-4973-47B0-86ED-083E23021FA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92838" y="3429000"/>
            <a:ext cx="5613400" cy="3043238"/>
          </a:xfrm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5644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B44D4-2F56-4E21-A965-7C48E9C24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E042B-1240-4FDD-BCEE-508F4BA63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26A8DF-21AC-4669-9FEE-98D842652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C367E-2F39-47A2-85AB-9094C2ACA8DC}" type="datetimeFigureOut">
              <a:rPr lang="en-GB" smtClean="0"/>
              <a:t>09/09/2020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BA3478-DAFA-4B22-B969-4326F7868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2947E8-81F4-44C9-949D-DAB005DF7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F9385-64C7-47E4-840D-46651E3F27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6992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976-A240-4D89-AF52-A0BF349C8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3AA438-7185-4972-8C39-C28BBE59D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681A1-6B4D-4D60-8C46-1753195EB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C367E-2F39-47A2-85AB-9094C2ACA8DC}" type="datetimeFigureOut">
              <a:rPr lang="en-GB" smtClean="0"/>
              <a:t>09/09/2020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21CD8-2738-4A0C-A6AA-4653340EF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FD337-2AB5-43AC-A247-F7A0D55D2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F9385-64C7-47E4-840D-46651E3F27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387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A4C38-3A5B-4ECF-8A3F-CE10BB740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46800B-D3B0-4B95-8C9A-06E577F36D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711135-D8AC-4D3E-8C21-7EF556279B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3CD461-7BA7-4209-A75C-EB39185B5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C367E-2F39-47A2-85AB-9094C2ACA8DC}" type="datetimeFigureOut">
              <a:rPr lang="en-GB" smtClean="0"/>
              <a:t>09/09/2020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8B5A11-AADB-45E4-9928-0ABC9787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AD3020-D571-48B7-927A-EAAC2651B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F9385-64C7-47E4-840D-46651E3F27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6606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1BB54-79FC-458E-B629-423BE5EFA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A9D51C-B60A-45C5-9279-44CA858D4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83CC3-CC98-4AC8-BD8F-EBFE2EEF11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9A6C34-A52C-4D21-9C95-DCBD0DA4B5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41601F-7DEE-4F9F-A219-9F26E204E1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91E2FC-EF25-4948-9FA6-4F2E3968F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C367E-2F39-47A2-85AB-9094C2ACA8DC}" type="datetimeFigureOut">
              <a:rPr lang="en-GB" smtClean="0"/>
              <a:t>09/09/2020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21D3D7-B215-4B01-BD5C-D40B4B3E6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1407DA-A866-4335-B615-C38021B94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F9385-64C7-47E4-840D-46651E3F27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946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70A3F-1C44-4435-9DA3-10C373B38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9ABC0A-DDE4-4483-B846-CF086C440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C367E-2F39-47A2-85AB-9094C2ACA8DC}" type="datetimeFigureOut">
              <a:rPr lang="en-GB" smtClean="0"/>
              <a:t>09/09/2020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580B0F-2417-4834-AC3A-7D95F19B3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F722EB-7D30-4E00-9956-792058BA7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F9385-64C7-47E4-840D-46651E3F27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0758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C4B941-2728-44AE-9906-FB55A6D27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C367E-2F39-47A2-85AB-9094C2ACA8DC}" type="datetimeFigureOut">
              <a:rPr lang="en-GB" smtClean="0"/>
              <a:t>09/09/2020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875EE2-FBC3-445C-92BB-A5953812A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1B73FA-EEF2-4C02-9C40-3CFCC932A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F9385-64C7-47E4-840D-46651E3F27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3097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3AD7B-22F6-4DB4-8F83-609046887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6BBC7-9903-42F6-A3E2-6B899503FB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56EF84-3A0B-4541-A505-7B06B1B7C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C74A55-A57E-4C90-B7FB-3D71E0C20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C367E-2F39-47A2-85AB-9094C2ACA8DC}" type="datetimeFigureOut">
              <a:rPr lang="en-GB" smtClean="0"/>
              <a:t>09/09/2020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041F5C-3EAC-4E96-B890-9053A4995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ECCAB9-5AED-40CE-93AD-82BB3BD4A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F9385-64C7-47E4-840D-46651E3F27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5183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4FB35-C090-41A3-8310-564A90589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67EE6E-8F89-4AA4-8A33-27C7721764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C6D6D6-2ED3-4B88-AF6B-5CB716BC9C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85A352-1F60-4E0B-9048-5237FE17E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C367E-2F39-47A2-85AB-9094C2ACA8DC}" type="datetimeFigureOut">
              <a:rPr lang="en-GB" smtClean="0"/>
              <a:t>09/09/2020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7774BE-FF88-48EC-9E1B-ABF615D30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3A116F-1C5D-44FE-A01C-389BF0077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F9385-64C7-47E4-840D-46651E3F27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947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156476-4674-4DFE-B32B-5D459D0A7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41B3AB-0CDC-4864-8403-F921FA3353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510C33-ED35-493A-B315-EC5FDAF8A1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C367E-2F39-47A2-85AB-9094C2ACA8DC}" type="datetimeFigureOut">
              <a:rPr lang="en-GB" smtClean="0"/>
              <a:t>10/09/2020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1C8341-DDC3-4FF9-95E0-7143A49999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480AAF-4263-4D2E-91A1-40E00E5B94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F9385-64C7-47E4-840D-46651E3F274A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20A8584-F13D-4C3A-ADD8-714A3BC8D96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982200" y="5886450"/>
            <a:ext cx="220980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518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ww.redcross.org.uk/get-involved/teaching-resources" TargetMode="External"/><Relationship Id="rId4" Type="http://schemas.openxmlformats.org/officeDocument/2006/relationships/image" Target="../media/image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C8236-66ED-4BC1-A2C2-3DE4DA1C39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1237197"/>
            <a:ext cx="9561138" cy="1279196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Choice and making decisions</a:t>
            </a:r>
            <a:r>
              <a:rPr lang="en-GB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AAED71-405E-403E-91C2-DFAF88790B0D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800" dirty="0"/>
              <a:t>Back to better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12C745-183C-4F97-8F3E-DC8A8A9ADC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7377" y="3960165"/>
            <a:ext cx="5610225" cy="23083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/>
              <a:t>September 2020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FE221E2-A1D2-4D5C-951B-0D640FFE6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18988" y="5358025"/>
            <a:ext cx="911270" cy="840629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CEFA5E1F-2460-4F1C-B28E-907F71464E84}"/>
              </a:ext>
            </a:extLst>
          </p:cNvPr>
          <p:cNvSpPr txBox="1">
            <a:spLocks/>
          </p:cNvSpPr>
          <p:nvPr/>
        </p:nvSpPr>
        <p:spPr>
          <a:xfrm>
            <a:off x="8163773" y="5853157"/>
            <a:ext cx="3537680" cy="76694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550" b="1" kern="1200" spc="0" baseline="0" dirty="0">
                <a:solidFill>
                  <a:schemeClr val="tx1"/>
                </a:solidFill>
                <a:latin typeface="HelveticaNeueLT Pro 55 Roman" panose="020B0604020202020204" pitchFamily="34" charset="0"/>
                <a:ea typeface="+mn-ea"/>
                <a:cs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000"/>
              <a:t>For full teaching resources </a:t>
            </a:r>
            <a:r>
              <a:rPr lang="en-GB" sz="2000">
                <a:hlinkClick r:id="rId5"/>
              </a:rPr>
              <a:t>visit our website</a:t>
            </a:r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3666622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3C3D3E4D-2A03-4382-8ACF-56DAC1B20D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" b="7"/>
          <a:stretch/>
        </p:blipFill>
        <p:spPr>
          <a:xfrm>
            <a:off x="770867" y="579414"/>
            <a:ext cx="2849586" cy="2849586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87FD5C58-02C7-4026-A435-8270A6D9EB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" r="7" b="7"/>
          <a:stretch/>
        </p:blipFill>
        <p:spPr>
          <a:xfrm>
            <a:off x="4238372" y="3429000"/>
            <a:ext cx="2849586" cy="2849586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93E54091-2042-4D91-A4FF-FECDCBCD78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" r="7" b="7"/>
          <a:stretch/>
        </p:blipFill>
        <p:spPr>
          <a:xfrm>
            <a:off x="7705878" y="579414"/>
            <a:ext cx="2849586" cy="2849586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44366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Children playing on climbing frame. Six children are standing very close to each other on a balance beam.">
            <a:extLst>
              <a:ext uri="{FF2B5EF4-FFF2-40B4-BE49-F238E27FC236}">
                <a16:creationId xmlns:a16="http://schemas.microsoft.com/office/drawing/2014/main" id="{CEB62B0D-73C5-4344-AF99-3F6DAAA863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4" b="762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092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Boy sitting in a dark room looking at a digital tablet">
            <a:extLst>
              <a:ext uri="{FF2B5EF4-FFF2-40B4-BE49-F238E27FC236}">
                <a16:creationId xmlns:a16="http://schemas.microsoft.com/office/drawing/2014/main" id="{73F3D595-2AC3-4A8B-8739-688F57BE85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7" b="361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787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Content Placeholder 9" descr="Group of 6 teenagers sitting picnicking in the park. They are sitting very close to each other on a small blanket and eating a box of pizza.">
            <a:extLst>
              <a:ext uri="{FF2B5EF4-FFF2-40B4-BE49-F238E27FC236}">
                <a16:creationId xmlns:a16="http://schemas.microsoft.com/office/drawing/2014/main" id="{988F8087-F74A-4F69-9577-63AC7F49D9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5" b="11480"/>
          <a:stretch/>
        </p:blipFill>
        <p:spPr>
          <a:xfrm>
            <a:off x="-1524" y="0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1094725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Content Placeholder 6" descr="A family of 11 having a birthday party in their house. They are all standing around a table with a birthday cake on it, and candles on the cake. They are singing happy birthday. It's the dad of the family's birthday. His elderly mother is standing behind him.">
            <a:extLst>
              <a:ext uri="{FF2B5EF4-FFF2-40B4-BE49-F238E27FC236}">
                <a16:creationId xmlns:a16="http://schemas.microsoft.com/office/drawing/2014/main" id="{544FD3CC-7191-40E3-8D00-98DDA84009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906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Elderly woman standing in her house looking out of her window. She is holding a walking stick.">
            <a:extLst>
              <a:ext uri="{FF2B5EF4-FFF2-40B4-BE49-F238E27FC236}">
                <a16:creationId xmlns:a16="http://schemas.microsoft.com/office/drawing/2014/main" id="{1F00C0D7-23E5-48EC-AC87-2A03F6A4F9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605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9D983-F63D-4BEC-8FDC-69628086A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 descr="A teenager sitting at a desk on his computer. He looks concerned at something he sees.">
            <a:extLst>
              <a:ext uri="{FF2B5EF4-FFF2-40B4-BE49-F238E27FC236}">
                <a16:creationId xmlns:a16="http://schemas.microsoft.com/office/drawing/2014/main" id="{9B61D100-C32E-46A7-80BD-5D478818B3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35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119735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70018B266A524D8C6ED64754E3AA0C" ma:contentTypeVersion="25" ma:contentTypeDescription="Create a new document." ma:contentTypeScope="" ma:versionID="feb4a4c1a042b069db5e401db61d0255">
  <xsd:schema xmlns:xsd="http://www.w3.org/2001/XMLSchema" xmlns:xs="http://www.w3.org/2001/XMLSchema" xmlns:p="http://schemas.microsoft.com/office/2006/metadata/properties" xmlns:ns1="http://schemas.microsoft.com/sharepoint/v3" xmlns:ns2="097b2218-eb8c-44f0-b50d-d57756f492cd" xmlns:ns3="7aff5d3a-ac69-412e-8e86-2dc83d63a9de" targetNamespace="http://schemas.microsoft.com/office/2006/metadata/properties" ma:root="true" ma:fieldsID="5cbefe7f1e47e86ce3c9bb9e00062b01" ns1:_="" ns2:_="" ns3:_="">
    <xsd:import namespace="http://schemas.microsoft.com/sharepoint/v3"/>
    <xsd:import namespace="097b2218-eb8c-44f0-b50d-d57756f492cd"/>
    <xsd:import namespace="7aff5d3a-ac69-412e-8e86-2dc83d63a9d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ServiceName" minOccurs="0"/>
                <xsd:element ref="ns3:Area"/>
                <xsd:element ref="ns3:HighLevelFolder"/>
                <xsd:element ref="ns3:SubFolder" minOccurs="0"/>
                <xsd:element ref="ns3:Archive" minOccurs="0"/>
                <xsd:element ref="ns3:Subfolder2" minOccurs="0"/>
                <xsd:element ref="ns3:Status" minOccurs="0"/>
                <xsd:element ref="ns1:_dlc_Exempt" minOccurs="0"/>
                <xsd:element ref="ns1:_dlc_ExpireDateSaved" minOccurs="0"/>
                <xsd:element ref="ns1:_dlc_ExpireDate" minOccurs="0"/>
                <xsd:element ref="ns3:GDPRnonCompliance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dlc_Exempt" ma:index="26" nillable="true" ma:displayName="Exempt from Policy" ma:hidden="true" ma:internalName="_dlc_Exempt" ma:readOnly="true">
      <xsd:simpleType>
        <xsd:restriction base="dms:Unknown"/>
      </xsd:simpleType>
    </xsd:element>
    <xsd:element name="_dlc_ExpireDateSaved" ma:index="27" nillable="true" ma:displayName="Original Expiration Date" ma:hidden="true" ma:internalName="_dlc_ExpireDateSaved" ma:readOnly="true">
      <xsd:simpleType>
        <xsd:restriction base="dms:DateTime"/>
      </xsd:simpleType>
    </xsd:element>
    <xsd:element name="_dlc_ExpireDate" ma:index="28" nillable="true" ma:displayName="Expiration Date" ma:description="" ma:hidden="true" ma:indexed="true" ma:internalName="_dlc_ExpireDat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7b2218-eb8c-44f0-b50d-d57756f492c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ff5d3a-ac69-412e-8e86-2dc83d63a9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ServiceName" ma:index="19" nillable="true" ma:displayName="Service Name" ma:default="Community Education" ma:description="Which Service do the documents belong to?" ma:format="Dropdown" ma:internalName="ServiceName">
      <xsd:simpleType>
        <xsd:union memberTypes="dms:Text">
          <xsd:simpleType>
            <xsd:restriction base="dms:Choice">
              <xsd:enumeration value="Community Education"/>
              <xsd:enumeration value="Choice 2"/>
              <xsd:enumeration value="Choice 3"/>
            </xsd:restriction>
          </xsd:simpleType>
        </xsd:union>
      </xsd:simpleType>
    </xsd:element>
    <xsd:element name="Area" ma:index="20" ma:displayName="Area (of responsibility)" ma:description="An area of CE activity with a named manager responsible for it." ma:format="Dropdown" ma:internalName="Area">
      <xsd:simpleType>
        <xsd:restriction base="dms:Choice">
          <xsd:enumeration value="Adult Portfolio"/>
          <xsd:enumeration value="Learning Design"/>
          <xsd:enumeration value="Direct Delivery"/>
          <xsd:enumeration value="Learning and Development"/>
          <xsd:enumeration value="Marketing"/>
          <xsd:enumeration value="Youth Portfolio"/>
          <xsd:enumeration value="Leadership Team"/>
        </xsd:restriction>
      </xsd:simpleType>
    </xsd:element>
    <xsd:element name="HighLevelFolder" ma:index="21" ma:displayName="High Level Folder" ma:description="The main types of document CE produce" ma:format="Dropdown" ma:internalName="HighLevelFolder">
      <xsd:simpleType>
        <xsd:restriction base="dms:Choice">
          <xsd:enumeration value="Communication"/>
          <xsd:enumeration value="Research"/>
          <xsd:enumeration value="Learning Design"/>
          <xsd:enumeration value="Products"/>
          <xsd:enumeration value="Procedural Documents"/>
          <xsd:enumeration value="Policy Documents"/>
          <xsd:enumeration value="Portfolio"/>
          <xsd:enumeration value="Content Assets"/>
          <xsd:enumeration value="Strategy"/>
          <xsd:enumeration value="Research and Insight"/>
          <xsd:enumeration value="Session Details"/>
        </xsd:restriction>
      </xsd:simpleType>
    </xsd:element>
    <xsd:element name="SubFolder" ma:index="22" nillable="true" ma:displayName="Sub folder" ma:description="What in a more specific way links the documents - what product/ project/ issue is it related to" ma:format="Dropdown" ma:internalName="SubFolder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Support Centre"/>
                        <xsd:enumeration value="Newsthink"/>
                        <xsd:enumeration value="WOW"/>
                        <xsd:enumeration value="Kindness Resources"/>
                        <xsd:enumeration value="Summer of Kindness"/>
                        <xsd:enumeration value="First Aid Champions"/>
                        <xsd:enumeration value="Other online teaching resources"/>
                        <xsd:enumeration value="Partnerships"/>
                        <xsd:enumeration value="Covid 19"/>
                        <xsd:enumeration value="Guidance"/>
                        <xsd:enumeration value="Direct Delivery"/>
                        <xsd:enumeration value="Pedagogy"/>
                        <xsd:enumeration value="General / Overview"/>
                        <xsd:enumeration value="Comms Plans"/>
                        <xsd:enumeration value="Curriculum/ School links"/>
                        <xsd:enumeration value="Emails"/>
                        <xsd:enumeration value="Web"/>
                        <xsd:enumeration value="Creative"/>
                        <xsd:enumeration value="Social"/>
                        <xsd:enumeration value="Meetings Recordings"/>
                        <xsd:enumeration value="Sprints"/>
                        <xsd:enumeration value="Printed pack"/>
                        <xsd:enumeration value="Older People"/>
                        <xsd:enumeration value="Drugs and Alcohol"/>
                        <xsd:enumeration value="Homelessness"/>
                        <xsd:enumeration value="GDPR"/>
                        <xsd:enumeration value="Baby and Child"/>
                        <xsd:enumeration value="Evaluation"/>
                        <xsd:enumeration value="DCMS"/>
                        <xsd:enumeration value="Knife Crime"/>
                        <xsd:enumeration value="Back to better"/>
                        <xsd:enumeration value="Training Programmes &amp; training needs analysis"/>
                        <xsd:enumeration value="Volunteers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Archive" ma:index="23" nillable="true" ma:displayName="Archive" ma:default="0" ma:description="If yes is selected the file will be archived and no longer appear in the general view. It will instead appear in the archive view." ma:format="Dropdown" ma:indexed="true" ma:internalName="Archive">
      <xsd:simpleType>
        <xsd:restriction base="dms:Boolean"/>
      </xsd:simpleType>
    </xsd:element>
    <xsd:element name="Subfolder2" ma:index="24" nillable="true" ma:displayName="Sub folder 2" ma:description="What is the content in relation to i.e. the theme/ subject/ audience/ apecific partner etc" ma:format="Dropdown" ma:internalName="Subfolder2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Empathy and migration"/>
                        <xsd:enumeration value="Kindness"/>
                        <xsd:enumeration value="Wellbeing"/>
                        <xsd:enumeration value="Empathy"/>
                        <xsd:enumeration value="First Aid"/>
                        <xsd:enumeration value="Black Lives Matter"/>
                        <xsd:enumeration value="Guidance"/>
                        <xsd:enumeration value="Older People"/>
                        <xsd:enumeration value="Museum and archives"/>
                        <xsd:enumeration value="Climate Centre"/>
                        <xsd:enumeration value="GDPC Kids kit cards"/>
                        <xsd:enumeration value="Scouts"/>
                        <xsd:enumeration value="Paw Patrol"/>
                        <xsd:enumeration value="Policies"/>
                        <xsd:enumeration value="Loneliness"/>
                        <xsd:enumeration value="Forms"/>
                        <xsd:enumeration value="Delivery Methods (what learners do)"/>
                        <xsd:enumeration value="Resources (materials for learners)"/>
                        <xsd:enumeration value="Content (knowledge and Skills)"/>
                        <xsd:enumeration value="Marketing Tools"/>
                        <xsd:enumeration value="Workshop Booking Forms"/>
                        <xsd:enumeration value="Request Forms"/>
                        <xsd:enumeration value="Risk Assessments"/>
                        <xsd:enumeration value="Targeting Documents"/>
                        <xsd:enumeration value="Returning to F2F"/>
                        <xsd:enumeration value="Recruitment and Development"/>
                        <xsd:enumeration value="Recover"/>
                        <xsd:enumeration value="React"/>
                        <xsd:enumeration value="Reflect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Status" ma:index="25" nillable="true" ma:displayName="Status" ma:description="To show which of the documents reflects the final live product, and which are just drafts or supported development of product" ma:format="Dropdown" ma:internalName="Status">
      <xsd:simpleType>
        <xsd:union memberTypes="dms:Text">
          <xsd:simpleType>
            <xsd:restriction base="dms:Choice">
              <xsd:enumeration value="Live"/>
              <xsd:enumeration value="In review"/>
              <xsd:enumeration value="Draft"/>
              <xsd:enumeration value="Supporting documents"/>
              <xsd:enumeration value="Non GDPR Compliant"/>
            </xsd:restriction>
          </xsd:simpleType>
        </xsd:union>
      </xsd:simpleType>
    </xsd:element>
    <xsd:element name="GDPRnonCompliancedate" ma:index="29" nillable="true" ma:displayName="GDPR non Compliance date" ma:format="DateOnly" ma:internalName="GDPRnonCompliancedat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p:Policy xmlns:p="office.server.policy" id="" local="true">
  <p:Name>Document</p:Name>
  <p:Description>Use for all documents that are not required to be retained for longer than 1 year after last modified.</p:Description>
  <p:Statement/>
  <p:PolicyItems>
    <p:PolicyItem featureId="Microsoft.Office.RecordsManagement.PolicyFeatures.Expiration" staticId="0x0101002470018B266A524D8C6ED64754E3AA0C|1589124849" UniqueId="19f723c3-1177-4c73-87b1-7fe8c883dc00">
      <p:Name>Retention</p:Name>
      <p:Description>Automatic scheduling of content for processing, and performing a retention action on content that has reached its due date.</p:Description>
      <p:CustomData>
        <Schedules nextStageId="2">
          <Schedule type="Default">
            <stages>
              <data stageId="1">
                <formula id="Microsoft.Office.RecordsManagement.PolicyFeatures.Expiration.Formula.BuiltIn">
                  <number>1</number>
                  <property>Modified</property>
                  <propertyId>28cf69c5-fa48-462a-b5cd-27b6f9d2bd5f</propertyId>
                  <period>years</period>
                </formula>
                <action type="action" id="Microsoft.Office.RecordsManagement.PolicyFeatures.Expiration.Action.MoveToRecycleBin"/>
              </data>
            </stages>
          </Schedule>
        </Schedules>
      </p:CustomData>
    </p:PolicyItem>
  </p:PolicyItems>
</p:Policy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ubfolder2 xmlns="7aff5d3a-ac69-412e-8e86-2dc83d63a9de">
      <Value>Recover</Value>
    </Subfolder2>
    <SubFolder xmlns="7aff5d3a-ac69-412e-8e86-2dc83d63a9de">
      <Value>Back to better</Value>
    </SubFolder>
    <Archive xmlns="7aff5d3a-ac69-412e-8e86-2dc83d63a9de">false</Archive>
    <Status xmlns="7aff5d3a-ac69-412e-8e86-2dc83d63a9de">Supporting documents</Status>
    <_dlc_ExpireDateSaved xmlns="http://schemas.microsoft.com/sharepoint/v3" xsi:nil="true"/>
    <_dlc_ExpireDate xmlns="http://schemas.microsoft.com/sharepoint/v3">2021-09-10T14:52:18+00:00</_dlc_ExpireDate>
    <Area xmlns="7aff5d3a-ac69-412e-8e86-2dc83d63a9de">Youth Portfolio</Area>
    <GDPRnonCompliancedate xmlns="7aff5d3a-ac69-412e-8e86-2dc83d63a9de" xsi:nil="true"/>
    <ServiceName xmlns="7aff5d3a-ac69-412e-8e86-2dc83d63a9de">Community Education</ServiceName>
    <HighLevelFolder xmlns="7aff5d3a-ac69-412e-8e86-2dc83d63a9de">Products</HighLevelFolder>
  </documentManagement>
</p:properties>
</file>

<file path=customXml/itemProps1.xml><?xml version="1.0" encoding="utf-8"?>
<ds:datastoreItem xmlns:ds="http://schemas.openxmlformats.org/officeDocument/2006/customXml" ds:itemID="{35241A72-DF90-496B-BD65-F87BD5033360}"/>
</file>

<file path=customXml/itemProps2.xml><?xml version="1.0" encoding="utf-8"?>
<ds:datastoreItem xmlns:ds="http://schemas.openxmlformats.org/officeDocument/2006/customXml" ds:itemID="{C8443B8D-0709-40BE-A2B6-2631832556D2}"/>
</file>

<file path=customXml/itemProps3.xml><?xml version="1.0" encoding="utf-8"?>
<ds:datastoreItem xmlns:ds="http://schemas.openxmlformats.org/officeDocument/2006/customXml" ds:itemID="{6316A3D3-F391-4766-A021-6092862A2408}"/>
</file>

<file path=customXml/itemProps4.xml><?xml version="1.0" encoding="utf-8"?>
<ds:datastoreItem xmlns:ds="http://schemas.openxmlformats.org/officeDocument/2006/customXml" ds:itemID="{4CDC198E-6D74-47FB-9ACE-0E2270E8453A}"/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22</Words>
  <Application>Microsoft Office PowerPoint</Application>
  <PresentationFormat>Widescreen</PresentationFormat>
  <Paragraphs>9</Paragraphs>
  <Slides>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HelveticaNeueLT Pro 55 Roman</vt:lpstr>
      <vt:lpstr>HelveticaNeueLT Pro 65 Md</vt:lpstr>
      <vt:lpstr>Office Theme</vt:lpstr>
      <vt:lpstr>Choice and making decisions.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Choice and making decisions.</dc:title>
  <dc:creator>Chloe Bruce</dc:creator>
  <cp:lastModifiedBy>Chloe Bruce</cp:lastModifiedBy>
  <cp:revision>2</cp:revision>
  <dcterms:created xsi:type="dcterms:W3CDTF">2020-09-10T14:43:30Z</dcterms:created>
  <dcterms:modified xsi:type="dcterms:W3CDTF">2020-09-10T14:46:51Z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policyId">
    <vt:lpwstr>0x0101002470018B266A524D8C6ED64754E3AA0C|1589124849</vt:lpwstr>
  </property>
  <property fmtid="{D5CDD505-2E9C-101B-9397-08002B2CF9AE}" pid="3" name="ContentTypeId">
    <vt:lpwstr>0x0101002470018B266A524D8C6ED64754E3AA0C</vt:lpwstr>
  </property>
  <property fmtid="{D5CDD505-2E9C-101B-9397-08002B2CF9AE}" pid="4" name="ItemRetentionFormula">
    <vt:lpwstr>&lt;formula id="Microsoft.Office.RecordsManagement.PolicyFeatures.Expiration.Formula.BuiltIn"&gt;&lt;number&gt;1&lt;/number&gt;&lt;property&gt;Modified&lt;/property&gt;&lt;propertyId&gt;28cf69c5-fa48-462a-b5cd-27b6f9d2bd5f&lt;/propertyId&gt;&lt;period&gt;years&lt;/period&gt;&lt;/formula&gt;</vt:lpwstr>
  </property>
</Properties>
</file>