
<file path=[Content_Types].xml><?xml version="1.0" encoding="utf-8"?>
<Types xmlns="http://schemas.openxmlformats.org/package/2006/content-types">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57" r:id="rId2"/>
    <p:sldId id="262" r:id="rId3"/>
    <p:sldId id="263" r:id="rId4"/>
    <p:sldId id="264" r:id="rId5"/>
    <p:sldId id="265" r:id="rId6"/>
    <p:sldId id="266" r:id="rId7"/>
    <p:sldId id="267" r:id="rId8"/>
    <p:sldId id="260" r:id="rId9"/>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002" autoAdjust="0"/>
    <p:restoredTop sz="81486" autoAdjust="0"/>
  </p:normalViewPr>
  <p:slideViewPr>
    <p:cSldViewPr>
      <p:cViewPr varScale="1">
        <p:scale>
          <a:sx n="71" d="100"/>
          <a:sy n="71" d="100"/>
        </p:scale>
        <p:origin x="-1374" y="-10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defRPr>
            </a:lvl1pPr>
          </a:lstStyle>
          <a:p>
            <a:pPr>
              <a:defRPr/>
            </a:pPr>
            <a:fld id="{5C418A17-92ED-4DE1-877F-0D7C557E3974}" type="datetimeFigureOut">
              <a:rPr lang="en-GB"/>
              <a:pPr>
                <a:defRPr/>
              </a:pPr>
              <a:t>20/06/2018</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GB"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GB"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smtClean="0">
                <a:latin typeface="+mn-lt"/>
              </a:defRPr>
            </a:lvl1pPr>
          </a:lstStyle>
          <a:p>
            <a:pPr>
              <a:defRPr/>
            </a:pPr>
            <a:fld id="{7DCBEC6B-0644-4F47-89B3-2448A7A66315}" type="slidenum">
              <a:rPr lang="en-GB"/>
              <a:pPr>
                <a:defRPr/>
              </a:pPr>
              <a:t>‹#›</a:t>
            </a:fld>
            <a:endParaRPr lang="en-GB"/>
          </a:p>
        </p:txBody>
      </p:sp>
    </p:spTree>
    <p:extLst>
      <p:ext uri="{BB962C8B-B14F-4D97-AF65-F5344CB8AC3E}">
        <p14:creationId xmlns:p14="http://schemas.microsoft.com/office/powerpoint/2010/main" val="2720465667"/>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3DE424AF-F330-4B3F-8C25-153D115ADC6B}" type="slidenum">
              <a:rPr lang="en-US">
                <a:latin typeface="Arial" charset="0"/>
              </a:rPr>
              <a:pPr fontAlgn="base">
                <a:spcBef>
                  <a:spcPct val="0"/>
                </a:spcBef>
                <a:spcAft>
                  <a:spcPct val="0"/>
                </a:spcAft>
              </a:pPr>
              <a:t>1</a:t>
            </a:fld>
            <a:endParaRPr lang="en-US">
              <a:latin typeface="Arial" charset="0"/>
            </a:endParaRPr>
          </a:p>
        </p:txBody>
      </p:sp>
      <p:sp>
        <p:nvSpPr>
          <p:cNvPr id="15362" name="Rectangle 2"/>
          <p:cNvSpPr>
            <a:spLocks noChangeArrowheads="1"/>
          </p:cNvSpPr>
          <p:nvPr/>
        </p:nvSpPr>
        <p:spPr bwMode="auto">
          <a:xfrm>
            <a:off x="7219950" y="0"/>
            <a:ext cx="5538788" cy="457200"/>
          </a:xfrm>
          <a:prstGeom prst="rect">
            <a:avLst/>
          </a:prstGeom>
          <a:noFill/>
          <a:ln w="9525">
            <a:noFill/>
            <a:miter lim="800000"/>
            <a:headEnd/>
            <a:tailEnd/>
          </a:ln>
        </p:spPr>
        <p:txBody>
          <a:bodyPr/>
          <a:lstStyle/>
          <a:p>
            <a:endParaRPr lang="en-GB">
              <a:latin typeface="Calibri" pitchFamily="34" charset="0"/>
            </a:endParaRPr>
          </a:p>
        </p:txBody>
      </p:sp>
      <p:sp>
        <p:nvSpPr>
          <p:cNvPr id="15363" name="Rectangle 3"/>
          <p:cNvSpPr>
            <a:spLocks noChangeArrowheads="1"/>
          </p:cNvSpPr>
          <p:nvPr/>
        </p:nvSpPr>
        <p:spPr bwMode="auto">
          <a:xfrm>
            <a:off x="7219950" y="8686800"/>
            <a:ext cx="5538788" cy="457200"/>
          </a:xfrm>
          <a:prstGeom prst="rect">
            <a:avLst/>
          </a:prstGeom>
          <a:noFill/>
          <a:ln w="9525">
            <a:noFill/>
            <a:miter lim="800000"/>
            <a:headEnd/>
            <a:tailEnd/>
          </a:ln>
        </p:spPr>
        <p:txBody>
          <a:bodyPr lIns="119063" tIns="55563" rIns="119063" bIns="55563" anchor="b"/>
          <a:lstStyle/>
          <a:p>
            <a:pPr algn="r" defTabSz="1203325" eaLnBrk="0" hangingPunct="0"/>
            <a:r>
              <a:rPr lang="en-US" sz="1200">
                <a:latin typeface="Times" pitchFamily="18" charset="0"/>
              </a:rPr>
              <a:t>1</a:t>
            </a:r>
          </a:p>
        </p:txBody>
      </p:sp>
      <p:sp>
        <p:nvSpPr>
          <p:cNvPr id="15364" name="Rectangle 4"/>
          <p:cNvSpPr>
            <a:spLocks noChangeArrowheads="1"/>
          </p:cNvSpPr>
          <p:nvPr/>
        </p:nvSpPr>
        <p:spPr bwMode="auto">
          <a:xfrm>
            <a:off x="0" y="8686800"/>
            <a:ext cx="5526088" cy="457200"/>
          </a:xfrm>
          <a:prstGeom prst="rect">
            <a:avLst/>
          </a:prstGeom>
          <a:noFill/>
          <a:ln w="9525">
            <a:noFill/>
            <a:miter lim="800000"/>
            <a:headEnd/>
            <a:tailEnd/>
          </a:ln>
        </p:spPr>
        <p:txBody>
          <a:bodyPr/>
          <a:lstStyle/>
          <a:p>
            <a:endParaRPr lang="en-GB">
              <a:latin typeface="Calibri" pitchFamily="34" charset="0"/>
            </a:endParaRPr>
          </a:p>
        </p:txBody>
      </p:sp>
      <p:sp>
        <p:nvSpPr>
          <p:cNvPr id="15365" name="Rectangle 5"/>
          <p:cNvSpPr>
            <a:spLocks noChangeArrowheads="1"/>
          </p:cNvSpPr>
          <p:nvPr/>
        </p:nvSpPr>
        <p:spPr bwMode="auto">
          <a:xfrm>
            <a:off x="0" y="0"/>
            <a:ext cx="5526088" cy="457200"/>
          </a:xfrm>
          <a:prstGeom prst="rect">
            <a:avLst/>
          </a:prstGeom>
          <a:noFill/>
          <a:ln w="9525">
            <a:noFill/>
            <a:miter lim="800000"/>
            <a:headEnd/>
            <a:tailEnd/>
          </a:ln>
        </p:spPr>
        <p:txBody>
          <a:bodyPr/>
          <a:lstStyle/>
          <a:p>
            <a:endParaRPr lang="en-GB">
              <a:latin typeface="Calibri" pitchFamily="34" charset="0"/>
            </a:endParaRPr>
          </a:p>
        </p:txBody>
      </p:sp>
      <p:sp>
        <p:nvSpPr>
          <p:cNvPr id="15366" name="Rectangle 6"/>
          <p:cNvSpPr>
            <a:spLocks noGrp="1" noRot="1" noChangeAspect="1" noChangeArrowheads="1" noTextEdit="1"/>
          </p:cNvSpPr>
          <p:nvPr>
            <p:ph type="sldImg"/>
          </p:nvPr>
        </p:nvSpPr>
        <p:spPr bwMode="auto">
          <a:noFill/>
          <a:ln cap="flat">
            <a:solidFill>
              <a:srgbClr val="000000"/>
            </a:solidFill>
            <a:miter lim="800000"/>
            <a:headEnd/>
            <a:tailEnd/>
          </a:ln>
        </p:spPr>
      </p:sp>
      <p:sp>
        <p:nvSpPr>
          <p:cNvPr id="15367" name="Rectangle 7"/>
          <p:cNvSpPr>
            <a:spLocks noGrp="1" noChangeArrowheads="1"/>
          </p:cNvSpPr>
          <p:nvPr>
            <p:ph type="body" idx="1"/>
          </p:nvPr>
        </p:nvSpPr>
        <p:spPr bwMode="auto">
          <a:xfrm>
            <a:off x="1711325" y="4343400"/>
            <a:ext cx="8154988" cy="4114800"/>
          </a:xfrm>
          <a:noFill/>
        </p:spPr>
        <p:txBody>
          <a:bodyPr wrap="square" lIns="119063" tIns="55563" rIns="119063" bIns="55563" numCol="1" anchor="t" anchorCtr="0" compatLnSpc="1">
            <a:prstTxWarp prst="textNoShape">
              <a:avLst/>
            </a:prstTxWarp>
          </a:bodyPr>
          <a:lstStyle/>
          <a:p>
            <a:pPr>
              <a:spcBef>
                <a:spcPct val="0"/>
              </a:spcBef>
            </a:pPr>
            <a:endParaRPr lang="en-GB" dirty="0"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CE3B7C19-0B72-40F5-BA03-B5CAF865F53C}" type="slidenum">
              <a:rPr lang="en-US">
                <a:latin typeface="Arial" charset="0"/>
              </a:rPr>
              <a:pPr fontAlgn="base">
                <a:spcBef>
                  <a:spcPct val="0"/>
                </a:spcBef>
                <a:spcAft>
                  <a:spcPct val="0"/>
                </a:spcAft>
              </a:pPr>
              <a:t>8</a:t>
            </a:fld>
            <a:endParaRPr lang="en-US">
              <a:latin typeface="Arial" charset="0"/>
            </a:endParaRPr>
          </a:p>
        </p:txBody>
      </p:sp>
      <p:sp>
        <p:nvSpPr>
          <p:cNvPr id="21506" name="Rectangle 2"/>
          <p:cNvSpPr>
            <a:spLocks noChangeArrowheads="1"/>
          </p:cNvSpPr>
          <p:nvPr/>
        </p:nvSpPr>
        <p:spPr bwMode="auto">
          <a:xfrm>
            <a:off x="7219950" y="0"/>
            <a:ext cx="5538788" cy="457200"/>
          </a:xfrm>
          <a:prstGeom prst="rect">
            <a:avLst/>
          </a:prstGeom>
          <a:noFill/>
          <a:ln w="9525">
            <a:noFill/>
            <a:miter lim="800000"/>
            <a:headEnd/>
            <a:tailEnd/>
          </a:ln>
        </p:spPr>
        <p:txBody>
          <a:bodyPr/>
          <a:lstStyle/>
          <a:p>
            <a:endParaRPr lang="en-GB">
              <a:latin typeface="Calibri" pitchFamily="34" charset="0"/>
            </a:endParaRPr>
          </a:p>
        </p:txBody>
      </p:sp>
      <p:sp>
        <p:nvSpPr>
          <p:cNvPr id="21507" name="Rectangle 3"/>
          <p:cNvSpPr>
            <a:spLocks noChangeArrowheads="1"/>
          </p:cNvSpPr>
          <p:nvPr/>
        </p:nvSpPr>
        <p:spPr bwMode="auto">
          <a:xfrm>
            <a:off x="7219950" y="8686800"/>
            <a:ext cx="5538788" cy="457200"/>
          </a:xfrm>
          <a:prstGeom prst="rect">
            <a:avLst/>
          </a:prstGeom>
          <a:noFill/>
          <a:ln w="9525">
            <a:noFill/>
            <a:miter lim="800000"/>
            <a:headEnd/>
            <a:tailEnd/>
          </a:ln>
        </p:spPr>
        <p:txBody>
          <a:bodyPr lIns="119063" tIns="55563" rIns="119063" bIns="55563" anchor="b"/>
          <a:lstStyle/>
          <a:p>
            <a:pPr algn="r" defTabSz="1203325" eaLnBrk="0" hangingPunct="0"/>
            <a:r>
              <a:rPr lang="en-US" sz="1200">
                <a:latin typeface="Times" pitchFamily="18" charset="0"/>
              </a:rPr>
              <a:t>1</a:t>
            </a:r>
          </a:p>
        </p:txBody>
      </p:sp>
      <p:sp>
        <p:nvSpPr>
          <p:cNvPr id="21508" name="Rectangle 4"/>
          <p:cNvSpPr>
            <a:spLocks noChangeArrowheads="1"/>
          </p:cNvSpPr>
          <p:nvPr/>
        </p:nvSpPr>
        <p:spPr bwMode="auto">
          <a:xfrm>
            <a:off x="0" y="8686800"/>
            <a:ext cx="5526088" cy="457200"/>
          </a:xfrm>
          <a:prstGeom prst="rect">
            <a:avLst/>
          </a:prstGeom>
          <a:noFill/>
          <a:ln w="9525">
            <a:noFill/>
            <a:miter lim="800000"/>
            <a:headEnd/>
            <a:tailEnd/>
          </a:ln>
        </p:spPr>
        <p:txBody>
          <a:bodyPr/>
          <a:lstStyle/>
          <a:p>
            <a:endParaRPr lang="en-GB">
              <a:latin typeface="Calibri" pitchFamily="34" charset="0"/>
            </a:endParaRPr>
          </a:p>
        </p:txBody>
      </p:sp>
      <p:sp>
        <p:nvSpPr>
          <p:cNvPr id="21509" name="Rectangle 5"/>
          <p:cNvSpPr>
            <a:spLocks noChangeArrowheads="1"/>
          </p:cNvSpPr>
          <p:nvPr/>
        </p:nvSpPr>
        <p:spPr bwMode="auto">
          <a:xfrm>
            <a:off x="0" y="0"/>
            <a:ext cx="5526088" cy="457200"/>
          </a:xfrm>
          <a:prstGeom prst="rect">
            <a:avLst/>
          </a:prstGeom>
          <a:noFill/>
          <a:ln w="9525">
            <a:noFill/>
            <a:miter lim="800000"/>
            <a:headEnd/>
            <a:tailEnd/>
          </a:ln>
        </p:spPr>
        <p:txBody>
          <a:bodyPr/>
          <a:lstStyle/>
          <a:p>
            <a:endParaRPr lang="en-GB">
              <a:latin typeface="Calibri" pitchFamily="34" charset="0"/>
            </a:endParaRPr>
          </a:p>
        </p:txBody>
      </p:sp>
      <p:sp>
        <p:nvSpPr>
          <p:cNvPr id="21510" name="Rectangle 6"/>
          <p:cNvSpPr>
            <a:spLocks noGrp="1" noRot="1" noChangeAspect="1" noChangeArrowheads="1" noTextEdit="1"/>
          </p:cNvSpPr>
          <p:nvPr>
            <p:ph type="sldImg"/>
          </p:nvPr>
        </p:nvSpPr>
        <p:spPr bwMode="auto">
          <a:noFill/>
          <a:ln cap="flat">
            <a:solidFill>
              <a:srgbClr val="000000"/>
            </a:solidFill>
            <a:miter lim="800000"/>
            <a:headEnd/>
            <a:tailEnd/>
          </a:ln>
        </p:spPr>
      </p:sp>
      <p:sp>
        <p:nvSpPr>
          <p:cNvPr id="21511" name="Rectangle 7"/>
          <p:cNvSpPr>
            <a:spLocks noGrp="1" noChangeArrowheads="1"/>
          </p:cNvSpPr>
          <p:nvPr>
            <p:ph type="body" idx="1"/>
          </p:nvPr>
        </p:nvSpPr>
        <p:spPr bwMode="auto">
          <a:xfrm>
            <a:off x="1711325" y="4343400"/>
            <a:ext cx="8154988" cy="4114800"/>
          </a:xfrm>
          <a:noFill/>
        </p:spPr>
        <p:txBody>
          <a:bodyPr wrap="square" lIns="119063" tIns="55563" rIns="119063" bIns="55563" numCol="1" anchor="t" anchorCtr="0" compatLnSpc="1">
            <a:prstTxWarp prst="textNoShape">
              <a:avLst/>
            </a:prstTxWarp>
          </a:bodyPr>
          <a:lstStyle/>
          <a:p>
            <a:pPr>
              <a:spcBef>
                <a:spcPct val="0"/>
              </a:spcBef>
            </a:pPr>
            <a:endParaRPr lang="en-GB" dirty="0"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lvl1pPr>
              <a:defRPr/>
            </a:lvl1pPr>
          </a:lstStyle>
          <a:p>
            <a:pPr>
              <a:defRPr/>
            </a:pPr>
            <a:fld id="{276405E6-1450-443F-A79F-6566FB43B9B3}" type="datetimeFigureOut">
              <a:rPr lang="en-GB"/>
              <a:pPr>
                <a:defRPr/>
              </a:pPr>
              <a:t>20/06/2018</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C3FE509B-B2C1-42B6-A79B-7BA088DFFF5C}" type="slidenum">
              <a:rPr lang="en-GB"/>
              <a:pPr>
                <a:defRPr/>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pPr>
              <a:defRPr/>
            </a:pPr>
            <a:fld id="{E2563B5E-562C-4FE3-A33B-76F2AB110C80}" type="datetimeFigureOut">
              <a:rPr lang="en-GB"/>
              <a:pPr>
                <a:defRPr/>
              </a:pPr>
              <a:t>20/06/2018</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C85E4436-4C3C-4AF8-B1B1-A1B02CF9C509}" type="slidenum">
              <a:rPr lang="en-GB"/>
              <a:pPr>
                <a:defRPr/>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pPr>
              <a:defRPr/>
            </a:pPr>
            <a:fld id="{9682AB37-5ECA-4013-A378-A83C09AA35BC}" type="datetimeFigureOut">
              <a:rPr lang="en-GB"/>
              <a:pPr>
                <a:defRPr/>
              </a:pPr>
              <a:t>20/06/2018</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1279C9F6-5963-43A2-BBE9-E253E3A86377}" type="slidenum">
              <a:rPr lang="en-GB"/>
              <a:pPr>
                <a:defRPr/>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pPr>
              <a:defRPr/>
            </a:pPr>
            <a:fld id="{1C347FF0-3E81-4B08-B0B3-D8EC941D8864}" type="datetimeFigureOut">
              <a:rPr lang="en-GB"/>
              <a:pPr>
                <a:defRPr/>
              </a:pPr>
              <a:t>20/06/2018</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B010EC97-90A3-4E65-9AEC-CBDFC2A2B2E3}" type="slidenum">
              <a:rPr lang="en-GB"/>
              <a:pPr>
                <a:defRPr/>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4CC56E86-E901-46C4-9A98-6E89151809A1}" type="datetimeFigureOut">
              <a:rPr lang="en-GB"/>
              <a:pPr>
                <a:defRPr/>
              </a:pPr>
              <a:t>20/06/2018</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A5B33312-9A3F-4087-BD31-8573F037C282}" type="slidenum">
              <a:rPr lang="en-GB"/>
              <a:pPr>
                <a:defRPr/>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3"/>
          <p:cNvSpPr>
            <a:spLocks noGrp="1"/>
          </p:cNvSpPr>
          <p:nvPr>
            <p:ph type="dt" sz="half" idx="10"/>
          </p:nvPr>
        </p:nvSpPr>
        <p:spPr/>
        <p:txBody>
          <a:bodyPr/>
          <a:lstStyle>
            <a:lvl1pPr>
              <a:defRPr/>
            </a:lvl1pPr>
          </a:lstStyle>
          <a:p>
            <a:pPr>
              <a:defRPr/>
            </a:pPr>
            <a:fld id="{715DC20F-6F7E-4784-B23C-31BA7CDF20D9}" type="datetimeFigureOut">
              <a:rPr lang="en-GB"/>
              <a:pPr>
                <a:defRPr/>
              </a:pPr>
              <a:t>20/06/2018</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pPr>
              <a:defRPr/>
            </a:pPr>
            <a:fld id="{98AAD587-9A53-49DA-AB6A-5876B982F86E}" type="slidenum">
              <a:rPr lang="en-GB"/>
              <a:pPr>
                <a:defRPr/>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3"/>
          <p:cNvSpPr>
            <a:spLocks noGrp="1"/>
          </p:cNvSpPr>
          <p:nvPr>
            <p:ph type="dt" sz="half" idx="10"/>
          </p:nvPr>
        </p:nvSpPr>
        <p:spPr/>
        <p:txBody>
          <a:bodyPr/>
          <a:lstStyle>
            <a:lvl1pPr>
              <a:defRPr/>
            </a:lvl1pPr>
          </a:lstStyle>
          <a:p>
            <a:pPr>
              <a:defRPr/>
            </a:pPr>
            <a:fld id="{456CAF20-CCA8-4728-BC38-EB42310B2E72}" type="datetimeFigureOut">
              <a:rPr lang="en-GB"/>
              <a:pPr>
                <a:defRPr/>
              </a:pPr>
              <a:t>20/06/2018</a:t>
            </a:fld>
            <a:endParaRPr lang="en-GB"/>
          </a:p>
        </p:txBody>
      </p:sp>
      <p:sp>
        <p:nvSpPr>
          <p:cNvPr id="8" name="Footer Placeholder 4"/>
          <p:cNvSpPr>
            <a:spLocks noGrp="1"/>
          </p:cNvSpPr>
          <p:nvPr>
            <p:ph type="ftr" sz="quarter" idx="11"/>
          </p:nvPr>
        </p:nvSpPr>
        <p:spPr/>
        <p:txBody>
          <a:bodyPr/>
          <a:lstStyle>
            <a:lvl1pPr>
              <a:defRPr/>
            </a:lvl1pPr>
          </a:lstStyle>
          <a:p>
            <a:pPr>
              <a:defRPr/>
            </a:pPr>
            <a:endParaRPr lang="en-GB"/>
          </a:p>
        </p:txBody>
      </p:sp>
      <p:sp>
        <p:nvSpPr>
          <p:cNvPr id="9" name="Slide Number Placeholder 5"/>
          <p:cNvSpPr>
            <a:spLocks noGrp="1"/>
          </p:cNvSpPr>
          <p:nvPr>
            <p:ph type="sldNum" sz="quarter" idx="12"/>
          </p:nvPr>
        </p:nvSpPr>
        <p:spPr/>
        <p:txBody>
          <a:bodyPr/>
          <a:lstStyle>
            <a:lvl1pPr>
              <a:defRPr/>
            </a:lvl1pPr>
          </a:lstStyle>
          <a:p>
            <a:pPr>
              <a:defRPr/>
            </a:pPr>
            <a:fld id="{F834FFB6-C266-4466-9277-683E26CBFDDE}" type="slidenum">
              <a:rPr lang="en-GB"/>
              <a:pPr>
                <a:defRPr/>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3"/>
          <p:cNvSpPr>
            <a:spLocks noGrp="1"/>
          </p:cNvSpPr>
          <p:nvPr>
            <p:ph type="dt" sz="half" idx="10"/>
          </p:nvPr>
        </p:nvSpPr>
        <p:spPr/>
        <p:txBody>
          <a:bodyPr/>
          <a:lstStyle>
            <a:lvl1pPr>
              <a:defRPr/>
            </a:lvl1pPr>
          </a:lstStyle>
          <a:p>
            <a:pPr>
              <a:defRPr/>
            </a:pPr>
            <a:fld id="{00549A73-1CB8-4624-9009-167A92E58499}" type="datetimeFigureOut">
              <a:rPr lang="en-GB"/>
              <a:pPr>
                <a:defRPr/>
              </a:pPr>
              <a:t>20/06/2018</a:t>
            </a:fld>
            <a:endParaRPr lang="en-GB"/>
          </a:p>
        </p:txBody>
      </p:sp>
      <p:sp>
        <p:nvSpPr>
          <p:cNvPr id="4" name="Footer Placeholder 4"/>
          <p:cNvSpPr>
            <a:spLocks noGrp="1"/>
          </p:cNvSpPr>
          <p:nvPr>
            <p:ph type="ftr" sz="quarter" idx="11"/>
          </p:nvPr>
        </p:nvSpPr>
        <p:spPr/>
        <p:txBody>
          <a:bodyPr/>
          <a:lstStyle>
            <a:lvl1pPr>
              <a:defRPr/>
            </a:lvl1pPr>
          </a:lstStyle>
          <a:p>
            <a:pPr>
              <a:defRPr/>
            </a:pPr>
            <a:endParaRPr lang="en-GB"/>
          </a:p>
        </p:txBody>
      </p:sp>
      <p:sp>
        <p:nvSpPr>
          <p:cNvPr id="5" name="Slide Number Placeholder 5"/>
          <p:cNvSpPr>
            <a:spLocks noGrp="1"/>
          </p:cNvSpPr>
          <p:nvPr>
            <p:ph type="sldNum" sz="quarter" idx="12"/>
          </p:nvPr>
        </p:nvSpPr>
        <p:spPr/>
        <p:txBody>
          <a:bodyPr/>
          <a:lstStyle>
            <a:lvl1pPr>
              <a:defRPr/>
            </a:lvl1pPr>
          </a:lstStyle>
          <a:p>
            <a:pPr>
              <a:defRPr/>
            </a:pPr>
            <a:fld id="{51BDD61D-4C4D-4B98-828D-54E96988E9C2}" type="slidenum">
              <a:rPr lang="en-GB"/>
              <a:pPr>
                <a:defRPr/>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D20EA2D1-20BF-4164-A635-0E458A6FB6E2}" type="datetimeFigureOut">
              <a:rPr lang="en-GB"/>
              <a:pPr>
                <a:defRPr/>
              </a:pPr>
              <a:t>20/06/2018</a:t>
            </a:fld>
            <a:endParaRPr lang="en-GB"/>
          </a:p>
        </p:txBody>
      </p:sp>
      <p:sp>
        <p:nvSpPr>
          <p:cNvPr id="3" name="Footer Placeholder 4"/>
          <p:cNvSpPr>
            <a:spLocks noGrp="1"/>
          </p:cNvSpPr>
          <p:nvPr>
            <p:ph type="ftr" sz="quarter" idx="11"/>
          </p:nvPr>
        </p:nvSpPr>
        <p:spPr/>
        <p:txBody>
          <a:bodyPr/>
          <a:lstStyle>
            <a:lvl1pPr>
              <a:defRPr/>
            </a:lvl1pPr>
          </a:lstStyle>
          <a:p>
            <a:pPr>
              <a:defRPr/>
            </a:pPr>
            <a:endParaRPr lang="en-GB"/>
          </a:p>
        </p:txBody>
      </p:sp>
      <p:sp>
        <p:nvSpPr>
          <p:cNvPr id="4" name="Slide Number Placeholder 5"/>
          <p:cNvSpPr>
            <a:spLocks noGrp="1"/>
          </p:cNvSpPr>
          <p:nvPr>
            <p:ph type="sldNum" sz="quarter" idx="12"/>
          </p:nvPr>
        </p:nvSpPr>
        <p:spPr/>
        <p:txBody>
          <a:bodyPr/>
          <a:lstStyle>
            <a:lvl1pPr>
              <a:defRPr/>
            </a:lvl1pPr>
          </a:lstStyle>
          <a:p>
            <a:pPr>
              <a:defRPr/>
            </a:pPr>
            <a:fld id="{8A7A07B2-A107-4D58-839D-3C956040CCA2}" type="slidenum">
              <a:rPr lang="en-GB"/>
              <a:pPr>
                <a:defRPr/>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4AA1D5F8-8475-4794-B21B-5287A68C3625}" type="datetimeFigureOut">
              <a:rPr lang="en-GB"/>
              <a:pPr>
                <a:defRPr/>
              </a:pPr>
              <a:t>20/06/2018</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pPr>
              <a:defRPr/>
            </a:pPr>
            <a:fld id="{FBD85B4B-9570-4D65-B467-9DB67EE100E3}" type="slidenum">
              <a:rPr lang="en-GB"/>
              <a:pPr>
                <a:defRPr/>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38CB0FA6-852A-4BED-A47E-13FA7DC95061}" type="datetimeFigureOut">
              <a:rPr lang="en-GB"/>
              <a:pPr>
                <a:defRPr/>
              </a:pPr>
              <a:t>20/06/2018</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pPr>
              <a:defRPr/>
            </a:pPr>
            <a:fld id="{0F6A9057-B531-48A8-A348-B297264C5494}" type="slidenum">
              <a:rPr lang="en-GB"/>
              <a:pPr>
                <a:defRPr/>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endParaRPr lang="en-GB" smtClean="0"/>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smtClean="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defRPr>
            </a:lvl1pPr>
          </a:lstStyle>
          <a:p>
            <a:pPr>
              <a:defRPr/>
            </a:pPr>
            <a:fld id="{0A80292A-C862-4FD6-9FB9-973C2E7BBEB2}" type="datetimeFigureOut">
              <a:rPr lang="en-GB"/>
              <a:pPr>
                <a:defRPr/>
              </a:pPr>
              <a:t>20/06/2018</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defRPr>
            </a:lvl1pPr>
          </a:lstStyle>
          <a:p>
            <a:pPr>
              <a:defRPr/>
            </a:pPr>
            <a:fld id="{A089310B-A987-4E7E-9C30-B1424064E148}" type="slidenum">
              <a:rPr lang="en-GB"/>
              <a:pPr>
                <a:defRPr/>
              </a:pPr>
              <a:t>‹#›</a:t>
            </a:fld>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itchFamily="34" charset="0"/>
        </a:defRPr>
      </a:lvl2pPr>
      <a:lvl3pPr algn="ctr" rtl="0" fontAlgn="base">
        <a:spcBef>
          <a:spcPct val="0"/>
        </a:spcBef>
        <a:spcAft>
          <a:spcPct val="0"/>
        </a:spcAft>
        <a:defRPr sz="4400">
          <a:solidFill>
            <a:schemeClr val="tx1"/>
          </a:solidFill>
          <a:latin typeface="Calibri" pitchFamily="34" charset="0"/>
        </a:defRPr>
      </a:lvl3pPr>
      <a:lvl4pPr algn="ctr" rtl="0" fontAlgn="base">
        <a:spcBef>
          <a:spcPct val="0"/>
        </a:spcBef>
        <a:spcAft>
          <a:spcPct val="0"/>
        </a:spcAft>
        <a:defRPr sz="4400">
          <a:solidFill>
            <a:schemeClr val="tx1"/>
          </a:solidFill>
          <a:latin typeface="Calibri" pitchFamily="34" charset="0"/>
        </a:defRPr>
      </a:lvl4pPr>
      <a:lvl5pPr algn="ctr" rtl="0" fontAlgn="base">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fontAlgn="base">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2.xml"/><Relationship Id="rId1" Type="http://schemas.openxmlformats.org/officeDocument/2006/relationships/slideLayout" Target="../slideLayouts/slideLayout7.xml"/><Relationship Id="rId4" Type="http://schemas.openxmlformats.org/officeDocument/2006/relationships/hyperlink" Target="https://twitter.com/clairenelson/status/1000389620389969921"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Rectangle 2"/>
          <p:cNvSpPr>
            <a:spLocks noChangeArrowheads="1"/>
          </p:cNvSpPr>
          <p:nvPr/>
        </p:nvSpPr>
        <p:spPr bwMode="auto">
          <a:xfrm>
            <a:off x="685800" y="6248400"/>
            <a:ext cx="1905000" cy="457200"/>
          </a:xfrm>
          <a:prstGeom prst="rect">
            <a:avLst/>
          </a:prstGeom>
          <a:noFill/>
          <a:ln w="9525">
            <a:noFill/>
            <a:miter lim="800000"/>
            <a:headEnd/>
            <a:tailEnd/>
          </a:ln>
        </p:spPr>
        <p:txBody>
          <a:bodyPr/>
          <a:lstStyle/>
          <a:p>
            <a:endParaRPr lang="en-GB">
              <a:latin typeface="Calibri" pitchFamily="34" charset="0"/>
            </a:endParaRPr>
          </a:p>
        </p:txBody>
      </p:sp>
      <p:sp>
        <p:nvSpPr>
          <p:cNvPr id="14338" name="Rectangle 3"/>
          <p:cNvSpPr>
            <a:spLocks noChangeArrowheads="1"/>
          </p:cNvSpPr>
          <p:nvPr/>
        </p:nvSpPr>
        <p:spPr bwMode="auto">
          <a:xfrm>
            <a:off x="3124200" y="6248400"/>
            <a:ext cx="2895600" cy="457200"/>
          </a:xfrm>
          <a:prstGeom prst="rect">
            <a:avLst/>
          </a:prstGeom>
          <a:noFill/>
          <a:ln w="9525">
            <a:noFill/>
            <a:miter lim="800000"/>
            <a:headEnd/>
            <a:tailEnd/>
          </a:ln>
        </p:spPr>
        <p:txBody>
          <a:bodyPr/>
          <a:lstStyle/>
          <a:p>
            <a:endParaRPr lang="en-GB">
              <a:latin typeface="Calibri" pitchFamily="34" charset="0"/>
            </a:endParaRPr>
          </a:p>
        </p:txBody>
      </p:sp>
      <p:sp>
        <p:nvSpPr>
          <p:cNvPr id="14339" name="Rectangle 4"/>
          <p:cNvSpPr>
            <a:spLocks noChangeArrowheads="1"/>
          </p:cNvSpPr>
          <p:nvPr/>
        </p:nvSpPr>
        <p:spPr bwMode="auto">
          <a:xfrm>
            <a:off x="0" y="995363"/>
            <a:ext cx="9144000" cy="5862637"/>
          </a:xfrm>
          <a:prstGeom prst="rect">
            <a:avLst/>
          </a:prstGeom>
          <a:solidFill>
            <a:srgbClr val="CC140C"/>
          </a:solidFill>
          <a:ln w="9525">
            <a:noFill/>
            <a:miter lim="800000"/>
            <a:headEnd/>
            <a:tailEnd/>
          </a:ln>
        </p:spPr>
        <p:txBody>
          <a:bodyPr/>
          <a:lstStyle/>
          <a:p>
            <a:endParaRPr lang="en-GB">
              <a:latin typeface="Calibri" pitchFamily="34" charset="0"/>
            </a:endParaRPr>
          </a:p>
        </p:txBody>
      </p:sp>
      <p:sp>
        <p:nvSpPr>
          <p:cNvPr id="14340" name="Rectangle 5"/>
          <p:cNvSpPr>
            <a:spLocks noChangeArrowheads="1"/>
          </p:cNvSpPr>
          <p:nvPr/>
        </p:nvSpPr>
        <p:spPr bwMode="auto">
          <a:xfrm>
            <a:off x="1106488" y="1093788"/>
            <a:ext cx="209550" cy="473075"/>
          </a:xfrm>
          <a:prstGeom prst="rect">
            <a:avLst/>
          </a:prstGeom>
          <a:noFill/>
          <a:ln w="9525">
            <a:noFill/>
            <a:miter lim="800000"/>
            <a:headEnd/>
            <a:tailEnd/>
          </a:ln>
        </p:spPr>
        <p:txBody>
          <a:bodyPr/>
          <a:lstStyle/>
          <a:p>
            <a:endParaRPr lang="en-GB">
              <a:latin typeface="Calibri" pitchFamily="34" charset="0"/>
            </a:endParaRPr>
          </a:p>
        </p:txBody>
      </p:sp>
      <p:sp>
        <p:nvSpPr>
          <p:cNvPr id="14341" name="Line 6"/>
          <p:cNvSpPr>
            <a:spLocks noChangeShapeType="1"/>
          </p:cNvSpPr>
          <p:nvPr/>
        </p:nvSpPr>
        <p:spPr bwMode="auto">
          <a:xfrm flipH="1">
            <a:off x="12700" y="6248400"/>
            <a:ext cx="812800" cy="0"/>
          </a:xfrm>
          <a:prstGeom prst="line">
            <a:avLst/>
          </a:prstGeom>
          <a:noFill/>
          <a:ln w="12700">
            <a:solidFill>
              <a:srgbClr val="A89F97"/>
            </a:solidFill>
            <a:round/>
            <a:headEnd/>
            <a:tailEnd/>
          </a:ln>
        </p:spPr>
        <p:txBody>
          <a:bodyPr/>
          <a:lstStyle/>
          <a:p>
            <a:endParaRPr lang="en-US"/>
          </a:p>
        </p:txBody>
      </p:sp>
      <p:pic>
        <p:nvPicPr>
          <p:cNvPr id="14343" name="Picture 8"/>
          <p:cNvPicPr>
            <a:picLocks noChangeArrowheads="1"/>
          </p:cNvPicPr>
          <p:nvPr/>
        </p:nvPicPr>
        <p:blipFill>
          <a:blip r:embed="rId3"/>
          <a:srcRect/>
          <a:stretch>
            <a:fillRect/>
          </a:stretch>
        </p:blipFill>
        <p:spPr bwMode="auto">
          <a:xfrm>
            <a:off x="292100" y="279400"/>
            <a:ext cx="2171700" cy="533400"/>
          </a:xfrm>
          <a:prstGeom prst="rect">
            <a:avLst/>
          </a:prstGeom>
          <a:noFill/>
          <a:ln w="9525">
            <a:noFill/>
            <a:miter lim="800000"/>
            <a:headEnd/>
            <a:tailEnd/>
          </a:ln>
        </p:spPr>
      </p:pic>
      <p:sp>
        <p:nvSpPr>
          <p:cNvPr id="14344" name="Rectangle 9"/>
          <p:cNvSpPr>
            <a:spLocks noChangeArrowheads="1"/>
          </p:cNvSpPr>
          <p:nvPr/>
        </p:nvSpPr>
        <p:spPr bwMode="auto">
          <a:xfrm>
            <a:off x="760413" y="5969000"/>
            <a:ext cx="6332537" cy="363538"/>
          </a:xfrm>
          <a:prstGeom prst="rect">
            <a:avLst/>
          </a:prstGeom>
          <a:noFill/>
          <a:ln w="9525">
            <a:noFill/>
            <a:miter lim="800000"/>
            <a:headEnd/>
            <a:tailEnd/>
          </a:ln>
        </p:spPr>
        <p:txBody>
          <a:bodyPr lIns="90488" tIns="44450" rIns="90488" bIns="44450">
            <a:spAutoFit/>
          </a:bodyPr>
          <a:lstStyle/>
          <a:p>
            <a:pPr defTabSz="762000" eaLnBrk="0" hangingPunct="0"/>
            <a:r>
              <a:rPr lang="en-US" b="1" dirty="0">
                <a:solidFill>
                  <a:schemeClr val="bg1"/>
                </a:solidFill>
                <a:latin typeface="Calibri" pitchFamily="34" charset="0"/>
              </a:rPr>
              <a:t>Full lesson plan from redcross.org.uk/education</a:t>
            </a:r>
            <a:endParaRPr lang="en-US" sz="3200" b="1" dirty="0">
              <a:solidFill>
                <a:schemeClr val="bg1"/>
              </a:solidFill>
              <a:latin typeface="75 Helvetica Bold"/>
            </a:endParaRPr>
          </a:p>
        </p:txBody>
      </p:sp>
      <p:sp>
        <p:nvSpPr>
          <p:cNvPr id="9" name="Rectangle 7"/>
          <p:cNvSpPr>
            <a:spLocks noChangeArrowheads="1"/>
          </p:cNvSpPr>
          <p:nvPr/>
        </p:nvSpPr>
        <p:spPr bwMode="auto">
          <a:xfrm>
            <a:off x="755650" y="5516563"/>
            <a:ext cx="7056438" cy="458787"/>
          </a:xfrm>
          <a:prstGeom prst="rect">
            <a:avLst/>
          </a:prstGeom>
          <a:noFill/>
          <a:ln w="9525">
            <a:noFill/>
            <a:miter lim="800000"/>
            <a:headEnd/>
            <a:tailEnd/>
          </a:ln>
        </p:spPr>
        <p:txBody>
          <a:bodyPr lIns="90488" tIns="44450" rIns="90488" bIns="44450">
            <a:spAutoFit/>
          </a:bodyPr>
          <a:lstStyle/>
          <a:p>
            <a:pPr defTabSz="762000" eaLnBrk="0" hangingPunct="0"/>
            <a:r>
              <a:rPr lang="en-US" sz="2400" b="1" dirty="0" smtClean="0">
                <a:solidFill>
                  <a:schemeClr val="bg1"/>
                </a:solidFill>
              </a:rPr>
              <a:t>East Africa facing hunger</a:t>
            </a:r>
            <a:endParaRPr lang="en-US" sz="2400" dirty="0">
              <a:latin typeface="Calibri" pitchFamily="34" charset="0"/>
            </a:endParaRPr>
          </a:p>
        </p:txBody>
      </p:sp>
      <p:sp>
        <p:nvSpPr>
          <p:cNvPr id="10" name="Rectangle 4"/>
          <p:cNvSpPr>
            <a:spLocks noChangeArrowheads="1"/>
          </p:cNvSpPr>
          <p:nvPr/>
        </p:nvSpPr>
        <p:spPr bwMode="auto">
          <a:xfrm>
            <a:off x="29096" y="984300"/>
            <a:ext cx="9144000" cy="5862637"/>
          </a:xfrm>
          <a:prstGeom prst="rect">
            <a:avLst/>
          </a:prstGeom>
          <a:solidFill>
            <a:srgbClr val="CC140C"/>
          </a:solidFill>
          <a:ln w="9525">
            <a:noFill/>
            <a:miter lim="800000"/>
            <a:headEnd/>
            <a:tailEnd/>
          </a:ln>
        </p:spPr>
        <p:txBody>
          <a:bodyPr/>
          <a:lstStyle/>
          <a:p>
            <a:endParaRPr lang="en-GB">
              <a:latin typeface="Calibri" pitchFamily="34" charset="0"/>
            </a:endParaRPr>
          </a:p>
        </p:txBody>
      </p:sp>
      <p:sp>
        <p:nvSpPr>
          <p:cNvPr id="11" name="Line 6"/>
          <p:cNvSpPr>
            <a:spLocks noChangeShapeType="1"/>
          </p:cNvSpPr>
          <p:nvPr/>
        </p:nvSpPr>
        <p:spPr bwMode="auto">
          <a:xfrm flipH="1">
            <a:off x="165100" y="6400800"/>
            <a:ext cx="812800" cy="0"/>
          </a:xfrm>
          <a:prstGeom prst="line">
            <a:avLst/>
          </a:prstGeom>
          <a:noFill/>
          <a:ln w="12700">
            <a:solidFill>
              <a:srgbClr val="A89F97"/>
            </a:solidFill>
            <a:round/>
            <a:headEnd/>
            <a:tailEnd/>
          </a:ln>
        </p:spPr>
        <p:txBody>
          <a:bodyPr/>
          <a:lstStyle/>
          <a:p>
            <a:endParaRPr lang="en-US"/>
          </a:p>
        </p:txBody>
      </p:sp>
      <p:sp>
        <p:nvSpPr>
          <p:cNvPr id="12" name="Rectangle 9"/>
          <p:cNvSpPr>
            <a:spLocks noChangeArrowheads="1"/>
          </p:cNvSpPr>
          <p:nvPr/>
        </p:nvSpPr>
        <p:spPr bwMode="auto">
          <a:xfrm>
            <a:off x="912813" y="6121400"/>
            <a:ext cx="6332537" cy="363538"/>
          </a:xfrm>
          <a:prstGeom prst="rect">
            <a:avLst/>
          </a:prstGeom>
          <a:noFill/>
          <a:ln w="9525">
            <a:noFill/>
            <a:miter lim="800000"/>
            <a:headEnd/>
            <a:tailEnd/>
          </a:ln>
        </p:spPr>
        <p:txBody>
          <a:bodyPr lIns="90488" tIns="44450" rIns="90488" bIns="44450">
            <a:spAutoFit/>
          </a:bodyPr>
          <a:lstStyle/>
          <a:p>
            <a:pPr defTabSz="762000" eaLnBrk="0" hangingPunct="0"/>
            <a:r>
              <a:rPr lang="en-US" b="1" dirty="0">
                <a:solidFill>
                  <a:schemeClr val="bg1"/>
                </a:solidFill>
                <a:latin typeface="Calibri" pitchFamily="34" charset="0"/>
              </a:rPr>
              <a:t>Full lesson plan from redcross.org.uk/education</a:t>
            </a:r>
            <a:endParaRPr lang="en-US" sz="3200" b="1" dirty="0">
              <a:solidFill>
                <a:schemeClr val="bg1"/>
              </a:solidFill>
              <a:latin typeface="75 Helvetica Bold"/>
            </a:endParaRPr>
          </a:p>
        </p:txBody>
      </p:sp>
      <p:sp>
        <p:nvSpPr>
          <p:cNvPr id="13" name="Rectangle 7"/>
          <p:cNvSpPr>
            <a:spLocks noChangeArrowheads="1"/>
          </p:cNvSpPr>
          <p:nvPr/>
        </p:nvSpPr>
        <p:spPr bwMode="auto">
          <a:xfrm>
            <a:off x="908050" y="5668963"/>
            <a:ext cx="7624390" cy="459100"/>
          </a:xfrm>
          <a:prstGeom prst="rect">
            <a:avLst/>
          </a:prstGeom>
          <a:noFill/>
          <a:ln w="9525">
            <a:noFill/>
            <a:miter lim="800000"/>
            <a:headEnd/>
            <a:tailEnd/>
          </a:ln>
        </p:spPr>
        <p:txBody>
          <a:bodyPr wrap="square" lIns="90488" tIns="44450" rIns="90488" bIns="44450">
            <a:spAutoFit/>
          </a:bodyPr>
          <a:lstStyle/>
          <a:p>
            <a:pPr defTabSz="762000" eaLnBrk="0" hangingPunct="0"/>
            <a:r>
              <a:rPr lang="en-US" sz="2400" b="1" dirty="0" smtClean="0">
                <a:solidFill>
                  <a:schemeClr val="bg1"/>
                </a:solidFill>
                <a:latin typeface="Calibri" pitchFamily="34" charset="0"/>
              </a:rPr>
              <a:t>Grateful to be alive</a:t>
            </a:r>
            <a:endParaRPr lang="en-US" sz="2400" b="1" dirty="0">
              <a:solidFill>
                <a:schemeClr val="bg1"/>
              </a:solidFill>
              <a:latin typeface="Calibri" pitchFamily="34" charset="0"/>
            </a:endParaRPr>
          </a:p>
        </p:txBody>
      </p:sp>
    </p:spTree>
  </p:cSld>
  <p:clrMapOvr>
    <a:masterClrMapping/>
  </p:clrMapOvr>
  <p:transition spd="slow"/>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979712" y="2924944"/>
            <a:ext cx="6984776" cy="984885"/>
          </a:xfrm>
          <a:prstGeom prst="rect">
            <a:avLst/>
          </a:prstGeom>
          <a:noFill/>
        </p:spPr>
        <p:txBody>
          <a:bodyPr wrap="square" rtlCol="0">
            <a:spAutoFit/>
          </a:bodyPr>
          <a:lstStyle/>
          <a:p>
            <a:r>
              <a:rPr lang="en-GB" sz="4000" dirty="0"/>
              <a:t>I nearly died this week.  </a:t>
            </a:r>
          </a:p>
          <a:p>
            <a:endParaRPr lang="en-GB" dirty="0"/>
          </a:p>
        </p:txBody>
      </p:sp>
    </p:spTree>
    <p:extLst>
      <p:ext uri="{BB962C8B-B14F-4D97-AF65-F5344CB8AC3E}">
        <p14:creationId xmlns:p14="http://schemas.microsoft.com/office/powerpoint/2010/main" val="19631869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475656" y="1484784"/>
            <a:ext cx="6984776" cy="3693319"/>
          </a:xfrm>
          <a:prstGeom prst="rect">
            <a:avLst/>
          </a:prstGeom>
          <a:noFill/>
        </p:spPr>
        <p:txBody>
          <a:bodyPr wrap="square" rtlCol="0">
            <a:spAutoFit/>
          </a:bodyPr>
          <a:lstStyle/>
          <a:p>
            <a:r>
              <a:rPr lang="en-GB" sz="3600" dirty="0"/>
              <a:t>On Tuesday morning I was on a solo hike in the Colorado desert when I fell off a boulder, landed on a rock, shattered my pelvis, and was unable to move, or sit up or anything.  </a:t>
            </a:r>
          </a:p>
          <a:p>
            <a:endParaRPr lang="en-GB" dirty="0"/>
          </a:p>
        </p:txBody>
      </p:sp>
    </p:spTree>
    <p:extLst>
      <p:ext uri="{BB962C8B-B14F-4D97-AF65-F5344CB8AC3E}">
        <p14:creationId xmlns:p14="http://schemas.microsoft.com/office/powerpoint/2010/main" val="72411540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187624" y="836712"/>
            <a:ext cx="6984776" cy="5355312"/>
          </a:xfrm>
          <a:prstGeom prst="rect">
            <a:avLst/>
          </a:prstGeom>
          <a:noFill/>
        </p:spPr>
        <p:txBody>
          <a:bodyPr wrap="square" rtlCol="0">
            <a:spAutoFit/>
          </a:bodyPr>
          <a:lstStyle/>
          <a:p>
            <a:r>
              <a:rPr lang="en-GB" sz="3600" dirty="0"/>
              <a:t>I just lay there, using a stick to help cover me for the long hot parts of the day when the sun was burning, and at night tried to keep warm and not get panicked about rattlesnakes. My water ran out Wednesday night and I survived by drinking my own urine.  </a:t>
            </a:r>
          </a:p>
          <a:p>
            <a:endParaRPr lang="en-GB" dirty="0"/>
          </a:p>
        </p:txBody>
      </p:sp>
    </p:spTree>
    <p:extLst>
      <p:ext uri="{BB962C8B-B14F-4D97-AF65-F5344CB8AC3E}">
        <p14:creationId xmlns:p14="http://schemas.microsoft.com/office/powerpoint/2010/main" val="184380387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259632" y="1196752"/>
            <a:ext cx="6984776" cy="4247317"/>
          </a:xfrm>
          <a:prstGeom prst="rect">
            <a:avLst/>
          </a:prstGeom>
          <a:noFill/>
        </p:spPr>
        <p:txBody>
          <a:bodyPr wrap="square" rtlCol="0">
            <a:spAutoFit/>
          </a:bodyPr>
          <a:lstStyle/>
          <a:p>
            <a:r>
              <a:rPr lang="en-GB" sz="3600" dirty="0"/>
              <a:t>By a random stroke of luck the friends I’m housesitting for, who are in Morocco, sensed something was unusual when I’d been offline and was unresponsive. Yesterday they called search and rescue.  </a:t>
            </a:r>
          </a:p>
          <a:p>
            <a:endParaRPr lang="en-GB" dirty="0"/>
          </a:p>
        </p:txBody>
      </p:sp>
    </p:spTree>
    <p:extLst>
      <p:ext uri="{BB962C8B-B14F-4D97-AF65-F5344CB8AC3E}">
        <p14:creationId xmlns:p14="http://schemas.microsoft.com/office/powerpoint/2010/main" val="12845920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87624" y="1340768"/>
            <a:ext cx="6984776" cy="3693319"/>
          </a:xfrm>
          <a:prstGeom prst="rect">
            <a:avLst/>
          </a:prstGeom>
          <a:noFill/>
        </p:spPr>
        <p:txBody>
          <a:bodyPr wrap="square" rtlCol="0">
            <a:spAutoFit/>
          </a:bodyPr>
          <a:lstStyle/>
          <a:p>
            <a:r>
              <a:rPr lang="en-GB" sz="3600" dirty="0"/>
              <a:t>The guys on the chopper said they never would have found me if I hadn’t made a flag to wave. Nobody could hear me scream. I would have died by the weekend. I cannot believe I am alive.  </a:t>
            </a:r>
          </a:p>
          <a:p>
            <a:endParaRPr lang="en-GB" dirty="0"/>
          </a:p>
        </p:txBody>
      </p:sp>
    </p:spTree>
    <p:extLst>
      <p:ext uri="{BB962C8B-B14F-4D97-AF65-F5344CB8AC3E}">
        <p14:creationId xmlns:p14="http://schemas.microsoft.com/office/powerpoint/2010/main" val="366949923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87624" y="1340768"/>
            <a:ext cx="6984776" cy="4247317"/>
          </a:xfrm>
          <a:prstGeom prst="rect">
            <a:avLst/>
          </a:prstGeom>
          <a:noFill/>
        </p:spPr>
        <p:txBody>
          <a:bodyPr wrap="square" rtlCol="0">
            <a:spAutoFit/>
          </a:bodyPr>
          <a:lstStyle/>
          <a:p>
            <a:r>
              <a:rPr lang="en-GB" sz="3600" dirty="0"/>
              <a:t>Now I'm in hospital; my pelvis is in pieces and it's the most agonising pain I've ever felt, but they're going to operate on Monday and piece me back together with pins. I’m so grateful to be alive. </a:t>
            </a:r>
          </a:p>
          <a:p>
            <a:endParaRPr lang="en-GB" dirty="0"/>
          </a:p>
        </p:txBody>
      </p:sp>
    </p:spTree>
    <p:extLst>
      <p:ext uri="{BB962C8B-B14F-4D97-AF65-F5344CB8AC3E}">
        <p14:creationId xmlns:p14="http://schemas.microsoft.com/office/powerpoint/2010/main" val="291687361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1" name="Picture 2"/>
          <p:cNvPicPr>
            <a:picLocks noChangeArrowheads="1"/>
          </p:cNvPicPr>
          <p:nvPr/>
        </p:nvPicPr>
        <p:blipFill>
          <a:blip r:embed="rId3"/>
          <a:srcRect/>
          <a:stretch>
            <a:fillRect/>
          </a:stretch>
        </p:blipFill>
        <p:spPr bwMode="auto">
          <a:xfrm>
            <a:off x="0" y="0"/>
            <a:ext cx="9169400" cy="6883400"/>
          </a:xfrm>
          <a:prstGeom prst="rect">
            <a:avLst/>
          </a:prstGeom>
          <a:noFill/>
          <a:ln w="9525">
            <a:noFill/>
            <a:miter lim="800000"/>
            <a:headEnd/>
            <a:tailEnd/>
          </a:ln>
        </p:spPr>
      </p:pic>
      <p:sp>
        <p:nvSpPr>
          <p:cNvPr id="20482" name="Rectangle 3"/>
          <p:cNvSpPr>
            <a:spLocks noChangeArrowheads="1"/>
          </p:cNvSpPr>
          <p:nvPr/>
        </p:nvSpPr>
        <p:spPr bwMode="auto">
          <a:xfrm>
            <a:off x="3124200" y="6248400"/>
            <a:ext cx="2895600" cy="457200"/>
          </a:xfrm>
          <a:prstGeom prst="rect">
            <a:avLst/>
          </a:prstGeom>
          <a:noFill/>
          <a:ln w="9525">
            <a:noFill/>
            <a:miter lim="800000"/>
            <a:headEnd/>
            <a:tailEnd/>
          </a:ln>
        </p:spPr>
        <p:txBody>
          <a:bodyPr/>
          <a:lstStyle/>
          <a:p>
            <a:endParaRPr lang="en-GB">
              <a:latin typeface="Calibri" pitchFamily="34" charset="0"/>
            </a:endParaRPr>
          </a:p>
        </p:txBody>
      </p:sp>
      <p:sp>
        <p:nvSpPr>
          <p:cNvPr id="20483" name="Rectangle 4"/>
          <p:cNvSpPr>
            <a:spLocks noChangeArrowheads="1"/>
          </p:cNvSpPr>
          <p:nvPr/>
        </p:nvSpPr>
        <p:spPr bwMode="auto">
          <a:xfrm>
            <a:off x="1106488" y="1093788"/>
            <a:ext cx="209550" cy="473075"/>
          </a:xfrm>
          <a:prstGeom prst="rect">
            <a:avLst/>
          </a:prstGeom>
          <a:noFill/>
          <a:ln w="9525">
            <a:noFill/>
            <a:miter lim="800000"/>
            <a:headEnd/>
            <a:tailEnd/>
          </a:ln>
        </p:spPr>
        <p:txBody>
          <a:bodyPr/>
          <a:lstStyle/>
          <a:p>
            <a:endParaRPr lang="en-GB">
              <a:latin typeface="Calibri" pitchFamily="34" charset="0"/>
            </a:endParaRPr>
          </a:p>
        </p:txBody>
      </p:sp>
      <p:sp>
        <p:nvSpPr>
          <p:cNvPr id="20485" name="Rectangle 6"/>
          <p:cNvSpPr>
            <a:spLocks noChangeArrowheads="1"/>
          </p:cNvSpPr>
          <p:nvPr/>
        </p:nvSpPr>
        <p:spPr bwMode="auto">
          <a:xfrm>
            <a:off x="823913" y="755963"/>
            <a:ext cx="7467600" cy="4552528"/>
          </a:xfrm>
          <a:prstGeom prst="rect">
            <a:avLst/>
          </a:prstGeom>
          <a:noFill/>
          <a:ln w="9525">
            <a:noFill/>
            <a:miter lim="800000"/>
            <a:headEnd/>
            <a:tailEnd/>
          </a:ln>
        </p:spPr>
        <p:txBody>
          <a:bodyPr lIns="90488" tIns="44450" rIns="90488" bIns="44450">
            <a:spAutoFit/>
          </a:bodyPr>
          <a:lstStyle/>
          <a:p>
            <a:pPr defTabSz="762000"/>
            <a:endParaRPr lang="en-US" sz="1400" dirty="0" smtClean="0">
              <a:solidFill>
                <a:schemeClr val="bg1"/>
              </a:solidFill>
              <a:latin typeface="Calibri" pitchFamily="34" charset="0"/>
            </a:endParaRPr>
          </a:p>
          <a:p>
            <a:pPr defTabSz="762000"/>
            <a:r>
              <a:rPr lang="en-US" sz="1400" dirty="0" smtClean="0">
                <a:solidFill>
                  <a:schemeClr val="bg1"/>
                </a:solidFill>
                <a:latin typeface="Calibri" pitchFamily="34" charset="0"/>
              </a:rPr>
              <a:t>These tweets are by Claire Nelson can be viewed on her Twitter account </a:t>
            </a:r>
            <a:r>
              <a:rPr lang="en-US" sz="1400" dirty="0" smtClean="0">
                <a:solidFill>
                  <a:schemeClr val="bg1"/>
                </a:solidFill>
                <a:latin typeface="Calibri" pitchFamily="34" charset="0"/>
                <a:hlinkClick r:id="rId4"/>
              </a:rPr>
              <a:t>here</a:t>
            </a:r>
            <a:r>
              <a:rPr lang="en-US" sz="1400" dirty="0" smtClean="0">
                <a:solidFill>
                  <a:schemeClr val="bg1"/>
                </a:solidFill>
                <a:latin typeface="Calibri" pitchFamily="34" charset="0"/>
              </a:rPr>
              <a:t>.</a:t>
            </a:r>
            <a:endParaRPr lang="en-US" sz="1400" dirty="0">
              <a:solidFill>
                <a:schemeClr val="bg1"/>
              </a:solidFill>
              <a:latin typeface="Calibri" pitchFamily="34" charset="0"/>
            </a:endParaRPr>
          </a:p>
          <a:p>
            <a:pPr defTabSz="762000"/>
            <a:endParaRPr lang="en-US" sz="1400" dirty="0" smtClean="0">
              <a:solidFill>
                <a:schemeClr val="bg1"/>
              </a:solidFill>
              <a:latin typeface="Calibri" pitchFamily="34" charset="0"/>
            </a:endParaRPr>
          </a:p>
          <a:p>
            <a:pPr defTabSz="762000"/>
            <a:r>
              <a:rPr lang="en-US" sz="1400" dirty="0">
                <a:solidFill>
                  <a:schemeClr val="bg1"/>
                </a:solidFill>
                <a:latin typeface="Calibri" pitchFamily="34" charset="0"/>
              </a:rPr>
              <a:t>This resource and other free educational materials are available at redcross.org.uk/education</a:t>
            </a:r>
          </a:p>
          <a:p>
            <a:pPr defTabSz="762000"/>
            <a:r>
              <a:rPr lang="en-US" sz="1400" dirty="0">
                <a:solidFill>
                  <a:schemeClr val="bg1"/>
                </a:solidFill>
                <a:latin typeface="Calibri" pitchFamily="34" charset="0"/>
              </a:rPr>
              <a:t>The British Red Cross Society is a charity registered in England and Wales (220949) and Scotland (SCO37738).</a:t>
            </a:r>
          </a:p>
          <a:p>
            <a:pPr defTabSz="762000"/>
            <a:endParaRPr lang="en-US" sz="1400" dirty="0" smtClean="0">
              <a:solidFill>
                <a:schemeClr val="bg1"/>
              </a:solidFill>
              <a:latin typeface="Calibri" pitchFamily="34" charset="0"/>
            </a:endParaRPr>
          </a:p>
          <a:p>
            <a:pPr defTabSz="762000"/>
            <a:endParaRPr lang="en-US" sz="1400" dirty="0">
              <a:solidFill>
                <a:schemeClr val="bg1"/>
              </a:solidFill>
              <a:latin typeface="Calibri" pitchFamily="34" charset="0"/>
            </a:endParaRPr>
          </a:p>
          <a:p>
            <a:pPr defTabSz="762000"/>
            <a:endParaRPr lang="en-US" sz="1400" dirty="0" smtClean="0">
              <a:solidFill>
                <a:schemeClr val="bg1"/>
              </a:solidFill>
              <a:latin typeface="Calibri" pitchFamily="34" charset="0"/>
            </a:endParaRPr>
          </a:p>
          <a:p>
            <a:pPr defTabSz="762000"/>
            <a:endParaRPr lang="en-US" sz="1400" dirty="0">
              <a:solidFill>
                <a:schemeClr val="bg1"/>
              </a:solidFill>
              <a:latin typeface="Calibri" pitchFamily="34" charset="0"/>
            </a:endParaRPr>
          </a:p>
          <a:p>
            <a:pPr defTabSz="762000"/>
            <a:endParaRPr lang="en-US" sz="1400" dirty="0" smtClean="0">
              <a:solidFill>
                <a:schemeClr val="bg1"/>
              </a:solidFill>
              <a:latin typeface="Calibri" pitchFamily="34" charset="0"/>
            </a:endParaRPr>
          </a:p>
          <a:p>
            <a:pPr defTabSz="762000"/>
            <a:endParaRPr lang="en-US" sz="1400" dirty="0">
              <a:solidFill>
                <a:schemeClr val="bg1"/>
              </a:solidFill>
              <a:latin typeface="Calibri" pitchFamily="34" charset="0"/>
            </a:endParaRPr>
          </a:p>
          <a:p>
            <a:pPr defTabSz="762000"/>
            <a:endParaRPr lang="en-US" sz="1400" dirty="0" smtClean="0">
              <a:solidFill>
                <a:schemeClr val="bg1"/>
              </a:solidFill>
              <a:latin typeface="Calibri" pitchFamily="34" charset="0"/>
            </a:endParaRPr>
          </a:p>
          <a:p>
            <a:pPr defTabSz="762000"/>
            <a:endParaRPr lang="en-US" sz="1400" dirty="0">
              <a:solidFill>
                <a:schemeClr val="bg1"/>
              </a:solidFill>
              <a:latin typeface="Calibri" pitchFamily="34" charset="0"/>
            </a:endParaRPr>
          </a:p>
          <a:p>
            <a:pPr defTabSz="762000"/>
            <a:endParaRPr lang="en-US" sz="1400" dirty="0" smtClean="0">
              <a:solidFill>
                <a:schemeClr val="bg1"/>
              </a:solidFill>
              <a:latin typeface="Calibri" pitchFamily="34" charset="0"/>
            </a:endParaRPr>
          </a:p>
          <a:p>
            <a:pPr defTabSz="762000"/>
            <a:endParaRPr lang="en-US" sz="1400" dirty="0" smtClean="0">
              <a:solidFill>
                <a:schemeClr val="bg1"/>
              </a:solidFill>
              <a:latin typeface="Calibri" pitchFamily="34" charset="0"/>
            </a:endParaRPr>
          </a:p>
          <a:p>
            <a:pPr defTabSz="762000"/>
            <a:endParaRPr lang="en-US" sz="1400" dirty="0">
              <a:solidFill>
                <a:schemeClr val="bg1"/>
              </a:solidFill>
              <a:latin typeface="Calibri" pitchFamily="34" charset="0"/>
            </a:endParaRPr>
          </a:p>
          <a:p>
            <a:pPr defTabSz="762000"/>
            <a:endParaRPr lang="en-US" sz="1400" dirty="0" smtClean="0">
              <a:solidFill>
                <a:schemeClr val="bg1"/>
              </a:solidFill>
              <a:latin typeface="Calibri" pitchFamily="34" charset="0"/>
            </a:endParaRPr>
          </a:p>
          <a:p>
            <a:pPr defTabSz="762000"/>
            <a:endParaRPr lang="en-US" sz="1400" dirty="0" smtClean="0">
              <a:solidFill>
                <a:schemeClr val="bg1"/>
              </a:solidFill>
              <a:latin typeface="Calibri" pitchFamily="34" charset="0"/>
            </a:endParaRPr>
          </a:p>
          <a:p>
            <a:pPr defTabSz="762000"/>
            <a:endParaRPr lang="en-US" sz="1200" dirty="0">
              <a:solidFill>
                <a:schemeClr val="bg1"/>
              </a:solidFill>
              <a:latin typeface="Calibri" pitchFamily="34" charset="0"/>
            </a:endParaRPr>
          </a:p>
          <a:p>
            <a:pPr defTabSz="762000"/>
            <a:endParaRPr lang="en-US" sz="1200" dirty="0">
              <a:solidFill>
                <a:schemeClr val="bg1"/>
              </a:solidFill>
              <a:latin typeface="Calibri" pitchFamily="34" charset="0"/>
            </a:endParaRPr>
          </a:p>
        </p:txBody>
      </p:sp>
      <p:sp>
        <p:nvSpPr>
          <p:cNvPr id="20486" name="Line 7"/>
          <p:cNvSpPr>
            <a:spLocks noChangeShapeType="1"/>
          </p:cNvSpPr>
          <p:nvPr/>
        </p:nvSpPr>
        <p:spPr bwMode="auto">
          <a:xfrm flipH="1">
            <a:off x="12700" y="422275"/>
            <a:ext cx="812800" cy="0"/>
          </a:xfrm>
          <a:prstGeom prst="line">
            <a:avLst/>
          </a:prstGeom>
          <a:noFill/>
          <a:ln w="12700">
            <a:solidFill>
              <a:schemeClr val="bg1"/>
            </a:solidFill>
            <a:round/>
            <a:headEnd/>
            <a:tailEnd/>
          </a:ln>
        </p:spPr>
        <p:txBody>
          <a:bodyPr/>
          <a:lstStyle/>
          <a:p>
            <a:endParaRPr lang="en-US"/>
          </a:p>
        </p:txBody>
      </p:sp>
    </p:spTree>
  </p:cSld>
  <p:clrMapOvr>
    <a:masterClrMapping/>
  </p:clrMapOvr>
  <p:transition/>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1675</TotalTime>
  <Words>291</Words>
  <Application>Microsoft Office PowerPoint</Application>
  <PresentationFormat>On-screen Show (4:3)</PresentationFormat>
  <Paragraphs>32</Paragraphs>
  <Slides>8</Slides>
  <Notes>2</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British Red Cross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Helen Davis</dc:creator>
  <cp:lastModifiedBy>Katy Parker</cp:lastModifiedBy>
  <cp:revision>194</cp:revision>
  <dcterms:created xsi:type="dcterms:W3CDTF">2014-01-16T13:38:56Z</dcterms:created>
  <dcterms:modified xsi:type="dcterms:W3CDTF">2018-06-20T09:57:29Z</dcterms:modified>
</cp:coreProperties>
</file>