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3" r:id="rId14"/>
    <p:sldId id="2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y Parker" initials="K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0052" autoAdjust="0"/>
  </p:normalViewPr>
  <p:slideViewPr>
    <p:cSldViewPr>
      <p:cViewPr>
        <p:scale>
          <a:sx n="80" d="100"/>
          <a:sy n="80" d="100"/>
        </p:scale>
        <p:origin x="-258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18A17-92ED-4DE1-877F-0D7C557E3974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BEC6B-0644-4F47-89B3-2448A7A66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424AF-F330-4B3F-8C25-153D115ADC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endParaRPr lang="en-GB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063" tIns="55563" rIns="119063" bIns="55563" anchor="b"/>
          <a:lstStyle>
            <a:lvl1pPr algn="l" defTabSz="1203325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  <a:lvl2pPr marL="742950" indent="-285750" algn="l" defTabSz="1203325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1203325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3pPr>
            <a:lvl4pPr marL="1600200" indent="-228600" algn="l" defTabSz="1203325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4pPr>
            <a:lvl5pPr marL="2057400" indent="-228600" algn="l" defTabSz="1203325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203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203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203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203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baseline="0"/>
              <a:t>2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endParaRPr lang="en-GB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endParaRPr lang="en-GB" alt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B7C19-0B72-40F5-BA03-B5CAF865F53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D3-AB8F-443D-968D-D2E5ADCC75D8}" type="datetime1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509B-B2C1-42B6-A79B-7BA088DFF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230D-8D20-49C8-887E-49AE50DF9CA6}" type="datetime1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436-4C3C-4AF8-B1B1-A1B02CF9C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742C-488F-4345-800B-4C3C253E9C1B}" type="datetime1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C9F6-5963-43A2-BBE9-E253E3A8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D634-632C-45F3-B6EB-EAA7BA257202}" type="datetime1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C97-90A3-4E65-9AEC-CBDFC2A2B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B732-200D-4C62-9C1F-6940599337C7}" type="datetime1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3312-9A3F-4087-BD31-8573F037C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9AA2-9C5A-4681-8BDC-87F7E23FB47D}" type="datetime1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D587-9A53-49DA-AB6A-5876B982F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3A8A-7A38-4D3D-A87E-E5E7CE634337}" type="datetime1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FFB6-C266-4466-9277-683E26CBF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8C83-3AA2-423D-86F6-7BB67B4AE2DA}" type="datetime1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D61D-4C4D-4B98-828D-54E96988E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9433-60D6-403F-A37E-CAE3612EA0C5}" type="datetime1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07B2-A107-4D58-839D-3C956040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E234-3298-49B8-B120-703C94F289FB}" type="datetime1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5B4B-9570-4D65-B467-9DB67EE10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BD47-E2AF-4D77-8707-E598D4B3DDBB}" type="datetime1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9057-B531-48A8-A348-B297264C5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CB2C6E-4F8C-4C90-B466-433C998593EB}" type="datetime1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9310B-A987-4E7E-9C30-B1424064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995363"/>
            <a:ext cx="9144000" cy="5862637"/>
          </a:xfrm>
          <a:prstGeom prst="rect">
            <a:avLst/>
          </a:prstGeom>
          <a:solidFill>
            <a:srgbClr val="EE2A2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2700" y="62484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79400"/>
            <a:ext cx="2171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60413" y="59690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4581" y="5691669"/>
            <a:ext cx="7632774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 Cross emblem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10</a:t>
            </a:fld>
            <a:endParaRPr lang="en-GB" sz="2400" dirty="0"/>
          </a:p>
        </p:txBody>
      </p:sp>
      <p:pic>
        <p:nvPicPr>
          <p:cNvPr id="3" name="Picture 2" descr="mis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" y="980728"/>
            <a:ext cx="8497515" cy="33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843808" y="4639610"/>
            <a:ext cx="381642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 smtClean="0">
                <a:solidFill>
                  <a:srgbClr val="CC140C"/>
                </a:solidFill>
                <a:latin typeface="Arial" charset="0"/>
              </a:rPr>
              <a:t>Misuse of the emblem</a:t>
            </a:r>
            <a:endParaRPr lang="en-US" altLang="en-US" sz="2400" dirty="0">
              <a:latin typeface="Genev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9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11</a:t>
            </a:fld>
            <a:endParaRPr lang="en-GB" sz="2400" dirty="0"/>
          </a:p>
        </p:txBody>
      </p:sp>
      <p:pic>
        <p:nvPicPr>
          <p:cNvPr id="6146" name="Picture 2" descr="S:\CT\Education Team\Product development\Editorial\Teaching resources\2018\Emblem\images\ICRC\V-P-SO-E-00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956953" cy="521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87624" y="5877272"/>
            <a:ext cx="7344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 smtClean="0">
                <a:solidFill>
                  <a:srgbClr val="CC140C"/>
                </a:solidFill>
                <a:latin typeface="Arial" charset="0"/>
              </a:rPr>
              <a:t>Explosion at Somalia Red Crescent offices, 2017</a:t>
            </a:r>
            <a:endParaRPr lang="en-US" altLang="en-US" sz="2400" dirty="0">
              <a:latin typeface="Genev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7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12</a:t>
            </a:fld>
            <a:endParaRPr lang="en-GB" sz="2400" dirty="0"/>
          </a:p>
        </p:txBody>
      </p:sp>
      <p:pic>
        <p:nvPicPr>
          <p:cNvPr id="10242" name="Picture 2" descr="H:\Downloads\V-P-CF-E-00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8" y="538150"/>
            <a:ext cx="7577338" cy="50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71600" y="5733256"/>
            <a:ext cx="734481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 smtClean="0">
                <a:solidFill>
                  <a:srgbClr val="CC140C"/>
                </a:solidFill>
                <a:latin typeface="Arial" charset="0"/>
              </a:rPr>
              <a:t>Combatants must </a:t>
            </a:r>
            <a:r>
              <a:rPr lang="en-GB" altLang="en-US" sz="2400" b="1" dirty="0">
                <a:solidFill>
                  <a:srgbClr val="CC140C"/>
                </a:solidFill>
                <a:latin typeface="Arial" charset="0"/>
              </a:rPr>
              <a:t>never display a Red Cross, a Red Crescent or a Red Crystal emblem</a:t>
            </a:r>
            <a:endParaRPr lang="en-US" altLang="en-US" sz="2400" dirty="0">
              <a:latin typeface="Genev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4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endParaRPr lang="en-GB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endParaRPr lang="en-GB" altLang="en-US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H="1">
            <a:off x="12700" y="4603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200" name="Picture 12" descr="V-P-emb-d-00003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/>
          <a:stretch>
            <a:fillRect/>
          </a:stretch>
        </p:blipFill>
        <p:spPr bwMode="auto">
          <a:xfrm>
            <a:off x="0" y="471586"/>
            <a:ext cx="5364163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v-p-emb-e-00021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672"/>
            <a:ext cx="3708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5602069"/>
            <a:ext cx="711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CC140C"/>
                </a:solidFill>
              </a:rPr>
              <a:t>The red cross, the red crescent and the red crystal emblems</a:t>
            </a:r>
            <a:endParaRPr lang="en-US" altLang="en-US" dirty="0">
              <a:solidFill>
                <a:srgbClr val="CC140C"/>
              </a:solidFill>
              <a:latin typeface="75 Helvetica Bold" pitchFamily="48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13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89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830263" y="295275"/>
            <a:ext cx="5265737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Photo credits and captions</a:t>
            </a: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80370" y="1170275"/>
            <a:ext cx="7467600" cy="267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All images © British Red Cross unless otherwise stated. </a:t>
            </a:r>
          </a:p>
          <a:p>
            <a:pPr defTabSz="762000"/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Slide 8: ICRC helicopter lands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in South Sudan ©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Albert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Gonzalez </a:t>
            </a:r>
            <a:r>
              <a:rPr lang="en-GB" sz="1400" dirty="0" err="1" smtClean="0">
                <a:solidFill>
                  <a:schemeClr val="bg1"/>
                </a:solidFill>
                <a:latin typeface="Calibri" pitchFamily="34" charset="0"/>
              </a:rPr>
              <a:t>Farran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/ICRC</a:t>
            </a:r>
          </a:p>
          <a:p>
            <a:pPr defTabSz="762000"/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Slide 9: ICRC and Syrian and Arab Red Crescent assess living conditions in Aleppo, Syria ©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alibri" pitchFamily="34" charset="0"/>
              </a:rPr>
              <a:t>Sevim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Calibri" pitchFamily="34" charset="0"/>
              </a:rPr>
              <a:t>Turkmani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/SARC</a:t>
            </a:r>
          </a:p>
          <a:p>
            <a:pPr defTabSz="762000"/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Slide 11: Explosion at Somalia Red Crescent offices, 2017 ©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Daniel Gérard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O'Malley/ICRC</a:t>
            </a:r>
          </a:p>
          <a:p>
            <a:pPr defTabSz="762000"/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Slide 12: Soldiers on patrol in the Democratic Republic of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Congo © Boris </a:t>
            </a:r>
            <a:r>
              <a:rPr lang="en-GB" sz="1400" dirty="0" err="1">
                <a:solidFill>
                  <a:schemeClr val="bg1"/>
                </a:solidFill>
                <a:latin typeface="Calibri" pitchFamily="34" charset="0"/>
              </a:rPr>
              <a:t>Heger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/ICRC</a:t>
            </a:r>
          </a:p>
          <a:p>
            <a:pPr defTabSz="762000"/>
            <a:endParaRPr lang="en-GB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890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2</a:t>
            </a:fld>
            <a:endParaRPr lang="en-GB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55"/>
          <a:stretch/>
        </p:blipFill>
        <p:spPr bwMode="auto">
          <a:xfrm>
            <a:off x="1663311" y="332656"/>
            <a:ext cx="586101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5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irst World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6070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233864" y="5314231"/>
            <a:ext cx="25146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baseline="0" dirty="0">
                <a:solidFill>
                  <a:srgbClr val="CC140C"/>
                </a:solidFill>
                <a:latin typeface="Arial" charset="0"/>
              </a:rPr>
              <a:t>German military doctors,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baseline="0" dirty="0">
                <a:solidFill>
                  <a:srgbClr val="CC140C"/>
                </a:solidFill>
                <a:latin typeface="Arial" charset="0"/>
              </a:rPr>
              <a:t>World War I</a:t>
            </a:r>
            <a:endParaRPr lang="en-US" altLang="en-US" sz="2400" dirty="0">
              <a:latin typeface="Geneva" pitchFamily="4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3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11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olunteering_ref 1122-1_Group Photograph with Ella Richards VAD_c19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7944" y="332656"/>
            <a:ext cx="4104456" cy="61926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51566" y="5805264"/>
            <a:ext cx="25146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baseline="0" dirty="0" smtClean="0">
                <a:solidFill>
                  <a:srgbClr val="CC140C"/>
                </a:solidFill>
                <a:latin typeface="Arial" charset="0"/>
              </a:rPr>
              <a:t>VAD volunteers,</a:t>
            </a:r>
            <a:r>
              <a:rPr lang="en-US" altLang="en-US" sz="2400" b="1" dirty="0" smtClean="0">
                <a:solidFill>
                  <a:srgbClr val="CC140C"/>
                </a:solidFill>
                <a:latin typeface="Arial" charset="0"/>
              </a:rPr>
              <a:t> World War I</a:t>
            </a:r>
            <a:endParaRPr lang="en-US" altLang="en-US" sz="2400" dirty="0">
              <a:latin typeface="Geneva" pitchFamily="4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4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818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wo British female ambulance drivers with their vehi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Two British female ambulance drivers with their vehi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21126" r="55419" b="22871"/>
          <a:stretch/>
        </p:blipFill>
        <p:spPr bwMode="auto">
          <a:xfrm>
            <a:off x="1188839" y="476672"/>
            <a:ext cx="6623521" cy="50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63688" y="5661248"/>
            <a:ext cx="54006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baseline="0" dirty="0" smtClean="0">
                <a:solidFill>
                  <a:srgbClr val="CC140C"/>
                </a:solidFill>
                <a:latin typeface="Arial" charset="0"/>
              </a:rPr>
              <a:t>A Red Cross ambulance with two ambulance drivers (World War I)</a:t>
            </a:r>
            <a:endParaRPr lang="en-US" altLang="en-US" sz="2400" dirty="0">
              <a:latin typeface="Geneva" pitchFamily="4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5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537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6</a:t>
            </a:fld>
            <a:endParaRPr lang="en-GB" sz="2400" dirty="0"/>
          </a:p>
        </p:txBody>
      </p:sp>
      <p:sp>
        <p:nvSpPr>
          <p:cNvPr id="3" name="AutoShape 2" descr="Red Cross message sent from Hilda Ellen Back in London to Doris Hilda Back in Shanghai, Ch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21241" r="73314" b="23470"/>
          <a:stretch/>
        </p:blipFill>
        <p:spPr bwMode="auto">
          <a:xfrm>
            <a:off x="460375" y="404664"/>
            <a:ext cx="4310247" cy="568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788024" y="5517232"/>
            <a:ext cx="3528392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baseline="0" dirty="0" smtClean="0">
                <a:solidFill>
                  <a:srgbClr val="CC140C"/>
                </a:solidFill>
                <a:latin typeface="Arial" charset="0"/>
              </a:rPr>
              <a:t>A Red Cross message to a prisoner of war (1944)</a:t>
            </a:r>
            <a:endParaRPr lang="en-US" altLang="en-US" sz="2400" dirty="0">
              <a:latin typeface="Genev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3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7</a:t>
            </a:fld>
            <a:endParaRPr lang="en-GB" sz="2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63688" y="5661248"/>
            <a:ext cx="54006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CC140C"/>
                </a:solidFill>
                <a:latin typeface="Arial" charset="0"/>
              </a:rPr>
              <a:t>British Red Cross members </a:t>
            </a:r>
            <a:r>
              <a:rPr lang="en-GB" altLang="en-US" sz="2400" b="1" dirty="0" smtClean="0">
                <a:solidFill>
                  <a:srgbClr val="CC140C"/>
                </a:solidFill>
                <a:latin typeface="Arial" charset="0"/>
              </a:rPr>
              <a:t>help   D-Day casualties (1944)</a:t>
            </a:r>
            <a:endParaRPr lang="en-US" altLang="en-US" sz="2400" dirty="0">
              <a:latin typeface="Geneva" pitchFamily="4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21284" r="55455" b="36811"/>
          <a:stretch/>
        </p:blipFill>
        <p:spPr bwMode="auto">
          <a:xfrm>
            <a:off x="395536" y="404664"/>
            <a:ext cx="836601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2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8</a:t>
            </a:fld>
            <a:endParaRPr lang="en-GB" sz="2400" dirty="0"/>
          </a:p>
        </p:txBody>
      </p:sp>
      <p:pic>
        <p:nvPicPr>
          <p:cNvPr id="4098" name="Picture 2" descr="S:\CT\Education Team\Product development\Editorial\Teaching resources\2018\Emblem\images\ICRC\V-P-SS-E-01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53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619672" y="5805264"/>
            <a:ext cx="597666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 smtClean="0">
                <a:solidFill>
                  <a:srgbClr val="CC140C"/>
                </a:solidFill>
                <a:latin typeface="Arial" charset="0"/>
              </a:rPr>
              <a:t>ICRC helicopter lands in South Sudan</a:t>
            </a:r>
            <a:endParaRPr lang="en-US" altLang="en-US" sz="2400" dirty="0">
              <a:latin typeface="Genev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3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7B2-A107-4D58-839D-3C956040CCA2}" type="slidenum">
              <a:rPr lang="en-GB" sz="2400" smtClean="0"/>
              <a:pPr>
                <a:defRPr/>
              </a:pPr>
              <a:t>9</a:t>
            </a:fld>
            <a:endParaRPr lang="en-GB" sz="2400" dirty="0"/>
          </a:p>
        </p:txBody>
      </p:sp>
      <p:pic>
        <p:nvPicPr>
          <p:cNvPr id="5122" name="Picture 2" descr="S:\CT\Education Team\Product development\Editorial\Teaching resources\2018\Emblem\images\ICRC\V-P-SY-E-00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004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87624" y="5877272"/>
            <a:ext cx="7056784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571500" indent="-28575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228600" algn="l" defTabSz="7620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 smtClean="0">
                <a:solidFill>
                  <a:srgbClr val="CC140C"/>
                </a:solidFill>
                <a:latin typeface="Arial" charset="0"/>
              </a:rPr>
              <a:t>ICRC and Syrian and Arab Red Crescent assess living conditions in Aleppo, Syria</a:t>
            </a:r>
            <a:endParaRPr lang="en-US" altLang="en-US" sz="2400" dirty="0">
              <a:latin typeface="Genev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213</Words>
  <Application>Microsoft Office PowerPoint</Application>
  <PresentationFormat>On-screen Show (4:3)</PresentationFormat>
  <Paragraphs>43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Davis</dc:creator>
  <cp:lastModifiedBy>Katy Parker</cp:lastModifiedBy>
  <cp:revision>311</cp:revision>
  <dcterms:created xsi:type="dcterms:W3CDTF">2014-01-16T13:38:56Z</dcterms:created>
  <dcterms:modified xsi:type="dcterms:W3CDTF">2018-10-30T14:38:35Z</dcterms:modified>
</cp:coreProperties>
</file>