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71944" y="1805948"/>
            <a:ext cx="5243195" cy="650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931401" y="9181917"/>
            <a:ext cx="217804" cy="259715"/>
          </a:xfrm>
          <a:custGeom>
            <a:avLst/>
            <a:gdLst/>
            <a:ahLst/>
            <a:cxnLst/>
            <a:rect l="l" t="t" r="r" b="b"/>
            <a:pathLst>
              <a:path w="217804" h="259715">
                <a:moveTo>
                  <a:pt x="122110" y="0"/>
                </a:moveTo>
                <a:lnTo>
                  <a:pt x="0" y="0"/>
                </a:lnTo>
                <a:lnTo>
                  <a:pt x="0" y="259410"/>
                </a:lnTo>
                <a:lnTo>
                  <a:pt x="125704" y="259410"/>
                </a:lnTo>
                <a:lnTo>
                  <a:pt x="159770" y="255057"/>
                </a:lnTo>
                <a:lnTo>
                  <a:pt x="189060" y="241533"/>
                </a:lnTo>
                <a:lnTo>
                  <a:pt x="209570" y="218138"/>
                </a:lnTo>
                <a:lnTo>
                  <a:pt x="210267" y="215074"/>
                </a:lnTo>
                <a:lnTo>
                  <a:pt x="57086" y="215074"/>
                </a:lnTo>
                <a:lnTo>
                  <a:pt x="57086" y="143789"/>
                </a:lnTo>
                <a:lnTo>
                  <a:pt x="205904" y="143789"/>
                </a:lnTo>
                <a:lnTo>
                  <a:pt x="205336" y="142589"/>
                </a:lnTo>
                <a:lnTo>
                  <a:pt x="190432" y="127989"/>
                </a:lnTo>
                <a:lnTo>
                  <a:pt x="169621" y="118452"/>
                </a:lnTo>
                <a:lnTo>
                  <a:pt x="184658" y="108950"/>
                </a:lnTo>
                <a:lnTo>
                  <a:pt x="188183" y="105079"/>
                </a:lnTo>
                <a:lnTo>
                  <a:pt x="57086" y="105079"/>
                </a:lnTo>
                <a:lnTo>
                  <a:pt x="57086" y="44272"/>
                </a:lnTo>
                <a:lnTo>
                  <a:pt x="200944" y="44272"/>
                </a:lnTo>
                <a:lnTo>
                  <a:pt x="198893" y="33861"/>
                </a:lnTo>
                <a:lnTo>
                  <a:pt x="182002" y="14023"/>
                </a:lnTo>
                <a:lnTo>
                  <a:pt x="155859" y="3249"/>
                </a:lnTo>
                <a:lnTo>
                  <a:pt x="122110" y="0"/>
                </a:lnTo>
                <a:close/>
              </a:path>
              <a:path w="217804" h="259715">
                <a:moveTo>
                  <a:pt x="205904" y="143789"/>
                </a:moveTo>
                <a:lnTo>
                  <a:pt x="119126" y="143789"/>
                </a:lnTo>
                <a:lnTo>
                  <a:pt x="135849" y="145854"/>
                </a:lnTo>
                <a:lnTo>
                  <a:pt x="148840" y="152382"/>
                </a:lnTo>
                <a:lnTo>
                  <a:pt x="157255" y="163875"/>
                </a:lnTo>
                <a:lnTo>
                  <a:pt x="160248" y="180835"/>
                </a:lnTo>
                <a:lnTo>
                  <a:pt x="156831" y="197533"/>
                </a:lnTo>
                <a:lnTo>
                  <a:pt x="147616" y="208041"/>
                </a:lnTo>
                <a:lnTo>
                  <a:pt x="134161" y="213507"/>
                </a:lnTo>
                <a:lnTo>
                  <a:pt x="118021" y="215074"/>
                </a:lnTo>
                <a:lnTo>
                  <a:pt x="210267" y="215074"/>
                </a:lnTo>
                <a:lnTo>
                  <a:pt x="217297" y="184175"/>
                </a:lnTo>
                <a:lnTo>
                  <a:pt x="214301" y="161551"/>
                </a:lnTo>
                <a:lnTo>
                  <a:pt x="205904" y="143789"/>
                </a:lnTo>
                <a:close/>
              </a:path>
              <a:path w="217804" h="259715">
                <a:moveTo>
                  <a:pt x="200944" y="44272"/>
                </a:moveTo>
                <a:lnTo>
                  <a:pt x="110413" y="44272"/>
                </a:lnTo>
                <a:lnTo>
                  <a:pt x="125138" y="45465"/>
                </a:lnTo>
                <a:lnTo>
                  <a:pt x="137682" y="49942"/>
                </a:lnTo>
                <a:lnTo>
                  <a:pt x="146409" y="59049"/>
                </a:lnTo>
                <a:lnTo>
                  <a:pt x="149682" y="74129"/>
                </a:lnTo>
                <a:lnTo>
                  <a:pt x="147033" y="88191"/>
                </a:lnTo>
                <a:lnTo>
                  <a:pt x="139709" y="97805"/>
                </a:lnTo>
                <a:lnTo>
                  <a:pt x="128647" y="103319"/>
                </a:lnTo>
                <a:lnTo>
                  <a:pt x="114782" y="105079"/>
                </a:lnTo>
                <a:lnTo>
                  <a:pt x="188183" y="105079"/>
                </a:lnTo>
                <a:lnTo>
                  <a:pt x="195722" y="96800"/>
                </a:lnTo>
                <a:lnTo>
                  <a:pt x="202553" y="81939"/>
                </a:lnTo>
                <a:lnTo>
                  <a:pt x="204889" y="64300"/>
                </a:lnTo>
                <a:lnTo>
                  <a:pt x="200944" y="44272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172680" y="9248428"/>
            <a:ext cx="121069" cy="19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0343102" y="9253448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883"/>
                </a:lnTo>
              </a:path>
            </a:pathLst>
          </a:custGeom>
          <a:ln w="51676">
            <a:solidFill>
              <a:srgbClr val="D7D8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317264" y="9181909"/>
            <a:ext cx="52069" cy="42545"/>
          </a:xfrm>
          <a:custGeom>
            <a:avLst/>
            <a:gdLst/>
            <a:ahLst/>
            <a:cxnLst/>
            <a:rect l="l" t="t" r="r" b="b"/>
            <a:pathLst>
              <a:path w="52070" h="42545">
                <a:moveTo>
                  <a:pt x="51676" y="0"/>
                </a:moveTo>
                <a:lnTo>
                  <a:pt x="0" y="0"/>
                </a:lnTo>
                <a:lnTo>
                  <a:pt x="0" y="42506"/>
                </a:lnTo>
                <a:lnTo>
                  <a:pt x="51676" y="42506"/>
                </a:lnTo>
                <a:lnTo>
                  <a:pt x="51676" y="0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0395626" y="9197196"/>
            <a:ext cx="120726" cy="2462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0579163" y="9253448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59">
                <a:moveTo>
                  <a:pt x="0" y="0"/>
                </a:moveTo>
                <a:lnTo>
                  <a:pt x="0" y="187883"/>
                </a:lnTo>
              </a:path>
            </a:pathLst>
          </a:custGeom>
          <a:ln w="51689">
            <a:solidFill>
              <a:srgbClr val="D7D8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553318" y="9181909"/>
            <a:ext cx="52069" cy="42545"/>
          </a:xfrm>
          <a:custGeom>
            <a:avLst/>
            <a:gdLst/>
            <a:ahLst/>
            <a:cxnLst/>
            <a:rect l="l" t="t" r="r" b="b"/>
            <a:pathLst>
              <a:path w="52070" h="42545">
                <a:moveTo>
                  <a:pt x="51689" y="0"/>
                </a:moveTo>
                <a:lnTo>
                  <a:pt x="0" y="0"/>
                </a:lnTo>
                <a:lnTo>
                  <a:pt x="0" y="42506"/>
                </a:lnTo>
                <a:lnTo>
                  <a:pt x="51689" y="42506"/>
                </a:lnTo>
                <a:lnTo>
                  <a:pt x="51689" y="0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627341" y="9248419"/>
            <a:ext cx="174193" cy="1979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822715" y="9181918"/>
            <a:ext cx="176530" cy="259715"/>
          </a:xfrm>
          <a:custGeom>
            <a:avLst/>
            <a:gdLst/>
            <a:ahLst/>
            <a:cxnLst/>
            <a:rect l="l" t="t" r="r" b="b"/>
            <a:pathLst>
              <a:path w="176529" h="259715">
                <a:moveTo>
                  <a:pt x="51561" y="0"/>
                </a:moveTo>
                <a:lnTo>
                  <a:pt x="0" y="0"/>
                </a:lnTo>
                <a:lnTo>
                  <a:pt x="0" y="259410"/>
                </a:lnTo>
                <a:lnTo>
                  <a:pt x="51561" y="259410"/>
                </a:lnTo>
                <a:lnTo>
                  <a:pt x="51561" y="160972"/>
                </a:lnTo>
                <a:lnTo>
                  <a:pt x="53855" y="136465"/>
                </a:lnTo>
                <a:lnTo>
                  <a:pt x="61013" y="119748"/>
                </a:lnTo>
                <a:lnTo>
                  <a:pt x="73454" y="110184"/>
                </a:lnTo>
                <a:lnTo>
                  <a:pt x="91592" y="107137"/>
                </a:lnTo>
                <a:lnTo>
                  <a:pt x="170891" y="107137"/>
                </a:lnTo>
                <a:lnTo>
                  <a:pt x="166737" y="97675"/>
                </a:lnTo>
                <a:lnTo>
                  <a:pt x="51561" y="97675"/>
                </a:lnTo>
                <a:lnTo>
                  <a:pt x="51561" y="0"/>
                </a:lnTo>
                <a:close/>
              </a:path>
              <a:path w="176529" h="259715">
                <a:moveTo>
                  <a:pt x="170891" y="107137"/>
                </a:moveTo>
                <a:lnTo>
                  <a:pt x="91592" y="107137"/>
                </a:lnTo>
                <a:lnTo>
                  <a:pt x="106722" y="110013"/>
                </a:lnTo>
                <a:lnTo>
                  <a:pt x="116928" y="118651"/>
                </a:lnTo>
                <a:lnTo>
                  <a:pt x="122696" y="133063"/>
                </a:lnTo>
                <a:lnTo>
                  <a:pt x="124510" y="153263"/>
                </a:lnTo>
                <a:lnTo>
                  <a:pt x="124510" y="259410"/>
                </a:lnTo>
                <a:lnTo>
                  <a:pt x="176072" y="259410"/>
                </a:lnTo>
                <a:lnTo>
                  <a:pt x="176072" y="143789"/>
                </a:lnTo>
                <a:lnTo>
                  <a:pt x="173075" y="112110"/>
                </a:lnTo>
                <a:lnTo>
                  <a:pt x="170891" y="107137"/>
                </a:lnTo>
                <a:close/>
              </a:path>
              <a:path w="176529" h="259715">
                <a:moveTo>
                  <a:pt x="107543" y="66509"/>
                </a:moveTo>
                <a:lnTo>
                  <a:pt x="92664" y="68432"/>
                </a:lnTo>
                <a:lnTo>
                  <a:pt x="77752" y="74234"/>
                </a:lnTo>
                <a:lnTo>
                  <a:pt x="64016" y="83965"/>
                </a:lnTo>
                <a:lnTo>
                  <a:pt x="52666" y="97675"/>
                </a:lnTo>
                <a:lnTo>
                  <a:pt x="166737" y="97675"/>
                </a:lnTo>
                <a:lnTo>
                  <a:pt x="162367" y="87723"/>
                </a:lnTo>
                <a:lnTo>
                  <a:pt x="141380" y="72050"/>
                </a:lnTo>
                <a:lnTo>
                  <a:pt x="107543" y="66509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055342" y="9181915"/>
            <a:ext cx="223520" cy="259715"/>
          </a:xfrm>
          <a:custGeom>
            <a:avLst/>
            <a:gdLst/>
            <a:ahLst/>
            <a:cxnLst/>
            <a:rect l="l" t="t" r="r" b="b"/>
            <a:pathLst>
              <a:path w="223520" h="259715">
                <a:moveTo>
                  <a:pt x="139750" y="0"/>
                </a:moveTo>
                <a:lnTo>
                  <a:pt x="0" y="0"/>
                </a:lnTo>
                <a:lnTo>
                  <a:pt x="0" y="259410"/>
                </a:lnTo>
                <a:lnTo>
                  <a:pt x="57086" y="259410"/>
                </a:lnTo>
                <a:lnTo>
                  <a:pt x="57086" y="158076"/>
                </a:lnTo>
                <a:lnTo>
                  <a:pt x="201465" y="158076"/>
                </a:lnTo>
                <a:lnTo>
                  <a:pt x="192138" y="146158"/>
                </a:lnTo>
                <a:lnTo>
                  <a:pt x="174637" y="137312"/>
                </a:lnTo>
                <a:lnTo>
                  <a:pt x="174637" y="136563"/>
                </a:lnTo>
                <a:lnTo>
                  <a:pt x="193243" y="125779"/>
                </a:lnTo>
                <a:lnTo>
                  <a:pt x="200630" y="117322"/>
                </a:lnTo>
                <a:lnTo>
                  <a:pt x="57086" y="117322"/>
                </a:lnTo>
                <a:lnTo>
                  <a:pt x="57086" y="44272"/>
                </a:lnTo>
                <a:lnTo>
                  <a:pt x="210540" y="44272"/>
                </a:lnTo>
                <a:lnTo>
                  <a:pt x="210457" y="43842"/>
                </a:lnTo>
                <a:lnTo>
                  <a:pt x="195264" y="21089"/>
                </a:lnTo>
                <a:lnTo>
                  <a:pt x="171319" y="5673"/>
                </a:lnTo>
                <a:lnTo>
                  <a:pt x="139750" y="0"/>
                </a:lnTo>
                <a:close/>
              </a:path>
              <a:path w="223520" h="259715">
                <a:moveTo>
                  <a:pt x="201465" y="158076"/>
                </a:moveTo>
                <a:lnTo>
                  <a:pt x="114160" y="158076"/>
                </a:lnTo>
                <a:lnTo>
                  <a:pt x="132372" y="160370"/>
                </a:lnTo>
                <a:lnTo>
                  <a:pt x="144907" y="167460"/>
                </a:lnTo>
                <a:lnTo>
                  <a:pt x="152822" y="179663"/>
                </a:lnTo>
                <a:lnTo>
                  <a:pt x="157175" y="197294"/>
                </a:lnTo>
                <a:lnTo>
                  <a:pt x="158873" y="213384"/>
                </a:lnTo>
                <a:lnTo>
                  <a:pt x="160264" y="229928"/>
                </a:lnTo>
                <a:lnTo>
                  <a:pt x="162422" y="245684"/>
                </a:lnTo>
                <a:lnTo>
                  <a:pt x="166420" y="259410"/>
                </a:lnTo>
                <a:lnTo>
                  <a:pt x="223469" y="259410"/>
                </a:lnTo>
                <a:lnTo>
                  <a:pt x="217530" y="245948"/>
                </a:lnTo>
                <a:lnTo>
                  <a:pt x="214472" y="229352"/>
                </a:lnTo>
                <a:lnTo>
                  <a:pt x="213141" y="212418"/>
                </a:lnTo>
                <a:lnTo>
                  <a:pt x="212382" y="197942"/>
                </a:lnTo>
                <a:lnTo>
                  <a:pt x="209690" y="178444"/>
                </a:lnTo>
                <a:lnTo>
                  <a:pt x="203382" y="160526"/>
                </a:lnTo>
                <a:lnTo>
                  <a:pt x="201465" y="158076"/>
                </a:lnTo>
                <a:close/>
              </a:path>
              <a:path w="223520" h="259715">
                <a:moveTo>
                  <a:pt x="210540" y="44272"/>
                </a:moveTo>
                <a:lnTo>
                  <a:pt x="119367" y="44272"/>
                </a:lnTo>
                <a:lnTo>
                  <a:pt x="136279" y="46373"/>
                </a:lnTo>
                <a:lnTo>
                  <a:pt x="148585" y="52874"/>
                </a:lnTo>
                <a:lnTo>
                  <a:pt x="156102" y="64069"/>
                </a:lnTo>
                <a:lnTo>
                  <a:pt x="158648" y="80251"/>
                </a:lnTo>
                <a:lnTo>
                  <a:pt x="156102" y="97075"/>
                </a:lnTo>
                <a:lnTo>
                  <a:pt x="148585" y="108592"/>
                </a:lnTo>
                <a:lnTo>
                  <a:pt x="136279" y="115207"/>
                </a:lnTo>
                <a:lnTo>
                  <a:pt x="119367" y="117322"/>
                </a:lnTo>
                <a:lnTo>
                  <a:pt x="200630" y="117322"/>
                </a:lnTo>
                <a:lnTo>
                  <a:pt x="206030" y="111140"/>
                </a:lnTo>
                <a:lnTo>
                  <a:pt x="213405" y="92954"/>
                </a:lnTo>
                <a:lnTo>
                  <a:pt x="215773" y="71526"/>
                </a:lnTo>
                <a:lnTo>
                  <a:pt x="210540" y="44272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1286765" y="9248420"/>
            <a:ext cx="187109" cy="1979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1492746" y="9181922"/>
            <a:ext cx="191135" cy="264795"/>
          </a:xfrm>
          <a:custGeom>
            <a:avLst/>
            <a:gdLst/>
            <a:ahLst/>
            <a:cxnLst/>
            <a:rect l="l" t="t" r="r" b="b"/>
            <a:pathLst>
              <a:path w="191134" h="264795">
                <a:moveTo>
                  <a:pt x="83172" y="66497"/>
                </a:moveTo>
                <a:lnTo>
                  <a:pt x="46864" y="74614"/>
                </a:lnTo>
                <a:lnTo>
                  <a:pt x="20864" y="96253"/>
                </a:lnTo>
                <a:lnTo>
                  <a:pt x="5225" y="127340"/>
                </a:lnTo>
                <a:lnTo>
                  <a:pt x="0" y="163804"/>
                </a:lnTo>
                <a:lnTo>
                  <a:pt x="5194" y="201436"/>
                </a:lnTo>
                <a:lnTo>
                  <a:pt x="20875" y="233595"/>
                </a:lnTo>
                <a:lnTo>
                  <a:pt x="47191" y="256017"/>
                </a:lnTo>
                <a:lnTo>
                  <a:pt x="84289" y="264439"/>
                </a:lnTo>
                <a:lnTo>
                  <a:pt x="101646" y="262755"/>
                </a:lnTo>
                <a:lnTo>
                  <a:pt x="117322" y="257522"/>
                </a:lnTo>
                <a:lnTo>
                  <a:pt x="130731" y="248467"/>
                </a:lnTo>
                <a:lnTo>
                  <a:pt x="141287" y="235318"/>
                </a:lnTo>
                <a:lnTo>
                  <a:pt x="191033" y="235318"/>
                </a:lnTo>
                <a:lnTo>
                  <a:pt x="191033" y="225513"/>
                </a:lnTo>
                <a:lnTo>
                  <a:pt x="97015" y="225513"/>
                </a:lnTo>
                <a:lnTo>
                  <a:pt x="76405" y="220245"/>
                </a:lnTo>
                <a:lnTo>
                  <a:pt x="62268" y="206448"/>
                </a:lnTo>
                <a:lnTo>
                  <a:pt x="54131" y="187130"/>
                </a:lnTo>
                <a:lnTo>
                  <a:pt x="51523" y="165303"/>
                </a:lnTo>
                <a:lnTo>
                  <a:pt x="53872" y="142888"/>
                </a:lnTo>
                <a:lnTo>
                  <a:pt x="61577" y="123764"/>
                </a:lnTo>
                <a:lnTo>
                  <a:pt x="75628" y="110446"/>
                </a:lnTo>
                <a:lnTo>
                  <a:pt x="97015" y="105448"/>
                </a:lnTo>
                <a:lnTo>
                  <a:pt x="191033" y="105448"/>
                </a:lnTo>
                <a:lnTo>
                  <a:pt x="191033" y="94513"/>
                </a:lnTo>
                <a:lnTo>
                  <a:pt x="139128" y="94513"/>
                </a:lnTo>
                <a:lnTo>
                  <a:pt x="128458" y="82318"/>
                </a:lnTo>
                <a:lnTo>
                  <a:pt x="114974" y="73556"/>
                </a:lnTo>
                <a:lnTo>
                  <a:pt x="99578" y="68269"/>
                </a:lnTo>
                <a:lnTo>
                  <a:pt x="83172" y="66497"/>
                </a:lnTo>
                <a:close/>
              </a:path>
              <a:path w="191134" h="264795">
                <a:moveTo>
                  <a:pt x="191033" y="235318"/>
                </a:moveTo>
                <a:lnTo>
                  <a:pt x="142036" y="235318"/>
                </a:lnTo>
                <a:lnTo>
                  <a:pt x="142036" y="259410"/>
                </a:lnTo>
                <a:lnTo>
                  <a:pt x="191033" y="259410"/>
                </a:lnTo>
                <a:lnTo>
                  <a:pt x="191033" y="235318"/>
                </a:lnTo>
                <a:close/>
              </a:path>
              <a:path w="191134" h="264795">
                <a:moveTo>
                  <a:pt x="191033" y="105448"/>
                </a:moveTo>
                <a:lnTo>
                  <a:pt x="97015" y="105448"/>
                </a:lnTo>
                <a:lnTo>
                  <a:pt x="118040" y="110446"/>
                </a:lnTo>
                <a:lnTo>
                  <a:pt x="131686" y="123718"/>
                </a:lnTo>
                <a:lnTo>
                  <a:pt x="139070" y="142733"/>
                </a:lnTo>
                <a:lnTo>
                  <a:pt x="141174" y="163804"/>
                </a:lnTo>
                <a:lnTo>
                  <a:pt x="141252" y="165303"/>
                </a:lnTo>
                <a:lnTo>
                  <a:pt x="139170" y="187441"/>
                </a:lnTo>
                <a:lnTo>
                  <a:pt x="131953" y="206816"/>
                </a:lnTo>
                <a:lnTo>
                  <a:pt x="118334" y="220395"/>
                </a:lnTo>
                <a:lnTo>
                  <a:pt x="97015" y="225513"/>
                </a:lnTo>
                <a:lnTo>
                  <a:pt x="191033" y="225513"/>
                </a:lnTo>
                <a:lnTo>
                  <a:pt x="191033" y="105448"/>
                </a:lnTo>
                <a:close/>
              </a:path>
              <a:path w="191134" h="264795">
                <a:moveTo>
                  <a:pt x="191033" y="0"/>
                </a:moveTo>
                <a:lnTo>
                  <a:pt x="139484" y="0"/>
                </a:lnTo>
                <a:lnTo>
                  <a:pt x="139484" y="94513"/>
                </a:lnTo>
                <a:lnTo>
                  <a:pt x="191033" y="94513"/>
                </a:lnTo>
                <a:lnTo>
                  <a:pt x="191033" y="0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1722948" y="9175799"/>
            <a:ext cx="241935" cy="271780"/>
          </a:xfrm>
          <a:custGeom>
            <a:avLst/>
            <a:gdLst/>
            <a:ahLst/>
            <a:cxnLst/>
            <a:rect l="l" t="t" r="r" b="b"/>
            <a:pathLst>
              <a:path w="241934" h="271779">
                <a:moveTo>
                  <a:pt x="127596" y="0"/>
                </a:moveTo>
                <a:lnTo>
                  <a:pt x="83476" y="6840"/>
                </a:lnTo>
                <a:lnTo>
                  <a:pt x="47975" y="25998"/>
                </a:lnTo>
                <a:lnTo>
                  <a:pt x="21776" y="55429"/>
                </a:lnTo>
                <a:lnTo>
                  <a:pt x="5557" y="93088"/>
                </a:lnTo>
                <a:lnTo>
                  <a:pt x="0" y="136931"/>
                </a:lnTo>
                <a:lnTo>
                  <a:pt x="5557" y="179697"/>
                </a:lnTo>
                <a:lnTo>
                  <a:pt x="21776" y="216705"/>
                </a:lnTo>
                <a:lnTo>
                  <a:pt x="47975" y="245804"/>
                </a:lnTo>
                <a:lnTo>
                  <a:pt x="83476" y="264841"/>
                </a:lnTo>
                <a:lnTo>
                  <a:pt x="127596" y="271665"/>
                </a:lnTo>
                <a:lnTo>
                  <a:pt x="171375" y="264188"/>
                </a:lnTo>
                <a:lnTo>
                  <a:pt x="206236" y="242893"/>
                </a:lnTo>
                <a:lnTo>
                  <a:pt x="220093" y="223646"/>
                </a:lnTo>
                <a:lnTo>
                  <a:pt x="127596" y="223646"/>
                </a:lnTo>
                <a:lnTo>
                  <a:pt x="94960" y="216169"/>
                </a:lnTo>
                <a:lnTo>
                  <a:pt x="73110" y="196481"/>
                </a:lnTo>
                <a:lnTo>
                  <a:pt x="60867" y="168697"/>
                </a:lnTo>
                <a:lnTo>
                  <a:pt x="57048" y="136931"/>
                </a:lnTo>
                <a:lnTo>
                  <a:pt x="60867" y="103885"/>
                </a:lnTo>
                <a:lnTo>
                  <a:pt x="73110" y="75426"/>
                </a:lnTo>
                <a:lnTo>
                  <a:pt x="94960" y="55476"/>
                </a:lnTo>
                <a:lnTo>
                  <a:pt x="127596" y="47955"/>
                </a:lnTo>
                <a:lnTo>
                  <a:pt x="222403" y="47955"/>
                </a:lnTo>
                <a:lnTo>
                  <a:pt x="202312" y="24196"/>
                </a:lnTo>
                <a:lnTo>
                  <a:pt x="168149" y="6154"/>
                </a:lnTo>
                <a:lnTo>
                  <a:pt x="127596" y="0"/>
                </a:lnTo>
                <a:close/>
              </a:path>
              <a:path w="241934" h="271779">
                <a:moveTo>
                  <a:pt x="241642" y="165658"/>
                </a:moveTo>
                <a:lnTo>
                  <a:pt x="186397" y="165658"/>
                </a:lnTo>
                <a:lnTo>
                  <a:pt x="180257" y="189110"/>
                </a:lnTo>
                <a:lnTo>
                  <a:pt x="168408" y="207444"/>
                </a:lnTo>
                <a:lnTo>
                  <a:pt x="150854" y="219383"/>
                </a:lnTo>
                <a:lnTo>
                  <a:pt x="127596" y="223646"/>
                </a:lnTo>
                <a:lnTo>
                  <a:pt x="220093" y="223646"/>
                </a:lnTo>
                <a:lnTo>
                  <a:pt x="230290" y="209482"/>
                </a:lnTo>
                <a:lnTo>
                  <a:pt x="241642" y="165658"/>
                </a:lnTo>
                <a:close/>
              </a:path>
              <a:path w="241934" h="271779">
                <a:moveTo>
                  <a:pt x="222403" y="47955"/>
                </a:moveTo>
                <a:lnTo>
                  <a:pt x="127596" y="47955"/>
                </a:lnTo>
                <a:lnTo>
                  <a:pt x="147833" y="51406"/>
                </a:lnTo>
                <a:lnTo>
                  <a:pt x="165112" y="60947"/>
                </a:lnTo>
                <a:lnTo>
                  <a:pt x="177781" y="75355"/>
                </a:lnTo>
                <a:lnTo>
                  <a:pt x="184188" y="93408"/>
                </a:lnTo>
                <a:lnTo>
                  <a:pt x="239471" y="93408"/>
                </a:lnTo>
                <a:lnTo>
                  <a:pt x="227086" y="53492"/>
                </a:lnTo>
                <a:lnTo>
                  <a:pt x="222403" y="47955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1988939" y="9248428"/>
            <a:ext cx="121285" cy="193040"/>
          </a:xfrm>
          <a:custGeom>
            <a:avLst/>
            <a:gdLst/>
            <a:ahLst/>
            <a:cxnLst/>
            <a:rect l="l" t="t" r="r" b="b"/>
            <a:pathLst>
              <a:path w="121284" h="193040">
                <a:moveTo>
                  <a:pt x="49072" y="5016"/>
                </a:moveTo>
                <a:lnTo>
                  <a:pt x="0" y="5016"/>
                </a:lnTo>
                <a:lnTo>
                  <a:pt x="0" y="192900"/>
                </a:lnTo>
                <a:lnTo>
                  <a:pt x="51587" y="192900"/>
                </a:lnTo>
                <a:lnTo>
                  <a:pt x="51587" y="108216"/>
                </a:lnTo>
                <a:lnTo>
                  <a:pt x="54220" y="84896"/>
                </a:lnTo>
                <a:lnTo>
                  <a:pt x="62847" y="65749"/>
                </a:lnTo>
                <a:lnTo>
                  <a:pt x="78563" y="52786"/>
                </a:lnTo>
                <a:lnTo>
                  <a:pt x="102463" y="48018"/>
                </a:lnTo>
                <a:lnTo>
                  <a:pt x="121005" y="48018"/>
                </a:lnTo>
                <a:lnTo>
                  <a:pt x="121005" y="39890"/>
                </a:lnTo>
                <a:lnTo>
                  <a:pt x="49072" y="39890"/>
                </a:lnTo>
                <a:lnTo>
                  <a:pt x="49072" y="5016"/>
                </a:lnTo>
                <a:close/>
              </a:path>
              <a:path w="121284" h="193040">
                <a:moveTo>
                  <a:pt x="121005" y="48018"/>
                </a:moveTo>
                <a:lnTo>
                  <a:pt x="108572" y="48018"/>
                </a:lnTo>
                <a:lnTo>
                  <a:pt x="116243" y="48767"/>
                </a:lnTo>
                <a:lnTo>
                  <a:pt x="121005" y="49720"/>
                </a:lnTo>
                <a:lnTo>
                  <a:pt x="121005" y="48018"/>
                </a:lnTo>
                <a:close/>
              </a:path>
              <a:path w="121284" h="193040">
                <a:moveTo>
                  <a:pt x="113322" y="0"/>
                </a:moveTo>
                <a:lnTo>
                  <a:pt x="109702" y="0"/>
                </a:lnTo>
                <a:lnTo>
                  <a:pt x="91076" y="2921"/>
                </a:lnTo>
                <a:lnTo>
                  <a:pt x="73850" y="11115"/>
                </a:lnTo>
                <a:lnTo>
                  <a:pt x="59567" y="23724"/>
                </a:lnTo>
                <a:lnTo>
                  <a:pt x="49771" y="39890"/>
                </a:lnTo>
                <a:lnTo>
                  <a:pt x="121005" y="39890"/>
                </a:lnTo>
                <a:lnTo>
                  <a:pt x="121005" y="1854"/>
                </a:lnTo>
                <a:lnTo>
                  <a:pt x="117729" y="761"/>
                </a:lnTo>
                <a:lnTo>
                  <a:pt x="113322" y="0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2116136" y="9248418"/>
            <a:ext cx="194945" cy="198120"/>
          </a:xfrm>
          <a:custGeom>
            <a:avLst/>
            <a:gdLst/>
            <a:ahLst/>
            <a:cxnLst/>
            <a:rect l="l" t="t" r="r" b="b"/>
            <a:pathLst>
              <a:path w="194945" h="198120">
                <a:moveTo>
                  <a:pt x="97053" y="0"/>
                </a:moveTo>
                <a:lnTo>
                  <a:pt x="57049" y="7078"/>
                </a:lnTo>
                <a:lnTo>
                  <a:pt x="26447" y="27141"/>
                </a:lnTo>
                <a:lnTo>
                  <a:pt x="6884" y="58426"/>
                </a:lnTo>
                <a:lnTo>
                  <a:pt x="0" y="99174"/>
                </a:lnTo>
                <a:lnTo>
                  <a:pt x="6884" y="139713"/>
                </a:lnTo>
                <a:lnTo>
                  <a:pt x="26447" y="170875"/>
                </a:lnTo>
                <a:lnTo>
                  <a:pt x="57049" y="190878"/>
                </a:lnTo>
                <a:lnTo>
                  <a:pt x="97053" y="197942"/>
                </a:lnTo>
                <a:lnTo>
                  <a:pt x="137221" y="190878"/>
                </a:lnTo>
                <a:lnTo>
                  <a:pt x="167901" y="170875"/>
                </a:lnTo>
                <a:lnTo>
                  <a:pt x="175355" y="159016"/>
                </a:lnTo>
                <a:lnTo>
                  <a:pt x="97053" y="159016"/>
                </a:lnTo>
                <a:lnTo>
                  <a:pt x="75228" y="153857"/>
                </a:lnTo>
                <a:lnTo>
                  <a:pt x="61239" y="140273"/>
                </a:lnTo>
                <a:lnTo>
                  <a:pt x="53794" y="121099"/>
                </a:lnTo>
                <a:lnTo>
                  <a:pt x="51600" y="99174"/>
                </a:lnTo>
                <a:lnTo>
                  <a:pt x="53794" y="77018"/>
                </a:lnTo>
                <a:lnTo>
                  <a:pt x="61239" y="57732"/>
                </a:lnTo>
                <a:lnTo>
                  <a:pt x="75228" y="44112"/>
                </a:lnTo>
                <a:lnTo>
                  <a:pt x="97053" y="38950"/>
                </a:lnTo>
                <a:lnTo>
                  <a:pt x="175295" y="38950"/>
                </a:lnTo>
                <a:lnTo>
                  <a:pt x="167901" y="27141"/>
                </a:lnTo>
                <a:lnTo>
                  <a:pt x="137221" y="7078"/>
                </a:lnTo>
                <a:lnTo>
                  <a:pt x="97053" y="0"/>
                </a:lnTo>
                <a:close/>
              </a:path>
              <a:path w="194945" h="198120">
                <a:moveTo>
                  <a:pt x="175295" y="38950"/>
                </a:moveTo>
                <a:lnTo>
                  <a:pt x="97053" y="38950"/>
                </a:lnTo>
                <a:lnTo>
                  <a:pt x="119010" y="44112"/>
                </a:lnTo>
                <a:lnTo>
                  <a:pt x="133067" y="57732"/>
                </a:lnTo>
                <a:lnTo>
                  <a:pt x="140537" y="77018"/>
                </a:lnTo>
                <a:lnTo>
                  <a:pt x="142735" y="99174"/>
                </a:lnTo>
                <a:lnTo>
                  <a:pt x="140537" y="121099"/>
                </a:lnTo>
                <a:lnTo>
                  <a:pt x="133067" y="140273"/>
                </a:lnTo>
                <a:lnTo>
                  <a:pt x="119010" y="153857"/>
                </a:lnTo>
                <a:lnTo>
                  <a:pt x="97053" y="159016"/>
                </a:lnTo>
                <a:lnTo>
                  <a:pt x="175355" y="159016"/>
                </a:lnTo>
                <a:lnTo>
                  <a:pt x="187487" y="139713"/>
                </a:lnTo>
                <a:lnTo>
                  <a:pt x="194373" y="99174"/>
                </a:lnTo>
                <a:lnTo>
                  <a:pt x="187487" y="58426"/>
                </a:lnTo>
                <a:lnTo>
                  <a:pt x="175295" y="38950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2327638" y="9248419"/>
            <a:ext cx="174625" cy="198120"/>
          </a:xfrm>
          <a:custGeom>
            <a:avLst/>
            <a:gdLst/>
            <a:ahLst/>
            <a:cxnLst/>
            <a:rect l="l" t="t" r="r" b="b"/>
            <a:pathLst>
              <a:path w="174625" h="198120">
                <a:moveTo>
                  <a:pt x="49060" y="131787"/>
                </a:moveTo>
                <a:lnTo>
                  <a:pt x="0" y="131787"/>
                </a:lnTo>
                <a:lnTo>
                  <a:pt x="8574" y="163153"/>
                </a:lnTo>
                <a:lnTo>
                  <a:pt x="28590" y="183557"/>
                </a:lnTo>
                <a:lnTo>
                  <a:pt x="56374" y="194615"/>
                </a:lnTo>
                <a:lnTo>
                  <a:pt x="88252" y="197942"/>
                </a:lnTo>
                <a:lnTo>
                  <a:pt x="119717" y="194676"/>
                </a:lnTo>
                <a:lnTo>
                  <a:pt x="147186" y="183781"/>
                </a:lnTo>
                <a:lnTo>
                  <a:pt x="166626" y="163609"/>
                </a:lnTo>
                <a:lnTo>
                  <a:pt x="166664" y="163449"/>
                </a:lnTo>
                <a:lnTo>
                  <a:pt x="88620" y="163449"/>
                </a:lnTo>
                <a:lnTo>
                  <a:pt x="73929" y="161677"/>
                </a:lnTo>
                <a:lnTo>
                  <a:pt x="61367" y="156086"/>
                </a:lnTo>
                <a:lnTo>
                  <a:pt x="52542" y="146261"/>
                </a:lnTo>
                <a:lnTo>
                  <a:pt x="49060" y="131787"/>
                </a:lnTo>
                <a:close/>
              </a:path>
              <a:path w="174625" h="198120">
                <a:moveTo>
                  <a:pt x="86017" y="0"/>
                </a:moveTo>
                <a:lnTo>
                  <a:pt x="56271" y="2679"/>
                </a:lnTo>
                <a:lnTo>
                  <a:pt x="30083" y="12165"/>
                </a:lnTo>
                <a:lnTo>
                  <a:pt x="11443" y="30630"/>
                </a:lnTo>
                <a:lnTo>
                  <a:pt x="4343" y="60248"/>
                </a:lnTo>
                <a:lnTo>
                  <a:pt x="9470" y="81153"/>
                </a:lnTo>
                <a:lnTo>
                  <a:pt x="22982" y="95299"/>
                </a:lnTo>
                <a:lnTo>
                  <a:pt x="42078" y="104470"/>
                </a:lnTo>
                <a:lnTo>
                  <a:pt x="63957" y="110451"/>
                </a:lnTo>
                <a:lnTo>
                  <a:pt x="88691" y="116153"/>
                </a:lnTo>
                <a:lnTo>
                  <a:pt x="107048" y="122089"/>
                </a:lnTo>
                <a:lnTo>
                  <a:pt x="118471" y="129481"/>
                </a:lnTo>
                <a:lnTo>
                  <a:pt x="122402" y="139547"/>
                </a:lnTo>
                <a:lnTo>
                  <a:pt x="119215" y="150922"/>
                </a:lnTo>
                <a:lnTo>
                  <a:pt x="111088" y="158289"/>
                </a:lnTo>
                <a:lnTo>
                  <a:pt x="100173" y="162261"/>
                </a:lnTo>
                <a:lnTo>
                  <a:pt x="88620" y="163449"/>
                </a:lnTo>
                <a:lnTo>
                  <a:pt x="166664" y="163449"/>
                </a:lnTo>
                <a:lnTo>
                  <a:pt x="174002" y="132511"/>
                </a:lnTo>
                <a:lnTo>
                  <a:pt x="168931" y="110560"/>
                </a:lnTo>
                <a:lnTo>
                  <a:pt x="155513" y="95715"/>
                </a:lnTo>
                <a:lnTo>
                  <a:pt x="136439" y="86111"/>
                </a:lnTo>
                <a:lnTo>
                  <a:pt x="114401" y="79883"/>
                </a:lnTo>
                <a:lnTo>
                  <a:pt x="92843" y="75229"/>
                </a:lnTo>
                <a:lnTo>
                  <a:pt x="74142" y="70280"/>
                </a:lnTo>
                <a:lnTo>
                  <a:pt x="60966" y="63146"/>
                </a:lnTo>
                <a:lnTo>
                  <a:pt x="55981" y="51943"/>
                </a:lnTo>
                <a:lnTo>
                  <a:pt x="58828" y="42799"/>
                </a:lnTo>
                <a:lnTo>
                  <a:pt x="65955" y="37518"/>
                </a:lnTo>
                <a:lnTo>
                  <a:pt x="75242" y="35090"/>
                </a:lnTo>
                <a:lnTo>
                  <a:pt x="84569" y="34505"/>
                </a:lnTo>
                <a:lnTo>
                  <a:pt x="161106" y="34505"/>
                </a:lnTo>
                <a:lnTo>
                  <a:pt x="160047" y="31064"/>
                </a:lnTo>
                <a:lnTo>
                  <a:pt x="141370" y="12642"/>
                </a:lnTo>
                <a:lnTo>
                  <a:pt x="115739" y="2869"/>
                </a:lnTo>
                <a:lnTo>
                  <a:pt x="86017" y="0"/>
                </a:lnTo>
                <a:close/>
              </a:path>
              <a:path w="174625" h="198120">
                <a:moveTo>
                  <a:pt x="161106" y="34505"/>
                </a:moveTo>
                <a:lnTo>
                  <a:pt x="84569" y="34505"/>
                </a:lnTo>
                <a:lnTo>
                  <a:pt x="97686" y="35659"/>
                </a:lnTo>
                <a:lnTo>
                  <a:pt x="108599" y="39697"/>
                </a:lnTo>
                <a:lnTo>
                  <a:pt x="116314" y="47482"/>
                </a:lnTo>
                <a:lnTo>
                  <a:pt x="119837" y="59880"/>
                </a:lnTo>
                <a:lnTo>
                  <a:pt x="168910" y="59880"/>
                </a:lnTo>
                <a:lnTo>
                  <a:pt x="161106" y="34505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2519087" y="9248419"/>
            <a:ext cx="174625" cy="198120"/>
          </a:xfrm>
          <a:custGeom>
            <a:avLst/>
            <a:gdLst/>
            <a:ahLst/>
            <a:cxnLst/>
            <a:rect l="l" t="t" r="r" b="b"/>
            <a:pathLst>
              <a:path w="174625" h="198120">
                <a:moveTo>
                  <a:pt x="49060" y="131787"/>
                </a:moveTo>
                <a:lnTo>
                  <a:pt x="0" y="131787"/>
                </a:lnTo>
                <a:lnTo>
                  <a:pt x="8584" y="163153"/>
                </a:lnTo>
                <a:lnTo>
                  <a:pt x="28614" y="183557"/>
                </a:lnTo>
                <a:lnTo>
                  <a:pt x="56390" y="194615"/>
                </a:lnTo>
                <a:lnTo>
                  <a:pt x="88214" y="197942"/>
                </a:lnTo>
                <a:lnTo>
                  <a:pt x="119721" y="194676"/>
                </a:lnTo>
                <a:lnTo>
                  <a:pt x="147208" y="183781"/>
                </a:lnTo>
                <a:lnTo>
                  <a:pt x="166652" y="163609"/>
                </a:lnTo>
                <a:lnTo>
                  <a:pt x="166690" y="163449"/>
                </a:lnTo>
                <a:lnTo>
                  <a:pt x="88582" y="163449"/>
                </a:lnTo>
                <a:lnTo>
                  <a:pt x="73918" y="161677"/>
                </a:lnTo>
                <a:lnTo>
                  <a:pt x="61367" y="156086"/>
                </a:lnTo>
                <a:lnTo>
                  <a:pt x="52544" y="146261"/>
                </a:lnTo>
                <a:lnTo>
                  <a:pt x="49060" y="131787"/>
                </a:lnTo>
                <a:close/>
              </a:path>
              <a:path w="174625" h="198120">
                <a:moveTo>
                  <a:pt x="86042" y="0"/>
                </a:moveTo>
                <a:lnTo>
                  <a:pt x="56312" y="2679"/>
                </a:lnTo>
                <a:lnTo>
                  <a:pt x="30122" y="12165"/>
                </a:lnTo>
                <a:lnTo>
                  <a:pt x="11474" y="30630"/>
                </a:lnTo>
                <a:lnTo>
                  <a:pt x="4368" y="60248"/>
                </a:lnTo>
                <a:lnTo>
                  <a:pt x="9491" y="81153"/>
                </a:lnTo>
                <a:lnTo>
                  <a:pt x="22996" y="95299"/>
                </a:lnTo>
                <a:lnTo>
                  <a:pt x="42087" y="104470"/>
                </a:lnTo>
                <a:lnTo>
                  <a:pt x="63969" y="110451"/>
                </a:lnTo>
                <a:lnTo>
                  <a:pt x="88699" y="116153"/>
                </a:lnTo>
                <a:lnTo>
                  <a:pt x="107048" y="122089"/>
                </a:lnTo>
                <a:lnTo>
                  <a:pt x="118462" y="129481"/>
                </a:lnTo>
                <a:lnTo>
                  <a:pt x="122389" y="139547"/>
                </a:lnTo>
                <a:lnTo>
                  <a:pt x="119209" y="150922"/>
                </a:lnTo>
                <a:lnTo>
                  <a:pt x="111091" y="158289"/>
                </a:lnTo>
                <a:lnTo>
                  <a:pt x="100171" y="162261"/>
                </a:lnTo>
                <a:lnTo>
                  <a:pt x="88582" y="163449"/>
                </a:lnTo>
                <a:lnTo>
                  <a:pt x="166690" y="163449"/>
                </a:lnTo>
                <a:lnTo>
                  <a:pt x="174028" y="132511"/>
                </a:lnTo>
                <a:lnTo>
                  <a:pt x="168959" y="110560"/>
                </a:lnTo>
                <a:lnTo>
                  <a:pt x="155544" y="95715"/>
                </a:lnTo>
                <a:lnTo>
                  <a:pt x="136475" y="86111"/>
                </a:lnTo>
                <a:lnTo>
                  <a:pt x="114439" y="79883"/>
                </a:lnTo>
                <a:lnTo>
                  <a:pt x="92879" y="75229"/>
                </a:lnTo>
                <a:lnTo>
                  <a:pt x="74174" y="70280"/>
                </a:lnTo>
                <a:lnTo>
                  <a:pt x="60993" y="63146"/>
                </a:lnTo>
                <a:lnTo>
                  <a:pt x="56007" y="51943"/>
                </a:lnTo>
                <a:lnTo>
                  <a:pt x="58847" y="42799"/>
                </a:lnTo>
                <a:lnTo>
                  <a:pt x="65966" y="37518"/>
                </a:lnTo>
                <a:lnTo>
                  <a:pt x="75262" y="35090"/>
                </a:lnTo>
                <a:lnTo>
                  <a:pt x="84632" y="34505"/>
                </a:lnTo>
                <a:lnTo>
                  <a:pt x="161131" y="34505"/>
                </a:lnTo>
                <a:lnTo>
                  <a:pt x="160069" y="31064"/>
                </a:lnTo>
                <a:lnTo>
                  <a:pt x="141389" y="12642"/>
                </a:lnTo>
                <a:lnTo>
                  <a:pt x="115764" y="2869"/>
                </a:lnTo>
                <a:lnTo>
                  <a:pt x="86042" y="0"/>
                </a:lnTo>
                <a:close/>
              </a:path>
              <a:path w="174625" h="198120">
                <a:moveTo>
                  <a:pt x="161131" y="34505"/>
                </a:moveTo>
                <a:lnTo>
                  <a:pt x="84632" y="34505"/>
                </a:lnTo>
                <a:lnTo>
                  <a:pt x="97751" y="35659"/>
                </a:lnTo>
                <a:lnTo>
                  <a:pt x="108656" y="39697"/>
                </a:lnTo>
                <a:lnTo>
                  <a:pt x="116363" y="47482"/>
                </a:lnTo>
                <a:lnTo>
                  <a:pt x="119888" y="59880"/>
                </a:lnTo>
                <a:lnTo>
                  <a:pt x="168960" y="59880"/>
                </a:lnTo>
                <a:lnTo>
                  <a:pt x="161131" y="34505"/>
                </a:lnTo>
                <a:close/>
              </a:path>
            </a:pathLst>
          </a:custGeom>
          <a:solidFill>
            <a:srgbClr val="D7D8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2567" y="3413565"/>
            <a:ext cx="10119664" cy="255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1932948"/>
            <a:ext cx="6507480" cy="510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93" y="4521200"/>
            <a:ext cx="12991706" cy="523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7326" y="910525"/>
            <a:ext cx="302260" cy="300990"/>
          </a:xfrm>
          <a:custGeom>
            <a:avLst/>
            <a:gdLst/>
            <a:ahLst/>
            <a:cxnLst/>
            <a:rect l="l" t="t" r="r" b="b"/>
            <a:pathLst>
              <a:path w="302259" h="300990">
                <a:moveTo>
                  <a:pt x="301967" y="0"/>
                </a:moveTo>
                <a:lnTo>
                  <a:pt x="0" y="0"/>
                </a:lnTo>
                <a:lnTo>
                  <a:pt x="0" y="300647"/>
                </a:lnTo>
                <a:lnTo>
                  <a:pt x="301967" y="300647"/>
                </a:lnTo>
                <a:lnTo>
                  <a:pt x="301967" y="0"/>
                </a:lnTo>
                <a:close/>
              </a:path>
            </a:pathLst>
          </a:custGeom>
          <a:solidFill>
            <a:srgbClr val="EE2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5371" y="607871"/>
            <a:ext cx="906144" cy="302895"/>
          </a:xfrm>
          <a:custGeom>
            <a:avLst/>
            <a:gdLst/>
            <a:ahLst/>
            <a:cxnLst/>
            <a:rect l="l" t="t" r="r" b="b"/>
            <a:pathLst>
              <a:path w="906144" h="302894">
                <a:moveTo>
                  <a:pt x="905916" y="0"/>
                </a:moveTo>
                <a:lnTo>
                  <a:pt x="0" y="0"/>
                </a:lnTo>
                <a:lnTo>
                  <a:pt x="0" y="302653"/>
                </a:lnTo>
                <a:lnTo>
                  <a:pt x="905916" y="302653"/>
                </a:lnTo>
                <a:lnTo>
                  <a:pt x="905916" y="0"/>
                </a:lnTo>
                <a:close/>
              </a:path>
            </a:pathLst>
          </a:custGeom>
          <a:solidFill>
            <a:srgbClr val="EE2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7326" y="306233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59" h="302259">
                <a:moveTo>
                  <a:pt x="301967" y="0"/>
                </a:moveTo>
                <a:lnTo>
                  <a:pt x="0" y="0"/>
                </a:lnTo>
                <a:lnTo>
                  <a:pt x="0" y="301637"/>
                </a:lnTo>
                <a:lnTo>
                  <a:pt x="301967" y="301637"/>
                </a:lnTo>
                <a:lnTo>
                  <a:pt x="301967" y="0"/>
                </a:lnTo>
                <a:close/>
              </a:path>
            </a:pathLst>
          </a:custGeom>
          <a:solidFill>
            <a:srgbClr val="EE2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56197" y="607863"/>
            <a:ext cx="252729" cy="302895"/>
          </a:xfrm>
          <a:custGeom>
            <a:avLst/>
            <a:gdLst/>
            <a:ahLst/>
            <a:cxnLst/>
            <a:rect l="l" t="t" r="r" b="b"/>
            <a:pathLst>
              <a:path w="252730" h="302894">
                <a:moveTo>
                  <a:pt x="142074" y="0"/>
                </a:moveTo>
                <a:lnTo>
                  <a:pt x="0" y="0"/>
                </a:lnTo>
                <a:lnTo>
                  <a:pt x="0" y="302628"/>
                </a:lnTo>
                <a:lnTo>
                  <a:pt x="146367" y="302628"/>
                </a:lnTo>
                <a:lnTo>
                  <a:pt x="186069" y="297549"/>
                </a:lnTo>
                <a:lnTo>
                  <a:pt x="220057" y="281722"/>
                </a:lnTo>
                <a:lnTo>
                  <a:pt x="243785" y="254263"/>
                </a:lnTo>
                <a:lnTo>
                  <a:pt x="244569" y="250748"/>
                </a:lnTo>
                <a:lnTo>
                  <a:pt x="66725" y="250748"/>
                </a:lnTo>
                <a:lnTo>
                  <a:pt x="66725" y="167487"/>
                </a:lnTo>
                <a:lnTo>
                  <a:pt x="239528" y="167487"/>
                </a:lnTo>
                <a:lnTo>
                  <a:pt x="238845" y="166038"/>
                </a:lnTo>
                <a:lnTo>
                  <a:pt x="221650" y="149091"/>
                </a:lnTo>
                <a:lnTo>
                  <a:pt x="197726" y="138087"/>
                </a:lnTo>
                <a:lnTo>
                  <a:pt x="215178" y="127013"/>
                </a:lnTo>
                <a:lnTo>
                  <a:pt x="219356" y="122351"/>
                </a:lnTo>
                <a:lnTo>
                  <a:pt x="66725" y="122351"/>
                </a:lnTo>
                <a:lnTo>
                  <a:pt x="66725" y="51739"/>
                </a:lnTo>
                <a:lnTo>
                  <a:pt x="233792" y="51739"/>
                </a:lnTo>
                <a:lnTo>
                  <a:pt x="231387" y="39433"/>
                </a:lnTo>
                <a:lnTo>
                  <a:pt x="211843" y="16348"/>
                </a:lnTo>
                <a:lnTo>
                  <a:pt x="181472" y="3792"/>
                </a:lnTo>
                <a:lnTo>
                  <a:pt x="142074" y="0"/>
                </a:lnTo>
                <a:close/>
              </a:path>
              <a:path w="252730" h="302894">
                <a:moveTo>
                  <a:pt x="239528" y="167487"/>
                </a:moveTo>
                <a:lnTo>
                  <a:pt x="138709" y="167487"/>
                </a:lnTo>
                <a:lnTo>
                  <a:pt x="158209" y="169893"/>
                </a:lnTo>
                <a:lnTo>
                  <a:pt x="173359" y="177488"/>
                </a:lnTo>
                <a:lnTo>
                  <a:pt x="183173" y="190836"/>
                </a:lnTo>
                <a:lnTo>
                  <a:pt x="186664" y="210502"/>
                </a:lnTo>
                <a:lnTo>
                  <a:pt x="182675" y="230051"/>
                </a:lnTo>
                <a:lnTo>
                  <a:pt x="171926" y="242412"/>
                </a:lnTo>
                <a:lnTo>
                  <a:pt x="156242" y="248880"/>
                </a:lnTo>
                <a:lnTo>
                  <a:pt x="137452" y="250748"/>
                </a:lnTo>
                <a:lnTo>
                  <a:pt x="244569" y="250748"/>
                </a:lnTo>
                <a:lnTo>
                  <a:pt x="252704" y="214287"/>
                </a:lnTo>
                <a:lnTo>
                  <a:pt x="249225" y="188059"/>
                </a:lnTo>
                <a:lnTo>
                  <a:pt x="239528" y="167487"/>
                </a:lnTo>
                <a:close/>
              </a:path>
              <a:path w="252730" h="302894">
                <a:moveTo>
                  <a:pt x="233792" y="51739"/>
                </a:moveTo>
                <a:lnTo>
                  <a:pt x="128498" y="51739"/>
                </a:lnTo>
                <a:lnTo>
                  <a:pt x="145706" y="53120"/>
                </a:lnTo>
                <a:lnTo>
                  <a:pt x="160359" y="58297"/>
                </a:lnTo>
                <a:lnTo>
                  <a:pt x="170550" y="68825"/>
                </a:lnTo>
                <a:lnTo>
                  <a:pt x="174371" y="86258"/>
                </a:lnTo>
                <a:lnTo>
                  <a:pt x="171287" y="102672"/>
                </a:lnTo>
                <a:lnTo>
                  <a:pt x="162752" y="113882"/>
                </a:lnTo>
                <a:lnTo>
                  <a:pt x="149837" y="120303"/>
                </a:lnTo>
                <a:lnTo>
                  <a:pt x="133616" y="122351"/>
                </a:lnTo>
                <a:lnTo>
                  <a:pt x="219356" y="122351"/>
                </a:lnTo>
                <a:lnTo>
                  <a:pt x="227891" y="112828"/>
                </a:lnTo>
                <a:lnTo>
                  <a:pt x="235666" y="95454"/>
                </a:lnTo>
                <a:lnTo>
                  <a:pt x="238302" y="74815"/>
                </a:lnTo>
                <a:lnTo>
                  <a:pt x="233792" y="51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37013" y="685231"/>
            <a:ext cx="140843" cy="225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35581" y="691172"/>
            <a:ext cx="0" cy="219710"/>
          </a:xfrm>
          <a:custGeom>
            <a:avLst/>
            <a:gdLst/>
            <a:ahLst/>
            <a:cxnLst/>
            <a:rect l="l" t="t" r="r" b="b"/>
            <a:pathLst>
              <a:path w="0" h="219709">
                <a:moveTo>
                  <a:pt x="0" y="0"/>
                </a:moveTo>
                <a:lnTo>
                  <a:pt x="0" y="219316"/>
                </a:lnTo>
              </a:path>
            </a:pathLst>
          </a:custGeom>
          <a:ln w="602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05444" y="607860"/>
            <a:ext cx="60325" cy="50165"/>
          </a:xfrm>
          <a:custGeom>
            <a:avLst/>
            <a:gdLst/>
            <a:ahLst/>
            <a:cxnLst/>
            <a:rect l="l" t="t" r="r" b="b"/>
            <a:pathLst>
              <a:path w="60325" h="50165">
                <a:moveTo>
                  <a:pt x="60274" y="0"/>
                </a:moveTo>
                <a:lnTo>
                  <a:pt x="0" y="0"/>
                </a:lnTo>
                <a:lnTo>
                  <a:pt x="0" y="49682"/>
                </a:lnTo>
                <a:lnTo>
                  <a:pt x="60274" y="49682"/>
                </a:lnTo>
                <a:lnTo>
                  <a:pt x="60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96465" y="625668"/>
            <a:ext cx="140970" cy="287655"/>
          </a:xfrm>
          <a:custGeom>
            <a:avLst/>
            <a:gdLst/>
            <a:ahLst/>
            <a:cxnLst/>
            <a:rect l="l" t="t" r="r" b="b"/>
            <a:pathLst>
              <a:path w="140969" h="287655">
                <a:moveTo>
                  <a:pt x="96824" y="105829"/>
                </a:moveTo>
                <a:lnTo>
                  <a:pt x="36575" y="105829"/>
                </a:lnTo>
                <a:lnTo>
                  <a:pt x="36575" y="235089"/>
                </a:lnTo>
                <a:lnTo>
                  <a:pt x="42187" y="261714"/>
                </a:lnTo>
                <a:lnTo>
                  <a:pt x="57313" y="277655"/>
                </a:lnTo>
                <a:lnTo>
                  <a:pt x="79390" y="285397"/>
                </a:lnTo>
                <a:lnTo>
                  <a:pt x="105854" y="287426"/>
                </a:lnTo>
                <a:lnTo>
                  <a:pt x="114820" y="287331"/>
                </a:lnTo>
                <a:lnTo>
                  <a:pt x="123745" y="286993"/>
                </a:lnTo>
                <a:lnTo>
                  <a:pt x="132361" y="286328"/>
                </a:lnTo>
                <a:lnTo>
                  <a:pt x="140398" y="285254"/>
                </a:lnTo>
                <a:lnTo>
                  <a:pt x="140398" y="239661"/>
                </a:lnTo>
                <a:lnTo>
                  <a:pt x="121729" y="239661"/>
                </a:lnTo>
                <a:lnTo>
                  <a:pt x="109501" y="238557"/>
                </a:lnTo>
                <a:lnTo>
                  <a:pt x="101866" y="234573"/>
                </a:lnTo>
                <a:lnTo>
                  <a:pt x="97937" y="226701"/>
                </a:lnTo>
                <a:lnTo>
                  <a:pt x="96824" y="213931"/>
                </a:lnTo>
                <a:lnTo>
                  <a:pt x="96824" y="105829"/>
                </a:lnTo>
                <a:close/>
              </a:path>
              <a:path w="140969" h="287655">
                <a:moveTo>
                  <a:pt x="140398" y="238036"/>
                </a:moveTo>
                <a:lnTo>
                  <a:pt x="134073" y="239204"/>
                </a:lnTo>
                <a:lnTo>
                  <a:pt x="128079" y="239661"/>
                </a:lnTo>
                <a:lnTo>
                  <a:pt x="140398" y="239661"/>
                </a:lnTo>
                <a:lnTo>
                  <a:pt x="140398" y="238036"/>
                </a:lnTo>
                <a:close/>
              </a:path>
              <a:path w="140969" h="287655">
                <a:moveTo>
                  <a:pt x="140398" y="65506"/>
                </a:moveTo>
                <a:lnTo>
                  <a:pt x="0" y="65506"/>
                </a:lnTo>
                <a:lnTo>
                  <a:pt x="0" y="105829"/>
                </a:lnTo>
                <a:lnTo>
                  <a:pt x="140398" y="105829"/>
                </a:lnTo>
                <a:lnTo>
                  <a:pt x="140398" y="65506"/>
                </a:lnTo>
                <a:close/>
              </a:path>
              <a:path w="140969" h="287655">
                <a:moveTo>
                  <a:pt x="96824" y="0"/>
                </a:moveTo>
                <a:lnTo>
                  <a:pt x="36575" y="0"/>
                </a:lnTo>
                <a:lnTo>
                  <a:pt x="36575" y="65506"/>
                </a:lnTo>
                <a:lnTo>
                  <a:pt x="96824" y="65506"/>
                </a:lnTo>
                <a:lnTo>
                  <a:pt x="968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10276" y="691172"/>
            <a:ext cx="0" cy="219710"/>
          </a:xfrm>
          <a:custGeom>
            <a:avLst/>
            <a:gdLst/>
            <a:ahLst/>
            <a:cxnLst/>
            <a:rect l="l" t="t" r="r" b="b"/>
            <a:pathLst>
              <a:path w="0" h="219709">
                <a:moveTo>
                  <a:pt x="0" y="0"/>
                </a:moveTo>
                <a:lnTo>
                  <a:pt x="0" y="219316"/>
                </a:lnTo>
              </a:path>
            </a:pathLst>
          </a:custGeom>
          <a:ln w="603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80094" y="607860"/>
            <a:ext cx="60960" cy="50165"/>
          </a:xfrm>
          <a:custGeom>
            <a:avLst/>
            <a:gdLst/>
            <a:ahLst/>
            <a:cxnLst/>
            <a:rect l="l" t="t" r="r" b="b"/>
            <a:pathLst>
              <a:path w="60960" h="50165">
                <a:moveTo>
                  <a:pt x="60337" y="0"/>
                </a:moveTo>
                <a:lnTo>
                  <a:pt x="0" y="0"/>
                </a:lnTo>
                <a:lnTo>
                  <a:pt x="0" y="49682"/>
                </a:lnTo>
                <a:lnTo>
                  <a:pt x="60337" y="49682"/>
                </a:lnTo>
                <a:lnTo>
                  <a:pt x="60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66165" y="685232"/>
            <a:ext cx="202882" cy="231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93680" y="607858"/>
            <a:ext cx="205104" cy="302895"/>
          </a:xfrm>
          <a:custGeom>
            <a:avLst/>
            <a:gdLst/>
            <a:ahLst/>
            <a:cxnLst/>
            <a:rect l="l" t="t" r="r" b="b"/>
            <a:pathLst>
              <a:path w="205105" h="302894">
                <a:moveTo>
                  <a:pt x="59715" y="0"/>
                </a:moveTo>
                <a:lnTo>
                  <a:pt x="0" y="0"/>
                </a:lnTo>
                <a:lnTo>
                  <a:pt x="0" y="302628"/>
                </a:lnTo>
                <a:lnTo>
                  <a:pt x="59715" y="302628"/>
                </a:lnTo>
                <a:lnTo>
                  <a:pt x="59715" y="187490"/>
                </a:lnTo>
                <a:lnTo>
                  <a:pt x="62415" y="158878"/>
                </a:lnTo>
                <a:lnTo>
                  <a:pt x="70812" y="139471"/>
                </a:lnTo>
                <a:lnTo>
                  <a:pt x="85347" y="128436"/>
                </a:lnTo>
                <a:lnTo>
                  <a:pt x="106464" y="124942"/>
                </a:lnTo>
                <a:lnTo>
                  <a:pt x="198884" y="124942"/>
                </a:lnTo>
                <a:lnTo>
                  <a:pt x="194106" y="113931"/>
                </a:lnTo>
                <a:lnTo>
                  <a:pt x="59715" y="113931"/>
                </a:lnTo>
                <a:lnTo>
                  <a:pt x="59715" y="0"/>
                </a:lnTo>
                <a:close/>
              </a:path>
              <a:path w="205105" h="302894">
                <a:moveTo>
                  <a:pt x="198884" y="124942"/>
                </a:moveTo>
                <a:lnTo>
                  <a:pt x="106464" y="124942"/>
                </a:lnTo>
                <a:lnTo>
                  <a:pt x="124313" y="128248"/>
                </a:lnTo>
                <a:lnTo>
                  <a:pt x="136267" y="138223"/>
                </a:lnTo>
                <a:lnTo>
                  <a:pt x="142968" y="154957"/>
                </a:lnTo>
                <a:lnTo>
                  <a:pt x="145059" y="178536"/>
                </a:lnTo>
                <a:lnTo>
                  <a:pt x="145059" y="302628"/>
                </a:lnTo>
                <a:lnTo>
                  <a:pt x="204774" y="302628"/>
                </a:lnTo>
                <a:lnTo>
                  <a:pt x="204774" y="167487"/>
                </a:lnTo>
                <a:lnTo>
                  <a:pt x="201352" y="130630"/>
                </a:lnTo>
                <a:lnTo>
                  <a:pt x="198884" y="124942"/>
                </a:lnTo>
                <a:close/>
              </a:path>
              <a:path w="205105" h="302894">
                <a:moveTo>
                  <a:pt x="125082" y="77368"/>
                </a:moveTo>
                <a:lnTo>
                  <a:pt x="107746" y="79613"/>
                </a:lnTo>
                <a:lnTo>
                  <a:pt x="90363" y="86401"/>
                </a:lnTo>
                <a:lnTo>
                  <a:pt x="74318" y="97813"/>
                </a:lnTo>
                <a:lnTo>
                  <a:pt x="60998" y="113931"/>
                </a:lnTo>
                <a:lnTo>
                  <a:pt x="194106" y="113931"/>
                </a:lnTo>
                <a:lnTo>
                  <a:pt x="189007" y="102182"/>
                </a:lnTo>
                <a:lnTo>
                  <a:pt x="164623" y="83857"/>
                </a:lnTo>
                <a:lnTo>
                  <a:pt x="125082" y="77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64473" y="607861"/>
            <a:ext cx="260350" cy="302895"/>
          </a:xfrm>
          <a:custGeom>
            <a:avLst/>
            <a:gdLst/>
            <a:ahLst/>
            <a:cxnLst/>
            <a:rect l="l" t="t" r="r" b="b"/>
            <a:pathLst>
              <a:path w="260350" h="302894">
                <a:moveTo>
                  <a:pt x="162864" y="0"/>
                </a:moveTo>
                <a:lnTo>
                  <a:pt x="0" y="0"/>
                </a:lnTo>
                <a:lnTo>
                  <a:pt x="0" y="302628"/>
                </a:lnTo>
                <a:lnTo>
                  <a:pt x="65976" y="302628"/>
                </a:lnTo>
                <a:lnTo>
                  <a:pt x="65976" y="184111"/>
                </a:lnTo>
                <a:lnTo>
                  <a:pt x="234360" y="184111"/>
                </a:lnTo>
                <a:lnTo>
                  <a:pt x="223640" y="170234"/>
                </a:lnTo>
                <a:lnTo>
                  <a:pt x="203644" y="159867"/>
                </a:lnTo>
                <a:lnTo>
                  <a:pt x="203644" y="158991"/>
                </a:lnTo>
                <a:lnTo>
                  <a:pt x="224913" y="146462"/>
                </a:lnTo>
                <a:lnTo>
                  <a:pt x="233277" y="136804"/>
                </a:lnTo>
                <a:lnTo>
                  <a:pt x="65976" y="136804"/>
                </a:lnTo>
                <a:lnTo>
                  <a:pt x="65976" y="51739"/>
                </a:lnTo>
                <a:lnTo>
                  <a:pt x="244907" y="51739"/>
                </a:lnTo>
                <a:lnTo>
                  <a:pt x="244778" y="51070"/>
                </a:lnTo>
                <a:lnTo>
                  <a:pt x="227082" y="24568"/>
                </a:lnTo>
                <a:lnTo>
                  <a:pt x="199308" y="6609"/>
                </a:lnTo>
                <a:lnTo>
                  <a:pt x="162864" y="0"/>
                </a:lnTo>
                <a:close/>
              </a:path>
              <a:path w="260350" h="302894">
                <a:moveTo>
                  <a:pt x="234360" y="184111"/>
                </a:moveTo>
                <a:lnTo>
                  <a:pt x="132765" y="184111"/>
                </a:lnTo>
                <a:lnTo>
                  <a:pt x="154123" y="186793"/>
                </a:lnTo>
                <a:lnTo>
                  <a:pt x="168802" y="195056"/>
                </a:lnTo>
                <a:lnTo>
                  <a:pt x="178089" y="209229"/>
                </a:lnTo>
                <a:lnTo>
                  <a:pt x="183273" y="229641"/>
                </a:lnTo>
                <a:lnTo>
                  <a:pt x="185226" y="248692"/>
                </a:lnTo>
                <a:lnTo>
                  <a:pt x="186818" y="268144"/>
                </a:lnTo>
                <a:lnTo>
                  <a:pt x="189279" y="286591"/>
                </a:lnTo>
                <a:lnTo>
                  <a:pt x="193840" y="302628"/>
                </a:lnTo>
                <a:lnTo>
                  <a:pt x="259905" y="302628"/>
                </a:lnTo>
                <a:lnTo>
                  <a:pt x="253045" y="286863"/>
                </a:lnTo>
                <a:lnTo>
                  <a:pt x="249510" y="267415"/>
                </a:lnTo>
                <a:lnTo>
                  <a:pt x="247975" y="247537"/>
                </a:lnTo>
                <a:lnTo>
                  <a:pt x="247116" y="230479"/>
                </a:lnTo>
                <a:lnTo>
                  <a:pt x="243944" y="207861"/>
                </a:lnTo>
                <a:lnTo>
                  <a:pt x="236596" y="187005"/>
                </a:lnTo>
                <a:lnTo>
                  <a:pt x="234360" y="184111"/>
                </a:lnTo>
                <a:close/>
              </a:path>
              <a:path w="260350" h="302894">
                <a:moveTo>
                  <a:pt x="244907" y="51739"/>
                </a:moveTo>
                <a:lnTo>
                  <a:pt x="139026" y="51739"/>
                </a:lnTo>
                <a:lnTo>
                  <a:pt x="158772" y="54193"/>
                </a:lnTo>
                <a:lnTo>
                  <a:pt x="173175" y="61761"/>
                </a:lnTo>
                <a:lnTo>
                  <a:pt x="181994" y="74751"/>
                </a:lnTo>
                <a:lnTo>
                  <a:pt x="184988" y="93471"/>
                </a:lnTo>
                <a:lnTo>
                  <a:pt x="181994" y="113149"/>
                </a:lnTo>
                <a:lnTo>
                  <a:pt x="173175" y="126611"/>
                </a:lnTo>
                <a:lnTo>
                  <a:pt x="158772" y="134336"/>
                </a:lnTo>
                <a:lnTo>
                  <a:pt x="139026" y="136804"/>
                </a:lnTo>
                <a:lnTo>
                  <a:pt x="233277" y="136804"/>
                </a:lnTo>
                <a:lnTo>
                  <a:pt x="239647" y="129447"/>
                </a:lnTo>
                <a:lnTo>
                  <a:pt x="248216" y="108284"/>
                </a:lnTo>
                <a:lnTo>
                  <a:pt x="250990" y="83311"/>
                </a:lnTo>
                <a:lnTo>
                  <a:pt x="244907" y="51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33836" y="685236"/>
            <a:ext cx="218097" cy="231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73428" y="607854"/>
            <a:ext cx="222885" cy="308610"/>
          </a:xfrm>
          <a:custGeom>
            <a:avLst/>
            <a:gdLst/>
            <a:ahLst/>
            <a:cxnLst/>
            <a:rect l="l" t="t" r="r" b="b"/>
            <a:pathLst>
              <a:path w="222885" h="308609">
                <a:moveTo>
                  <a:pt x="97193" y="77381"/>
                </a:moveTo>
                <a:lnTo>
                  <a:pt x="54788" y="86859"/>
                </a:lnTo>
                <a:lnTo>
                  <a:pt x="24403" y="112115"/>
                </a:lnTo>
                <a:lnTo>
                  <a:pt x="6113" y="148382"/>
                </a:lnTo>
                <a:lnTo>
                  <a:pt x="0" y="190893"/>
                </a:lnTo>
                <a:lnTo>
                  <a:pt x="6075" y="234881"/>
                </a:lnTo>
                <a:lnTo>
                  <a:pt x="24414" y="272480"/>
                </a:lnTo>
                <a:lnTo>
                  <a:pt x="55180" y="298698"/>
                </a:lnTo>
                <a:lnTo>
                  <a:pt x="98539" y="308546"/>
                </a:lnTo>
                <a:lnTo>
                  <a:pt x="118552" y="306582"/>
                </a:lnTo>
                <a:lnTo>
                  <a:pt x="136652" y="300482"/>
                </a:lnTo>
                <a:lnTo>
                  <a:pt x="152188" y="289933"/>
                </a:lnTo>
                <a:lnTo>
                  <a:pt x="164515" y="274624"/>
                </a:lnTo>
                <a:lnTo>
                  <a:pt x="222694" y="274624"/>
                </a:lnTo>
                <a:lnTo>
                  <a:pt x="222694" y="263055"/>
                </a:lnTo>
                <a:lnTo>
                  <a:pt x="113372" y="263055"/>
                </a:lnTo>
                <a:lnTo>
                  <a:pt x="89306" y="256838"/>
                </a:lnTo>
                <a:lnTo>
                  <a:pt x="72815" y="240603"/>
                </a:lnTo>
                <a:lnTo>
                  <a:pt x="63334" y="217969"/>
                </a:lnTo>
                <a:lnTo>
                  <a:pt x="60299" y="192557"/>
                </a:lnTo>
                <a:lnTo>
                  <a:pt x="63036" y="166439"/>
                </a:lnTo>
                <a:lnTo>
                  <a:pt x="72020" y="144145"/>
                </a:lnTo>
                <a:lnTo>
                  <a:pt x="88412" y="128613"/>
                </a:lnTo>
                <a:lnTo>
                  <a:pt x="113372" y="122783"/>
                </a:lnTo>
                <a:lnTo>
                  <a:pt x="222694" y="122783"/>
                </a:lnTo>
                <a:lnTo>
                  <a:pt x="222694" y="110058"/>
                </a:lnTo>
                <a:lnTo>
                  <a:pt x="161963" y="110058"/>
                </a:lnTo>
                <a:lnTo>
                  <a:pt x="149587" y="95817"/>
                </a:lnTo>
                <a:lnTo>
                  <a:pt x="134050" y="85599"/>
                </a:lnTo>
                <a:lnTo>
                  <a:pt x="116277" y="79441"/>
                </a:lnTo>
                <a:lnTo>
                  <a:pt x="97193" y="77381"/>
                </a:lnTo>
                <a:close/>
              </a:path>
              <a:path w="222885" h="308609">
                <a:moveTo>
                  <a:pt x="222694" y="274624"/>
                </a:moveTo>
                <a:lnTo>
                  <a:pt x="165392" y="274624"/>
                </a:lnTo>
                <a:lnTo>
                  <a:pt x="165392" y="302641"/>
                </a:lnTo>
                <a:lnTo>
                  <a:pt x="222694" y="302641"/>
                </a:lnTo>
                <a:lnTo>
                  <a:pt x="222694" y="274624"/>
                </a:lnTo>
                <a:close/>
              </a:path>
              <a:path w="222885" h="308609">
                <a:moveTo>
                  <a:pt x="222694" y="122783"/>
                </a:moveTo>
                <a:lnTo>
                  <a:pt x="113372" y="122783"/>
                </a:lnTo>
                <a:lnTo>
                  <a:pt x="137561" y="128613"/>
                </a:lnTo>
                <a:lnTo>
                  <a:pt x="153336" y="144098"/>
                </a:lnTo>
                <a:lnTo>
                  <a:pt x="161921" y="166283"/>
                </a:lnTo>
                <a:lnTo>
                  <a:pt x="164386" y="190893"/>
                </a:lnTo>
                <a:lnTo>
                  <a:pt x="164480" y="192557"/>
                </a:lnTo>
                <a:lnTo>
                  <a:pt x="162041" y="218317"/>
                </a:lnTo>
                <a:lnTo>
                  <a:pt x="153655" y="241004"/>
                </a:lnTo>
                <a:lnTo>
                  <a:pt x="137914" y="257000"/>
                </a:lnTo>
                <a:lnTo>
                  <a:pt x="113372" y="263055"/>
                </a:lnTo>
                <a:lnTo>
                  <a:pt x="222694" y="263055"/>
                </a:lnTo>
                <a:lnTo>
                  <a:pt x="222694" y="122783"/>
                </a:lnTo>
                <a:close/>
              </a:path>
              <a:path w="222885" h="308609">
                <a:moveTo>
                  <a:pt x="222694" y="0"/>
                </a:moveTo>
                <a:lnTo>
                  <a:pt x="162369" y="0"/>
                </a:lnTo>
                <a:lnTo>
                  <a:pt x="162369" y="110058"/>
                </a:lnTo>
                <a:lnTo>
                  <a:pt x="222694" y="110058"/>
                </a:lnTo>
                <a:lnTo>
                  <a:pt x="222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41670" y="600952"/>
            <a:ext cx="281940" cy="316865"/>
          </a:xfrm>
          <a:custGeom>
            <a:avLst/>
            <a:gdLst/>
            <a:ahLst/>
            <a:cxnLst/>
            <a:rect l="l" t="t" r="r" b="b"/>
            <a:pathLst>
              <a:path w="281939" h="316865">
                <a:moveTo>
                  <a:pt x="148081" y="0"/>
                </a:moveTo>
                <a:lnTo>
                  <a:pt x="96871" y="7966"/>
                </a:lnTo>
                <a:lnTo>
                  <a:pt x="55670" y="30263"/>
                </a:lnTo>
                <a:lnTo>
                  <a:pt x="25267" y="64489"/>
                </a:lnTo>
                <a:lnTo>
                  <a:pt x="6447" y="108242"/>
                </a:lnTo>
                <a:lnTo>
                  <a:pt x="0" y="159118"/>
                </a:lnTo>
                <a:lnTo>
                  <a:pt x="6447" y="209001"/>
                </a:lnTo>
                <a:lnTo>
                  <a:pt x="25267" y="252272"/>
                </a:lnTo>
                <a:lnTo>
                  <a:pt x="55670" y="286359"/>
                </a:lnTo>
                <a:lnTo>
                  <a:pt x="96871" y="308696"/>
                </a:lnTo>
                <a:lnTo>
                  <a:pt x="148081" y="316712"/>
                </a:lnTo>
                <a:lnTo>
                  <a:pt x="199300" y="307956"/>
                </a:lnTo>
                <a:lnTo>
                  <a:pt x="240064" y="283024"/>
                </a:lnTo>
                <a:lnTo>
                  <a:pt x="256134" y="260667"/>
                </a:lnTo>
                <a:lnTo>
                  <a:pt x="148081" y="260667"/>
                </a:lnTo>
                <a:lnTo>
                  <a:pt x="110317" y="251910"/>
                </a:lnTo>
                <a:lnTo>
                  <a:pt x="84974" y="228852"/>
                </a:lnTo>
                <a:lnTo>
                  <a:pt x="70734" y="196314"/>
                </a:lnTo>
                <a:lnTo>
                  <a:pt x="66281" y="159118"/>
                </a:lnTo>
                <a:lnTo>
                  <a:pt x="70734" y="120719"/>
                </a:lnTo>
                <a:lnTo>
                  <a:pt x="84974" y="87655"/>
                </a:lnTo>
                <a:lnTo>
                  <a:pt x="110317" y="64477"/>
                </a:lnTo>
                <a:lnTo>
                  <a:pt x="148081" y="55740"/>
                </a:lnTo>
                <a:lnTo>
                  <a:pt x="259031" y="55740"/>
                </a:lnTo>
                <a:lnTo>
                  <a:pt x="235473" y="28074"/>
                </a:lnTo>
                <a:lnTo>
                  <a:pt x="195521" y="7138"/>
                </a:lnTo>
                <a:lnTo>
                  <a:pt x="148081" y="0"/>
                </a:lnTo>
                <a:close/>
              </a:path>
              <a:path w="281939" h="316865">
                <a:moveTo>
                  <a:pt x="281431" y="192633"/>
                </a:moveTo>
                <a:lnTo>
                  <a:pt x="216903" y="192633"/>
                </a:lnTo>
                <a:lnTo>
                  <a:pt x="209718" y="219996"/>
                </a:lnTo>
                <a:lnTo>
                  <a:pt x="195856" y="241523"/>
                </a:lnTo>
                <a:lnTo>
                  <a:pt x="175312" y="255614"/>
                </a:lnTo>
                <a:lnTo>
                  <a:pt x="148081" y="260667"/>
                </a:lnTo>
                <a:lnTo>
                  <a:pt x="256134" y="260667"/>
                </a:lnTo>
                <a:lnTo>
                  <a:pt x="268175" y="243916"/>
                </a:lnTo>
                <a:lnTo>
                  <a:pt x="281431" y="192633"/>
                </a:lnTo>
                <a:close/>
              </a:path>
              <a:path w="281939" h="316865">
                <a:moveTo>
                  <a:pt x="259031" y="55740"/>
                </a:moveTo>
                <a:lnTo>
                  <a:pt x="148081" y="55740"/>
                </a:lnTo>
                <a:lnTo>
                  <a:pt x="171780" y="59746"/>
                </a:lnTo>
                <a:lnTo>
                  <a:pt x="192004" y="70818"/>
                </a:lnTo>
                <a:lnTo>
                  <a:pt x="206828" y="87533"/>
                </a:lnTo>
                <a:lnTo>
                  <a:pt x="214325" y="108470"/>
                </a:lnTo>
                <a:lnTo>
                  <a:pt x="278917" y="108470"/>
                </a:lnTo>
                <a:lnTo>
                  <a:pt x="264439" y="62091"/>
                </a:lnTo>
                <a:lnTo>
                  <a:pt x="259031" y="55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50952" y="685231"/>
            <a:ext cx="374698" cy="2311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45639" y="685232"/>
            <a:ext cx="202209" cy="231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68223" y="685232"/>
            <a:ext cx="202831" cy="231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516552" y="9359225"/>
            <a:ext cx="2173605" cy="147955"/>
          </a:xfrm>
          <a:custGeom>
            <a:avLst/>
            <a:gdLst/>
            <a:ahLst/>
            <a:cxnLst/>
            <a:rect l="l" t="t" r="r" b="b"/>
            <a:pathLst>
              <a:path w="2173604" h="147954">
                <a:moveTo>
                  <a:pt x="2171319" y="0"/>
                </a:moveTo>
                <a:lnTo>
                  <a:pt x="0" y="37884"/>
                </a:lnTo>
                <a:lnTo>
                  <a:pt x="1917" y="147662"/>
                </a:lnTo>
                <a:lnTo>
                  <a:pt x="2173236" y="109766"/>
                </a:lnTo>
                <a:lnTo>
                  <a:pt x="2171319" y="0"/>
                </a:lnTo>
                <a:close/>
              </a:path>
            </a:pathLst>
          </a:custGeom>
          <a:solidFill>
            <a:srgbClr val="EE2A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091285" y="8663789"/>
            <a:ext cx="0" cy="285115"/>
          </a:xfrm>
          <a:custGeom>
            <a:avLst/>
            <a:gdLst/>
            <a:ahLst/>
            <a:cxnLst/>
            <a:rect l="l" t="t" r="r" b="b"/>
            <a:pathLst>
              <a:path w="0" h="285115">
                <a:moveTo>
                  <a:pt x="0" y="0"/>
                </a:moveTo>
                <a:lnTo>
                  <a:pt x="0" y="284784"/>
                </a:lnTo>
              </a:path>
            </a:pathLst>
          </a:custGeom>
          <a:ln w="768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948162" y="8631494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4" h="0">
                <a:moveTo>
                  <a:pt x="0" y="0"/>
                </a:moveTo>
                <a:lnTo>
                  <a:pt x="286245" y="0"/>
                </a:lnTo>
              </a:path>
            </a:pathLst>
          </a:custGeom>
          <a:ln w="645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61300" y="8599203"/>
            <a:ext cx="237490" cy="349885"/>
          </a:xfrm>
          <a:custGeom>
            <a:avLst/>
            <a:gdLst/>
            <a:ahLst/>
            <a:cxnLst/>
            <a:rect l="l" t="t" r="r" b="b"/>
            <a:pathLst>
              <a:path w="237490" h="349884">
                <a:moveTo>
                  <a:pt x="69481" y="0"/>
                </a:moveTo>
                <a:lnTo>
                  <a:pt x="0" y="0"/>
                </a:lnTo>
                <a:lnTo>
                  <a:pt x="0" y="349364"/>
                </a:lnTo>
                <a:lnTo>
                  <a:pt x="69481" y="349364"/>
                </a:lnTo>
                <a:lnTo>
                  <a:pt x="69481" y="216763"/>
                </a:lnTo>
                <a:lnTo>
                  <a:pt x="72592" y="183776"/>
                </a:lnTo>
                <a:lnTo>
                  <a:pt x="82262" y="161291"/>
                </a:lnTo>
                <a:lnTo>
                  <a:pt x="98997" y="148438"/>
                </a:lnTo>
                <a:lnTo>
                  <a:pt x="123304" y="144348"/>
                </a:lnTo>
                <a:lnTo>
                  <a:pt x="230298" y="144348"/>
                </a:lnTo>
                <a:lnTo>
                  <a:pt x="224698" y="131622"/>
                </a:lnTo>
                <a:lnTo>
                  <a:pt x="69481" y="131622"/>
                </a:lnTo>
                <a:lnTo>
                  <a:pt x="69481" y="0"/>
                </a:lnTo>
                <a:close/>
              </a:path>
              <a:path w="237490" h="349884">
                <a:moveTo>
                  <a:pt x="230298" y="144348"/>
                </a:moveTo>
                <a:lnTo>
                  <a:pt x="123304" y="144348"/>
                </a:lnTo>
                <a:lnTo>
                  <a:pt x="144095" y="148208"/>
                </a:lnTo>
                <a:lnTo>
                  <a:pt x="157864" y="159821"/>
                </a:lnTo>
                <a:lnTo>
                  <a:pt x="165484" y="179232"/>
                </a:lnTo>
                <a:lnTo>
                  <a:pt x="167830" y="206489"/>
                </a:lnTo>
                <a:lnTo>
                  <a:pt x="167830" y="349364"/>
                </a:lnTo>
                <a:lnTo>
                  <a:pt x="237312" y="349364"/>
                </a:lnTo>
                <a:lnTo>
                  <a:pt x="237312" y="193763"/>
                </a:lnTo>
                <a:lnTo>
                  <a:pt x="233252" y="151060"/>
                </a:lnTo>
                <a:lnTo>
                  <a:pt x="230298" y="144348"/>
                </a:lnTo>
                <a:close/>
              </a:path>
              <a:path w="237490" h="349884">
                <a:moveTo>
                  <a:pt x="144830" y="89547"/>
                </a:moveTo>
                <a:lnTo>
                  <a:pt x="124823" y="92062"/>
                </a:lnTo>
                <a:lnTo>
                  <a:pt x="104771" y="99760"/>
                </a:lnTo>
                <a:lnTo>
                  <a:pt x="86277" y="112870"/>
                </a:lnTo>
                <a:lnTo>
                  <a:pt x="70942" y="131622"/>
                </a:lnTo>
                <a:lnTo>
                  <a:pt x="224698" y="131622"/>
                </a:lnTo>
                <a:lnTo>
                  <a:pt x="218779" y="118171"/>
                </a:lnTo>
                <a:lnTo>
                  <a:pt x="190452" y="97025"/>
                </a:lnTo>
                <a:lnTo>
                  <a:pt x="144830" y="89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535290" y="8688749"/>
            <a:ext cx="252095" cy="266700"/>
          </a:xfrm>
          <a:custGeom>
            <a:avLst/>
            <a:gdLst/>
            <a:ahLst/>
            <a:cxnLst/>
            <a:rect l="l" t="t" r="r" b="b"/>
            <a:pathLst>
              <a:path w="252095" h="266700">
                <a:moveTo>
                  <a:pt x="129171" y="0"/>
                </a:moveTo>
                <a:lnTo>
                  <a:pt x="86242" y="6611"/>
                </a:lnTo>
                <a:lnTo>
                  <a:pt x="50521" y="25176"/>
                </a:lnTo>
                <a:lnTo>
                  <a:pt x="23347" y="53794"/>
                </a:lnTo>
                <a:lnTo>
                  <a:pt x="6060" y="90562"/>
                </a:lnTo>
                <a:lnTo>
                  <a:pt x="0" y="133578"/>
                </a:lnTo>
                <a:lnTo>
                  <a:pt x="5777" y="177486"/>
                </a:lnTo>
                <a:lnTo>
                  <a:pt x="22498" y="214252"/>
                </a:lnTo>
                <a:lnTo>
                  <a:pt x="49248" y="242373"/>
                </a:lnTo>
                <a:lnTo>
                  <a:pt x="85111" y="260348"/>
                </a:lnTo>
                <a:lnTo>
                  <a:pt x="129171" y="266674"/>
                </a:lnTo>
                <a:lnTo>
                  <a:pt x="169074" y="261834"/>
                </a:lnTo>
                <a:lnTo>
                  <a:pt x="202509" y="246673"/>
                </a:lnTo>
                <a:lnTo>
                  <a:pt x="228878" y="220227"/>
                </a:lnTo>
                <a:lnTo>
                  <a:pt x="231738" y="214312"/>
                </a:lnTo>
                <a:lnTo>
                  <a:pt x="131622" y="214312"/>
                </a:lnTo>
                <a:lnTo>
                  <a:pt x="105675" y="210558"/>
                </a:lnTo>
                <a:lnTo>
                  <a:pt x="86607" y="198961"/>
                </a:lnTo>
                <a:lnTo>
                  <a:pt x="74512" y="179015"/>
                </a:lnTo>
                <a:lnTo>
                  <a:pt x="69481" y="150215"/>
                </a:lnTo>
                <a:lnTo>
                  <a:pt x="251993" y="150215"/>
                </a:lnTo>
                <a:lnTo>
                  <a:pt x="249633" y="106171"/>
                </a:lnTo>
                <a:lnTo>
                  <a:pt x="69481" y="106171"/>
                </a:lnTo>
                <a:lnTo>
                  <a:pt x="72794" y="89505"/>
                </a:lnTo>
                <a:lnTo>
                  <a:pt x="82022" y="71921"/>
                </a:lnTo>
                <a:lnTo>
                  <a:pt x="99414" y="58007"/>
                </a:lnTo>
                <a:lnTo>
                  <a:pt x="127215" y="52349"/>
                </a:lnTo>
                <a:lnTo>
                  <a:pt x="227426" y="52349"/>
                </a:lnTo>
                <a:lnTo>
                  <a:pt x="211159" y="30469"/>
                </a:lnTo>
                <a:lnTo>
                  <a:pt x="175531" y="8153"/>
                </a:lnTo>
                <a:lnTo>
                  <a:pt x="129171" y="0"/>
                </a:lnTo>
                <a:close/>
              </a:path>
              <a:path w="252095" h="266700">
                <a:moveTo>
                  <a:pt x="247586" y="181533"/>
                </a:moveTo>
                <a:lnTo>
                  <a:pt x="186423" y="181533"/>
                </a:lnTo>
                <a:lnTo>
                  <a:pt x="179928" y="193261"/>
                </a:lnTo>
                <a:lnTo>
                  <a:pt x="167833" y="203795"/>
                </a:lnTo>
                <a:lnTo>
                  <a:pt x="151333" y="211392"/>
                </a:lnTo>
                <a:lnTo>
                  <a:pt x="131622" y="214312"/>
                </a:lnTo>
                <a:lnTo>
                  <a:pt x="231738" y="214312"/>
                </a:lnTo>
                <a:lnTo>
                  <a:pt x="247586" y="181533"/>
                </a:lnTo>
                <a:close/>
              </a:path>
              <a:path w="252095" h="266700">
                <a:moveTo>
                  <a:pt x="227426" y="52349"/>
                </a:moveTo>
                <a:lnTo>
                  <a:pt x="127215" y="52349"/>
                </a:lnTo>
                <a:lnTo>
                  <a:pt x="149207" y="55804"/>
                </a:lnTo>
                <a:lnTo>
                  <a:pt x="165141" y="66049"/>
                </a:lnTo>
                <a:lnTo>
                  <a:pt x="175936" y="82899"/>
                </a:lnTo>
                <a:lnTo>
                  <a:pt x="182511" y="106171"/>
                </a:lnTo>
                <a:lnTo>
                  <a:pt x="249633" y="106171"/>
                </a:lnTo>
                <a:lnTo>
                  <a:pt x="249555" y="104717"/>
                </a:lnTo>
                <a:lnTo>
                  <a:pt x="235888" y="63730"/>
                </a:lnTo>
                <a:lnTo>
                  <a:pt x="227426" y="52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964385" y="8688751"/>
            <a:ext cx="257810" cy="349250"/>
          </a:xfrm>
          <a:custGeom>
            <a:avLst/>
            <a:gdLst/>
            <a:ahLst/>
            <a:cxnLst/>
            <a:rect l="l" t="t" r="r" b="b"/>
            <a:pathLst>
              <a:path w="257809" h="349250">
                <a:moveTo>
                  <a:pt x="66052" y="6845"/>
                </a:moveTo>
                <a:lnTo>
                  <a:pt x="0" y="6845"/>
                </a:lnTo>
                <a:lnTo>
                  <a:pt x="0" y="348869"/>
                </a:lnTo>
                <a:lnTo>
                  <a:pt x="69481" y="348869"/>
                </a:lnTo>
                <a:lnTo>
                  <a:pt x="69481" y="228498"/>
                </a:lnTo>
                <a:lnTo>
                  <a:pt x="227548" y="228498"/>
                </a:lnTo>
                <a:lnTo>
                  <a:pt x="229730" y="226669"/>
                </a:lnTo>
                <a:lnTo>
                  <a:pt x="235872" y="214312"/>
                </a:lnTo>
                <a:lnTo>
                  <a:pt x="127711" y="214312"/>
                </a:lnTo>
                <a:lnTo>
                  <a:pt x="99236" y="207554"/>
                </a:lnTo>
                <a:lnTo>
                  <a:pt x="80487" y="189603"/>
                </a:lnTo>
                <a:lnTo>
                  <a:pt x="70180" y="163943"/>
                </a:lnTo>
                <a:lnTo>
                  <a:pt x="67030" y="134061"/>
                </a:lnTo>
                <a:lnTo>
                  <a:pt x="70035" y="103955"/>
                </a:lnTo>
                <a:lnTo>
                  <a:pt x="80059" y="77793"/>
                </a:lnTo>
                <a:lnTo>
                  <a:pt x="98614" y="59337"/>
                </a:lnTo>
                <a:lnTo>
                  <a:pt x="127215" y="52349"/>
                </a:lnTo>
                <a:lnTo>
                  <a:pt x="235068" y="52349"/>
                </a:lnTo>
                <a:lnTo>
                  <a:pt x="229608" y="41040"/>
                </a:lnTo>
                <a:lnTo>
                  <a:pt x="227334" y="39141"/>
                </a:lnTo>
                <a:lnTo>
                  <a:pt x="66052" y="39141"/>
                </a:lnTo>
                <a:lnTo>
                  <a:pt x="66052" y="6845"/>
                </a:lnTo>
                <a:close/>
              </a:path>
              <a:path w="257809" h="349250">
                <a:moveTo>
                  <a:pt x="227548" y="228498"/>
                </a:moveTo>
                <a:lnTo>
                  <a:pt x="70459" y="228498"/>
                </a:lnTo>
                <a:lnTo>
                  <a:pt x="85203" y="244991"/>
                </a:lnTo>
                <a:lnTo>
                  <a:pt x="103247" y="256944"/>
                </a:lnTo>
                <a:lnTo>
                  <a:pt x="123859" y="264218"/>
                </a:lnTo>
                <a:lnTo>
                  <a:pt x="146304" y="266674"/>
                </a:lnTo>
                <a:lnTo>
                  <a:pt x="195034" y="255755"/>
                </a:lnTo>
                <a:lnTo>
                  <a:pt x="227548" y="228498"/>
                </a:lnTo>
                <a:close/>
              </a:path>
              <a:path w="257809" h="349250">
                <a:moveTo>
                  <a:pt x="235068" y="52349"/>
                </a:moveTo>
                <a:lnTo>
                  <a:pt x="127215" y="52349"/>
                </a:lnTo>
                <a:lnTo>
                  <a:pt x="155481" y="59407"/>
                </a:lnTo>
                <a:lnTo>
                  <a:pt x="174253" y="77979"/>
                </a:lnTo>
                <a:lnTo>
                  <a:pt x="184676" y="104164"/>
                </a:lnTo>
                <a:lnTo>
                  <a:pt x="187896" y="134061"/>
                </a:lnTo>
                <a:lnTo>
                  <a:pt x="184891" y="163943"/>
                </a:lnTo>
                <a:lnTo>
                  <a:pt x="174867" y="189603"/>
                </a:lnTo>
                <a:lnTo>
                  <a:pt x="156312" y="207554"/>
                </a:lnTo>
                <a:lnTo>
                  <a:pt x="127711" y="214312"/>
                </a:lnTo>
                <a:lnTo>
                  <a:pt x="235872" y="214312"/>
                </a:lnTo>
                <a:lnTo>
                  <a:pt x="250481" y="184925"/>
                </a:lnTo>
                <a:lnTo>
                  <a:pt x="257378" y="136029"/>
                </a:lnTo>
                <a:lnTo>
                  <a:pt x="250557" y="84428"/>
                </a:lnTo>
                <a:lnTo>
                  <a:pt x="235068" y="52349"/>
                </a:lnTo>
                <a:close/>
              </a:path>
              <a:path w="257809" h="349250">
                <a:moveTo>
                  <a:pt x="142392" y="0"/>
                </a:moveTo>
                <a:lnTo>
                  <a:pt x="119813" y="2261"/>
                </a:lnTo>
                <a:lnTo>
                  <a:pt x="99391" y="9293"/>
                </a:lnTo>
                <a:lnTo>
                  <a:pt x="81629" y="21463"/>
                </a:lnTo>
                <a:lnTo>
                  <a:pt x="67030" y="39141"/>
                </a:lnTo>
                <a:lnTo>
                  <a:pt x="227334" y="39141"/>
                </a:lnTo>
                <a:lnTo>
                  <a:pt x="193797" y="11139"/>
                </a:lnTo>
                <a:lnTo>
                  <a:pt x="142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250610" y="8688745"/>
            <a:ext cx="262255" cy="266700"/>
          </a:xfrm>
          <a:custGeom>
            <a:avLst/>
            <a:gdLst/>
            <a:ahLst/>
            <a:cxnLst/>
            <a:rect l="l" t="t" r="r" b="b"/>
            <a:pathLst>
              <a:path w="262254" h="266700">
                <a:moveTo>
                  <a:pt x="130644" y="0"/>
                </a:moveTo>
                <a:lnTo>
                  <a:pt x="86616" y="6141"/>
                </a:lnTo>
                <a:lnTo>
                  <a:pt x="50411" y="23768"/>
                </a:lnTo>
                <a:lnTo>
                  <a:pt x="23156" y="51681"/>
                </a:lnTo>
                <a:lnTo>
                  <a:pt x="5976" y="88684"/>
                </a:lnTo>
                <a:lnTo>
                  <a:pt x="0" y="133578"/>
                </a:lnTo>
                <a:lnTo>
                  <a:pt x="5976" y="178237"/>
                </a:lnTo>
                <a:lnTo>
                  <a:pt x="23156" y="215096"/>
                </a:lnTo>
                <a:lnTo>
                  <a:pt x="50411" y="242937"/>
                </a:lnTo>
                <a:lnTo>
                  <a:pt x="86616" y="260536"/>
                </a:lnTo>
                <a:lnTo>
                  <a:pt x="130644" y="266674"/>
                </a:lnTo>
                <a:lnTo>
                  <a:pt x="174909" y="260536"/>
                </a:lnTo>
                <a:lnTo>
                  <a:pt x="211260" y="242937"/>
                </a:lnTo>
                <a:lnTo>
                  <a:pt x="238593" y="215096"/>
                </a:lnTo>
                <a:lnTo>
                  <a:pt x="238953" y="214325"/>
                </a:lnTo>
                <a:lnTo>
                  <a:pt x="130644" y="214325"/>
                </a:lnTo>
                <a:lnTo>
                  <a:pt x="101269" y="207419"/>
                </a:lnTo>
                <a:lnTo>
                  <a:pt x="82446" y="189182"/>
                </a:lnTo>
                <a:lnTo>
                  <a:pt x="72432" y="163329"/>
                </a:lnTo>
                <a:lnTo>
                  <a:pt x="69481" y="133578"/>
                </a:lnTo>
                <a:lnTo>
                  <a:pt x="72432" y="103754"/>
                </a:lnTo>
                <a:lnTo>
                  <a:pt x="82446" y="77739"/>
                </a:lnTo>
                <a:lnTo>
                  <a:pt x="101269" y="59340"/>
                </a:lnTo>
                <a:lnTo>
                  <a:pt x="130644" y="52362"/>
                </a:lnTo>
                <a:lnTo>
                  <a:pt x="238909" y="52362"/>
                </a:lnTo>
                <a:lnTo>
                  <a:pt x="238593" y="51681"/>
                </a:lnTo>
                <a:lnTo>
                  <a:pt x="211260" y="23768"/>
                </a:lnTo>
                <a:lnTo>
                  <a:pt x="174909" y="6141"/>
                </a:lnTo>
                <a:lnTo>
                  <a:pt x="130644" y="0"/>
                </a:lnTo>
                <a:close/>
              </a:path>
              <a:path w="262254" h="266700">
                <a:moveTo>
                  <a:pt x="238909" y="52362"/>
                </a:moveTo>
                <a:lnTo>
                  <a:pt x="130644" y="52362"/>
                </a:lnTo>
                <a:lnTo>
                  <a:pt x="160299" y="59340"/>
                </a:lnTo>
                <a:lnTo>
                  <a:pt x="179265" y="77739"/>
                </a:lnTo>
                <a:lnTo>
                  <a:pt x="189332" y="103754"/>
                </a:lnTo>
                <a:lnTo>
                  <a:pt x="192290" y="133578"/>
                </a:lnTo>
                <a:lnTo>
                  <a:pt x="189332" y="163329"/>
                </a:lnTo>
                <a:lnTo>
                  <a:pt x="179265" y="189182"/>
                </a:lnTo>
                <a:lnTo>
                  <a:pt x="160299" y="207419"/>
                </a:lnTo>
                <a:lnTo>
                  <a:pt x="130644" y="214325"/>
                </a:lnTo>
                <a:lnTo>
                  <a:pt x="238953" y="214325"/>
                </a:lnTo>
                <a:lnTo>
                  <a:pt x="255803" y="178237"/>
                </a:lnTo>
                <a:lnTo>
                  <a:pt x="261785" y="133578"/>
                </a:lnTo>
                <a:lnTo>
                  <a:pt x="255803" y="88684"/>
                </a:lnTo>
                <a:lnTo>
                  <a:pt x="238909" y="523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519212" y="8695598"/>
            <a:ext cx="392430" cy="253365"/>
          </a:xfrm>
          <a:custGeom>
            <a:avLst/>
            <a:gdLst/>
            <a:ahLst/>
            <a:cxnLst/>
            <a:rect l="l" t="t" r="r" b="b"/>
            <a:pathLst>
              <a:path w="392429" h="253365">
                <a:moveTo>
                  <a:pt x="73393" y="0"/>
                </a:moveTo>
                <a:lnTo>
                  <a:pt x="0" y="0"/>
                </a:lnTo>
                <a:lnTo>
                  <a:pt x="80251" y="252971"/>
                </a:lnTo>
                <a:lnTo>
                  <a:pt x="152184" y="252971"/>
                </a:lnTo>
                <a:lnTo>
                  <a:pt x="172781" y="171742"/>
                </a:lnTo>
                <a:lnTo>
                  <a:pt x="119888" y="171742"/>
                </a:lnTo>
                <a:lnTo>
                  <a:pt x="73393" y="0"/>
                </a:lnTo>
                <a:close/>
              </a:path>
              <a:path w="392429" h="253365">
                <a:moveTo>
                  <a:pt x="251384" y="83184"/>
                </a:moveTo>
                <a:lnTo>
                  <a:pt x="196215" y="83184"/>
                </a:lnTo>
                <a:lnTo>
                  <a:pt x="241236" y="252971"/>
                </a:lnTo>
                <a:lnTo>
                  <a:pt x="312674" y="252971"/>
                </a:lnTo>
                <a:lnTo>
                  <a:pt x="338435" y="171259"/>
                </a:lnTo>
                <a:lnTo>
                  <a:pt x="273532" y="171259"/>
                </a:lnTo>
                <a:lnTo>
                  <a:pt x="251384" y="83184"/>
                </a:lnTo>
                <a:close/>
              </a:path>
              <a:path w="392429" h="253365">
                <a:moveTo>
                  <a:pt x="230466" y="0"/>
                </a:moveTo>
                <a:lnTo>
                  <a:pt x="162941" y="0"/>
                </a:lnTo>
                <a:lnTo>
                  <a:pt x="120865" y="171742"/>
                </a:lnTo>
                <a:lnTo>
                  <a:pt x="172781" y="171742"/>
                </a:lnTo>
                <a:lnTo>
                  <a:pt x="195237" y="83184"/>
                </a:lnTo>
                <a:lnTo>
                  <a:pt x="251384" y="83184"/>
                </a:lnTo>
                <a:lnTo>
                  <a:pt x="230466" y="0"/>
                </a:lnTo>
                <a:close/>
              </a:path>
              <a:path w="392429" h="253365">
                <a:moveTo>
                  <a:pt x="392430" y="0"/>
                </a:moveTo>
                <a:lnTo>
                  <a:pt x="320992" y="0"/>
                </a:lnTo>
                <a:lnTo>
                  <a:pt x="274510" y="171259"/>
                </a:lnTo>
                <a:lnTo>
                  <a:pt x="338435" y="171259"/>
                </a:lnTo>
                <a:lnTo>
                  <a:pt x="392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916995" y="8688749"/>
            <a:ext cx="252095" cy="266700"/>
          </a:xfrm>
          <a:custGeom>
            <a:avLst/>
            <a:gdLst/>
            <a:ahLst/>
            <a:cxnLst/>
            <a:rect l="l" t="t" r="r" b="b"/>
            <a:pathLst>
              <a:path w="252095" h="266700">
                <a:moveTo>
                  <a:pt x="129184" y="0"/>
                </a:moveTo>
                <a:lnTo>
                  <a:pt x="86244" y="6611"/>
                </a:lnTo>
                <a:lnTo>
                  <a:pt x="50518" y="25176"/>
                </a:lnTo>
                <a:lnTo>
                  <a:pt x="23344" y="53794"/>
                </a:lnTo>
                <a:lnTo>
                  <a:pt x="6059" y="90562"/>
                </a:lnTo>
                <a:lnTo>
                  <a:pt x="0" y="133578"/>
                </a:lnTo>
                <a:lnTo>
                  <a:pt x="5778" y="177486"/>
                </a:lnTo>
                <a:lnTo>
                  <a:pt x="22503" y="214252"/>
                </a:lnTo>
                <a:lnTo>
                  <a:pt x="49256" y="242373"/>
                </a:lnTo>
                <a:lnTo>
                  <a:pt x="85122" y="260348"/>
                </a:lnTo>
                <a:lnTo>
                  <a:pt x="129184" y="266674"/>
                </a:lnTo>
                <a:lnTo>
                  <a:pt x="169082" y="261834"/>
                </a:lnTo>
                <a:lnTo>
                  <a:pt x="202515" y="246673"/>
                </a:lnTo>
                <a:lnTo>
                  <a:pt x="228884" y="220227"/>
                </a:lnTo>
                <a:lnTo>
                  <a:pt x="231743" y="214312"/>
                </a:lnTo>
                <a:lnTo>
                  <a:pt x="131622" y="214312"/>
                </a:lnTo>
                <a:lnTo>
                  <a:pt x="105675" y="210558"/>
                </a:lnTo>
                <a:lnTo>
                  <a:pt x="86607" y="198961"/>
                </a:lnTo>
                <a:lnTo>
                  <a:pt x="74512" y="179015"/>
                </a:lnTo>
                <a:lnTo>
                  <a:pt x="69481" y="150215"/>
                </a:lnTo>
                <a:lnTo>
                  <a:pt x="251993" y="150215"/>
                </a:lnTo>
                <a:lnTo>
                  <a:pt x="249634" y="106171"/>
                </a:lnTo>
                <a:lnTo>
                  <a:pt x="69481" y="106171"/>
                </a:lnTo>
                <a:lnTo>
                  <a:pt x="72794" y="89505"/>
                </a:lnTo>
                <a:lnTo>
                  <a:pt x="82022" y="71921"/>
                </a:lnTo>
                <a:lnTo>
                  <a:pt x="99414" y="58007"/>
                </a:lnTo>
                <a:lnTo>
                  <a:pt x="127215" y="52349"/>
                </a:lnTo>
                <a:lnTo>
                  <a:pt x="227432" y="52349"/>
                </a:lnTo>
                <a:lnTo>
                  <a:pt x="211167" y="30469"/>
                </a:lnTo>
                <a:lnTo>
                  <a:pt x="175543" y="8153"/>
                </a:lnTo>
                <a:lnTo>
                  <a:pt x="129184" y="0"/>
                </a:lnTo>
                <a:close/>
              </a:path>
              <a:path w="252095" h="266700">
                <a:moveTo>
                  <a:pt x="247586" y="181533"/>
                </a:moveTo>
                <a:lnTo>
                  <a:pt x="186423" y="181533"/>
                </a:lnTo>
                <a:lnTo>
                  <a:pt x="179928" y="193261"/>
                </a:lnTo>
                <a:lnTo>
                  <a:pt x="167833" y="203795"/>
                </a:lnTo>
                <a:lnTo>
                  <a:pt x="151333" y="211392"/>
                </a:lnTo>
                <a:lnTo>
                  <a:pt x="131622" y="214312"/>
                </a:lnTo>
                <a:lnTo>
                  <a:pt x="231743" y="214312"/>
                </a:lnTo>
                <a:lnTo>
                  <a:pt x="247586" y="181533"/>
                </a:lnTo>
                <a:close/>
              </a:path>
              <a:path w="252095" h="266700">
                <a:moveTo>
                  <a:pt x="227432" y="52349"/>
                </a:moveTo>
                <a:lnTo>
                  <a:pt x="127215" y="52349"/>
                </a:lnTo>
                <a:lnTo>
                  <a:pt x="149209" y="55804"/>
                </a:lnTo>
                <a:lnTo>
                  <a:pt x="165146" y="66049"/>
                </a:lnTo>
                <a:lnTo>
                  <a:pt x="175941" y="82899"/>
                </a:lnTo>
                <a:lnTo>
                  <a:pt x="182511" y="106171"/>
                </a:lnTo>
                <a:lnTo>
                  <a:pt x="249634" y="106171"/>
                </a:lnTo>
                <a:lnTo>
                  <a:pt x="249556" y="104717"/>
                </a:lnTo>
                <a:lnTo>
                  <a:pt x="235893" y="63730"/>
                </a:lnTo>
                <a:lnTo>
                  <a:pt x="227432" y="52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206159" y="8688751"/>
            <a:ext cx="163195" cy="260350"/>
          </a:xfrm>
          <a:custGeom>
            <a:avLst/>
            <a:gdLst/>
            <a:ahLst/>
            <a:cxnLst/>
            <a:rect l="l" t="t" r="r" b="b"/>
            <a:pathLst>
              <a:path w="163195" h="260350">
                <a:moveTo>
                  <a:pt x="66052" y="6845"/>
                </a:moveTo>
                <a:lnTo>
                  <a:pt x="0" y="6845"/>
                </a:lnTo>
                <a:lnTo>
                  <a:pt x="0" y="259816"/>
                </a:lnTo>
                <a:lnTo>
                  <a:pt x="69481" y="259816"/>
                </a:lnTo>
                <a:lnTo>
                  <a:pt x="69481" y="145808"/>
                </a:lnTo>
                <a:lnTo>
                  <a:pt x="72959" y="114123"/>
                </a:lnTo>
                <a:lnTo>
                  <a:pt x="84464" y="88311"/>
                </a:lnTo>
                <a:lnTo>
                  <a:pt x="105604" y="70940"/>
                </a:lnTo>
                <a:lnTo>
                  <a:pt x="137985" y="64579"/>
                </a:lnTo>
                <a:lnTo>
                  <a:pt x="162941" y="64579"/>
                </a:lnTo>
                <a:lnTo>
                  <a:pt x="162941" y="53822"/>
                </a:lnTo>
                <a:lnTo>
                  <a:pt x="66052" y="53822"/>
                </a:lnTo>
                <a:lnTo>
                  <a:pt x="66052" y="6845"/>
                </a:lnTo>
                <a:close/>
              </a:path>
              <a:path w="163195" h="260350">
                <a:moveTo>
                  <a:pt x="162941" y="64579"/>
                </a:moveTo>
                <a:lnTo>
                  <a:pt x="146304" y="64579"/>
                </a:lnTo>
                <a:lnTo>
                  <a:pt x="156578" y="65557"/>
                </a:lnTo>
                <a:lnTo>
                  <a:pt x="162941" y="67030"/>
                </a:lnTo>
                <a:lnTo>
                  <a:pt x="162941" y="64579"/>
                </a:lnTo>
                <a:close/>
              </a:path>
              <a:path w="163195" h="260350">
                <a:moveTo>
                  <a:pt x="153149" y="0"/>
                </a:moveTo>
                <a:lnTo>
                  <a:pt x="147764" y="0"/>
                </a:lnTo>
                <a:lnTo>
                  <a:pt x="122355" y="3936"/>
                </a:lnTo>
                <a:lnTo>
                  <a:pt x="99329" y="14981"/>
                </a:lnTo>
                <a:lnTo>
                  <a:pt x="80338" y="31991"/>
                </a:lnTo>
                <a:lnTo>
                  <a:pt x="67030" y="53822"/>
                </a:lnTo>
                <a:lnTo>
                  <a:pt x="162941" y="53822"/>
                </a:lnTo>
                <a:lnTo>
                  <a:pt x="162941" y="2438"/>
                </a:lnTo>
                <a:lnTo>
                  <a:pt x="158051" y="977"/>
                </a:lnTo>
                <a:lnTo>
                  <a:pt x="153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960395" y="9137413"/>
            <a:ext cx="262255" cy="266700"/>
          </a:xfrm>
          <a:custGeom>
            <a:avLst/>
            <a:gdLst/>
            <a:ahLst/>
            <a:cxnLst/>
            <a:rect l="l" t="t" r="r" b="b"/>
            <a:pathLst>
              <a:path w="262254" h="266700">
                <a:moveTo>
                  <a:pt x="130644" y="0"/>
                </a:moveTo>
                <a:lnTo>
                  <a:pt x="86616" y="6141"/>
                </a:lnTo>
                <a:lnTo>
                  <a:pt x="50411" y="23768"/>
                </a:lnTo>
                <a:lnTo>
                  <a:pt x="23156" y="51681"/>
                </a:lnTo>
                <a:lnTo>
                  <a:pt x="5976" y="88684"/>
                </a:lnTo>
                <a:lnTo>
                  <a:pt x="0" y="133578"/>
                </a:lnTo>
                <a:lnTo>
                  <a:pt x="5976" y="178237"/>
                </a:lnTo>
                <a:lnTo>
                  <a:pt x="23156" y="215096"/>
                </a:lnTo>
                <a:lnTo>
                  <a:pt x="50411" y="242937"/>
                </a:lnTo>
                <a:lnTo>
                  <a:pt x="86616" y="260536"/>
                </a:lnTo>
                <a:lnTo>
                  <a:pt x="130644" y="266674"/>
                </a:lnTo>
                <a:lnTo>
                  <a:pt x="174909" y="260536"/>
                </a:lnTo>
                <a:lnTo>
                  <a:pt x="211260" y="242937"/>
                </a:lnTo>
                <a:lnTo>
                  <a:pt x="238593" y="215096"/>
                </a:lnTo>
                <a:lnTo>
                  <a:pt x="238953" y="214325"/>
                </a:lnTo>
                <a:lnTo>
                  <a:pt x="130644" y="214325"/>
                </a:lnTo>
                <a:lnTo>
                  <a:pt x="101269" y="207419"/>
                </a:lnTo>
                <a:lnTo>
                  <a:pt x="82446" y="189182"/>
                </a:lnTo>
                <a:lnTo>
                  <a:pt x="72432" y="163329"/>
                </a:lnTo>
                <a:lnTo>
                  <a:pt x="69481" y="133578"/>
                </a:lnTo>
                <a:lnTo>
                  <a:pt x="72432" y="103752"/>
                </a:lnTo>
                <a:lnTo>
                  <a:pt x="82446" y="77733"/>
                </a:lnTo>
                <a:lnTo>
                  <a:pt x="101269" y="59330"/>
                </a:lnTo>
                <a:lnTo>
                  <a:pt x="130644" y="52349"/>
                </a:lnTo>
                <a:lnTo>
                  <a:pt x="238903" y="52349"/>
                </a:lnTo>
                <a:lnTo>
                  <a:pt x="238593" y="51681"/>
                </a:lnTo>
                <a:lnTo>
                  <a:pt x="211260" y="23768"/>
                </a:lnTo>
                <a:lnTo>
                  <a:pt x="174909" y="6141"/>
                </a:lnTo>
                <a:lnTo>
                  <a:pt x="130644" y="0"/>
                </a:lnTo>
                <a:close/>
              </a:path>
              <a:path w="262254" h="266700">
                <a:moveTo>
                  <a:pt x="238903" y="52349"/>
                </a:moveTo>
                <a:lnTo>
                  <a:pt x="130644" y="52349"/>
                </a:lnTo>
                <a:lnTo>
                  <a:pt x="160299" y="59330"/>
                </a:lnTo>
                <a:lnTo>
                  <a:pt x="179265" y="77733"/>
                </a:lnTo>
                <a:lnTo>
                  <a:pt x="189332" y="103752"/>
                </a:lnTo>
                <a:lnTo>
                  <a:pt x="192290" y="133578"/>
                </a:lnTo>
                <a:lnTo>
                  <a:pt x="189332" y="163329"/>
                </a:lnTo>
                <a:lnTo>
                  <a:pt x="179265" y="189182"/>
                </a:lnTo>
                <a:lnTo>
                  <a:pt x="160299" y="207419"/>
                </a:lnTo>
                <a:lnTo>
                  <a:pt x="130644" y="214325"/>
                </a:lnTo>
                <a:lnTo>
                  <a:pt x="238953" y="214325"/>
                </a:lnTo>
                <a:lnTo>
                  <a:pt x="255803" y="178237"/>
                </a:lnTo>
                <a:lnTo>
                  <a:pt x="261785" y="133578"/>
                </a:lnTo>
                <a:lnTo>
                  <a:pt x="255803" y="88684"/>
                </a:lnTo>
                <a:lnTo>
                  <a:pt x="238903" y="52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232429" y="9047874"/>
            <a:ext cx="163195" cy="349885"/>
          </a:xfrm>
          <a:custGeom>
            <a:avLst/>
            <a:gdLst/>
            <a:ahLst/>
            <a:cxnLst/>
            <a:rect l="l" t="t" r="r" b="b"/>
            <a:pathLst>
              <a:path w="163195" h="349884">
                <a:moveTo>
                  <a:pt x="111074" y="142874"/>
                </a:moveTo>
                <a:lnTo>
                  <a:pt x="41592" y="142874"/>
                </a:lnTo>
                <a:lnTo>
                  <a:pt x="41592" y="349364"/>
                </a:lnTo>
                <a:lnTo>
                  <a:pt x="111074" y="349364"/>
                </a:lnTo>
                <a:lnTo>
                  <a:pt x="111074" y="142874"/>
                </a:lnTo>
                <a:close/>
              </a:path>
              <a:path w="163195" h="349884">
                <a:moveTo>
                  <a:pt x="159029" y="96392"/>
                </a:moveTo>
                <a:lnTo>
                  <a:pt x="0" y="96392"/>
                </a:lnTo>
                <a:lnTo>
                  <a:pt x="0" y="142874"/>
                </a:lnTo>
                <a:lnTo>
                  <a:pt x="159029" y="142874"/>
                </a:lnTo>
                <a:lnTo>
                  <a:pt x="159029" y="96392"/>
                </a:lnTo>
                <a:close/>
              </a:path>
              <a:path w="163195" h="349884">
                <a:moveTo>
                  <a:pt x="126237" y="0"/>
                </a:moveTo>
                <a:lnTo>
                  <a:pt x="89068" y="5672"/>
                </a:lnTo>
                <a:lnTo>
                  <a:pt x="62631" y="21528"/>
                </a:lnTo>
                <a:lnTo>
                  <a:pt x="46837" y="45825"/>
                </a:lnTo>
                <a:lnTo>
                  <a:pt x="41592" y="76822"/>
                </a:lnTo>
                <a:lnTo>
                  <a:pt x="41592" y="96392"/>
                </a:lnTo>
                <a:lnTo>
                  <a:pt x="111074" y="96392"/>
                </a:lnTo>
                <a:lnTo>
                  <a:pt x="111074" y="81229"/>
                </a:lnTo>
                <a:lnTo>
                  <a:pt x="112519" y="67838"/>
                </a:lnTo>
                <a:lnTo>
                  <a:pt x="117130" y="58897"/>
                </a:lnTo>
                <a:lnTo>
                  <a:pt x="125320" y="53902"/>
                </a:lnTo>
                <a:lnTo>
                  <a:pt x="137502" y="52349"/>
                </a:lnTo>
                <a:lnTo>
                  <a:pt x="162940" y="52349"/>
                </a:lnTo>
                <a:lnTo>
                  <a:pt x="162940" y="1955"/>
                </a:lnTo>
                <a:lnTo>
                  <a:pt x="153971" y="1441"/>
                </a:lnTo>
                <a:lnTo>
                  <a:pt x="144775" y="792"/>
                </a:lnTo>
                <a:lnTo>
                  <a:pt x="135485" y="235"/>
                </a:lnTo>
                <a:lnTo>
                  <a:pt x="126237" y="0"/>
                </a:lnTo>
                <a:close/>
              </a:path>
              <a:path w="163195" h="349884">
                <a:moveTo>
                  <a:pt x="162940" y="52349"/>
                </a:moveTo>
                <a:lnTo>
                  <a:pt x="137502" y="52349"/>
                </a:lnTo>
                <a:lnTo>
                  <a:pt x="143811" y="52442"/>
                </a:lnTo>
                <a:lnTo>
                  <a:pt x="150217" y="52719"/>
                </a:lnTo>
                <a:lnTo>
                  <a:pt x="156624" y="53179"/>
                </a:lnTo>
                <a:lnTo>
                  <a:pt x="162940" y="53822"/>
                </a:lnTo>
                <a:lnTo>
                  <a:pt x="162940" y="52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553375" y="9033417"/>
            <a:ext cx="260350" cy="363855"/>
          </a:xfrm>
          <a:custGeom>
            <a:avLst/>
            <a:gdLst/>
            <a:ahLst/>
            <a:cxnLst/>
            <a:rect l="l" t="t" r="r" b="b"/>
            <a:pathLst>
              <a:path w="260350" h="363854">
                <a:moveTo>
                  <a:pt x="72326" y="0"/>
                </a:moveTo>
                <a:lnTo>
                  <a:pt x="0" y="0"/>
                </a:lnTo>
                <a:lnTo>
                  <a:pt x="0" y="363689"/>
                </a:lnTo>
                <a:lnTo>
                  <a:pt x="72326" y="363689"/>
                </a:lnTo>
                <a:lnTo>
                  <a:pt x="72326" y="273011"/>
                </a:lnTo>
                <a:lnTo>
                  <a:pt x="100342" y="246024"/>
                </a:lnTo>
                <a:lnTo>
                  <a:pt x="182204" y="246024"/>
                </a:lnTo>
                <a:lnTo>
                  <a:pt x="149758" y="197129"/>
                </a:lnTo>
                <a:lnTo>
                  <a:pt x="151856" y="195084"/>
                </a:lnTo>
                <a:lnTo>
                  <a:pt x="72326" y="195084"/>
                </a:lnTo>
                <a:lnTo>
                  <a:pt x="72326" y="0"/>
                </a:lnTo>
                <a:close/>
              </a:path>
              <a:path w="260350" h="363854">
                <a:moveTo>
                  <a:pt x="182204" y="246024"/>
                </a:moveTo>
                <a:lnTo>
                  <a:pt x="100342" y="246024"/>
                </a:lnTo>
                <a:lnTo>
                  <a:pt x="172669" y="363689"/>
                </a:lnTo>
                <a:lnTo>
                  <a:pt x="260286" y="363689"/>
                </a:lnTo>
                <a:lnTo>
                  <a:pt x="182204" y="246024"/>
                </a:lnTo>
                <a:close/>
              </a:path>
              <a:path w="260350" h="363854">
                <a:moveTo>
                  <a:pt x="249085" y="100342"/>
                </a:moveTo>
                <a:lnTo>
                  <a:pt x="163512" y="100342"/>
                </a:lnTo>
                <a:lnTo>
                  <a:pt x="72326" y="195084"/>
                </a:lnTo>
                <a:lnTo>
                  <a:pt x="151856" y="195084"/>
                </a:lnTo>
                <a:lnTo>
                  <a:pt x="249085" y="100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838612" y="9033421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90" h="59690">
                <a:moveTo>
                  <a:pt x="72326" y="0"/>
                </a:moveTo>
                <a:lnTo>
                  <a:pt x="0" y="0"/>
                </a:lnTo>
                <a:lnTo>
                  <a:pt x="0" y="59588"/>
                </a:lnTo>
                <a:lnTo>
                  <a:pt x="72326" y="59588"/>
                </a:lnTo>
                <a:lnTo>
                  <a:pt x="723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874774" y="9133763"/>
            <a:ext cx="0" cy="263525"/>
          </a:xfrm>
          <a:custGeom>
            <a:avLst/>
            <a:gdLst/>
            <a:ahLst/>
            <a:cxnLst/>
            <a:rect l="l" t="t" r="r" b="b"/>
            <a:pathLst>
              <a:path w="0" h="263525">
                <a:moveTo>
                  <a:pt x="0" y="0"/>
                </a:moveTo>
                <a:lnTo>
                  <a:pt x="0" y="263334"/>
                </a:lnTo>
              </a:path>
            </a:pathLst>
          </a:custGeom>
          <a:ln w="723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963395" y="9126627"/>
            <a:ext cx="247650" cy="270510"/>
          </a:xfrm>
          <a:custGeom>
            <a:avLst/>
            <a:gdLst/>
            <a:ahLst/>
            <a:cxnLst/>
            <a:rect l="l" t="t" r="r" b="b"/>
            <a:pathLst>
              <a:path w="247650" h="270509">
                <a:moveTo>
                  <a:pt x="68770" y="7137"/>
                </a:moveTo>
                <a:lnTo>
                  <a:pt x="0" y="7137"/>
                </a:lnTo>
                <a:lnTo>
                  <a:pt x="0" y="270471"/>
                </a:lnTo>
                <a:lnTo>
                  <a:pt x="72326" y="270471"/>
                </a:lnTo>
                <a:lnTo>
                  <a:pt x="72326" y="132435"/>
                </a:lnTo>
                <a:lnTo>
                  <a:pt x="75566" y="98094"/>
                </a:lnTo>
                <a:lnTo>
                  <a:pt x="85636" y="74687"/>
                </a:lnTo>
                <a:lnTo>
                  <a:pt x="103058" y="61307"/>
                </a:lnTo>
                <a:lnTo>
                  <a:pt x="128358" y="57048"/>
                </a:lnTo>
                <a:lnTo>
                  <a:pt x="239739" y="57048"/>
                </a:lnTo>
                <a:lnTo>
                  <a:pt x="233916" y="43814"/>
                </a:lnTo>
                <a:lnTo>
                  <a:pt x="68770" y="43814"/>
                </a:lnTo>
                <a:lnTo>
                  <a:pt x="68770" y="7137"/>
                </a:lnTo>
                <a:close/>
              </a:path>
              <a:path w="247650" h="270509">
                <a:moveTo>
                  <a:pt x="239739" y="57048"/>
                </a:moveTo>
                <a:lnTo>
                  <a:pt x="128358" y="57048"/>
                </a:lnTo>
                <a:lnTo>
                  <a:pt x="149998" y="61068"/>
                </a:lnTo>
                <a:lnTo>
                  <a:pt x="164333" y="73159"/>
                </a:lnTo>
                <a:lnTo>
                  <a:pt x="172269" y="93369"/>
                </a:lnTo>
                <a:lnTo>
                  <a:pt x="174713" y="121742"/>
                </a:lnTo>
                <a:lnTo>
                  <a:pt x="174713" y="270471"/>
                </a:lnTo>
                <a:lnTo>
                  <a:pt x="247040" y="270471"/>
                </a:lnTo>
                <a:lnTo>
                  <a:pt x="247040" y="108496"/>
                </a:lnTo>
                <a:lnTo>
                  <a:pt x="242814" y="64036"/>
                </a:lnTo>
                <a:lnTo>
                  <a:pt x="239739" y="57048"/>
                </a:lnTo>
                <a:close/>
              </a:path>
              <a:path w="247650" h="270509">
                <a:moveTo>
                  <a:pt x="150774" y="0"/>
                </a:moveTo>
                <a:lnTo>
                  <a:pt x="127887" y="2618"/>
                </a:lnTo>
                <a:lnTo>
                  <a:pt x="105952" y="10634"/>
                </a:lnTo>
                <a:lnTo>
                  <a:pt x="86309" y="24286"/>
                </a:lnTo>
                <a:lnTo>
                  <a:pt x="70294" y="43814"/>
                </a:lnTo>
                <a:lnTo>
                  <a:pt x="233916" y="43814"/>
                </a:lnTo>
                <a:lnTo>
                  <a:pt x="227749" y="29797"/>
                </a:lnTo>
                <a:lnTo>
                  <a:pt x="198262" y="7783"/>
                </a:lnTo>
                <a:lnTo>
                  <a:pt x="1507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250662" y="9033410"/>
            <a:ext cx="267970" cy="370840"/>
          </a:xfrm>
          <a:custGeom>
            <a:avLst/>
            <a:gdLst/>
            <a:ahLst/>
            <a:cxnLst/>
            <a:rect l="l" t="t" r="r" b="b"/>
            <a:pathLst>
              <a:path w="267970" h="370840">
                <a:moveTo>
                  <a:pt x="116649" y="93218"/>
                </a:moveTo>
                <a:lnTo>
                  <a:pt x="65756" y="104591"/>
                </a:lnTo>
                <a:lnTo>
                  <a:pt x="29287" y="134923"/>
                </a:lnTo>
                <a:lnTo>
                  <a:pt x="7337" y="178530"/>
                </a:lnTo>
                <a:lnTo>
                  <a:pt x="0" y="229730"/>
                </a:lnTo>
                <a:lnTo>
                  <a:pt x="4661" y="272566"/>
                </a:lnTo>
                <a:lnTo>
                  <a:pt x="18711" y="311075"/>
                </a:lnTo>
                <a:lnTo>
                  <a:pt x="42248" y="342275"/>
                </a:lnTo>
                <a:lnTo>
                  <a:pt x="75369" y="363182"/>
                </a:lnTo>
                <a:lnTo>
                  <a:pt x="118173" y="370814"/>
                </a:lnTo>
                <a:lnTo>
                  <a:pt x="142700" y="368459"/>
                </a:lnTo>
                <a:lnTo>
                  <a:pt x="164650" y="361140"/>
                </a:lnTo>
                <a:lnTo>
                  <a:pt x="183354" y="348472"/>
                </a:lnTo>
                <a:lnTo>
                  <a:pt x="198145" y="330073"/>
                </a:lnTo>
                <a:lnTo>
                  <a:pt x="267931" y="330073"/>
                </a:lnTo>
                <a:lnTo>
                  <a:pt x="267931" y="316318"/>
                </a:lnTo>
                <a:lnTo>
                  <a:pt x="136004" y="316318"/>
                </a:lnTo>
                <a:lnTo>
                  <a:pt x="107141" y="308909"/>
                </a:lnTo>
                <a:lnTo>
                  <a:pt x="87353" y="289513"/>
                </a:lnTo>
                <a:lnTo>
                  <a:pt x="75971" y="262381"/>
                </a:lnTo>
                <a:lnTo>
                  <a:pt x="72326" y="231762"/>
                </a:lnTo>
                <a:lnTo>
                  <a:pt x="75614" y="200586"/>
                </a:lnTo>
                <a:lnTo>
                  <a:pt x="86401" y="173704"/>
                </a:lnTo>
                <a:lnTo>
                  <a:pt x="106070" y="154841"/>
                </a:lnTo>
                <a:lnTo>
                  <a:pt x="136004" y="147726"/>
                </a:lnTo>
                <a:lnTo>
                  <a:pt x="267931" y="147726"/>
                </a:lnTo>
                <a:lnTo>
                  <a:pt x="267931" y="132448"/>
                </a:lnTo>
                <a:lnTo>
                  <a:pt x="194576" y="132448"/>
                </a:lnTo>
                <a:lnTo>
                  <a:pt x="179894" y="115356"/>
                </a:lnTo>
                <a:lnTo>
                  <a:pt x="161151" y="103089"/>
                </a:lnTo>
                <a:lnTo>
                  <a:pt x="139639" y="95693"/>
                </a:lnTo>
                <a:lnTo>
                  <a:pt x="116649" y="93218"/>
                </a:lnTo>
                <a:close/>
              </a:path>
              <a:path w="267970" h="370840">
                <a:moveTo>
                  <a:pt x="267931" y="330073"/>
                </a:moveTo>
                <a:lnTo>
                  <a:pt x="199161" y="330073"/>
                </a:lnTo>
                <a:lnTo>
                  <a:pt x="199161" y="363689"/>
                </a:lnTo>
                <a:lnTo>
                  <a:pt x="267931" y="363689"/>
                </a:lnTo>
                <a:lnTo>
                  <a:pt x="267931" y="330073"/>
                </a:lnTo>
                <a:close/>
              </a:path>
              <a:path w="267970" h="370840">
                <a:moveTo>
                  <a:pt x="267931" y="147726"/>
                </a:moveTo>
                <a:lnTo>
                  <a:pt x="136004" y="147726"/>
                </a:lnTo>
                <a:lnTo>
                  <a:pt x="165484" y="154760"/>
                </a:lnTo>
                <a:lnTo>
                  <a:pt x="184648" y="173445"/>
                </a:lnTo>
                <a:lnTo>
                  <a:pt x="195025" y="200152"/>
                </a:lnTo>
                <a:lnTo>
                  <a:pt x="197992" y="229730"/>
                </a:lnTo>
                <a:lnTo>
                  <a:pt x="198096" y="231762"/>
                </a:lnTo>
                <a:lnTo>
                  <a:pt x="195097" y="262810"/>
                </a:lnTo>
                <a:lnTo>
                  <a:pt x="184838" y="290021"/>
                </a:lnTo>
                <a:lnTo>
                  <a:pt x="165698" y="309115"/>
                </a:lnTo>
                <a:lnTo>
                  <a:pt x="136004" y="316318"/>
                </a:lnTo>
                <a:lnTo>
                  <a:pt x="267931" y="316318"/>
                </a:lnTo>
                <a:lnTo>
                  <a:pt x="267931" y="147726"/>
                </a:lnTo>
                <a:close/>
              </a:path>
              <a:path w="267970" h="370840">
                <a:moveTo>
                  <a:pt x="267931" y="0"/>
                </a:moveTo>
                <a:lnTo>
                  <a:pt x="195592" y="0"/>
                </a:lnTo>
                <a:lnTo>
                  <a:pt x="195592" y="132448"/>
                </a:lnTo>
                <a:lnTo>
                  <a:pt x="267931" y="132448"/>
                </a:lnTo>
                <a:lnTo>
                  <a:pt x="2679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570531" y="9126627"/>
            <a:ext cx="247650" cy="270510"/>
          </a:xfrm>
          <a:custGeom>
            <a:avLst/>
            <a:gdLst/>
            <a:ahLst/>
            <a:cxnLst/>
            <a:rect l="l" t="t" r="r" b="b"/>
            <a:pathLst>
              <a:path w="247650" h="270509">
                <a:moveTo>
                  <a:pt x="68770" y="7137"/>
                </a:moveTo>
                <a:lnTo>
                  <a:pt x="0" y="7137"/>
                </a:lnTo>
                <a:lnTo>
                  <a:pt x="0" y="270471"/>
                </a:lnTo>
                <a:lnTo>
                  <a:pt x="72326" y="270471"/>
                </a:lnTo>
                <a:lnTo>
                  <a:pt x="72326" y="132435"/>
                </a:lnTo>
                <a:lnTo>
                  <a:pt x="75566" y="98094"/>
                </a:lnTo>
                <a:lnTo>
                  <a:pt x="85636" y="74687"/>
                </a:lnTo>
                <a:lnTo>
                  <a:pt x="103058" y="61307"/>
                </a:lnTo>
                <a:lnTo>
                  <a:pt x="128358" y="57048"/>
                </a:lnTo>
                <a:lnTo>
                  <a:pt x="239739" y="57048"/>
                </a:lnTo>
                <a:lnTo>
                  <a:pt x="233916" y="43814"/>
                </a:lnTo>
                <a:lnTo>
                  <a:pt x="68770" y="43814"/>
                </a:lnTo>
                <a:lnTo>
                  <a:pt x="68770" y="7137"/>
                </a:lnTo>
                <a:close/>
              </a:path>
              <a:path w="247650" h="270509">
                <a:moveTo>
                  <a:pt x="239739" y="57048"/>
                </a:moveTo>
                <a:lnTo>
                  <a:pt x="128358" y="57048"/>
                </a:lnTo>
                <a:lnTo>
                  <a:pt x="149998" y="61068"/>
                </a:lnTo>
                <a:lnTo>
                  <a:pt x="164333" y="73159"/>
                </a:lnTo>
                <a:lnTo>
                  <a:pt x="172269" y="93369"/>
                </a:lnTo>
                <a:lnTo>
                  <a:pt x="174713" y="121742"/>
                </a:lnTo>
                <a:lnTo>
                  <a:pt x="174713" y="270471"/>
                </a:lnTo>
                <a:lnTo>
                  <a:pt x="247040" y="270471"/>
                </a:lnTo>
                <a:lnTo>
                  <a:pt x="247040" y="108496"/>
                </a:lnTo>
                <a:lnTo>
                  <a:pt x="242814" y="64036"/>
                </a:lnTo>
                <a:lnTo>
                  <a:pt x="239739" y="57048"/>
                </a:lnTo>
                <a:close/>
              </a:path>
              <a:path w="247650" h="270509">
                <a:moveTo>
                  <a:pt x="150774" y="0"/>
                </a:moveTo>
                <a:lnTo>
                  <a:pt x="127882" y="2618"/>
                </a:lnTo>
                <a:lnTo>
                  <a:pt x="105948" y="10634"/>
                </a:lnTo>
                <a:lnTo>
                  <a:pt x="86307" y="24286"/>
                </a:lnTo>
                <a:lnTo>
                  <a:pt x="70294" y="43814"/>
                </a:lnTo>
                <a:lnTo>
                  <a:pt x="233916" y="43814"/>
                </a:lnTo>
                <a:lnTo>
                  <a:pt x="227749" y="29797"/>
                </a:lnTo>
                <a:lnTo>
                  <a:pt x="198262" y="7783"/>
                </a:lnTo>
                <a:lnTo>
                  <a:pt x="1507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855766" y="9126634"/>
            <a:ext cx="262890" cy="278130"/>
          </a:xfrm>
          <a:custGeom>
            <a:avLst/>
            <a:gdLst/>
            <a:ahLst/>
            <a:cxnLst/>
            <a:rect l="l" t="t" r="r" b="b"/>
            <a:pathLst>
              <a:path w="262890" h="278129">
                <a:moveTo>
                  <a:pt x="134467" y="0"/>
                </a:moveTo>
                <a:lnTo>
                  <a:pt x="89773" y="6881"/>
                </a:lnTo>
                <a:lnTo>
                  <a:pt x="52587" y="26207"/>
                </a:lnTo>
                <a:lnTo>
                  <a:pt x="24300" y="55996"/>
                </a:lnTo>
                <a:lnTo>
                  <a:pt x="6307" y="94271"/>
                </a:lnTo>
                <a:lnTo>
                  <a:pt x="0" y="139052"/>
                </a:lnTo>
                <a:lnTo>
                  <a:pt x="6013" y="184755"/>
                </a:lnTo>
                <a:lnTo>
                  <a:pt x="23419" y="223026"/>
                </a:lnTo>
                <a:lnTo>
                  <a:pt x="51264" y="252299"/>
                </a:lnTo>
                <a:lnTo>
                  <a:pt x="88598" y="271011"/>
                </a:lnTo>
                <a:lnTo>
                  <a:pt x="134467" y="277596"/>
                </a:lnTo>
                <a:lnTo>
                  <a:pt x="176007" y="272559"/>
                </a:lnTo>
                <a:lnTo>
                  <a:pt x="210812" y="256778"/>
                </a:lnTo>
                <a:lnTo>
                  <a:pt x="238260" y="229247"/>
                </a:lnTo>
                <a:lnTo>
                  <a:pt x="241232" y="223100"/>
                </a:lnTo>
                <a:lnTo>
                  <a:pt x="137020" y="223100"/>
                </a:lnTo>
                <a:lnTo>
                  <a:pt x="110004" y="219193"/>
                </a:lnTo>
                <a:lnTo>
                  <a:pt x="90152" y="207121"/>
                </a:lnTo>
                <a:lnTo>
                  <a:pt x="77561" y="186357"/>
                </a:lnTo>
                <a:lnTo>
                  <a:pt x="72326" y="156375"/>
                </a:lnTo>
                <a:lnTo>
                  <a:pt x="262318" y="156375"/>
                </a:lnTo>
                <a:lnTo>
                  <a:pt x="259860" y="110528"/>
                </a:lnTo>
                <a:lnTo>
                  <a:pt x="72326" y="110528"/>
                </a:lnTo>
                <a:lnTo>
                  <a:pt x="75771" y="93179"/>
                </a:lnTo>
                <a:lnTo>
                  <a:pt x="85378" y="74872"/>
                </a:lnTo>
                <a:lnTo>
                  <a:pt x="103487" y="60386"/>
                </a:lnTo>
                <a:lnTo>
                  <a:pt x="132435" y="54495"/>
                </a:lnTo>
                <a:lnTo>
                  <a:pt x="236744" y="54495"/>
                </a:lnTo>
                <a:lnTo>
                  <a:pt x="219812" y="31719"/>
                </a:lnTo>
                <a:lnTo>
                  <a:pt x="182727" y="8488"/>
                </a:lnTo>
                <a:lnTo>
                  <a:pt x="134467" y="0"/>
                </a:lnTo>
                <a:close/>
              </a:path>
              <a:path w="262890" h="278129">
                <a:moveTo>
                  <a:pt x="257733" y="188963"/>
                </a:moveTo>
                <a:lnTo>
                  <a:pt x="194068" y="188963"/>
                </a:lnTo>
                <a:lnTo>
                  <a:pt x="187303" y="201176"/>
                </a:lnTo>
                <a:lnTo>
                  <a:pt x="174712" y="212147"/>
                </a:lnTo>
                <a:lnTo>
                  <a:pt x="157537" y="220060"/>
                </a:lnTo>
                <a:lnTo>
                  <a:pt x="137020" y="223100"/>
                </a:lnTo>
                <a:lnTo>
                  <a:pt x="241232" y="223100"/>
                </a:lnTo>
                <a:lnTo>
                  <a:pt x="257733" y="188963"/>
                </a:lnTo>
                <a:close/>
              </a:path>
              <a:path w="262890" h="278129">
                <a:moveTo>
                  <a:pt x="236744" y="54495"/>
                </a:moveTo>
                <a:lnTo>
                  <a:pt x="132435" y="54495"/>
                </a:lnTo>
                <a:lnTo>
                  <a:pt x="155321" y="58092"/>
                </a:lnTo>
                <a:lnTo>
                  <a:pt x="171905" y="68757"/>
                </a:lnTo>
                <a:lnTo>
                  <a:pt x="183143" y="86299"/>
                </a:lnTo>
                <a:lnTo>
                  <a:pt x="189992" y="110528"/>
                </a:lnTo>
                <a:lnTo>
                  <a:pt x="259860" y="110528"/>
                </a:lnTo>
                <a:lnTo>
                  <a:pt x="259779" y="109012"/>
                </a:lnTo>
                <a:lnTo>
                  <a:pt x="245553" y="66344"/>
                </a:lnTo>
                <a:lnTo>
                  <a:pt x="236744" y="54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141503" y="9126628"/>
            <a:ext cx="244475" cy="278130"/>
          </a:xfrm>
          <a:custGeom>
            <a:avLst/>
            <a:gdLst/>
            <a:ahLst/>
            <a:cxnLst/>
            <a:rect l="l" t="t" r="r" b="b"/>
            <a:pathLst>
              <a:path w="244475" h="278129">
                <a:moveTo>
                  <a:pt x="68757" y="184899"/>
                </a:moveTo>
                <a:lnTo>
                  <a:pt x="0" y="184899"/>
                </a:lnTo>
                <a:lnTo>
                  <a:pt x="11815" y="228824"/>
                </a:lnTo>
                <a:lnTo>
                  <a:pt x="39916" y="257417"/>
                </a:lnTo>
                <a:lnTo>
                  <a:pt x="78999" y="272926"/>
                </a:lnTo>
                <a:lnTo>
                  <a:pt x="123761" y="277596"/>
                </a:lnTo>
                <a:lnTo>
                  <a:pt x="167689" y="273013"/>
                </a:lnTo>
                <a:lnTo>
                  <a:pt x="206221" y="257735"/>
                </a:lnTo>
                <a:lnTo>
                  <a:pt x="233577" y="229467"/>
                </a:lnTo>
                <a:lnTo>
                  <a:pt x="233635" y="229222"/>
                </a:lnTo>
                <a:lnTo>
                  <a:pt x="124282" y="229222"/>
                </a:lnTo>
                <a:lnTo>
                  <a:pt x="103787" y="226667"/>
                </a:lnTo>
                <a:lnTo>
                  <a:pt x="86013" y="218714"/>
                </a:lnTo>
                <a:lnTo>
                  <a:pt x="73493" y="204935"/>
                </a:lnTo>
                <a:lnTo>
                  <a:pt x="68757" y="184899"/>
                </a:lnTo>
                <a:close/>
              </a:path>
              <a:path w="244475" h="278129">
                <a:moveTo>
                  <a:pt x="120713" y="0"/>
                </a:moveTo>
                <a:lnTo>
                  <a:pt x="78953" y="3757"/>
                </a:lnTo>
                <a:lnTo>
                  <a:pt x="42208" y="17065"/>
                </a:lnTo>
                <a:lnTo>
                  <a:pt x="16064" y="42980"/>
                </a:lnTo>
                <a:lnTo>
                  <a:pt x="6108" y="84556"/>
                </a:lnTo>
                <a:lnTo>
                  <a:pt x="13216" y="113949"/>
                </a:lnTo>
                <a:lnTo>
                  <a:pt x="32024" y="133648"/>
                </a:lnTo>
                <a:lnTo>
                  <a:pt x="58759" y="146375"/>
                </a:lnTo>
                <a:lnTo>
                  <a:pt x="89649" y="154851"/>
                </a:lnTo>
                <a:lnTo>
                  <a:pt x="124161" y="162649"/>
                </a:lnTo>
                <a:lnTo>
                  <a:pt x="149939" y="171021"/>
                </a:lnTo>
                <a:lnTo>
                  <a:pt x="166073" y="181493"/>
                </a:lnTo>
                <a:lnTo>
                  <a:pt x="171653" y="195592"/>
                </a:lnTo>
                <a:lnTo>
                  <a:pt x="167116" y="211595"/>
                </a:lnTo>
                <a:lnTo>
                  <a:pt x="155606" y="221961"/>
                </a:lnTo>
                <a:lnTo>
                  <a:pt x="140277" y="227550"/>
                </a:lnTo>
                <a:lnTo>
                  <a:pt x="124282" y="229222"/>
                </a:lnTo>
                <a:lnTo>
                  <a:pt x="233635" y="229222"/>
                </a:lnTo>
                <a:lnTo>
                  <a:pt x="243979" y="185915"/>
                </a:lnTo>
                <a:lnTo>
                  <a:pt x="236871" y="155109"/>
                </a:lnTo>
                <a:lnTo>
                  <a:pt x="218063" y="134283"/>
                </a:lnTo>
                <a:lnTo>
                  <a:pt x="191328" y="120810"/>
                </a:lnTo>
                <a:lnTo>
                  <a:pt x="160439" y="112064"/>
                </a:lnTo>
                <a:lnTo>
                  <a:pt x="130438" y="105506"/>
                </a:lnTo>
                <a:lnTo>
                  <a:pt x="104159" y="98564"/>
                </a:lnTo>
                <a:lnTo>
                  <a:pt x="85519" y="88565"/>
                </a:lnTo>
                <a:lnTo>
                  <a:pt x="78435" y="72834"/>
                </a:lnTo>
                <a:lnTo>
                  <a:pt x="82430" y="59779"/>
                </a:lnTo>
                <a:lnTo>
                  <a:pt x="92441" y="52406"/>
                </a:lnTo>
                <a:lnTo>
                  <a:pt x="105508" y="49138"/>
                </a:lnTo>
                <a:lnTo>
                  <a:pt x="118668" y="48399"/>
                </a:lnTo>
                <a:lnTo>
                  <a:pt x="225832" y="48399"/>
                </a:lnTo>
                <a:lnTo>
                  <a:pt x="224356" y="43623"/>
                </a:lnTo>
                <a:lnTo>
                  <a:pt x="198070" y="17764"/>
                </a:lnTo>
                <a:lnTo>
                  <a:pt x="162138" y="4035"/>
                </a:lnTo>
                <a:lnTo>
                  <a:pt x="120713" y="0"/>
                </a:lnTo>
                <a:close/>
              </a:path>
              <a:path w="244475" h="278129">
                <a:moveTo>
                  <a:pt x="225832" y="48399"/>
                </a:moveTo>
                <a:lnTo>
                  <a:pt x="118668" y="48399"/>
                </a:lnTo>
                <a:lnTo>
                  <a:pt x="137064" y="50030"/>
                </a:lnTo>
                <a:lnTo>
                  <a:pt x="152353" y="55718"/>
                </a:lnTo>
                <a:lnTo>
                  <a:pt x="163154" y="66659"/>
                </a:lnTo>
                <a:lnTo>
                  <a:pt x="168084" y="84048"/>
                </a:lnTo>
                <a:lnTo>
                  <a:pt x="236842" y="84048"/>
                </a:lnTo>
                <a:lnTo>
                  <a:pt x="225832" y="48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411456" y="9126628"/>
            <a:ext cx="244475" cy="278130"/>
          </a:xfrm>
          <a:custGeom>
            <a:avLst/>
            <a:gdLst/>
            <a:ahLst/>
            <a:cxnLst/>
            <a:rect l="l" t="t" r="r" b="b"/>
            <a:pathLst>
              <a:path w="244475" h="278129">
                <a:moveTo>
                  <a:pt x="68757" y="184899"/>
                </a:moveTo>
                <a:lnTo>
                  <a:pt x="0" y="184899"/>
                </a:lnTo>
                <a:lnTo>
                  <a:pt x="11815" y="228824"/>
                </a:lnTo>
                <a:lnTo>
                  <a:pt x="39917" y="257417"/>
                </a:lnTo>
                <a:lnTo>
                  <a:pt x="79004" y="272926"/>
                </a:lnTo>
                <a:lnTo>
                  <a:pt x="123774" y="277596"/>
                </a:lnTo>
                <a:lnTo>
                  <a:pt x="167695" y="273013"/>
                </a:lnTo>
                <a:lnTo>
                  <a:pt x="206222" y="257735"/>
                </a:lnTo>
                <a:lnTo>
                  <a:pt x="233577" y="229467"/>
                </a:lnTo>
                <a:lnTo>
                  <a:pt x="233635" y="229222"/>
                </a:lnTo>
                <a:lnTo>
                  <a:pt x="124282" y="229222"/>
                </a:lnTo>
                <a:lnTo>
                  <a:pt x="103787" y="226667"/>
                </a:lnTo>
                <a:lnTo>
                  <a:pt x="86013" y="218714"/>
                </a:lnTo>
                <a:lnTo>
                  <a:pt x="73493" y="204935"/>
                </a:lnTo>
                <a:lnTo>
                  <a:pt x="68757" y="184899"/>
                </a:lnTo>
                <a:close/>
              </a:path>
              <a:path w="244475" h="278129">
                <a:moveTo>
                  <a:pt x="120713" y="0"/>
                </a:moveTo>
                <a:lnTo>
                  <a:pt x="78953" y="3757"/>
                </a:lnTo>
                <a:lnTo>
                  <a:pt x="42208" y="17065"/>
                </a:lnTo>
                <a:lnTo>
                  <a:pt x="16064" y="42980"/>
                </a:lnTo>
                <a:lnTo>
                  <a:pt x="6108" y="84556"/>
                </a:lnTo>
                <a:lnTo>
                  <a:pt x="13216" y="113949"/>
                </a:lnTo>
                <a:lnTo>
                  <a:pt x="32024" y="133648"/>
                </a:lnTo>
                <a:lnTo>
                  <a:pt x="58759" y="146375"/>
                </a:lnTo>
                <a:lnTo>
                  <a:pt x="89649" y="154851"/>
                </a:lnTo>
                <a:lnTo>
                  <a:pt x="124161" y="162649"/>
                </a:lnTo>
                <a:lnTo>
                  <a:pt x="149939" y="171021"/>
                </a:lnTo>
                <a:lnTo>
                  <a:pt x="166073" y="181493"/>
                </a:lnTo>
                <a:lnTo>
                  <a:pt x="171653" y="195592"/>
                </a:lnTo>
                <a:lnTo>
                  <a:pt x="167116" y="211595"/>
                </a:lnTo>
                <a:lnTo>
                  <a:pt x="155606" y="221961"/>
                </a:lnTo>
                <a:lnTo>
                  <a:pt x="140277" y="227550"/>
                </a:lnTo>
                <a:lnTo>
                  <a:pt x="124282" y="229222"/>
                </a:lnTo>
                <a:lnTo>
                  <a:pt x="233635" y="229222"/>
                </a:lnTo>
                <a:lnTo>
                  <a:pt x="243979" y="185915"/>
                </a:lnTo>
                <a:lnTo>
                  <a:pt x="236871" y="155109"/>
                </a:lnTo>
                <a:lnTo>
                  <a:pt x="218063" y="134283"/>
                </a:lnTo>
                <a:lnTo>
                  <a:pt x="191328" y="120810"/>
                </a:lnTo>
                <a:lnTo>
                  <a:pt x="160439" y="112064"/>
                </a:lnTo>
                <a:lnTo>
                  <a:pt x="130438" y="105506"/>
                </a:lnTo>
                <a:lnTo>
                  <a:pt x="104159" y="98564"/>
                </a:lnTo>
                <a:lnTo>
                  <a:pt x="85519" y="88565"/>
                </a:lnTo>
                <a:lnTo>
                  <a:pt x="78435" y="72834"/>
                </a:lnTo>
                <a:lnTo>
                  <a:pt x="82430" y="59779"/>
                </a:lnTo>
                <a:lnTo>
                  <a:pt x="92441" y="52406"/>
                </a:lnTo>
                <a:lnTo>
                  <a:pt x="105508" y="49138"/>
                </a:lnTo>
                <a:lnTo>
                  <a:pt x="118668" y="48399"/>
                </a:lnTo>
                <a:lnTo>
                  <a:pt x="225832" y="48399"/>
                </a:lnTo>
                <a:lnTo>
                  <a:pt x="224356" y="43623"/>
                </a:lnTo>
                <a:lnTo>
                  <a:pt x="198070" y="17764"/>
                </a:lnTo>
                <a:lnTo>
                  <a:pt x="162138" y="4035"/>
                </a:lnTo>
                <a:lnTo>
                  <a:pt x="120713" y="0"/>
                </a:lnTo>
                <a:close/>
              </a:path>
              <a:path w="244475" h="278129">
                <a:moveTo>
                  <a:pt x="225832" y="48399"/>
                </a:moveTo>
                <a:lnTo>
                  <a:pt x="118668" y="48399"/>
                </a:lnTo>
                <a:lnTo>
                  <a:pt x="137064" y="50030"/>
                </a:lnTo>
                <a:lnTo>
                  <a:pt x="152353" y="55718"/>
                </a:lnTo>
                <a:lnTo>
                  <a:pt x="163154" y="66659"/>
                </a:lnTo>
                <a:lnTo>
                  <a:pt x="168084" y="84048"/>
                </a:lnTo>
                <a:lnTo>
                  <a:pt x="236842" y="84048"/>
                </a:lnTo>
                <a:lnTo>
                  <a:pt x="225832" y="48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550080" y="1704535"/>
            <a:ext cx="11812905" cy="2199005"/>
          </a:xfrm>
          <a:prstGeom prst="rect"/>
        </p:spPr>
        <p:txBody>
          <a:bodyPr wrap="square" lIns="0" tIns="16573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305"/>
              </a:spcBef>
            </a:pPr>
            <a:r>
              <a:rPr dirty="0" sz="7600" spc="-125"/>
              <a:t>First </a:t>
            </a:r>
            <a:r>
              <a:rPr dirty="0" sz="7600" spc="-150"/>
              <a:t>World </a:t>
            </a:r>
            <a:r>
              <a:rPr dirty="0" sz="7600" spc="-200"/>
              <a:t>War</a:t>
            </a:r>
            <a:r>
              <a:rPr dirty="0" sz="7600" spc="-675"/>
              <a:t> </a:t>
            </a:r>
            <a:r>
              <a:rPr dirty="0" sz="7600" spc="-160"/>
              <a:t>volunteers</a:t>
            </a:r>
            <a:endParaRPr sz="7600"/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5000" spc="-75">
                <a:solidFill>
                  <a:srgbClr val="9D1F21"/>
                </a:solidFill>
              </a:rPr>
              <a:t>Supporting</a:t>
            </a:r>
            <a:r>
              <a:rPr dirty="0" sz="5000" spc="-210">
                <a:solidFill>
                  <a:srgbClr val="9D1F21"/>
                </a:solidFill>
              </a:rPr>
              <a:t> </a:t>
            </a:r>
            <a:r>
              <a:rPr dirty="0" sz="5000" spc="-105">
                <a:solidFill>
                  <a:srgbClr val="9D1F21"/>
                </a:solidFill>
              </a:rPr>
              <a:t>PowerPoint</a:t>
            </a:r>
            <a:endParaRPr sz="5000"/>
          </a:p>
        </p:txBody>
      </p:sp>
      <p:sp>
        <p:nvSpPr>
          <p:cNvPr id="44" name="object 44"/>
          <p:cNvSpPr/>
          <p:nvPr/>
        </p:nvSpPr>
        <p:spPr>
          <a:xfrm>
            <a:off x="7512977" y="12"/>
            <a:ext cx="5491822" cy="1272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312822" y="3456559"/>
            <a:ext cx="4691976" cy="6484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98" y="508527"/>
            <a:ext cx="593471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100">
                <a:solidFill>
                  <a:srgbClr val="9D1F21"/>
                </a:solidFill>
              </a:rPr>
              <a:t>Humane</a:t>
            </a:r>
            <a:r>
              <a:rPr dirty="0" sz="5500" spc="-29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treatment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85800" y="1898408"/>
            <a:ext cx="10875010" cy="589343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4968240">
              <a:lnSpc>
                <a:spcPts val="4000"/>
              </a:lnSpc>
              <a:spcBef>
                <a:spcPts val="400"/>
              </a:spcBef>
            </a:pP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60">
                <a:latin typeface="Arial"/>
                <a:cs typeface="Arial"/>
              </a:rPr>
              <a:t>most </a:t>
            </a:r>
            <a:r>
              <a:rPr dirty="0" sz="3500" spc="-70">
                <a:latin typeface="Arial"/>
                <a:cs typeface="Arial"/>
              </a:rPr>
              <a:t>important </a:t>
            </a:r>
            <a:r>
              <a:rPr dirty="0" sz="3500" spc="-60">
                <a:latin typeface="Arial"/>
                <a:cs typeface="Arial"/>
              </a:rPr>
              <a:t>thing</a:t>
            </a:r>
            <a:r>
              <a:rPr dirty="0" sz="3500" spc="-409">
                <a:latin typeface="Arial"/>
                <a:cs typeface="Arial"/>
              </a:rPr>
              <a:t> </a:t>
            </a:r>
            <a:r>
              <a:rPr dirty="0" sz="3500" spc="-135">
                <a:latin typeface="Arial"/>
                <a:cs typeface="Arial"/>
              </a:rPr>
              <a:t>VADs  </a:t>
            </a:r>
            <a:r>
              <a:rPr dirty="0" sz="3500" spc="-50">
                <a:latin typeface="Arial"/>
                <a:cs typeface="Arial"/>
              </a:rPr>
              <a:t>did </a:t>
            </a:r>
            <a:r>
              <a:rPr dirty="0" sz="3500" spc="-40">
                <a:latin typeface="Arial"/>
                <a:cs typeface="Arial"/>
              </a:rPr>
              <a:t>in </a:t>
            </a:r>
            <a:r>
              <a:rPr dirty="0" sz="3500" spc="-50">
                <a:latin typeface="Arial"/>
                <a:cs typeface="Arial"/>
              </a:rPr>
              <a:t>WWI was </a:t>
            </a:r>
            <a:r>
              <a:rPr dirty="0" sz="3500" spc="-35">
                <a:latin typeface="Arial"/>
                <a:cs typeface="Arial"/>
              </a:rPr>
              <a:t>to </a:t>
            </a:r>
            <a:r>
              <a:rPr dirty="0" sz="3500" spc="-60" b="1">
                <a:latin typeface="Arial"/>
                <a:cs typeface="Arial"/>
              </a:rPr>
              <a:t>treat </a:t>
            </a:r>
            <a:r>
              <a:rPr dirty="0" sz="3500" spc="-75" b="1">
                <a:latin typeface="Arial"/>
                <a:cs typeface="Arial"/>
              </a:rPr>
              <a:t>all  </a:t>
            </a:r>
            <a:r>
              <a:rPr dirty="0" sz="3500" spc="-60" b="1">
                <a:latin typeface="Arial"/>
                <a:cs typeface="Arial"/>
              </a:rPr>
              <a:t>people </a:t>
            </a:r>
            <a:r>
              <a:rPr dirty="0" sz="3500" spc="-95" b="1">
                <a:latin typeface="Arial"/>
                <a:cs typeface="Arial"/>
              </a:rPr>
              <a:t>humanely, </a:t>
            </a:r>
            <a:r>
              <a:rPr dirty="0" sz="3500" spc="-35" b="1">
                <a:latin typeface="Arial"/>
                <a:cs typeface="Arial"/>
              </a:rPr>
              <a:t>no </a:t>
            </a:r>
            <a:r>
              <a:rPr dirty="0" sz="3500" spc="-75" b="1">
                <a:latin typeface="Arial"/>
                <a:cs typeface="Arial"/>
              </a:rPr>
              <a:t>matter  </a:t>
            </a:r>
            <a:r>
              <a:rPr dirty="0" sz="3500" spc="-55" b="1">
                <a:latin typeface="Arial"/>
                <a:cs typeface="Arial"/>
              </a:rPr>
              <a:t>what </a:t>
            </a:r>
            <a:r>
              <a:rPr dirty="0" sz="3500" spc="-60" b="1">
                <a:latin typeface="Arial"/>
                <a:cs typeface="Arial"/>
              </a:rPr>
              <a:t>side they </a:t>
            </a:r>
            <a:r>
              <a:rPr dirty="0" sz="3500" spc="-55" b="1">
                <a:latin typeface="Arial"/>
                <a:cs typeface="Arial"/>
              </a:rPr>
              <a:t>were</a:t>
            </a:r>
            <a:r>
              <a:rPr dirty="0" sz="3500" spc="-405" b="1">
                <a:latin typeface="Arial"/>
                <a:cs typeface="Arial"/>
              </a:rPr>
              <a:t> </a:t>
            </a:r>
            <a:r>
              <a:rPr dirty="0" sz="3500" spc="-50" b="1">
                <a:latin typeface="Arial"/>
                <a:cs typeface="Arial"/>
              </a:rPr>
              <a:t>on</a:t>
            </a:r>
            <a:r>
              <a:rPr dirty="0" sz="3500" spc="-50">
                <a:latin typeface="Arial"/>
                <a:cs typeface="Arial"/>
              </a:rPr>
              <a:t>.</a:t>
            </a:r>
            <a:endParaRPr sz="3500">
              <a:latin typeface="Arial"/>
              <a:cs typeface="Arial"/>
            </a:endParaRPr>
          </a:p>
          <a:p>
            <a:pPr marL="12700" marR="4852035">
              <a:lnSpc>
                <a:spcPts val="4000"/>
              </a:lnSpc>
            </a:pPr>
            <a:r>
              <a:rPr dirty="0" sz="3500" spc="-60">
                <a:latin typeface="Arial"/>
                <a:cs typeface="Arial"/>
              </a:rPr>
              <a:t>Being </a:t>
            </a:r>
            <a:r>
              <a:rPr dirty="0" sz="3500" spc="-65">
                <a:latin typeface="Arial"/>
                <a:cs typeface="Arial"/>
              </a:rPr>
              <a:t>humane </a:t>
            </a:r>
            <a:r>
              <a:rPr dirty="0" sz="3500" spc="-60">
                <a:latin typeface="Arial"/>
                <a:cs typeface="Arial"/>
              </a:rPr>
              <a:t>means</a:t>
            </a:r>
            <a:r>
              <a:rPr dirty="0" sz="3500" spc="-365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providing  </a:t>
            </a:r>
            <a:r>
              <a:rPr dirty="0" sz="3500" spc="-60">
                <a:latin typeface="Arial"/>
                <a:cs typeface="Arial"/>
              </a:rPr>
              <a:t>care, showing </a:t>
            </a:r>
            <a:r>
              <a:rPr dirty="0" sz="3500" spc="-100">
                <a:latin typeface="Arial"/>
                <a:cs typeface="Arial"/>
              </a:rPr>
              <a:t>empathy, </a:t>
            </a:r>
            <a:r>
              <a:rPr dirty="0" sz="3500" spc="-75">
                <a:latin typeface="Arial"/>
                <a:cs typeface="Arial"/>
              </a:rPr>
              <a:t>and  </a:t>
            </a:r>
            <a:r>
              <a:rPr dirty="0" sz="3500" spc="-70">
                <a:latin typeface="Arial"/>
                <a:cs typeface="Arial"/>
              </a:rPr>
              <a:t>avoiding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95">
                <a:latin typeface="Arial"/>
                <a:cs typeface="Arial"/>
              </a:rPr>
              <a:t>cruelty.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000"/>
              </a:lnSpc>
              <a:spcBef>
                <a:spcPts val="2000"/>
              </a:spcBef>
            </a:pPr>
            <a:r>
              <a:rPr dirty="0" sz="3500" spc="-65">
                <a:latin typeface="Arial"/>
                <a:cs typeface="Arial"/>
              </a:rPr>
              <a:t>Providing </a:t>
            </a:r>
            <a:r>
              <a:rPr dirty="0" sz="3500" spc="-55">
                <a:latin typeface="Arial"/>
                <a:cs typeface="Arial"/>
              </a:rPr>
              <a:t>care </a:t>
            </a:r>
            <a:r>
              <a:rPr dirty="0" sz="3500" spc="-50">
                <a:latin typeface="Arial"/>
                <a:cs typeface="Arial"/>
              </a:rPr>
              <a:t>for the </a:t>
            </a:r>
            <a:r>
              <a:rPr dirty="0" sz="3500" spc="-55">
                <a:latin typeface="Arial"/>
                <a:cs typeface="Arial"/>
              </a:rPr>
              <a:t>sick </a:t>
            </a:r>
            <a:r>
              <a:rPr dirty="0" sz="3500" spc="-50">
                <a:latin typeface="Arial"/>
                <a:cs typeface="Arial"/>
              </a:rPr>
              <a:t>and </a:t>
            </a:r>
            <a:r>
              <a:rPr dirty="0" sz="3500" spc="-65">
                <a:latin typeface="Arial"/>
                <a:cs typeface="Arial"/>
              </a:rPr>
              <a:t>wounded </a:t>
            </a:r>
            <a:r>
              <a:rPr dirty="0" sz="3500" spc="-50">
                <a:latin typeface="Arial"/>
                <a:cs typeface="Arial"/>
              </a:rPr>
              <a:t>and </a:t>
            </a:r>
            <a:r>
              <a:rPr dirty="0" sz="3500" spc="-65">
                <a:latin typeface="Arial"/>
                <a:cs typeface="Arial"/>
              </a:rPr>
              <a:t>helping </a:t>
            </a:r>
            <a:r>
              <a:rPr dirty="0" sz="3500" spc="-70">
                <a:latin typeface="Arial"/>
                <a:cs typeface="Arial"/>
              </a:rPr>
              <a:t>to  </a:t>
            </a:r>
            <a:r>
              <a:rPr dirty="0" sz="3500" spc="-60">
                <a:latin typeface="Arial"/>
                <a:cs typeface="Arial"/>
              </a:rPr>
              <a:t>clothe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and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5">
                <a:latin typeface="Arial"/>
                <a:cs typeface="Arial"/>
              </a:rPr>
              <a:t>feed</a:t>
            </a:r>
            <a:r>
              <a:rPr dirty="0" sz="3500" spc="-140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prisoners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40">
                <a:latin typeface="Arial"/>
                <a:cs typeface="Arial"/>
              </a:rPr>
              <a:t>of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war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are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examples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40">
                <a:latin typeface="Arial"/>
                <a:cs typeface="Arial"/>
              </a:rPr>
              <a:t>of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humane  </a:t>
            </a:r>
            <a:r>
              <a:rPr dirty="0" sz="3500" spc="-65">
                <a:latin typeface="Arial"/>
                <a:cs typeface="Arial"/>
              </a:rPr>
              <a:t>treatment. </a:t>
            </a:r>
            <a:r>
              <a:rPr dirty="0" sz="3500" spc="-170">
                <a:latin typeface="Arial"/>
                <a:cs typeface="Arial"/>
              </a:rPr>
              <a:t>Today, </a:t>
            </a:r>
            <a:r>
              <a:rPr dirty="0" sz="3500" spc="-65">
                <a:latin typeface="Arial"/>
                <a:cs typeface="Arial"/>
              </a:rPr>
              <a:t>humane actions </a:t>
            </a:r>
            <a:r>
              <a:rPr dirty="0" sz="3500" spc="-60">
                <a:latin typeface="Arial"/>
                <a:cs typeface="Arial"/>
              </a:rPr>
              <a:t>like </a:t>
            </a:r>
            <a:r>
              <a:rPr dirty="0" sz="3500" spc="-55">
                <a:latin typeface="Arial"/>
                <a:cs typeface="Arial"/>
              </a:rPr>
              <a:t>this form </a:t>
            </a:r>
            <a:r>
              <a:rPr dirty="0" sz="3500" spc="-60">
                <a:latin typeface="Arial"/>
                <a:cs typeface="Arial"/>
              </a:rPr>
              <a:t>part </a:t>
            </a:r>
            <a:r>
              <a:rPr dirty="0" sz="3500" spc="-75">
                <a:latin typeface="Arial"/>
                <a:cs typeface="Arial"/>
              </a:rPr>
              <a:t>of  </a:t>
            </a:r>
            <a:r>
              <a:rPr dirty="0" sz="3500" spc="-65" b="1">
                <a:latin typeface="Arial"/>
                <a:cs typeface="Arial"/>
              </a:rPr>
              <a:t>International </a:t>
            </a:r>
            <a:r>
              <a:rPr dirty="0" sz="3500" spc="-70" b="1">
                <a:latin typeface="Arial"/>
                <a:cs typeface="Arial"/>
              </a:rPr>
              <a:t>Humanitarian </a:t>
            </a:r>
            <a:r>
              <a:rPr dirty="0" sz="3500" spc="-50" b="1">
                <a:latin typeface="Arial"/>
                <a:cs typeface="Arial"/>
              </a:rPr>
              <a:t>Law</a:t>
            </a:r>
            <a:r>
              <a:rPr dirty="0" sz="3500" spc="-300" b="1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(IHL).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49617" y="731837"/>
            <a:ext cx="5755182" cy="4687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98" y="508527"/>
            <a:ext cx="975423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105">
                <a:solidFill>
                  <a:srgbClr val="9D1F21"/>
                </a:solidFill>
              </a:rPr>
              <a:t>Remembering </a:t>
            </a:r>
            <a:r>
              <a:rPr dirty="0" sz="5500" spc="-95">
                <a:solidFill>
                  <a:srgbClr val="9D1F21"/>
                </a:solidFill>
              </a:rPr>
              <a:t>those </a:t>
            </a:r>
            <a:r>
              <a:rPr dirty="0" sz="5500" spc="-75">
                <a:solidFill>
                  <a:srgbClr val="9D1F21"/>
                </a:solidFill>
              </a:rPr>
              <a:t>who</a:t>
            </a:r>
            <a:r>
              <a:rPr dirty="0" sz="5500" spc="-540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gave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85800" y="1898408"/>
            <a:ext cx="5975985" cy="589343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142875">
              <a:lnSpc>
                <a:spcPts val="4000"/>
              </a:lnSpc>
              <a:spcBef>
                <a:spcPts val="400"/>
              </a:spcBef>
            </a:pP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60">
                <a:latin typeface="Arial"/>
                <a:cs typeface="Arial"/>
              </a:rPr>
              <a:t>British </a:t>
            </a:r>
            <a:r>
              <a:rPr dirty="0" sz="3500" spc="-50">
                <a:latin typeface="Arial"/>
                <a:cs typeface="Arial"/>
              </a:rPr>
              <a:t>Red </a:t>
            </a:r>
            <a:r>
              <a:rPr dirty="0" sz="3500" spc="-60">
                <a:latin typeface="Arial"/>
                <a:cs typeface="Arial"/>
              </a:rPr>
              <a:t>Cross </a:t>
            </a:r>
            <a:r>
              <a:rPr dirty="0" sz="3500" spc="-75">
                <a:latin typeface="Arial"/>
                <a:cs typeface="Arial"/>
              </a:rPr>
              <a:t>has  </a:t>
            </a:r>
            <a:r>
              <a:rPr dirty="0" sz="3500" spc="-60">
                <a:latin typeface="Arial"/>
                <a:cs typeface="Arial"/>
              </a:rPr>
              <a:t>created </a:t>
            </a:r>
            <a:r>
              <a:rPr dirty="0" sz="3500">
                <a:latin typeface="Arial"/>
                <a:cs typeface="Arial"/>
              </a:rPr>
              <a:t>a </a:t>
            </a:r>
            <a:r>
              <a:rPr dirty="0" sz="3500" spc="-65">
                <a:latin typeface="Arial"/>
                <a:cs typeface="Arial"/>
              </a:rPr>
              <a:t>website </a:t>
            </a:r>
            <a:r>
              <a:rPr dirty="0" sz="3500" spc="-75">
                <a:latin typeface="Arial"/>
                <a:cs typeface="Arial"/>
              </a:rPr>
              <a:t>with  </a:t>
            </a:r>
            <a:r>
              <a:rPr dirty="0" sz="3500" spc="-70">
                <a:latin typeface="Arial"/>
                <a:cs typeface="Arial"/>
              </a:rPr>
              <a:t>information </a:t>
            </a:r>
            <a:r>
              <a:rPr dirty="0" sz="3500" spc="-60">
                <a:latin typeface="Arial"/>
                <a:cs typeface="Arial"/>
              </a:rPr>
              <a:t>about </a:t>
            </a:r>
            <a:r>
              <a:rPr dirty="0" sz="3500" spc="-75">
                <a:latin typeface="Arial"/>
                <a:cs typeface="Arial"/>
              </a:rPr>
              <a:t>individual  </a:t>
            </a:r>
            <a:r>
              <a:rPr dirty="0" sz="3500" spc="-120">
                <a:latin typeface="Arial"/>
                <a:cs typeface="Arial"/>
              </a:rPr>
              <a:t>VADs </a:t>
            </a:r>
            <a:r>
              <a:rPr dirty="0" sz="3500" spc="-50">
                <a:latin typeface="Arial"/>
                <a:cs typeface="Arial"/>
              </a:rPr>
              <a:t>and </a:t>
            </a:r>
            <a:r>
              <a:rPr dirty="0" sz="3500" spc="-60">
                <a:latin typeface="Arial"/>
                <a:cs typeface="Arial"/>
              </a:rPr>
              <a:t>about </a:t>
            </a: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75">
                <a:latin typeface="Arial"/>
                <a:cs typeface="Arial"/>
              </a:rPr>
              <a:t>important  </a:t>
            </a:r>
            <a:r>
              <a:rPr dirty="0" sz="3500" spc="-65">
                <a:latin typeface="Arial"/>
                <a:cs typeface="Arial"/>
              </a:rPr>
              <a:t>contributions </a:t>
            </a:r>
            <a:r>
              <a:rPr dirty="0" sz="3500" spc="-55">
                <a:latin typeface="Arial"/>
                <a:cs typeface="Arial"/>
              </a:rPr>
              <a:t>they </a:t>
            </a:r>
            <a:r>
              <a:rPr dirty="0" sz="3500" spc="-60">
                <a:latin typeface="Arial"/>
                <a:cs typeface="Arial"/>
              </a:rPr>
              <a:t>made</a:t>
            </a:r>
            <a:r>
              <a:rPr dirty="0" sz="3500" spc="-37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during  </a:t>
            </a: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60">
                <a:latin typeface="Arial"/>
                <a:cs typeface="Arial"/>
              </a:rPr>
              <a:t>First </a:t>
            </a:r>
            <a:r>
              <a:rPr dirty="0" sz="3500" spc="-75">
                <a:latin typeface="Arial"/>
                <a:cs typeface="Arial"/>
              </a:rPr>
              <a:t>World</a:t>
            </a:r>
            <a:r>
              <a:rPr dirty="0" sz="3500" spc="-325">
                <a:latin typeface="Arial"/>
                <a:cs typeface="Arial"/>
              </a:rPr>
              <a:t> </a:t>
            </a:r>
            <a:r>
              <a:rPr dirty="0" sz="3500" spc="-135">
                <a:latin typeface="Arial"/>
                <a:cs typeface="Arial"/>
              </a:rPr>
              <a:t>War.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000"/>
              </a:lnSpc>
              <a:spcBef>
                <a:spcPts val="2000"/>
              </a:spcBef>
            </a:pPr>
            <a:r>
              <a:rPr dirty="0" sz="3500" spc="-160">
                <a:latin typeface="Arial"/>
                <a:cs typeface="Arial"/>
              </a:rPr>
              <a:t>You </a:t>
            </a:r>
            <a:r>
              <a:rPr dirty="0" sz="3500" spc="-50">
                <a:latin typeface="Arial"/>
                <a:cs typeface="Arial"/>
              </a:rPr>
              <a:t>can </a:t>
            </a:r>
            <a:r>
              <a:rPr dirty="0" sz="3500" spc="-60">
                <a:latin typeface="Arial"/>
                <a:cs typeface="Arial"/>
              </a:rPr>
              <a:t>search </a:t>
            </a: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65">
                <a:latin typeface="Arial"/>
                <a:cs typeface="Arial"/>
              </a:rPr>
              <a:t>website </a:t>
            </a:r>
            <a:r>
              <a:rPr dirty="0" sz="3500" spc="-70">
                <a:latin typeface="Arial"/>
                <a:cs typeface="Arial"/>
              </a:rPr>
              <a:t>to  </a:t>
            </a:r>
            <a:r>
              <a:rPr dirty="0" sz="3500" spc="-50">
                <a:latin typeface="Arial"/>
                <a:cs typeface="Arial"/>
              </a:rPr>
              <a:t>see </a:t>
            </a:r>
            <a:r>
              <a:rPr dirty="0" sz="3500" spc="-60">
                <a:latin typeface="Arial"/>
                <a:cs typeface="Arial"/>
              </a:rPr>
              <a:t>what </a:t>
            </a:r>
            <a:r>
              <a:rPr dirty="0" sz="3500" spc="-120">
                <a:latin typeface="Arial"/>
                <a:cs typeface="Arial"/>
              </a:rPr>
              <a:t>VADs </a:t>
            </a:r>
            <a:r>
              <a:rPr dirty="0" sz="3500" spc="-50">
                <a:latin typeface="Arial"/>
                <a:cs typeface="Arial"/>
              </a:rPr>
              <a:t>did </a:t>
            </a:r>
            <a:r>
              <a:rPr dirty="0" sz="3500" spc="-60">
                <a:latin typeface="Arial"/>
                <a:cs typeface="Arial"/>
              </a:rPr>
              <a:t>near </a:t>
            </a:r>
            <a:r>
              <a:rPr dirty="0" sz="3500" spc="-55">
                <a:latin typeface="Arial"/>
                <a:cs typeface="Arial"/>
              </a:rPr>
              <a:t>you,</a:t>
            </a:r>
            <a:r>
              <a:rPr dirty="0" sz="3500" spc="-555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or  </a:t>
            </a:r>
            <a:r>
              <a:rPr dirty="0" sz="3500" spc="-65">
                <a:latin typeface="Arial"/>
                <a:cs typeface="Arial"/>
              </a:rPr>
              <a:t>perhaps </a:t>
            </a:r>
            <a:r>
              <a:rPr dirty="0" sz="3500" spc="-35">
                <a:latin typeface="Arial"/>
                <a:cs typeface="Arial"/>
              </a:rPr>
              <a:t>find </a:t>
            </a:r>
            <a:r>
              <a:rPr dirty="0" sz="3500" spc="-70">
                <a:latin typeface="Arial"/>
                <a:cs typeface="Arial"/>
              </a:rPr>
              <a:t>information </a:t>
            </a:r>
            <a:r>
              <a:rPr dirty="0" sz="3500" spc="-75">
                <a:latin typeface="Arial"/>
                <a:cs typeface="Arial"/>
              </a:rPr>
              <a:t>about  </a:t>
            </a:r>
            <a:r>
              <a:rPr dirty="0" sz="3500" spc="-70">
                <a:latin typeface="Arial"/>
                <a:cs typeface="Arial"/>
              </a:rPr>
              <a:t>relatives </a:t>
            </a:r>
            <a:r>
              <a:rPr dirty="0" sz="3500" spc="-40">
                <a:latin typeface="Arial"/>
                <a:cs typeface="Arial"/>
              </a:rPr>
              <a:t>or </a:t>
            </a:r>
            <a:r>
              <a:rPr dirty="0" sz="3500" spc="-60">
                <a:latin typeface="Arial"/>
                <a:cs typeface="Arial"/>
              </a:rPr>
              <a:t>family friends </a:t>
            </a:r>
            <a:r>
              <a:rPr dirty="0" sz="3500" spc="-75">
                <a:latin typeface="Arial"/>
                <a:cs typeface="Arial"/>
              </a:rPr>
              <a:t>who  </a:t>
            </a:r>
            <a:r>
              <a:rPr dirty="0" sz="3500" spc="-50">
                <a:latin typeface="Arial"/>
                <a:cs typeface="Arial"/>
              </a:rPr>
              <a:t>may </a:t>
            </a:r>
            <a:r>
              <a:rPr dirty="0" sz="3500" spc="-60">
                <a:latin typeface="Arial"/>
                <a:cs typeface="Arial"/>
              </a:rPr>
              <a:t>have </a:t>
            </a:r>
            <a:r>
              <a:rPr dirty="0" sz="3500" spc="-65">
                <a:latin typeface="Arial"/>
                <a:cs typeface="Arial"/>
              </a:rPr>
              <a:t>worked </a:t>
            </a:r>
            <a:r>
              <a:rPr dirty="0" sz="3500" spc="-40">
                <a:latin typeface="Arial"/>
                <a:cs typeface="Arial"/>
              </a:rPr>
              <a:t>as</a:t>
            </a:r>
            <a:r>
              <a:rPr dirty="0" sz="3500" spc="-420">
                <a:latin typeface="Arial"/>
                <a:cs typeface="Arial"/>
              </a:rPr>
              <a:t> </a:t>
            </a:r>
            <a:r>
              <a:rPr dirty="0" sz="3500" spc="-125">
                <a:latin typeface="Arial"/>
                <a:cs typeface="Arial"/>
              </a:rPr>
              <a:t>VADs.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33094" y="2025815"/>
            <a:ext cx="5871705" cy="6838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8494" y="2333447"/>
            <a:ext cx="5433644" cy="4964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48740" y="5720264"/>
            <a:ext cx="4479925" cy="241300"/>
          </a:xfrm>
          <a:custGeom>
            <a:avLst/>
            <a:gdLst/>
            <a:ahLst/>
            <a:cxnLst/>
            <a:rect l="l" t="t" r="r" b="b"/>
            <a:pathLst>
              <a:path w="4479925" h="241300">
                <a:moveTo>
                  <a:pt x="4476864" y="0"/>
                </a:moveTo>
                <a:lnTo>
                  <a:pt x="0" y="78143"/>
                </a:lnTo>
                <a:lnTo>
                  <a:pt x="2832" y="240741"/>
                </a:lnTo>
                <a:lnTo>
                  <a:pt x="4479709" y="162598"/>
                </a:lnTo>
                <a:lnTo>
                  <a:pt x="4476864" y="0"/>
                </a:lnTo>
                <a:close/>
              </a:path>
            </a:pathLst>
          </a:custGeom>
          <a:solidFill>
            <a:srgbClr val="E41B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445" rIns="0" bIns="0" rtlCol="0" vert="horz">
            <a:spAutoFit/>
          </a:bodyPr>
          <a:lstStyle/>
          <a:p>
            <a:pPr marL="5525770" marR="6985">
              <a:lnSpc>
                <a:spcPts val="6360"/>
              </a:lnSpc>
              <a:spcBef>
                <a:spcPts val="1035"/>
              </a:spcBef>
            </a:pPr>
            <a:r>
              <a:rPr dirty="0" spc="-95"/>
              <a:t>Module </a:t>
            </a:r>
            <a:r>
              <a:rPr dirty="0" spc="-110"/>
              <a:t>one:  </a:t>
            </a:r>
            <a:r>
              <a:rPr dirty="0" spc="-70"/>
              <a:t>The </a:t>
            </a:r>
            <a:r>
              <a:rPr dirty="0" spc="-85"/>
              <a:t>power</a:t>
            </a:r>
            <a:r>
              <a:rPr dirty="0" spc="-475"/>
              <a:t> </a:t>
            </a:r>
            <a:r>
              <a:rPr dirty="0" spc="-110"/>
              <a:t>of  </a:t>
            </a:r>
            <a:r>
              <a:rPr dirty="0" spc="-114"/>
              <a:t>volunteering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1202" y="2385825"/>
          <a:ext cx="10878185" cy="4618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4775"/>
                <a:gridCol w="4110354"/>
                <a:gridCol w="4110354"/>
              </a:tblGrid>
              <a:tr h="572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95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Volunteer</a:t>
                      </a:r>
                      <a:r>
                        <a:rPr dirty="0" sz="19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95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Volunteer</a:t>
                      </a:r>
                      <a:r>
                        <a:rPr dirty="0" sz="19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</a:tr>
              <a:tr h="469761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950" b="1">
                          <a:latin typeface="Arial"/>
                          <a:cs typeface="Arial"/>
                        </a:rPr>
                        <a:t>Name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762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950" b="1">
                          <a:latin typeface="Arial"/>
                          <a:cs typeface="Arial"/>
                        </a:rPr>
                        <a:t>Gender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761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950" spc="-5" b="1">
                          <a:latin typeface="Arial"/>
                          <a:cs typeface="Arial"/>
                        </a:rPr>
                        <a:t>Age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762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950" b="1">
                          <a:latin typeface="Arial"/>
                          <a:cs typeface="Arial"/>
                        </a:rPr>
                        <a:t>Location/s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761"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950" spc="-5" b="1">
                          <a:latin typeface="Arial"/>
                          <a:cs typeface="Arial"/>
                        </a:rPr>
                        <a:t>Duties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8933">
                <a:tc>
                  <a:txBody>
                    <a:bodyPr/>
                    <a:lstStyle/>
                    <a:p>
                      <a:pPr marL="116839" marR="419100">
                        <a:lnSpc>
                          <a:spcPct val="102600"/>
                        </a:lnSpc>
                        <a:spcBef>
                          <a:spcPts val="600"/>
                        </a:spcBef>
                      </a:pPr>
                      <a:r>
                        <a:rPr dirty="0" sz="1950" b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95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b="1">
                          <a:latin typeface="Arial"/>
                          <a:cs typeface="Arial"/>
                        </a:rPr>
                        <a:t>information  </a:t>
                      </a:r>
                      <a:r>
                        <a:rPr dirty="0" sz="1950" i="1">
                          <a:latin typeface="Arial"/>
                          <a:cs typeface="Arial"/>
                        </a:rPr>
                        <a:t>(How many </a:t>
                      </a:r>
                      <a:r>
                        <a:rPr dirty="0" sz="1950" spc="-5" i="1">
                          <a:latin typeface="Arial"/>
                          <a:cs typeface="Arial"/>
                        </a:rPr>
                        <a:t>hours  did </a:t>
                      </a:r>
                      <a:r>
                        <a:rPr dirty="0" sz="1950" i="1">
                          <a:latin typeface="Arial"/>
                          <a:cs typeface="Arial"/>
                        </a:rPr>
                        <a:t>they</a:t>
                      </a:r>
                      <a:r>
                        <a:rPr dirty="0" sz="1950" spc="-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5" i="1">
                          <a:latin typeface="Arial"/>
                          <a:cs typeface="Arial"/>
                        </a:rPr>
                        <a:t>work?</a:t>
                      </a:r>
                      <a:endParaRPr sz="1950">
                        <a:latin typeface="Arial"/>
                        <a:cs typeface="Arial"/>
                      </a:endParaRPr>
                    </a:p>
                    <a:p>
                      <a:pPr marL="116839" marR="5988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950" i="1">
                          <a:latin typeface="Arial"/>
                          <a:cs typeface="Arial"/>
                        </a:rPr>
                        <a:t>When were they  a volunteer?</a:t>
                      </a:r>
                      <a:r>
                        <a:rPr dirty="0" sz="1950" spc="-5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-5" i="1">
                          <a:latin typeface="Arial"/>
                          <a:cs typeface="Arial"/>
                        </a:rPr>
                        <a:t>etc.)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10370820" cy="1626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3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1.1 </a:t>
            </a:r>
            <a:r>
              <a:rPr dirty="0" sz="5500" spc="-135">
                <a:solidFill>
                  <a:srgbClr val="9D1F21"/>
                </a:solidFill>
              </a:rPr>
              <a:t>Volunteering </a:t>
            </a:r>
            <a:r>
              <a:rPr dirty="0" sz="5500" spc="-55">
                <a:solidFill>
                  <a:srgbClr val="9D1F21"/>
                </a:solidFill>
              </a:rPr>
              <a:t>in</a:t>
            </a:r>
            <a:r>
              <a:rPr dirty="0" sz="5500" spc="-465">
                <a:solidFill>
                  <a:srgbClr val="9D1F21"/>
                </a:solidFill>
              </a:rPr>
              <a:t> </a:t>
            </a:r>
            <a:r>
              <a:rPr dirty="0" sz="5500">
                <a:solidFill>
                  <a:srgbClr val="9D1F21"/>
                </a:solidFill>
              </a:rPr>
              <a:t>a</a:t>
            </a:r>
            <a:endParaRPr sz="5500"/>
          </a:p>
          <a:p>
            <a:pPr marL="12700">
              <a:lnSpc>
                <a:spcPts val="6300"/>
              </a:lnSpc>
            </a:pPr>
            <a:r>
              <a:rPr dirty="0" sz="5500" spc="-120">
                <a:solidFill>
                  <a:srgbClr val="9D1F21"/>
                </a:solidFill>
              </a:rPr>
              <a:t>Voluntary </a:t>
            </a:r>
            <a:r>
              <a:rPr dirty="0" sz="5500" spc="-80">
                <a:solidFill>
                  <a:srgbClr val="9D1F21"/>
                </a:solidFill>
              </a:rPr>
              <a:t>Aid </a:t>
            </a:r>
            <a:r>
              <a:rPr dirty="0" sz="5500" spc="-105">
                <a:solidFill>
                  <a:srgbClr val="9D1F21"/>
                </a:solidFill>
              </a:rPr>
              <a:t>Detachment</a:t>
            </a:r>
            <a:r>
              <a:rPr dirty="0" sz="5500" spc="-745">
                <a:solidFill>
                  <a:srgbClr val="9D1F21"/>
                </a:solidFill>
              </a:rPr>
              <a:t> </a:t>
            </a:r>
            <a:r>
              <a:rPr dirty="0" sz="5500" spc="-195">
                <a:solidFill>
                  <a:srgbClr val="9D1F21"/>
                </a:solidFill>
              </a:rPr>
              <a:t>(VAD)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698500" y="7008030"/>
            <a:ext cx="11567795" cy="171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9265">
              <a:lnSpc>
                <a:spcPct val="145800"/>
              </a:lnSpc>
              <a:spcBef>
                <a:spcPts val="100"/>
              </a:spcBef>
            </a:pP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What</a:t>
            </a:r>
            <a:r>
              <a:rPr dirty="0" sz="2800" spc="-125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55" b="1">
                <a:solidFill>
                  <a:srgbClr val="EE2A24"/>
                </a:solidFill>
                <a:latin typeface="Arial"/>
                <a:cs typeface="Arial"/>
              </a:rPr>
              <a:t>questions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30" b="1">
                <a:solidFill>
                  <a:srgbClr val="EE2A24"/>
                </a:solidFill>
                <a:latin typeface="Arial"/>
                <a:cs typeface="Arial"/>
              </a:rPr>
              <a:t>do</a:t>
            </a:r>
            <a:r>
              <a:rPr dirty="0" sz="2800" spc="-125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0" b="1">
                <a:solidFill>
                  <a:srgbClr val="EE2A24"/>
                </a:solidFill>
                <a:latin typeface="Arial"/>
                <a:cs typeface="Arial"/>
              </a:rPr>
              <a:t>you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have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EE2A24"/>
                </a:solidFill>
                <a:latin typeface="Arial"/>
                <a:cs typeface="Arial"/>
              </a:rPr>
              <a:t>about</a:t>
            </a:r>
            <a:r>
              <a:rPr dirty="0" sz="2800" spc="-125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0" b="1">
                <a:solidFill>
                  <a:srgbClr val="EE2A24"/>
                </a:solidFill>
                <a:latin typeface="Arial"/>
                <a:cs typeface="Arial"/>
              </a:rPr>
              <a:t>the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55" b="1">
                <a:solidFill>
                  <a:srgbClr val="EE2A24"/>
                </a:solidFill>
                <a:latin typeface="Arial"/>
                <a:cs typeface="Arial"/>
              </a:rPr>
              <a:t>volunteers</a:t>
            </a:r>
            <a:r>
              <a:rPr dirty="0" sz="2800" spc="-125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0" b="1">
                <a:solidFill>
                  <a:srgbClr val="EE2A24"/>
                </a:solidFill>
                <a:latin typeface="Arial"/>
                <a:cs typeface="Arial"/>
              </a:rPr>
              <a:t>you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60" b="1">
                <a:solidFill>
                  <a:srgbClr val="EE2A24"/>
                </a:solidFill>
                <a:latin typeface="Arial"/>
                <a:cs typeface="Arial"/>
              </a:rPr>
              <a:t>investigated?  </a:t>
            </a: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What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30" b="1">
                <a:solidFill>
                  <a:srgbClr val="EE2A24"/>
                </a:solidFill>
                <a:latin typeface="Arial"/>
                <a:cs typeface="Arial"/>
              </a:rPr>
              <a:t>do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0" b="1">
                <a:solidFill>
                  <a:srgbClr val="EE2A24"/>
                </a:solidFill>
                <a:latin typeface="Arial"/>
                <a:cs typeface="Arial"/>
              </a:rPr>
              <a:t>you</a:t>
            </a:r>
            <a:r>
              <a:rPr dirty="0" sz="2800" spc="-114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55" b="1">
                <a:solidFill>
                  <a:srgbClr val="EE2A24"/>
                </a:solidFill>
                <a:latin typeface="Arial"/>
                <a:cs typeface="Arial"/>
              </a:rPr>
              <a:t>imagine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30" b="1">
                <a:solidFill>
                  <a:srgbClr val="EE2A24"/>
                </a:solidFill>
                <a:latin typeface="Arial"/>
                <a:cs typeface="Arial"/>
              </a:rPr>
              <a:t>it</a:t>
            </a:r>
            <a:r>
              <a:rPr dirty="0" sz="2800" spc="-114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0" b="1">
                <a:solidFill>
                  <a:srgbClr val="EE2A24"/>
                </a:solidFill>
                <a:latin typeface="Arial"/>
                <a:cs typeface="Arial"/>
              </a:rPr>
              <a:t>was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like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30" b="1">
                <a:solidFill>
                  <a:srgbClr val="EE2A24"/>
                </a:solidFill>
                <a:latin typeface="Arial"/>
                <a:cs typeface="Arial"/>
              </a:rPr>
              <a:t>to</a:t>
            </a:r>
            <a:r>
              <a:rPr dirty="0" sz="2800" spc="-114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30" b="1">
                <a:solidFill>
                  <a:srgbClr val="EE2A24"/>
                </a:solidFill>
                <a:latin typeface="Arial"/>
                <a:cs typeface="Arial"/>
              </a:rPr>
              <a:t>be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them</a:t>
            </a:r>
            <a:r>
              <a:rPr dirty="0" sz="2800" spc="-114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0" b="1">
                <a:solidFill>
                  <a:srgbClr val="EE2A24"/>
                </a:solidFill>
                <a:latin typeface="Arial"/>
                <a:cs typeface="Arial"/>
              </a:rPr>
              <a:t>and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30" b="1">
                <a:solidFill>
                  <a:srgbClr val="EE2A24"/>
                </a:solidFill>
                <a:latin typeface="Arial"/>
                <a:cs typeface="Arial"/>
              </a:rPr>
              <a:t>to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work</a:t>
            </a:r>
            <a:r>
              <a:rPr dirty="0" sz="2800" spc="-114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30" b="1">
                <a:solidFill>
                  <a:srgbClr val="EE2A24"/>
                </a:solidFill>
                <a:latin typeface="Arial"/>
                <a:cs typeface="Arial"/>
              </a:rPr>
              <a:t>in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EE2A24"/>
                </a:solidFill>
                <a:latin typeface="Arial"/>
                <a:cs typeface="Arial"/>
              </a:rPr>
              <a:t>a</a:t>
            </a:r>
            <a:r>
              <a:rPr dirty="0" sz="2800" spc="-114" b="1">
                <a:solidFill>
                  <a:srgbClr val="EE2A24"/>
                </a:solidFill>
                <a:latin typeface="Arial"/>
                <a:cs typeface="Arial"/>
              </a:rPr>
              <a:t> VAD?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800" spc="-40" b="1">
                <a:solidFill>
                  <a:srgbClr val="EE2A24"/>
                </a:solidFill>
                <a:latin typeface="Arial"/>
                <a:cs typeface="Arial"/>
              </a:rPr>
              <a:t>How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EE2A24"/>
                </a:solidFill>
                <a:latin typeface="Arial"/>
                <a:cs typeface="Arial"/>
              </a:rPr>
              <a:t>might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they</a:t>
            </a:r>
            <a:r>
              <a:rPr dirty="0" sz="2800" spc="-114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have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EE2A24"/>
                </a:solidFill>
                <a:latin typeface="Arial"/>
                <a:cs typeface="Arial"/>
              </a:rPr>
              <a:t>felt?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What</a:t>
            </a:r>
            <a:r>
              <a:rPr dirty="0" sz="2800" spc="-114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EE2A24"/>
                </a:solidFill>
                <a:latin typeface="Arial"/>
                <a:cs typeface="Arial"/>
              </a:rPr>
              <a:t>kinds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30" b="1">
                <a:solidFill>
                  <a:srgbClr val="EE2A24"/>
                </a:solidFill>
                <a:latin typeface="Arial"/>
                <a:cs typeface="Arial"/>
              </a:rPr>
              <a:t>of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55" b="1">
                <a:solidFill>
                  <a:srgbClr val="EE2A24"/>
                </a:solidFill>
                <a:latin typeface="Arial"/>
                <a:cs typeface="Arial"/>
              </a:rPr>
              <a:t>feelings</a:t>
            </a:r>
            <a:r>
              <a:rPr dirty="0" sz="2800" spc="-114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EE2A24"/>
                </a:solidFill>
                <a:latin typeface="Arial"/>
                <a:cs typeface="Arial"/>
              </a:rPr>
              <a:t>might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they</a:t>
            </a:r>
            <a:r>
              <a:rPr dirty="0" sz="2800" spc="-12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45" b="1">
                <a:solidFill>
                  <a:srgbClr val="EE2A24"/>
                </a:solidFill>
                <a:latin typeface="Arial"/>
                <a:cs typeface="Arial"/>
              </a:rPr>
              <a:t>have</a:t>
            </a:r>
            <a:r>
              <a:rPr dirty="0" sz="2800" spc="-114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800" spc="-60" b="1">
                <a:solidFill>
                  <a:srgbClr val="EE2A24"/>
                </a:solidFill>
                <a:latin typeface="Arial"/>
                <a:cs typeface="Arial"/>
              </a:rPr>
              <a:t>had?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8051" y="1713755"/>
            <a:ext cx="5608697" cy="7153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638556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1.2 </a:t>
            </a:r>
            <a:r>
              <a:rPr dirty="0" sz="5500" spc="-90">
                <a:solidFill>
                  <a:srgbClr val="9D1F21"/>
                </a:solidFill>
              </a:rPr>
              <a:t>Code </a:t>
            </a:r>
            <a:r>
              <a:rPr dirty="0" sz="5500" spc="-55">
                <a:solidFill>
                  <a:srgbClr val="9D1F21"/>
                </a:solidFill>
              </a:rPr>
              <a:t>of</a:t>
            </a:r>
            <a:r>
              <a:rPr dirty="0" sz="5500" spc="-57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practice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1013460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1.5 </a:t>
            </a:r>
            <a:r>
              <a:rPr dirty="0" sz="5500" spc="-105">
                <a:solidFill>
                  <a:srgbClr val="9D1F21"/>
                </a:solidFill>
              </a:rPr>
              <a:t>Motivations </a:t>
            </a:r>
            <a:r>
              <a:rPr dirty="0" sz="5500" spc="-80">
                <a:solidFill>
                  <a:srgbClr val="9D1F21"/>
                </a:solidFill>
              </a:rPr>
              <a:t>for</a:t>
            </a:r>
            <a:r>
              <a:rPr dirty="0" sz="5500" spc="-555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volunteering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3032215" y="2150204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32215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32215" y="212349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46591" y="2150204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46591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46591" y="212349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32215" y="3956548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32215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32215" y="392984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46591" y="3956548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46591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46591" y="392984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32215" y="5762890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32215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32215" y="573618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46591" y="5762890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46591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46591" y="573618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7740" y="2130138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5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7838" y="212350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32210" y="212350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7838" y="2150204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7838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7838" y="212349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72117" y="2130138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5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32215" y="212350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46586" y="212350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86495" y="2130138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346591" y="212350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60964" y="212350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700872" y="2130138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60968" y="212350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975340" y="212350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660968" y="2150204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660968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660968" y="212349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015249" y="2130138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975346" y="212350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289717" y="212350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975346" y="2150204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975346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975346" y="212349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289722" y="2150204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289722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289722" y="212349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57740" y="3936480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5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17838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32210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17838" y="3956548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17838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17838" y="392984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072117" y="3936480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5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32215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346586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386495" y="3936480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346591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660964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700872" y="3936480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660968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975340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660968" y="3956548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660968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660968" y="392984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0015249" y="3936480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975346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2289717" y="3929845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975346" y="3956548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975346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975346" y="392984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2289722" y="3956548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2289722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2289722" y="3929842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57740" y="5742824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5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17838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032210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17838" y="5762890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17838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17838" y="573618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072117" y="5742824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5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032215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346586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386495" y="5742824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346591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660964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700872" y="5742824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660968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975340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660968" y="5762890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660968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660968" y="573618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015249" y="5742824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975346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2289717" y="5736188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975346" y="5762890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975346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975346" y="573618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2289722" y="5762890"/>
            <a:ext cx="0" cy="1746250"/>
          </a:xfrm>
          <a:custGeom>
            <a:avLst/>
            <a:gdLst/>
            <a:ahLst/>
            <a:cxnLst/>
            <a:rect l="l" t="t" r="r" b="b"/>
            <a:pathLst>
              <a:path w="0" h="1746250">
                <a:moveTo>
                  <a:pt x="0" y="1746135"/>
                </a:moveTo>
                <a:lnTo>
                  <a:pt x="0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2289722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2289722" y="573618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57740" y="7549167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5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7838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032210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072117" y="7549167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5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032215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346586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386495" y="7549167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346591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660964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700872" y="7549167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660968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9975340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0015249" y="7549167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4" h="0">
                <a:moveTo>
                  <a:pt x="0" y="0"/>
                </a:moveTo>
                <a:lnTo>
                  <a:pt x="2254516" y="0"/>
                </a:lnTo>
              </a:path>
            </a:pathLst>
          </a:custGeom>
          <a:ln w="1327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975346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2289717" y="7542531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71"/>
                </a:moveTo>
                <a:lnTo>
                  <a:pt x="0" y="0"/>
                </a:lnTo>
                <a:lnTo>
                  <a:pt x="0" y="13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 txBox="1"/>
          <p:nvPr/>
        </p:nvSpPr>
        <p:spPr>
          <a:xfrm>
            <a:off x="1225016" y="2723574"/>
            <a:ext cx="1300480" cy="599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80975">
              <a:lnSpc>
                <a:spcPct val="101699"/>
              </a:lnSpc>
              <a:spcBef>
                <a:spcPts val="9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Support  </a:t>
            </a:r>
            <a:r>
              <a:rPr dirty="0" sz="1850" spc="20" b="1">
                <a:latin typeface="HelveticaNeueLTPro-Bd"/>
                <a:cs typeface="HelveticaNeueLTPro-Bd"/>
              </a:rPr>
              <a:t>my</a:t>
            </a:r>
            <a:r>
              <a:rPr dirty="0" sz="1850" spc="-80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country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271985" y="2723574"/>
            <a:ext cx="1835785" cy="599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291465">
              <a:lnSpc>
                <a:spcPct val="101699"/>
              </a:lnSpc>
              <a:spcBef>
                <a:spcPts val="9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Help those  </a:t>
            </a:r>
            <a:r>
              <a:rPr dirty="0" sz="1850" spc="20" b="1">
                <a:latin typeface="HelveticaNeueLTPro-Bd"/>
                <a:cs typeface="HelveticaNeueLTPro-Bd"/>
              </a:rPr>
              <a:t>who </a:t>
            </a:r>
            <a:r>
              <a:rPr dirty="0" sz="1850" b="1">
                <a:latin typeface="HelveticaNeueLTPro-Bd"/>
                <a:cs typeface="HelveticaNeueLTPro-Bd"/>
              </a:rPr>
              <a:t>are </a:t>
            </a:r>
            <a:r>
              <a:rPr dirty="0" sz="1850" spc="10" b="1">
                <a:latin typeface="HelveticaNeueLTPro-Bd"/>
                <a:cs typeface="HelveticaNeueLTPro-Bd"/>
              </a:rPr>
              <a:t>in</a:t>
            </a:r>
            <a:r>
              <a:rPr dirty="0" sz="1850" spc="-70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need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686005" y="2723574"/>
            <a:ext cx="1636395" cy="599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41630" marR="5080" indent="-329565">
              <a:lnSpc>
                <a:spcPct val="101699"/>
              </a:lnSpc>
              <a:spcBef>
                <a:spcPts val="90"/>
              </a:spcBef>
            </a:pPr>
            <a:r>
              <a:rPr dirty="0" sz="1850" spc="-45" b="1">
                <a:latin typeface="HelveticaNeueLTPro-Bd"/>
                <a:cs typeface="HelveticaNeueLTPro-Bd"/>
              </a:rPr>
              <a:t>Try</a:t>
            </a:r>
            <a:r>
              <a:rPr dirty="0" sz="1850" spc="-60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something  </a:t>
            </a:r>
            <a:r>
              <a:rPr dirty="0" sz="1850" spc="5" b="1">
                <a:latin typeface="HelveticaNeueLTPro-Bd"/>
                <a:cs typeface="HelveticaNeueLTPro-Bd"/>
              </a:rPr>
              <a:t>different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236970" y="2580195"/>
            <a:ext cx="1228725" cy="885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14935">
              <a:lnSpc>
                <a:spcPct val="101699"/>
              </a:lnSpc>
              <a:spcBef>
                <a:spcPts val="90"/>
              </a:spcBef>
            </a:pPr>
            <a:r>
              <a:rPr dirty="0" sz="1850" spc="10" b="1">
                <a:latin typeface="HelveticaNeueLTPro-Bd"/>
                <a:cs typeface="HelveticaNeueLTPro-Bd"/>
              </a:rPr>
              <a:t>I’d </a:t>
            </a:r>
            <a:r>
              <a:rPr dirty="0" sz="1850" spc="15" b="1">
                <a:latin typeface="HelveticaNeueLTPro-Bd"/>
                <a:cs typeface="HelveticaNeueLTPro-Bd"/>
              </a:rPr>
              <a:t>want  someone  to help</a:t>
            </a:r>
            <a:r>
              <a:rPr dirty="0" sz="1850" spc="-95" b="1">
                <a:latin typeface="HelveticaNeueLTPro-Bd"/>
                <a:cs typeface="HelveticaNeueLTPro-Bd"/>
              </a:rPr>
              <a:t> </a:t>
            </a:r>
            <a:r>
              <a:rPr dirty="0" sz="1850" spc="20" b="1">
                <a:latin typeface="HelveticaNeueLTPro-Bd"/>
                <a:cs typeface="HelveticaNeueLTPro-Bd"/>
              </a:rPr>
              <a:t>me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529356" y="2723574"/>
            <a:ext cx="1206500" cy="599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5405" marR="5080" indent="-53340">
              <a:lnSpc>
                <a:spcPct val="101699"/>
              </a:lnSpc>
              <a:spcBef>
                <a:spcPts val="90"/>
              </a:spcBef>
            </a:pPr>
            <a:r>
              <a:rPr dirty="0" sz="1850" spc="5" b="1">
                <a:latin typeface="HelveticaNeueLTPro-Bd"/>
                <a:cs typeface="HelveticaNeueLTPro-Bd"/>
              </a:rPr>
              <a:t>I </a:t>
            </a:r>
            <a:r>
              <a:rPr dirty="0" sz="1850" spc="10" b="1">
                <a:latin typeface="HelveticaNeueLTPro-Bd"/>
                <a:cs typeface="HelveticaNeueLTPro-Bd"/>
              </a:rPr>
              <a:t>like </a:t>
            </a:r>
            <a:r>
              <a:rPr dirty="0" sz="1850" spc="15" b="1">
                <a:latin typeface="HelveticaNeueLTPro-Bd"/>
                <a:cs typeface="HelveticaNeueLTPro-Bd"/>
              </a:rPr>
              <a:t>to</a:t>
            </a:r>
            <a:r>
              <a:rPr dirty="0" sz="1850" spc="-75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be  </a:t>
            </a:r>
            <a:r>
              <a:rPr dirty="0" sz="1850" spc="10" b="1">
                <a:latin typeface="HelveticaNeueLTPro-Bd"/>
                <a:cs typeface="HelveticaNeueLTPro-Bd"/>
              </a:rPr>
              <a:t>in</a:t>
            </a:r>
            <a:r>
              <a:rPr dirty="0" sz="1850" spc="-45" b="1">
                <a:latin typeface="HelveticaNeueLTPro-Bd"/>
                <a:cs typeface="HelveticaNeueLTPro-Bd"/>
              </a:rPr>
              <a:t> </a:t>
            </a:r>
            <a:r>
              <a:rPr dirty="0" sz="1850" spc="10" b="1">
                <a:latin typeface="HelveticaNeueLTPro-Bd"/>
                <a:cs typeface="HelveticaNeueLTPro-Bd"/>
              </a:rPr>
              <a:t>control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72337" y="4529907"/>
            <a:ext cx="1605280" cy="599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1910">
              <a:lnSpc>
                <a:spcPct val="101699"/>
              </a:lnSpc>
              <a:spcBef>
                <a:spcPts val="9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Use </a:t>
            </a:r>
            <a:r>
              <a:rPr dirty="0" sz="1850" spc="20" b="1">
                <a:latin typeface="HelveticaNeueLTPro-Bd"/>
                <a:cs typeface="HelveticaNeueLTPro-Bd"/>
              </a:rPr>
              <a:t>my </a:t>
            </a:r>
            <a:r>
              <a:rPr dirty="0" sz="1850" spc="10" b="1">
                <a:latin typeface="HelveticaNeueLTPro-Bd"/>
                <a:cs typeface="HelveticaNeueLTPro-Bd"/>
              </a:rPr>
              <a:t>skills  </a:t>
            </a:r>
            <a:r>
              <a:rPr dirty="0" sz="1850" spc="15" b="1">
                <a:latin typeface="HelveticaNeueLTPro-Bd"/>
                <a:cs typeface="HelveticaNeueLTPro-Bd"/>
              </a:rPr>
              <a:t>to help</a:t>
            </a:r>
            <a:r>
              <a:rPr dirty="0" sz="1850" spc="-95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others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617417" y="4529907"/>
            <a:ext cx="1144270" cy="599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93980">
              <a:lnSpc>
                <a:spcPct val="101699"/>
              </a:lnSpc>
              <a:spcBef>
                <a:spcPts val="9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Develop  </a:t>
            </a:r>
            <a:r>
              <a:rPr dirty="0" sz="1850" spc="20" b="1">
                <a:latin typeface="HelveticaNeueLTPro-Bd"/>
                <a:cs typeface="HelveticaNeueLTPro-Bd"/>
              </a:rPr>
              <a:t>new</a:t>
            </a:r>
            <a:r>
              <a:rPr dirty="0" sz="1850" spc="-75" b="1">
                <a:latin typeface="HelveticaNeueLTPro-Bd"/>
                <a:cs typeface="HelveticaNeueLTPro-Bd"/>
              </a:rPr>
              <a:t> </a:t>
            </a:r>
            <a:r>
              <a:rPr dirty="0" sz="1850" spc="10" b="1">
                <a:latin typeface="HelveticaNeueLTPro-Bd"/>
                <a:cs typeface="HelveticaNeueLTPro-Bd"/>
              </a:rPr>
              <a:t>skills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889494" y="4386538"/>
            <a:ext cx="1228725" cy="885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 indent="106045">
              <a:lnSpc>
                <a:spcPct val="101699"/>
              </a:lnSpc>
              <a:spcBef>
                <a:spcPts val="9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Feel </a:t>
            </a:r>
            <a:r>
              <a:rPr dirty="0" sz="1850" spc="10" b="1">
                <a:latin typeface="HelveticaNeueLTPro-Bd"/>
                <a:cs typeface="HelveticaNeueLTPro-Bd"/>
              </a:rPr>
              <a:t>that  </a:t>
            </a:r>
            <a:r>
              <a:rPr dirty="0" sz="1850" spc="15" b="1">
                <a:latin typeface="HelveticaNeueLTPro-Bd"/>
                <a:cs typeface="HelveticaNeueLTPro-Bd"/>
              </a:rPr>
              <a:t>I’m doing  </a:t>
            </a:r>
            <a:r>
              <a:rPr dirty="0" sz="1850" spc="15" b="1">
                <a:latin typeface="HelveticaNeueLTPro-Bd"/>
                <a:cs typeface="HelveticaNeueLTPro-Bd"/>
              </a:rPr>
              <a:t>something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236493" y="4386539"/>
            <a:ext cx="1163955" cy="885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01699"/>
              </a:lnSpc>
              <a:spcBef>
                <a:spcPts val="90"/>
              </a:spcBef>
            </a:pPr>
            <a:r>
              <a:rPr dirty="0" sz="1850" spc="10" b="1">
                <a:latin typeface="HelveticaNeueLTPro-Bd"/>
                <a:cs typeface="HelveticaNeueLTPro-Bd"/>
              </a:rPr>
              <a:t>It </a:t>
            </a:r>
            <a:r>
              <a:rPr dirty="0" sz="1850" spc="15" b="1">
                <a:latin typeface="HelveticaNeueLTPro-Bd"/>
                <a:cs typeface="HelveticaNeueLTPro-Bd"/>
              </a:rPr>
              <a:t>sounds  </a:t>
            </a:r>
            <a:r>
              <a:rPr dirty="0" sz="1850" spc="10" b="1">
                <a:latin typeface="HelveticaNeueLTPro-Bd"/>
                <a:cs typeface="HelveticaNeueLTPro-Bd"/>
              </a:rPr>
              <a:t>like </a:t>
            </a:r>
            <a:r>
              <a:rPr dirty="0" sz="1850" spc="15" b="1">
                <a:latin typeface="HelveticaNeueLTPro-Bd"/>
                <a:cs typeface="HelveticaNeueLTPro-Bd"/>
              </a:rPr>
              <a:t>an  </a:t>
            </a:r>
            <a:r>
              <a:rPr dirty="0" sz="1850" spc="15" b="1">
                <a:latin typeface="HelveticaNeueLTPro-Bd"/>
                <a:cs typeface="HelveticaNeueLTPro-Bd"/>
              </a:rPr>
              <a:t>adventu</a:t>
            </a:r>
            <a:r>
              <a:rPr dirty="0" sz="1850" spc="-25" b="1">
                <a:latin typeface="HelveticaNeueLTPro-Bd"/>
                <a:cs typeface="HelveticaNeueLTPro-Bd"/>
              </a:rPr>
              <a:t>r</a:t>
            </a:r>
            <a:r>
              <a:rPr dirty="0" sz="1850" spc="15" b="1">
                <a:latin typeface="HelveticaNeueLTPro-Bd"/>
                <a:cs typeface="HelveticaNeueLTPro-Bd"/>
              </a:rPr>
              <a:t>e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239254" y="4529917"/>
            <a:ext cx="1786889" cy="599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72390">
              <a:lnSpc>
                <a:spcPct val="101699"/>
              </a:lnSpc>
              <a:spcBef>
                <a:spcPts val="9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Support those  </a:t>
            </a:r>
            <a:r>
              <a:rPr dirty="0" sz="1850" spc="10" b="1">
                <a:latin typeface="HelveticaNeueLTPro-Bd"/>
                <a:cs typeface="HelveticaNeueLTPro-Bd"/>
              </a:rPr>
              <a:t>affected </a:t>
            </a:r>
            <a:r>
              <a:rPr dirty="0" sz="1850" spc="15" b="1">
                <a:latin typeface="HelveticaNeueLTPro-Bd"/>
                <a:cs typeface="HelveticaNeueLTPro-Bd"/>
              </a:rPr>
              <a:t>by</a:t>
            </a:r>
            <a:r>
              <a:rPr dirty="0" sz="1850" spc="-75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war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59195" y="6479628"/>
            <a:ext cx="1631950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Because </a:t>
            </a:r>
            <a:r>
              <a:rPr dirty="0" sz="1850" spc="5" b="1">
                <a:latin typeface="HelveticaNeueLTPro-Bd"/>
                <a:cs typeface="HelveticaNeueLTPro-Bd"/>
              </a:rPr>
              <a:t>I</a:t>
            </a:r>
            <a:r>
              <a:rPr dirty="0" sz="1850" spc="-60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can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670702" y="6049492"/>
            <a:ext cx="1038225" cy="1172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635">
              <a:lnSpc>
                <a:spcPct val="101699"/>
              </a:lnSpc>
              <a:spcBef>
                <a:spcPts val="9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Because  people  </a:t>
            </a:r>
            <a:r>
              <a:rPr dirty="0" sz="1850" spc="10" b="1">
                <a:latin typeface="HelveticaNeueLTPro-Bd"/>
                <a:cs typeface="HelveticaNeueLTPro-Bd"/>
              </a:rPr>
              <a:t>will</a:t>
            </a:r>
            <a:r>
              <a:rPr dirty="0" sz="1850" spc="-85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think </a:t>
            </a:r>
            <a:r>
              <a:rPr dirty="0" sz="1850" spc="5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I’m</a:t>
            </a:r>
            <a:r>
              <a:rPr dirty="0" sz="1850" spc="-70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good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947316" y="6336260"/>
            <a:ext cx="1113155" cy="5994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25095">
              <a:lnSpc>
                <a:spcPct val="101699"/>
              </a:lnSpc>
              <a:spcBef>
                <a:spcPts val="90"/>
              </a:spcBef>
            </a:pPr>
            <a:r>
              <a:rPr dirty="0" sz="1850" spc="10" b="1">
                <a:latin typeface="HelveticaNeueLTPro-Bd"/>
                <a:cs typeface="HelveticaNeueLTPro-Bd"/>
              </a:rPr>
              <a:t>Protect  </a:t>
            </a:r>
            <a:r>
              <a:rPr dirty="0" sz="1850" spc="20" b="1">
                <a:latin typeface="HelveticaNeueLTPro-Bd"/>
                <a:cs typeface="HelveticaNeueLTPro-Bd"/>
              </a:rPr>
              <a:t>my</a:t>
            </a:r>
            <a:r>
              <a:rPr dirty="0" sz="1850" spc="-90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family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117370" y="6192882"/>
            <a:ext cx="1402080" cy="8858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01699"/>
              </a:lnSpc>
              <a:spcBef>
                <a:spcPts val="90"/>
              </a:spcBef>
            </a:pPr>
            <a:r>
              <a:rPr dirty="0" sz="1850" spc="10" b="1">
                <a:latin typeface="HelveticaNeueLTPro-Bd"/>
                <a:cs typeface="HelveticaNeueLTPro-Bd"/>
              </a:rPr>
              <a:t>Provide  </a:t>
            </a:r>
            <a:r>
              <a:rPr dirty="0" sz="1850" spc="15" b="1">
                <a:latin typeface="HelveticaNeueLTPro-Bd"/>
                <a:cs typeface="HelveticaNeueLTPro-Bd"/>
              </a:rPr>
              <a:t>friendship  and</a:t>
            </a:r>
            <a:r>
              <a:rPr dirty="0" sz="1850" spc="-75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support</a:t>
            </a:r>
            <a:endParaRPr sz="1850">
              <a:latin typeface="HelveticaNeueLTPro-Bd"/>
              <a:cs typeface="HelveticaNeueLTPro-B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7096759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2.1 </a:t>
            </a:r>
            <a:r>
              <a:rPr dirty="0" sz="5500" spc="-65">
                <a:solidFill>
                  <a:srgbClr val="9D1F21"/>
                </a:solidFill>
              </a:rPr>
              <a:t>Auxiliary</a:t>
            </a:r>
            <a:r>
              <a:rPr dirty="0" sz="5500" spc="-65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hospitals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898408"/>
            <a:ext cx="10486390" cy="703897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400050">
              <a:lnSpc>
                <a:spcPts val="4000"/>
              </a:lnSpc>
              <a:spcBef>
                <a:spcPts val="400"/>
              </a:spcBef>
            </a:pPr>
            <a:r>
              <a:rPr dirty="0" sz="3500" spc="-65">
                <a:latin typeface="Arial"/>
                <a:cs typeface="Arial"/>
              </a:rPr>
              <a:t>Auxiliary </a:t>
            </a:r>
            <a:r>
              <a:rPr dirty="0" sz="3500" spc="-70">
                <a:latin typeface="Arial"/>
                <a:cs typeface="Arial"/>
              </a:rPr>
              <a:t>hospital </a:t>
            </a:r>
            <a:r>
              <a:rPr dirty="0" sz="3500">
                <a:latin typeface="Arial"/>
                <a:cs typeface="Arial"/>
              </a:rPr>
              <a:t>= a </a:t>
            </a:r>
            <a:r>
              <a:rPr dirty="0" sz="3500" spc="-50">
                <a:latin typeface="Arial"/>
                <a:cs typeface="Arial"/>
              </a:rPr>
              <a:t>temporary </a:t>
            </a:r>
            <a:r>
              <a:rPr dirty="0" sz="3500" spc="-70">
                <a:latin typeface="Arial"/>
                <a:cs typeface="Arial"/>
              </a:rPr>
              <a:t>hospital </a:t>
            </a:r>
            <a:r>
              <a:rPr dirty="0" sz="3500" spc="-55">
                <a:latin typeface="Arial"/>
                <a:cs typeface="Arial"/>
              </a:rPr>
              <a:t>that</a:t>
            </a:r>
            <a:r>
              <a:rPr dirty="0" sz="3500" spc="-71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provides  </a:t>
            </a:r>
            <a:r>
              <a:rPr dirty="0" sz="3500" spc="-60">
                <a:latin typeface="Arial"/>
                <a:cs typeface="Arial"/>
              </a:rPr>
              <a:t>extra support </a:t>
            </a:r>
            <a:r>
              <a:rPr dirty="0" sz="3500" spc="-65">
                <a:latin typeface="Arial"/>
                <a:cs typeface="Arial"/>
              </a:rPr>
              <a:t>during</a:t>
            </a:r>
            <a:r>
              <a:rPr dirty="0" sz="3500" spc="-32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wartime.</a:t>
            </a:r>
            <a:endParaRPr sz="3500">
              <a:latin typeface="Arial"/>
              <a:cs typeface="Arial"/>
            </a:endParaRPr>
          </a:p>
          <a:p>
            <a:pPr marL="438784" marR="1363345" indent="-413384">
              <a:lnSpc>
                <a:spcPct val="104000"/>
              </a:lnSpc>
              <a:spcBef>
                <a:spcPts val="2145"/>
              </a:spcBef>
              <a:buClr>
                <a:srgbClr val="9D1F21"/>
              </a:buClr>
              <a:buAutoNum type="alphaLcPeriod"/>
              <a:tabLst>
                <a:tab pos="439420" algn="l"/>
              </a:tabLst>
            </a:pPr>
            <a:r>
              <a:rPr dirty="0" sz="3100" spc="-50" b="1">
                <a:latin typeface="Arial"/>
                <a:cs typeface="Arial"/>
              </a:rPr>
              <a:t>How</a:t>
            </a:r>
            <a:r>
              <a:rPr dirty="0" sz="3100" spc="-135" b="1">
                <a:latin typeface="Arial"/>
                <a:cs typeface="Arial"/>
              </a:rPr>
              <a:t> </a:t>
            </a:r>
            <a:r>
              <a:rPr dirty="0" sz="3100" spc="-55" b="1">
                <a:latin typeface="Arial"/>
                <a:cs typeface="Arial"/>
              </a:rPr>
              <a:t>many</a:t>
            </a:r>
            <a:r>
              <a:rPr dirty="0" sz="3100" spc="-130" b="1">
                <a:latin typeface="Arial"/>
                <a:cs typeface="Arial"/>
              </a:rPr>
              <a:t> </a:t>
            </a:r>
            <a:r>
              <a:rPr dirty="0" sz="3100" spc="-60" b="1">
                <a:latin typeface="Arial"/>
                <a:cs typeface="Arial"/>
              </a:rPr>
              <a:t>auxiliary</a:t>
            </a:r>
            <a:r>
              <a:rPr dirty="0" sz="3100" spc="-135" b="1">
                <a:latin typeface="Arial"/>
                <a:cs typeface="Arial"/>
              </a:rPr>
              <a:t> </a:t>
            </a:r>
            <a:r>
              <a:rPr dirty="0" sz="3100" spc="-60" b="1">
                <a:latin typeface="Arial"/>
                <a:cs typeface="Arial"/>
              </a:rPr>
              <a:t>hospitals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55" b="1">
                <a:latin typeface="Arial"/>
                <a:cs typeface="Arial"/>
              </a:rPr>
              <a:t>were</a:t>
            </a:r>
            <a:r>
              <a:rPr dirty="0" sz="3100" spc="-130" b="1">
                <a:latin typeface="Arial"/>
                <a:cs typeface="Arial"/>
              </a:rPr>
              <a:t> </a:t>
            </a:r>
            <a:r>
              <a:rPr dirty="0" sz="3100" spc="-50" b="1">
                <a:latin typeface="Arial"/>
                <a:cs typeface="Arial"/>
              </a:rPr>
              <a:t>set</a:t>
            </a:r>
            <a:r>
              <a:rPr dirty="0" sz="3100" spc="-130" b="1">
                <a:latin typeface="Arial"/>
                <a:cs typeface="Arial"/>
              </a:rPr>
              <a:t> </a:t>
            </a:r>
            <a:r>
              <a:rPr dirty="0" sz="3100" spc="-40" b="1">
                <a:latin typeface="Arial"/>
                <a:cs typeface="Arial"/>
              </a:rPr>
              <a:t>up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40" b="1">
                <a:latin typeface="Arial"/>
                <a:cs typeface="Arial"/>
              </a:rPr>
              <a:t>by</a:t>
            </a:r>
            <a:r>
              <a:rPr dirty="0" sz="3100" spc="-130" b="1">
                <a:latin typeface="Arial"/>
                <a:cs typeface="Arial"/>
              </a:rPr>
              <a:t> </a:t>
            </a:r>
            <a:r>
              <a:rPr dirty="0" sz="3100" spc="-70" b="1">
                <a:latin typeface="Arial"/>
                <a:cs typeface="Arial"/>
              </a:rPr>
              <a:t>the  </a:t>
            </a:r>
            <a:r>
              <a:rPr dirty="0" sz="3100" spc="-60" b="1">
                <a:latin typeface="Arial"/>
                <a:cs typeface="Arial"/>
              </a:rPr>
              <a:t>British </a:t>
            </a:r>
            <a:r>
              <a:rPr dirty="0" sz="3100" spc="-50" b="1">
                <a:latin typeface="Arial"/>
                <a:cs typeface="Arial"/>
              </a:rPr>
              <a:t>Red </a:t>
            </a:r>
            <a:r>
              <a:rPr dirty="0" sz="3100" spc="-55" b="1">
                <a:latin typeface="Arial"/>
                <a:cs typeface="Arial"/>
              </a:rPr>
              <a:t>Cross </a:t>
            </a:r>
            <a:r>
              <a:rPr dirty="0" sz="3100" spc="-60" b="1">
                <a:latin typeface="Arial"/>
                <a:cs typeface="Arial"/>
              </a:rPr>
              <a:t>during </a:t>
            </a:r>
            <a:r>
              <a:rPr dirty="0" sz="3100" spc="-50" b="1">
                <a:latin typeface="Arial"/>
                <a:cs typeface="Arial"/>
              </a:rPr>
              <a:t>the </a:t>
            </a:r>
            <a:r>
              <a:rPr dirty="0" sz="3100" spc="-55" b="1">
                <a:latin typeface="Arial"/>
                <a:cs typeface="Arial"/>
              </a:rPr>
              <a:t>First </a:t>
            </a:r>
            <a:r>
              <a:rPr dirty="0" sz="3100" spc="-70" b="1">
                <a:latin typeface="Arial"/>
                <a:cs typeface="Arial"/>
              </a:rPr>
              <a:t>World</a:t>
            </a:r>
            <a:r>
              <a:rPr dirty="0" sz="3100" spc="-560" b="1">
                <a:latin typeface="Arial"/>
                <a:cs typeface="Arial"/>
              </a:rPr>
              <a:t> </a:t>
            </a:r>
            <a:r>
              <a:rPr dirty="0" sz="3100" spc="-100" b="1">
                <a:latin typeface="Arial"/>
                <a:cs typeface="Arial"/>
              </a:rPr>
              <a:t>War?</a:t>
            </a:r>
            <a:endParaRPr sz="3100">
              <a:latin typeface="Arial"/>
              <a:cs typeface="Arial"/>
            </a:endParaRPr>
          </a:p>
          <a:p>
            <a:pPr marL="460375" marR="1149350" indent="-435609">
              <a:lnSpc>
                <a:spcPct val="104000"/>
              </a:lnSpc>
              <a:spcBef>
                <a:spcPts val="2765"/>
              </a:spcBef>
              <a:buClr>
                <a:srgbClr val="9D1F21"/>
              </a:buClr>
              <a:buAutoNum type="alphaLcPeriod"/>
              <a:tabLst>
                <a:tab pos="461009" algn="l"/>
              </a:tabLst>
            </a:pPr>
            <a:r>
              <a:rPr dirty="0" sz="3100" spc="-50" b="1">
                <a:latin typeface="Arial"/>
                <a:cs typeface="Arial"/>
              </a:rPr>
              <a:t>How did the </a:t>
            </a:r>
            <a:r>
              <a:rPr dirty="0" sz="3100" spc="-60" b="1">
                <a:latin typeface="Arial"/>
                <a:cs typeface="Arial"/>
              </a:rPr>
              <a:t>services </a:t>
            </a:r>
            <a:r>
              <a:rPr dirty="0" sz="3100" spc="-50" b="1">
                <a:latin typeface="Arial"/>
                <a:cs typeface="Arial"/>
              </a:rPr>
              <a:t>and </a:t>
            </a:r>
            <a:r>
              <a:rPr dirty="0" sz="3100" spc="-55" b="1">
                <a:latin typeface="Arial"/>
                <a:cs typeface="Arial"/>
              </a:rPr>
              <a:t>care </a:t>
            </a:r>
            <a:r>
              <a:rPr dirty="0" sz="3100" spc="-60" b="1">
                <a:latin typeface="Arial"/>
                <a:cs typeface="Arial"/>
              </a:rPr>
              <a:t>provided </a:t>
            </a:r>
            <a:r>
              <a:rPr dirty="0" sz="3100" spc="-70" b="1">
                <a:latin typeface="Arial"/>
                <a:cs typeface="Arial"/>
              </a:rPr>
              <a:t>by  </a:t>
            </a:r>
            <a:r>
              <a:rPr dirty="0" sz="3100" spc="-60" b="1">
                <a:latin typeface="Arial"/>
                <a:cs typeface="Arial"/>
              </a:rPr>
              <a:t>auxiliary hospitals differ </a:t>
            </a:r>
            <a:r>
              <a:rPr dirty="0" sz="3100" spc="-35" b="1">
                <a:latin typeface="Arial"/>
                <a:cs typeface="Arial"/>
              </a:rPr>
              <a:t>to </a:t>
            </a:r>
            <a:r>
              <a:rPr dirty="0" sz="3100" spc="-50" b="1">
                <a:latin typeface="Arial"/>
                <a:cs typeface="Arial"/>
              </a:rPr>
              <a:t>the </a:t>
            </a:r>
            <a:r>
              <a:rPr dirty="0" sz="3100" spc="-60" b="1">
                <a:latin typeface="Arial"/>
                <a:cs typeface="Arial"/>
              </a:rPr>
              <a:t>military</a:t>
            </a:r>
            <a:r>
              <a:rPr dirty="0" sz="3100" spc="-520" b="1">
                <a:latin typeface="Arial"/>
                <a:cs typeface="Arial"/>
              </a:rPr>
              <a:t> </a:t>
            </a:r>
            <a:r>
              <a:rPr dirty="0" sz="3100" spc="-70" b="1">
                <a:latin typeface="Arial"/>
                <a:cs typeface="Arial"/>
              </a:rPr>
              <a:t>hospitals?</a:t>
            </a:r>
            <a:endParaRPr sz="3100">
              <a:latin typeface="Arial"/>
              <a:cs typeface="Arial"/>
            </a:endParaRPr>
          </a:p>
          <a:p>
            <a:pPr marL="438784" indent="-413384">
              <a:lnSpc>
                <a:spcPct val="100000"/>
              </a:lnSpc>
              <a:spcBef>
                <a:spcPts val="2915"/>
              </a:spcBef>
              <a:buClr>
                <a:srgbClr val="9D1F21"/>
              </a:buClr>
              <a:buAutoNum type="alphaLcPeriod"/>
              <a:tabLst>
                <a:tab pos="439420" algn="l"/>
              </a:tabLst>
            </a:pPr>
            <a:r>
              <a:rPr dirty="0" sz="3100" spc="-50" b="1">
                <a:latin typeface="Arial"/>
                <a:cs typeface="Arial"/>
              </a:rPr>
              <a:t>Who </a:t>
            </a:r>
            <a:r>
              <a:rPr dirty="0" sz="3100" spc="-60" b="1">
                <a:latin typeface="Arial"/>
                <a:cs typeface="Arial"/>
              </a:rPr>
              <a:t>provided </a:t>
            </a:r>
            <a:r>
              <a:rPr dirty="0" sz="3100" spc="-50" b="1">
                <a:latin typeface="Arial"/>
                <a:cs typeface="Arial"/>
              </a:rPr>
              <a:t>the </a:t>
            </a:r>
            <a:r>
              <a:rPr dirty="0" sz="3100" spc="-55" b="1">
                <a:latin typeface="Arial"/>
                <a:cs typeface="Arial"/>
              </a:rPr>
              <a:t>care </a:t>
            </a:r>
            <a:r>
              <a:rPr dirty="0" sz="3100" spc="-35" b="1">
                <a:latin typeface="Arial"/>
                <a:cs typeface="Arial"/>
              </a:rPr>
              <a:t>in </a:t>
            </a:r>
            <a:r>
              <a:rPr dirty="0" sz="3100" spc="-60" b="1">
                <a:latin typeface="Arial"/>
                <a:cs typeface="Arial"/>
              </a:rPr>
              <a:t>auxiliary</a:t>
            </a:r>
            <a:r>
              <a:rPr dirty="0" sz="3100" spc="-520" b="1">
                <a:latin typeface="Arial"/>
                <a:cs typeface="Arial"/>
              </a:rPr>
              <a:t> </a:t>
            </a:r>
            <a:r>
              <a:rPr dirty="0" sz="3100" spc="-70" b="1">
                <a:latin typeface="Arial"/>
                <a:cs typeface="Arial"/>
              </a:rPr>
              <a:t>hospitals?</a:t>
            </a:r>
            <a:endParaRPr sz="3100">
              <a:latin typeface="Arial"/>
              <a:cs typeface="Arial"/>
            </a:endParaRPr>
          </a:p>
          <a:p>
            <a:pPr marL="460375" indent="-434975">
              <a:lnSpc>
                <a:spcPct val="100000"/>
              </a:lnSpc>
              <a:spcBef>
                <a:spcPts val="2915"/>
              </a:spcBef>
              <a:buClr>
                <a:srgbClr val="9D1F21"/>
              </a:buClr>
              <a:buAutoNum type="alphaLcPeriod"/>
              <a:tabLst>
                <a:tab pos="461009" algn="l"/>
              </a:tabLst>
            </a:pPr>
            <a:r>
              <a:rPr dirty="0" sz="3100" spc="-55" b="1">
                <a:latin typeface="Arial"/>
                <a:cs typeface="Arial"/>
              </a:rPr>
              <a:t>What </a:t>
            </a:r>
            <a:r>
              <a:rPr dirty="0" sz="3100" spc="-50" b="1">
                <a:latin typeface="Arial"/>
                <a:cs typeface="Arial"/>
              </a:rPr>
              <a:t>did the </a:t>
            </a:r>
            <a:r>
              <a:rPr dirty="0" sz="3100" spc="-60" b="1">
                <a:latin typeface="Arial"/>
                <a:cs typeface="Arial"/>
              </a:rPr>
              <a:t>patients </a:t>
            </a:r>
            <a:r>
              <a:rPr dirty="0" sz="3100" spc="-55" b="1">
                <a:latin typeface="Arial"/>
                <a:cs typeface="Arial"/>
              </a:rPr>
              <a:t>like about </a:t>
            </a:r>
            <a:r>
              <a:rPr dirty="0" sz="3100" spc="-60" b="1">
                <a:latin typeface="Arial"/>
                <a:cs typeface="Arial"/>
              </a:rPr>
              <a:t>auxiliary</a:t>
            </a:r>
            <a:r>
              <a:rPr dirty="0" sz="3100" spc="-565" b="1">
                <a:latin typeface="Arial"/>
                <a:cs typeface="Arial"/>
              </a:rPr>
              <a:t> </a:t>
            </a:r>
            <a:r>
              <a:rPr dirty="0" sz="3100" spc="-70" b="1">
                <a:latin typeface="Arial"/>
                <a:cs typeface="Arial"/>
              </a:rPr>
              <a:t>hospitals?</a:t>
            </a:r>
            <a:endParaRPr sz="3100">
              <a:latin typeface="Arial"/>
              <a:cs typeface="Arial"/>
            </a:endParaRPr>
          </a:p>
          <a:p>
            <a:pPr marL="438784" indent="-413384">
              <a:lnSpc>
                <a:spcPct val="100000"/>
              </a:lnSpc>
              <a:spcBef>
                <a:spcPts val="2915"/>
              </a:spcBef>
              <a:buClr>
                <a:srgbClr val="9D1F21"/>
              </a:buClr>
              <a:buAutoNum type="alphaLcPeriod"/>
              <a:tabLst>
                <a:tab pos="439420" algn="l"/>
              </a:tabLst>
            </a:pPr>
            <a:r>
              <a:rPr dirty="0" sz="3100" spc="-50" b="1">
                <a:latin typeface="Arial"/>
                <a:cs typeface="Arial"/>
              </a:rPr>
              <a:t>How was </a:t>
            </a:r>
            <a:r>
              <a:rPr dirty="0" sz="3100" spc="-40" b="1">
                <a:latin typeface="Arial"/>
                <a:cs typeface="Arial"/>
              </a:rPr>
              <a:t>an </a:t>
            </a:r>
            <a:r>
              <a:rPr dirty="0" sz="3100" spc="-60" b="1">
                <a:latin typeface="Arial"/>
                <a:cs typeface="Arial"/>
              </a:rPr>
              <a:t>auxiliary hospital </a:t>
            </a:r>
            <a:r>
              <a:rPr dirty="0" sz="3100" spc="-65" b="1">
                <a:latin typeface="Arial"/>
                <a:cs typeface="Arial"/>
              </a:rPr>
              <a:t>organised </a:t>
            </a:r>
            <a:r>
              <a:rPr dirty="0" sz="3100" spc="-50" b="1">
                <a:latin typeface="Arial"/>
                <a:cs typeface="Arial"/>
              </a:rPr>
              <a:t>and</a:t>
            </a:r>
            <a:r>
              <a:rPr dirty="0" sz="3100" spc="-555" b="1">
                <a:latin typeface="Arial"/>
                <a:cs typeface="Arial"/>
              </a:rPr>
              <a:t> </a:t>
            </a:r>
            <a:r>
              <a:rPr dirty="0" sz="3100" spc="-70" b="1">
                <a:latin typeface="Arial"/>
                <a:cs typeface="Arial"/>
              </a:rPr>
              <a:t>managed?</a:t>
            </a:r>
            <a:endParaRPr sz="3100">
              <a:latin typeface="Arial"/>
              <a:cs typeface="Arial"/>
            </a:endParaRPr>
          </a:p>
          <a:p>
            <a:pPr marL="452755" indent="-427355">
              <a:lnSpc>
                <a:spcPct val="100000"/>
              </a:lnSpc>
              <a:spcBef>
                <a:spcPts val="2910"/>
              </a:spcBef>
              <a:buClr>
                <a:srgbClr val="9D1F21"/>
              </a:buClr>
              <a:buAutoNum type="alphaLcPeriod"/>
              <a:tabLst>
                <a:tab pos="452755" algn="l"/>
                <a:tab pos="453390" algn="l"/>
              </a:tabLst>
            </a:pPr>
            <a:r>
              <a:rPr dirty="0" sz="3100" spc="-50" b="1">
                <a:latin typeface="Arial"/>
                <a:cs typeface="Arial"/>
              </a:rPr>
              <a:t>How </a:t>
            </a:r>
            <a:r>
              <a:rPr dirty="0" sz="3100" spc="-55" b="1">
                <a:latin typeface="Arial"/>
                <a:cs typeface="Arial"/>
              </a:rPr>
              <a:t>were </a:t>
            </a:r>
            <a:r>
              <a:rPr dirty="0" sz="3100" spc="-60" b="1">
                <a:latin typeface="Arial"/>
                <a:cs typeface="Arial"/>
              </a:rPr>
              <a:t>auxiliary hospitals</a:t>
            </a:r>
            <a:r>
              <a:rPr dirty="0" sz="3100" spc="-355" b="1">
                <a:latin typeface="Arial"/>
                <a:cs typeface="Arial"/>
              </a:rPr>
              <a:t> </a:t>
            </a:r>
            <a:r>
              <a:rPr dirty="0" sz="3100" spc="-70" b="1">
                <a:latin typeface="Arial"/>
                <a:cs typeface="Arial"/>
              </a:rPr>
              <a:t>funded?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360045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2.1</a:t>
            </a:r>
            <a:r>
              <a:rPr dirty="0" sz="5500" spc="-310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Posters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6699325" y="1691474"/>
            <a:ext cx="4762449" cy="7165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43020" y="1691474"/>
            <a:ext cx="4796184" cy="7165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8849360" cy="1626235"/>
          </a:xfrm>
          <a:prstGeom prst="rect"/>
        </p:spPr>
        <p:txBody>
          <a:bodyPr wrap="square" lIns="0" tIns="101600" rIns="0" bIns="0" rtlCol="0" vert="horz">
            <a:spAutoFit/>
          </a:bodyPr>
          <a:lstStyle/>
          <a:p>
            <a:pPr marL="12700" marR="6350">
              <a:lnSpc>
                <a:spcPts val="6000"/>
              </a:lnSpc>
              <a:spcBef>
                <a:spcPts val="800"/>
              </a:spcBef>
            </a:pPr>
            <a:r>
              <a:rPr dirty="0" sz="5500" spc="-80">
                <a:solidFill>
                  <a:srgbClr val="9D1F21"/>
                </a:solidFill>
              </a:rPr>
              <a:t>2.3 </a:t>
            </a:r>
            <a:r>
              <a:rPr dirty="0" sz="5500" spc="-135">
                <a:solidFill>
                  <a:srgbClr val="9D1F21"/>
                </a:solidFill>
              </a:rPr>
              <a:t>Volunteering </a:t>
            </a:r>
            <a:r>
              <a:rPr dirty="0" sz="5500" spc="-55">
                <a:solidFill>
                  <a:srgbClr val="9D1F21"/>
                </a:solidFill>
              </a:rPr>
              <a:t>in</a:t>
            </a:r>
            <a:r>
              <a:rPr dirty="0" sz="5500" spc="-54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auxiliary  </a:t>
            </a:r>
            <a:r>
              <a:rPr dirty="0" sz="5500" spc="-100">
                <a:solidFill>
                  <a:srgbClr val="9D1F21"/>
                </a:solidFill>
              </a:rPr>
              <a:t>hospitals </a:t>
            </a:r>
            <a:r>
              <a:rPr dirty="0" sz="5500" spc="-85">
                <a:solidFill>
                  <a:srgbClr val="9D1F21"/>
                </a:solidFill>
              </a:rPr>
              <a:t>near</a:t>
            </a:r>
            <a:r>
              <a:rPr dirty="0" sz="5500" spc="-35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you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430" y="2585732"/>
            <a:ext cx="8861425" cy="6244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9715" marR="5080" indent="-247015">
              <a:lnSpc>
                <a:spcPts val="4270"/>
              </a:lnSpc>
              <a:spcBef>
                <a:spcPts val="95"/>
              </a:spcBef>
              <a:buClr>
                <a:srgbClr val="EE2A24"/>
              </a:buClr>
              <a:buChar char="-"/>
              <a:tabLst>
                <a:tab pos="260350" algn="l"/>
              </a:tabLst>
            </a:pPr>
            <a:r>
              <a:rPr dirty="0" sz="3400" spc="-45" b="1">
                <a:latin typeface="Arial"/>
                <a:cs typeface="Arial"/>
              </a:rPr>
              <a:t>What</a:t>
            </a:r>
            <a:r>
              <a:rPr dirty="0" sz="3400" spc="-140" b="1">
                <a:latin typeface="Arial"/>
                <a:cs typeface="Arial"/>
              </a:rPr>
              <a:t> </a:t>
            </a:r>
            <a:r>
              <a:rPr dirty="0" sz="3400" spc="-30" b="1">
                <a:latin typeface="Arial"/>
                <a:cs typeface="Arial"/>
              </a:rPr>
              <a:t>do</a:t>
            </a:r>
            <a:r>
              <a:rPr dirty="0" sz="3400" spc="-135" b="1">
                <a:latin typeface="Arial"/>
                <a:cs typeface="Arial"/>
              </a:rPr>
              <a:t> </a:t>
            </a:r>
            <a:r>
              <a:rPr dirty="0" sz="3400" spc="-40" b="1">
                <a:latin typeface="Arial"/>
                <a:cs typeface="Arial"/>
              </a:rPr>
              <a:t>you</a:t>
            </a:r>
            <a:r>
              <a:rPr dirty="0" sz="3400" spc="-140" b="1">
                <a:latin typeface="Arial"/>
                <a:cs typeface="Arial"/>
              </a:rPr>
              <a:t> </a:t>
            </a:r>
            <a:r>
              <a:rPr dirty="0" sz="3400" spc="-55" b="1">
                <a:latin typeface="Arial"/>
                <a:cs typeface="Arial"/>
              </a:rPr>
              <a:t>think</a:t>
            </a:r>
            <a:r>
              <a:rPr dirty="0" sz="3400" spc="-135" b="1">
                <a:latin typeface="Arial"/>
                <a:cs typeface="Arial"/>
              </a:rPr>
              <a:t> </a:t>
            </a:r>
            <a:r>
              <a:rPr dirty="0" sz="3400" spc="-50" b="1">
                <a:latin typeface="Arial"/>
                <a:cs typeface="Arial"/>
              </a:rPr>
              <a:t>life</a:t>
            </a:r>
            <a:r>
              <a:rPr dirty="0" sz="3400" spc="-135" b="1">
                <a:latin typeface="Arial"/>
                <a:cs typeface="Arial"/>
              </a:rPr>
              <a:t> </a:t>
            </a:r>
            <a:r>
              <a:rPr dirty="0" sz="3400" spc="-50" b="1">
                <a:latin typeface="Arial"/>
                <a:cs typeface="Arial"/>
              </a:rPr>
              <a:t>would</a:t>
            </a:r>
            <a:r>
              <a:rPr dirty="0" sz="3400" spc="-140" b="1">
                <a:latin typeface="Arial"/>
                <a:cs typeface="Arial"/>
              </a:rPr>
              <a:t> </a:t>
            </a:r>
            <a:r>
              <a:rPr dirty="0" sz="3400" spc="-50" b="1">
                <a:latin typeface="Arial"/>
                <a:cs typeface="Arial"/>
              </a:rPr>
              <a:t>have</a:t>
            </a:r>
            <a:r>
              <a:rPr dirty="0" sz="3400" spc="-135" b="1">
                <a:latin typeface="Arial"/>
                <a:cs typeface="Arial"/>
              </a:rPr>
              <a:t> </a:t>
            </a:r>
            <a:r>
              <a:rPr dirty="0" sz="3400" spc="-50" b="1">
                <a:latin typeface="Arial"/>
                <a:cs typeface="Arial"/>
              </a:rPr>
              <a:t>been</a:t>
            </a:r>
            <a:r>
              <a:rPr dirty="0" sz="3400" spc="-140" b="1">
                <a:latin typeface="Arial"/>
                <a:cs typeface="Arial"/>
              </a:rPr>
              <a:t> </a:t>
            </a:r>
            <a:r>
              <a:rPr dirty="0" sz="3400" spc="-65" b="1">
                <a:latin typeface="Arial"/>
                <a:cs typeface="Arial"/>
              </a:rPr>
              <a:t>like  </a:t>
            </a:r>
            <a:r>
              <a:rPr dirty="0" sz="3400" spc="-45" b="1">
                <a:latin typeface="Arial"/>
                <a:cs typeface="Arial"/>
              </a:rPr>
              <a:t>for the </a:t>
            </a:r>
            <a:r>
              <a:rPr dirty="0" sz="3400" spc="-60" b="1">
                <a:latin typeface="Arial"/>
                <a:cs typeface="Arial"/>
              </a:rPr>
              <a:t>volunteer </a:t>
            </a:r>
            <a:r>
              <a:rPr dirty="0" sz="3400" spc="-30" b="1">
                <a:latin typeface="Arial"/>
                <a:cs typeface="Arial"/>
              </a:rPr>
              <a:t>at </a:t>
            </a:r>
            <a:r>
              <a:rPr dirty="0" sz="3400" spc="-50" b="1">
                <a:latin typeface="Arial"/>
                <a:cs typeface="Arial"/>
              </a:rPr>
              <a:t>that</a:t>
            </a:r>
            <a:r>
              <a:rPr dirty="0" sz="3400" spc="-500" b="1">
                <a:latin typeface="Arial"/>
                <a:cs typeface="Arial"/>
              </a:rPr>
              <a:t> </a:t>
            </a:r>
            <a:r>
              <a:rPr dirty="0" sz="3400" spc="-65" b="1">
                <a:latin typeface="Arial"/>
                <a:cs typeface="Arial"/>
              </a:rPr>
              <a:t>time?</a:t>
            </a:r>
            <a:endParaRPr sz="3400">
              <a:latin typeface="Arial"/>
              <a:cs typeface="Arial"/>
            </a:endParaRPr>
          </a:p>
          <a:p>
            <a:pPr marL="259715" indent="-247015">
              <a:lnSpc>
                <a:spcPct val="100000"/>
              </a:lnSpc>
              <a:spcBef>
                <a:spcPts val="3055"/>
              </a:spcBef>
              <a:buClr>
                <a:srgbClr val="EE2A24"/>
              </a:buClr>
              <a:buChar char="-"/>
              <a:tabLst>
                <a:tab pos="260350" algn="l"/>
              </a:tabLst>
            </a:pPr>
            <a:r>
              <a:rPr dirty="0" sz="3400" spc="-40" b="1">
                <a:latin typeface="Arial"/>
                <a:cs typeface="Arial"/>
              </a:rPr>
              <a:t>Why </a:t>
            </a:r>
            <a:r>
              <a:rPr dirty="0" sz="3400" spc="-30" b="1">
                <a:latin typeface="Arial"/>
                <a:cs typeface="Arial"/>
              </a:rPr>
              <a:t>do </a:t>
            </a:r>
            <a:r>
              <a:rPr dirty="0" sz="3400" spc="-40" b="1">
                <a:latin typeface="Arial"/>
                <a:cs typeface="Arial"/>
              </a:rPr>
              <a:t>you </a:t>
            </a:r>
            <a:r>
              <a:rPr dirty="0" sz="3400" spc="-55" b="1">
                <a:latin typeface="Arial"/>
                <a:cs typeface="Arial"/>
              </a:rPr>
              <a:t>think </a:t>
            </a:r>
            <a:r>
              <a:rPr dirty="0" sz="3400" spc="-50" b="1">
                <a:latin typeface="Arial"/>
                <a:cs typeface="Arial"/>
              </a:rPr>
              <a:t>they</a:t>
            </a:r>
            <a:r>
              <a:rPr dirty="0" sz="3400" spc="-520" b="1">
                <a:latin typeface="Arial"/>
                <a:cs typeface="Arial"/>
              </a:rPr>
              <a:t> </a:t>
            </a:r>
            <a:r>
              <a:rPr dirty="0" sz="3400" spc="-65" b="1">
                <a:latin typeface="Arial"/>
                <a:cs typeface="Arial"/>
              </a:rPr>
              <a:t>volunteered?</a:t>
            </a:r>
            <a:endParaRPr sz="3400">
              <a:latin typeface="Arial"/>
              <a:cs typeface="Arial"/>
            </a:endParaRPr>
          </a:p>
          <a:p>
            <a:pPr marL="243840" marR="1144270" indent="-231140">
              <a:lnSpc>
                <a:spcPct val="104500"/>
              </a:lnSpc>
              <a:spcBef>
                <a:spcPts val="3050"/>
              </a:spcBef>
              <a:buClr>
                <a:srgbClr val="EE2A24"/>
              </a:buClr>
              <a:buChar char="-"/>
              <a:tabLst>
                <a:tab pos="244475" algn="l"/>
              </a:tabLst>
            </a:pPr>
            <a:r>
              <a:rPr dirty="0" sz="3400" spc="-30" b="1">
                <a:latin typeface="Arial"/>
                <a:cs typeface="Arial"/>
              </a:rPr>
              <a:t>As </a:t>
            </a:r>
            <a:r>
              <a:rPr dirty="0" sz="3400" spc="5" b="1">
                <a:latin typeface="Arial"/>
                <a:cs typeface="Arial"/>
              </a:rPr>
              <a:t>a </a:t>
            </a:r>
            <a:r>
              <a:rPr dirty="0" sz="3400" spc="-55" b="1">
                <a:latin typeface="Arial"/>
                <a:cs typeface="Arial"/>
              </a:rPr>
              <a:t>group, think </a:t>
            </a:r>
            <a:r>
              <a:rPr dirty="0" sz="3400" spc="-50" b="1">
                <a:latin typeface="Arial"/>
                <a:cs typeface="Arial"/>
              </a:rPr>
              <a:t>about what </a:t>
            </a:r>
            <a:r>
              <a:rPr dirty="0" sz="3400" spc="-55" b="1">
                <a:latin typeface="Arial"/>
                <a:cs typeface="Arial"/>
              </a:rPr>
              <a:t>daily</a:t>
            </a:r>
            <a:r>
              <a:rPr dirty="0" sz="3400" spc="-700" b="1">
                <a:latin typeface="Arial"/>
                <a:cs typeface="Arial"/>
              </a:rPr>
              <a:t> </a:t>
            </a:r>
            <a:r>
              <a:rPr dirty="0" sz="3400" spc="-70" b="1">
                <a:latin typeface="Arial"/>
                <a:cs typeface="Arial"/>
              </a:rPr>
              <a:t>life  </a:t>
            </a:r>
            <a:r>
              <a:rPr dirty="0" sz="3400" spc="-50" b="1">
                <a:latin typeface="Arial"/>
                <a:cs typeface="Arial"/>
              </a:rPr>
              <a:t>might have been like </a:t>
            </a:r>
            <a:r>
              <a:rPr dirty="0" sz="3400" spc="-45" b="1">
                <a:latin typeface="Arial"/>
                <a:cs typeface="Arial"/>
              </a:rPr>
              <a:t>for </a:t>
            </a:r>
            <a:r>
              <a:rPr dirty="0" sz="3400" spc="5" b="1">
                <a:latin typeface="Arial"/>
                <a:cs typeface="Arial"/>
              </a:rPr>
              <a:t>a</a:t>
            </a:r>
            <a:r>
              <a:rPr dirty="0" sz="3400" spc="-585" b="1">
                <a:latin typeface="Arial"/>
                <a:cs typeface="Arial"/>
              </a:rPr>
              <a:t> </a:t>
            </a:r>
            <a:r>
              <a:rPr dirty="0" sz="3400" spc="-65" b="1">
                <a:latin typeface="Arial"/>
                <a:cs typeface="Arial"/>
              </a:rPr>
              <a:t>volunteer:</a:t>
            </a:r>
            <a:endParaRPr sz="3400">
              <a:latin typeface="Arial"/>
              <a:cs typeface="Arial"/>
            </a:endParaRPr>
          </a:p>
          <a:p>
            <a:pPr lvl="1" marL="492125" indent="-247650">
              <a:lnSpc>
                <a:spcPct val="100000"/>
              </a:lnSpc>
              <a:spcBef>
                <a:spcPts val="1185"/>
              </a:spcBef>
              <a:buClr>
                <a:srgbClr val="65181B"/>
              </a:buClr>
              <a:buFont typeface="Arial"/>
              <a:buChar char="-"/>
              <a:tabLst>
                <a:tab pos="492759" algn="l"/>
              </a:tabLst>
            </a:pPr>
            <a:r>
              <a:rPr dirty="0" sz="3400" spc="-50">
                <a:latin typeface="Arial"/>
                <a:cs typeface="Arial"/>
              </a:rPr>
              <a:t>What might they have</a:t>
            </a:r>
            <a:r>
              <a:rPr dirty="0" sz="3400" spc="-395">
                <a:latin typeface="Arial"/>
                <a:cs typeface="Arial"/>
              </a:rPr>
              <a:t> </a:t>
            </a:r>
            <a:r>
              <a:rPr dirty="0" sz="3400" spc="-65">
                <a:latin typeface="Arial"/>
                <a:cs typeface="Arial"/>
              </a:rPr>
              <a:t>done?</a:t>
            </a:r>
            <a:endParaRPr sz="3400">
              <a:latin typeface="Arial"/>
              <a:cs typeface="Arial"/>
            </a:endParaRPr>
          </a:p>
          <a:p>
            <a:pPr lvl="1" marL="492125" indent="-247650">
              <a:lnSpc>
                <a:spcPct val="100000"/>
              </a:lnSpc>
              <a:spcBef>
                <a:spcPts val="1400"/>
              </a:spcBef>
              <a:buClr>
                <a:srgbClr val="65181B"/>
              </a:buClr>
              <a:buFont typeface="Arial"/>
              <a:buChar char="-"/>
              <a:tabLst>
                <a:tab pos="492759" algn="l"/>
              </a:tabLst>
            </a:pPr>
            <a:r>
              <a:rPr dirty="0" sz="3400" spc="-50">
                <a:latin typeface="Arial"/>
                <a:cs typeface="Arial"/>
              </a:rPr>
              <a:t>What might they have</a:t>
            </a:r>
            <a:r>
              <a:rPr dirty="0" sz="3400" spc="-400">
                <a:latin typeface="Arial"/>
                <a:cs typeface="Arial"/>
              </a:rPr>
              <a:t> </a:t>
            </a:r>
            <a:r>
              <a:rPr dirty="0" sz="3400" spc="-65">
                <a:latin typeface="Arial"/>
                <a:cs typeface="Arial"/>
              </a:rPr>
              <a:t>experienced?</a:t>
            </a:r>
            <a:endParaRPr sz="3400">
              <a:latin typeface="Arial"/>
              <a:cs typeface="Arial"/>
            </a:endParaRPr>
          </a:p>
          <a:p>
            <a:pPr lvl="1" marL="492759" indent="-247650">
              <a:lnSpc>
                <a:spcPct val="100000"/>
              </a:lnSpc>
              <a:spcBef>
                <a:spcPts val="1405"/>
              </a:spcBef>
              <a:buClr>
                <a:srgbClr val="65181B"/>
              </a:buClr>
              <a:buFont typeface="Arial"/>
              <a:buChar char="-"/>
              <a:tabLst>
                <a:tab pos="493395" algn="l"/>
              </a:tabLst>
            </a:pPr>
            <a:r>
              <a:rPr dirty="0" sz="3400" spc="-50">
                <a:latin typeface="Arial"/>
                <a:cs typeface="Arial"/>
              </a:rPr>
              <a:t>What </a:t>
            </a:r>
            <a:r>
              <a:rPr dirty="0" sz="3400" spc="-55">
                <a:latin typeface="Arial"/>
                <a:cs typeface="Arial"/>
              </a:rPr>
              <a:t>could </a:t>
            </a:r>
            <a:r>
              <a:rPr dirty="0" sz="3400" spc="-50">
                <a:latin typeface="Arial"/>
                <a:cs typeface="Arial"/>
              </a:rPr>
              <a:t>have been</a:t>
            </a:r>
            <a:r>
              <a:rPr dirty="0" sz="3400" spc="-390">
                <a:latin typeface="Arial"/>
                <a:cs typeface="Arial"/>
              </a:rPr>
              <a:t> </a:t>
            </a:r>
            <a:r>
              <a:rPr dirty="0" sz="3400" spc="-65">
                <a:latin typeface="Arial"/>
                <a:cs typeface="Arial"/>
              </a:rPr>
              <a:t>challenging?</a:t>
            </a:r>
            <a:endParaRPr sz="3400">
              <a:latin typeface="Arial"/>
              <a:cs typeface="Arial"/>
            </a:endParaRPr>
          </a:p>
          <a:p>
            <a:pPr lvl="1" marL="492759" indent="-247650">
              <a:lnSpc>
                <a:spcPct val="100000"/>
              </a:lnSpc>
              <a:spcBef>
                <a:spcPts val="1405"/>
              </a:spcBef>
              <a:buClr>
                <a:srgbClr val="65181B"/>
              </a:buClr>
              <a:buFont typeface="Arial"/>
              <a:buChar char="-"/>
              <a:tabLst>
                <a:tab pos="493395" algn="l"/>
              </a:tabLst>
            </a:pPr>
            <a:r>
              <a:rPr dirty="0" sz="3400" spc="-50">
                <a:latin typeface="Arial"/>
                <a:cs typeface="Arial"/>
              </a:rPr>
              <a:t>What might they have</a:t>
            </a:r>
            <a:r>
              <a:rPr dirty="0" sz="3400" spc="-400">
                <a:latin typeface="Arial"/>
                <a:cs typeface="Arial"/>
              </a:rPr>
              <a:t> </a:t>
            </a:r>
            <a:r>
              <a:rPr dirty="0" sz="3400" spc="-65">
                <a:latin typeface="Arial"/>
                <a:cs typeface="Arial"/>
              </a:rPr>
              <a:t>enjoyed?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902843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627B80"/>
                </a:solidFill>
              </a:rPr>
              <a:t>2.4 </a:t>
            </a:r>
            <a:r>
              <a:rPr dirty="0" sz="5500" spc="-105">
                <a:solidFill>
                  <a:srgbClr val="627B80"/>
                </a:solidFill>
              </a:rPr>
              <a:t>Auxiliary </a:t>
            </a:r>
            <a:r>
              <a:rPr dirty="0" sz="5500" spc="-100">
                <a:solidFill>
                  <a:srgbClr val="627B80"/>
                </a:solidFill>
              </a:rPr>
              <a:t>hospitals</a:t>
            </a:r>
            <a:r>
              <a:rPr dirty="0" sz="5500" spc="-735">
                <a:solidFill>
                  <a:srgbClr val="627B80"/>
                </a:solidFill>
              </a:rPr>
              <a:t> </a:t>
            </a:r>
            <a:r>
              <a:rPr dirty="0" sz="5500" spc="-110">
                <a:solidFill>
                  <a:srgbClr val="627B80"/>
                </a:solidFill>
              </a:rPr>
              <a:t>today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85800" y="1932948"/>
            <a:ext cx="6637655" cy="688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0025">
              <a:lnSpc>
                <a:spcPct val="100000"/>
              </a:lnSpc>
              <a:spcBef>
                <a:spcPts val="100"/>
              </a:spcBef>
            </a:pPr>
            <a:r>
              <a:rPr dirty="0" sz="2500" spc="-25">
                <a:latin typeface="Arial"/>
                <a:cs typeface="Arial"/>
              </a:rPr>
              <a:t>My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name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30">
                <a:latin typeface="Arial"/>
                <a:cs typeface="Arial"/>
              </a:rPr>
              <a:t>is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Victoria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40">
                <a:latin typeface="Arial"/>
                <a:cs typeface="Arial"/>
              </a:rPr>
              <a:t>and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35">
                <a:latin typeface="Arial"/>
                <a:cs typeface="Arial"/>
              </a:rPr>
              <a:t>I’m</a:t>
            </a:r>
            <a:r>
              <a:rPr dirty="0" sz="2500" spc="-10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a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British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0">
                <a:latin typeface="Arial"/>
                <a:cs typeface="Arial"/>
              </a:rPr>
              <a:t>Red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Cross  </a:t>
            </a:r>
            <a:r>
              <a:rPr dirty="0" sz="2500" spc="-40">
                <a:latin typeface="Arial"/>
                <a:cs typeface="Arial"/>
              </a:rPr>
              <a:t>young </a:t>
            </a:r>
            <a:r>
              <a:rPr dirty="0" sz="2500" spc="-60">
                <a:latin typeface="Arial"/>
                <a:cs typeface="Arial"/>
              </a:rPr>
              <a:t>responder. </a:t>
            </a:r>
            <a:r>
              <a:rPr dirty="0" sz="2500" spc="-40">
                <a:latin typeface="Arial"/>
                <a:cs typeface="Arial"/>
              </a:rPr>
              <a:t>I’ve </a:t>
            </a:r>
            <a:r>
              <a:rPr dirty="0" sz="2500" spc="-50">
                <a:latin typeface="Arial"/>
                <a:cs typeface="Arial"/>
              </a:rPr>
              <a:t>worked </a:t>
            </a:r>
            <a:r>
              <a:rPr dirty="0" sz="2500" spc="-30">
                <a:latin typeface="Arial"/>
                <a:cs typeface="Arial"/>
              </a:rPr>
              <a:t>in </a:t>
            </a:r>
            <a:r>
              <a:rPr dirty="0" sz="2500" spc="-40">
                <a:latin typeface="Arial"/>
                <a:cs typeface="Arial"/>
              </a:rPr>
              <a:t>many </a:t>
            </a:r>
            <a:r>
              <a:rPr dirty="0" sz="2500" spc="-50">
                <a:latin typeface="Arial"/>
                <a:cs typeface="Arial"/>
              </a:rPr>
              <a:t>rest  </a:t>
            </a:r>
            <a:r>
              <a:rPr dirty="0" sz="2500" spc="-45">
                <a:latin typeface="Arial"/>
                <a:cs typeface="Arial"/>
              </a:rPr>
              <a:t>centres over </a:t>
            </a:r>
            <a:r>
              <a:rPr dirty="0" sz="2500" spc="-35">
                <a:latin typeface="Arial"/>
                <a:cs typeface="Arial"/>
              </a:rPr>
              <a:t>the </a:t>
            </a:r>
            <a:r>
              <a:rPr dirty="0" sz="2500" spc="-45">
                <a:latin typeface="Arial"/>
                <a:cs typeface="Arial"/>
              </a:rPr>
              <a:t>years, </a:t>
            </a:r>
            <a:r>
              <a:rPr dirty="0" sz="2500" spc="-50">
                <a:latin typeface="Arial"/>
                <a:cs typeface="Arial"/>
              </a:rPr>
              <a:t>providing </a:t>
            </a:r>
            <a:r>
              <a:rPr dirty="0" sz="2500" spc="-55">
                <a:latin typeface="Arial"/>
                <a:cs typeface="Arial"/>
              </a:rPr>
              <a:t>emotional  </a:t>
            </a:r>
            <a:r>
              <a:rPr dirty="0" sz="2500" spc="-45">
                <a:latin typeface="Arial"/>
                <a:cs typeface="Arial"/>
              </a:rPr>
              <a:t>support </a:t>
            </a:r>
            <a:r>
              <a:rPr dirty="0" sz="2500" spc="-35">
                <a:latin typeface="Arial"/>
                <a:cs typeface="Arial"/>
              </a:rPr>
              <a:t>for </a:t>
            </a:r>
            <a:r>
              <a:rPr dirty="0" sz="2500" spc="-50">
                <a:latin typeface="Arial"/>
                <a:cs typeface="Arial"/>
              </a:rPr>
              <a:t>people </a:t>
            </a:r>
            <a:r>
              <a:rPr dirty="0" sz="2500" spc="-30">
                <a:latin typeface="Arial"/>
                <a:cs typeface="Arial"/>
              </a:rPr>
              <a:t>in</a:t>
            </a:r>
            <a:r>
              <a:rPr dirty="0" sz="2500" spc="-285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crisis.</a:t>
            </a:r>
            <a:endParaRPr sz="2500">
              <a:latin typeface="Arial"/>
              <a:cs typeface="Arial"/>
            </a:endParaRPr>
          </a:p>
          <a:p>
            <a:pPr marL="12700" marR="175895">
              <a:lnSpc>
                <a:spcPct val="100000"/>
              </a:lnSpc>
              <a:spcBef>
                <a:spcPts val="1000"/>
              </a:spcBef>
            </a:pPr>
            <a:r>
              <a:rPr dirty="0" sz="2500" spc="-50">
                <a:latin typeface="Arial"/>
                <a:cs typeface="Arial"/>
              </a:rPr>
              <a:t>Having </a:t>
            </a:r>
            <a:r>
              <a:rPr dirty="0" sz="2500">
                <a:latin typeface="Arial"/>
                <a:cs typeface="Arial"/>
              </a:rPr>
              <a:t>a </a:t>
            </a:r>
            <a:r>
              <a:rPr dirty="0" sz="2500" spc="-45">
                <a:latin typeface="Arial"/>
                <a:cs typeface="Arial"/>
              </a:rPr>
              <a:t>good </a:t>
            </a:r>
            <a:r>
              <a:rPr dirty="0" sz="2500" spc="-40">
                <a:latin typeface="Arial"/>
                <a:cs typeface="Arial"/>
              </a:rPr>
              <a:t>rest </a:t>
            </a:r>
            <a:r>
              <a:rPr dirty="0" sz="2500" spc="-45">
                <a:latin typeface="Arial"/>
                <a:cs typeface="Arial"/>
              </a:rPr>
              <a:t>centre </a:t>
            </a:r>
            <a:r>
              <a:rPr dirty="0" sz="2500" spc="-40">
                <a:latin typeface="Arial"/>
                <a:cs typeface="Arial"/>
              </a:rPr>
              <a:t>ready </a:t>
            </a:r>
            <a:r>
              <a:rPr dirty="0" sz="2500" spc="-25">
                <a:latin typeface="Arial"/>
                <a:cs typeface="Arial"/>
              </a:rPr>
              <a:t>to </a:t>
            </a:r>
            <a:r>
              <a:rPr dirty="0" sz="2500" spc="-45">
                <a:latin typeface="Arial"/>
                <a:cs typeface="Arial"/>
              </a:rPr>
              <a:t>help </a:t>
            </a:r>
            <a:r>
              <a:rPr dirty="0" sz="2500" spc="-55">
                <a:latin typeface="Arial"/>
                <a:cs typeface="Arial"/>
              </a:rPr>
              <a:t>people  </a:t>
            </a:r>
            <a:r>
              <a:rPr dirty="0" sz="2500" spc="-40">
                <a:latin typeface="Arial"/>
                <a:cs typeface="Arial"/>
              </a:rPr>
              <a:t>and</a:t>
            </a:r>
            <a:r>
              <a:rPr dirty="0" sz="2500" spc="-114">
                <a:latin typeface="Arial"/>
                <a:cs typeface="Arial"/>
              </a:rPr>
              <a:t> </a:t>
            </a:r>
            <a:r>
              <a:rPr dirty="0" sz="2500" spc="-40">
                <a:latin typeface="Arial"/>
                <a:cs typeface="Arial"/>
              </a:rPr>
              <a:t>meet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0">
                <a:latin typeface="Arial"/>
                <a:cs typeface="Arial"/>
              </a:rPr>
              <a:t>their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needs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30">
                <a:latin typeface="Arial"/>
                <a:cs typeface="Arial"/>
              </a:rPr>
              <a:t>is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really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important.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It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helps  </a:t>
            </a:r>
            <a:r>
              <a:rPr dirty="0" sz="2500" spc="-25">
                <a:latin typeface="Arial"/>
                <a:cs typeface="Arial"/>
              </a:rPr>
              <a:t>so </a:t>
            </a:r>
            <a:r>
              <a:rPr dirty="0" sz="2500" spc="-40">
                <a:latin typeface="Arial"/>
                <a:cs typeface="Arial"/>
              </a:rPr>
              <a:t>much </a:t>
            </a:r>
            <a:r>
              <a:rPr dirty="0" sz="2500" spc="-30">
                <a:latin typeface="Arial"/>
                <a:cs typeface="Arial"/>
              </a:rPr>
              <a:t>in </a:t>
            </a:r>
            <a:r>
              <a:rPr dirty="0" sz="2500" spc="-35">
                <a:latin typeface="Arial"/>
                <a:cs typeface="Arial"/>
              </a:rPr>
              <a:t>the </a:t>
            </a:r>
            <a:r>
              <a:rPr dirty="0" sz="2500" spc="-50">
                <a:latin typeface="Arial"/>
                <a:cs typeface="Arial"/>
              </a:rPr>
              <a:t>initial</a:t>
            </a:r>
            <a:r>
              <a:rPr dirty="0" sz="2500" spc="-390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response.</a:t>
            </a:r>
            <a:endParaRPr sz="2500">
              <a:latin typeface="Arial"/>
              <a:cs typeface="Arial"/>
            </a:endParaRPr>
          </a:p>
          <a:p>
            <a:pPr marL="12700" marR="272415">
              <a:lnSpc>
                <a:spcPct val="100000"/>
              </a:lnSpc>
              <a:spcBef>
                <a:spcPts val="1000"/>
              </a:spcBef>
            </a:pPr>
            <a:r>
              <a:rPr dirty="0" sz="2500">
                <a:latin typeface="Arial"/>
                <a:cs typeface="Arial"/>
              </a:rPr>
              <a:t>A</a:t>
            </a:r>
            <a:r>
              <a:rPr dirty="0" sz="2500" spc="-245">
                <a:latin typeface="Arial"/>
                <a:cs typeface="Arial"/>
              </a:rPr>
              <a:t> </a:t>
            </a:r>
            <a:r>
              <a:rPr dirty="0" sz="2500" spc="-40">
                <a:latin typeface="Arial"/>
                <a:cs typeface="Arial"/>
              </a:rPr>
              <a:t>rest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centre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0">
                <a:latin typeface="Arial"/>
                <a:cs typeface="Arial"/>
              </a:rPr>
              <a:t>has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to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30">
                <a:latin typeface="Arial"/>
                <a:cs typeface="Arial"/>
              </a:rPr>
              <a:t>be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planned.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40">
                <a:latin typeface="Arial"/>
                <a:cs typeface="Arial"/>
              </a:rPr>
              <a:t>Good</a:t>
            </a:r>
            <a:r>
              <a:rPr dirty="0" sz="2500" spc="-100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planning  </a:t>
            </a:r>
            <a:r>
              <a:rPr dirty="0" sz="2500" spc="-50">
                <a:latin typeface="Arial"/>
                <a:cs typeface="Arial"/>
              </a:rPr>
              <a:t>within </a:t>
            </a:r>
            <a:r>
              <a:rPr dirty="0" sz="2500" spc="-35">
                <a:latin typeface="Arial"/>
                <a:cs typeface="Arial"/>
              </a:rPr>
              <a:t>the </a:t>
            </a:r>
            <a:r>
              <a:rPr dirty="0" sz="2500" spc="-45">
                <a:latin typeface="Arial"/>
                <a:cs typeface="Arial"/>
              </a:rPr>
              <a:t>council </a:t>
            </a:r>
            <a:r>
              <a:rPr dirty="0" sz="2500" spc="-40">
                <a:latin typeface="Arial"/>
                <a:cs typeface="Arial"/>
              </a:rPr>
              <a:t>makes </a:t>
            </a:r>
            <a:r>
              <a:rPr dirty="0" sz="2500">
                <a:latin typeface="Arial"/>
                <a:cs typeface="Arial"/>
              </a:rPr>
              <a:t>a </a:t>
            </a:r>
            <a:r>
              <a:rPr dirty="0" sz="2500" spc="-45">
                <a:latin typeface="Arial"/>
                <a:cs typeface="Arial"/>
              </a:rPr>
              <a:t>good </a:t>
            </a:r>
            <a:r>
              <a:rPr dirty="0" sz="2500" spc="-40">
                <a:latin typeface="Arial"/>
                <a:cs typeface="Arial"/>
              </a:rPr>
              <a:t>rest</a:t>
            </a:r>
            <a:r>
              <a:rPr dirty="0" sz="2500" spc="-520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centre.</a:t>
            </a:r>
            <a:endParaRPr sz="2500">
              <a:latin typeface="Arial"/>
              <a:cs typeface="Arial"/>
            </a:endParaRPr>
          </a:p>
          <a:p>
            <a:pPr marL="12700" marR="98425">
              <a:lnSpc>
                <a:spcPct val="100000"/>
              </a:lnSpc>
            </a:pPr>
            <a:r>
              <a:rPr dirty="0" sz="2500" spc="-40">
                <a:latin typeface="Arial"/>
                <a:cs typeface="Arial"/>
              </a:rPr>
              <a:t>Some </a:t>
            </a:r>
            <a:r>
              <a:rPr dirty="0" sz="2500" spc="-30">
                <a:latin typeface="Arial"/>
                <a:cs typeface="Arial"/>
              </a:rPr>
              <a:t>of </a:t>
            </a:r>
            <a:r>
              <a:rPr dirty="0" sz="2500" spc="-35">
                <a:latin typeface="Arial"/>
                <a:cs typeface="Arial"/>
              </a:rPr>
              <a:t>the </a:t>
            </a:r>
            <a:r>
              <a:rPr dirty="0" sz="2500" spc="-45">
                <a:latin typeface="Arial"/>
                <a:cs typeface="Arial"/>
              </a:rPr>
              <a:t>things worth thinking about </a:t>
            </a:r>
            <a:r>
              <a:rPr dirty="0" sz="2500" spc="-55">
                <a:latin typeface="Arial"/>
                <a:cs typeface="Arial"/>
              </a:rPr>
              <a:t>include:  </a:t>
            </a:r>
            <a:r>
              <a:rPr dirty="0" sz="2500" spc="-45">
                <a:latin typeface="Arial"/>
                <a:cs typeface="Arial"/>
              </a:rPr>
              <a:t>knowing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where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30">
                <a:latin typeface="Arial"/>
                <a:cs typeface="Arial"/>
              </a:rPr>
              <a:t>it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should</a:t>
            </a:r>
            <a:r>
              <a:rPr dirty="0" sz="2500" spc="-100">
                <a:latin typeface="Arial"/>
                <a:cs typeface="Arial"/>
              </a:rPr>
              <a:t> </a:t>
            </a:r>
            <a:r>
              <a:rPr dirty="0" sz="2500" spc="-30">
                <a:latin typeface="Arial"/>
                <a:cs typeface="Arial"/>
              </a:rPr>
              <a:t>be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35">
                <a:latin typeface="Arial"/>
                <a:cs typeface="Arial"/>
              </a:rPr>
              <a:t>set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0">
                <a:latin typeface="Arial"/>
                <a:cs typeface="Arial"/>
              </a:rPr>
              <a:t>up,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what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to</a:t>
            </a:r>
            <a:r>
              <a:rPr dirty="0" sz="2500" spc="-100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have  </a:t>
            </a:r>
            <a:r>
              <a:rPr dirty="0" sz="2500" spc="-75">
                <a:latin typeface="Arial"/>
                <a:cs typeface="Arial"/>
              </a:rPr>
              <a:t>ready, </a:t>
            </a:r>
            <a:r>
              <a:rPr dirty="0" sz="2500" spc="-45">
                <a:latin typeface="Arial"/>
                <a:cs typeface="Arial"/>
              </a:rPr>
              <a:t>making </a:t>
            </a:r>
            <a:r>
              <a:rPr dirty="0" sz="2500" spc="-40">
                <a:latin typeface="Arial"/>
                <a:cs typeface="Arial"/>
              </a:rPr>
              <a:t>sure </a:t>
            </a:r>
            <a:r>
              <a:rPr dirty="0" sz="2500" spc="-35">
                <a:latin typeface="Arial"/>
                <a:cs typeface="Arial"/>
              </a:rPr>
              <a:t>the </a:t>
            </a:r>
            <a:r>
              <a:rPr dirty="0" sz="2500" spc="-40">
                <a:latin typeface="Arial"/>
                <a:cs typeface="Arial"/>
              </a:rPr>
              <a:t>site has </a:t>
            </a:r>
            <a:r>
              <a:rPr dirty="0" sz="2500" spc="-50">
                <a:latin typeface="Arial"/>
                <a:cs typeface="Arial"/>
              </a:rPr>
              <a:t>disabled</a:t>
            </a:r>
            <a:r>
              <a:rPr dirty="0" sz="2500" spc="-455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access,  </a:t>
            </a:r>
            <a:r>
              <a:rPr dirty="0" sz="2500" spc="-50">
                <a:latin typeface="Arial"/>
                <a:cs typeface="Arial"/>
              </a:rPr>
              <a:t>accessible </a:t>
            </a:r>
            <a:r>
              <a:rPr dirty="0" sz="2500" spc="-45">
                <a:latin typeface="Arial"/>
                <a:cs typeface="Arial"/>
              </a:rPr>
              <a:t>toilets, easy </a:t>
            </a:r>
            <a:r>
              <a:rPr dirty="0" sz="2500" spc="-50">
                <a:latin typeface="Arial"/>
                <a:cs typeface="Arial"/>
              </a:rPr>
              <a:t>parking </a:t>
            </a:r>
            <a:r>
              <a:rPr dirty="0" sz="2500" spc="-40">
                <a:latin typeface="Arial"/>
                <a:cs typeface="Arial"/>
              </a:rPr>
              <a:t>and </a:t>
            </a:r>
            <a:r>
              <a:rPr dirty="0" sz="2500" spc="-50">
                <a:latin typeface="Arial"/>
                <a:cs typeface="Arial"/>
              </a:rPr>
              <a:t>access for  emergency </a:t>
            </a:r>
            <a:r>
              <a:rPr dirty="0" sz="2500" spc="-45">
                <a:latin typeface="Arial"/>
                <a:cs typeface="Arial"/>
              </a:rPr>
              <a:t>vehicles. Ensuring </a:t>
            </a:r>
            <a:r>
              <a:rPr dirty="0" sz="2500" spc="-35">
                <a:latin typeface="Arial"/>
                <a:cs typeface="Arial"/>
              </a:rPr>
              <a:t>the </a:t>
            </a:r>
            <a:r>
              <a:rPr dirty="0" sz="2500" spc="-40">
                <a:latin typeface="Arial"/>
                <a:cs typeface="Arial"/>
              </a:rPr>
              <a:t>right teams</a:t>
            </a:r>
            <a:r>
              <a:rPr dirty="0" sz="2500" spc="-455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of  </a:t>
            </a:r>
            <a:r>
              <a:rPr dirty="0" sz="2500" spc="-50">
                <a:latin typeface="Arial"/>
                <a:cs typeface="Arial"/>
              </a:rPr>
              <a:t>people </a:t>
            </a:r>
            <a:r>
              <a:rPr dirty="0" sz="2500" spc="-40">
                <a:latin typeface="Arial"/>
                <a:cs typeface="Arial"/>
              </a:rPr>
              <a:t>are there </a:t>
            </a:r>
            <a:r>
              <a:rPr dirty="0" sz="2500" spc="-30">
                <a:latin typeface="Arial"/>
                <a:cs typeface="Arial"/>
              </a:rPr>
              <a:t>is </a:t>
            </a:r>
            <a:r>
              <a:rPr dirty="0" sz="2500" spc="-50">
                <a:latin typeface="Arial"/>
                <a:cs typeface="Arial"/>
              </a:rPr>
              <a:t>important</a:t>
            </a:r>
            <a:r>
              <a:rPr dirty="0" sz="2500" spc="-370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too.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2500" spc="-55">
                <a:latin typeface="Arial"/>
                <a:cs typeface="Arial"/>
              </a:rPr>
              <a:t>We’ve </a:t>
            </a:r>
            <a:r>
              <a:rPr dirty="0" sz="2500" spc="-35">
                <a:latin typeface="Arial"/>
                <a:cs typeface="Arial"/>
              </a:rPr>
              <a:t>set </a:t>
            </a:r>
            <a:r>
              <a:rPr dirty="0" sz="2500" spc="-30">
                <a:latin typeface="Arial"/>
                <a:cs typeface="Arial"/>
              </a:rPr>
              <a:t>up </a:t>
            </a:r>
            <a:r>
              <a:rPr dirty="0" sz="2500" spc="-40">
                <a:latin typeface="Arial"/>
                <a:cs typeface="Arial"/>
              </a:rPr>
              <a:t>rest </a:t>
            </a:r>
            <a:r>
              <a:rPr dirty="0" sz="2500" spc="-45">
                <a:latin typeface="Arial"/>
                <a:cs typeface="Arial"/>
              </a:rPr>
              <a:t>centres </a:t>
            </a:r>
            <a:r>
              <a:rPr dirty="0" sz="2500" spc="-70">
                <a:latin typeface="Arial"/>
                <a:cs typeface="Arial"/>
              </a:rPr>
              <a:t>differently, </a:t>
            </a:r>
            <a:r>
              <a:rPr dirty="0" sz="2500" spc="-40">
                <a:latin typeface="Arial"/>
                <a:cs typeface="Arial"/>
              </a:rPr>
              <a:t>but one </a:t>
            </a:r>
            <a:r>
              <a:rPr dirty="0" sz="2500" spc="-55">
                <a:latin typeface="Arial"/>
                <a:cs typeface="Arial"/>
              </a:rPr>
              <a:t>we  </a:t>
            </a:r>
            <a:r>
              <a:rPr dirty="0" sz="2500" spc="-35">
                <a:latin typeface="Arial"/>
                <a:cs typeface="Arial"/>
              </a:rPr>
              <a:t>set </a:t>
            </a:r>
            <a:r>
              <a:rPr dirty="0" sz="2500" spc="-30">
                <a:latin typeface="Arial"/>
                <a:cs typeface="Arial"/>
              </a:rPr>
              <a:t>up </a:t>
            </a:r>
            <a:r>
              <a:rPr dirty="0" sz="2500" spc="-50">
                <a:latin typeface="Arial"/>
                <a:cs typeface="Arial"/>
              </a:rPr>
              <a:t>during </a:t>
            </a:r>
            <a:r>
              <a:rPr dirty="0" sz="2500" spc="-45">
                <a:latin typeface="Arial"/>
                <a:cs typeface="Arial"/>
              </a:rPr>
              <a:t>recent </a:t>
            </a:r>
            <a:r>
              <a:rPr dirty="0" sz="2500" spc="-40">
                <a:latin typeface="Arial"/>
                <a:cs typeface="Arial"/>
              </a:rPr>
              <a:t>flooding </a:t>
            </a:r>
            <a:r>
              <a:rPr dirty="0" sz="2500" spc="-50">
                <a:latin typeface="Arial"/>
                <a:cs typeface="Arial"/>
              </a:rPr>
              <a:t>worked </a:t>
            </a:r>
            <a:r>
              <a:rPr dirty="0" sz="2500" spc="-45">
                <a:latin typeface="Arial"/>
                <a:cs typeface="Arial"/>
              </a:rPr>
              <a:t>really</a:t>
            </a:r>
            <a:r>
              <a:rPr dirty="0" sz="2500" spc="-450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well…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99400" y="2032000"/>
            <a:ext cx="5105400" cy="452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98" y="4217937"/>
            <a:ext cx="571690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0" spc="-160">
                <a:solidFill>
                  <a:srgbClr val="9D1F21"/>
                </a:solidFill>
              </a:rPr>
              <a:t>Introduction</a:t>
            </a:r>
            <a:endParaRPr sz="8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902843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627B80"/>
                </a:solidFill>
              </a:rPr>
              <a:t>2.4 </a:t>
            </a:r>
            <a:r>
              <a:rPr dirty="0" sz="5500" spc="-105">
                <a:solidFill>
                  <a:srgbClr val="627B80"/>
                </a:solidFill>
              </a:rPr>
              <a:t>Auxiliary </a:t>
            </a:r>
            <a:r>
              <a:rPr dirty="0" sz="5500" spc="-100">
                <a:solidFill>
                  <a:srgbClr val="627B80"/>
                </a:solidFill>
              </a:rPr>
              <a:t>hospitals</a:t>
            </a:r>
            <a:r>
              <a:rPr dirty="0" sz="5500" spc="-735">
                <a:solidFill>
                  <a:srgbClr val="627B80"/>
                </a:solidFill>
              </a:rPr>
              <a:t> </a:t>
            </a:r>
            <a:r>
              <a:rPr dirty="0" sz="5500" spc="-110">
                <a:solidFill>
                  <a:srgbClr val="627B80"/>
                </a:solidFill>
              </a:rPr>
              <a:t>today</a:t>
            </a:r>
            <a:endParaRPr sz="55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6530" marR="367030" indent="-163830">
              <a:lnSpc>
                <a:spcPct val="100000"/>
              </a:lnSpc>
              <a:spcBef>
                <a:spcPts val="100"/>
              </a:spcBef>
              <a:buClr>
                <a:srgbClr val="EE2A24"/>
              </a:buClr>
              <a:buFont typeface="Arial"/>
              <a:buChar char="-"/>
              <a:tabLst>
                <a:tab pos="176530" algn="l"/>
              </a:tabLst>
            </a:pPr>
            <a:r>
              <a:rPr dirty="0" spc="-25"/>
              <a:t>As </a:t>
            </a:r>
            <a:r>
              <a:rPr dirty="0" spc="-35"/>
              <a:t>you </a:t>
            </a:r>
            <a:r>
              <a:rPr dirty="0" spc="-40"/>
              <a:t>come in, there </a:t>
            </a:r>
            <a:r>
              <a:rPr dirty="0" spc="-30"/>
              <a:t>is </a:t>
            </a:r>
            <a:r>
              <a:rPr dirty="0"/>
              <a:t>a </a:t>
            </a:r>
            <a:r>
              <a:rPr dirty="0" spc="-45"/>
              <a:t>reception </a:t>
            </a:r>
            <a:r>
              <a:rPr dirty="0" spc="-55"/>
              <a:t>area  </a:t>
            </a:r>
            <a:r>
              <a:rPr dirty="0" spc="-45"/>
              <a:t>where </a:t>
            </a:r>
            <a:r>
              <a:rPr dirty="0" spc="-50"/>
              <a:t>everyone </a:t>
            </a:r>
            <a:r>
              <a:rPr dirty="0" spc="-30"/>
              <a:t>is </a:t>
            </a:r>
            <a:r>
              <a:rPr dirty="0" spc="-45"/>
              <a:t>signed-in </a:t>
            </a:r>
            <a:r>
              <a:rPr dirty="0" spc="-40"/>
              <a:t>and</a:t>
            </a:r>
            <a:r>
              <a:rPr dirty="0" spc="-409"/>
              <a:t> </a:t>
            </a:r>
            <a:r>
              <a:rPr dirty="0" spc="-50"/>
              <a:t>signed-out.</a:t>
            </a:r>
          </a:p>
          <a:p>
            <a:pPr marL="193675" marR="741680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Font typeface="Arial"/>
              <a:buChar char="-"/>
              <a:tabLst>
                <a:tab pos="194310" algn="l"/>
              </a:tabLst>
            </a:pPr>
            <a:r>
              <a:rPr dirty="0" spc="-40"/>
              <a:t>After </a:t>
            </a:r>
            <a:r>
              <a:rPr dirty="0" spc="-45"/>
              <a:t>you’ve been signed-in, </a:t>
            </a:r>
            <a:r>
              <a:rPr dirty="0" spc="-30"/>
              <a:t>we </a:t>
            </a:r>
            <a:r>
              <a:rPr dirty="0" spc="-45"/>
              <a:t>have</a:t>
            </a:r>
            <a:r>
              <a:rPr dirty="0" spc="-455"/>
              <a:t> </a:t>
            </a:r>
            <a:r>
              <a:rPr dirty="0" spc="-50"/>
              <a:t>tea,  coffee, </a:t>
            </a:r>
            <a:r>
              <a:rPr dirty="0" spc="-40"/>
              <a:t>food, and</a:t>
            </a:r>
            <a:r>
              <a:rPr dirty="0" spc="-229"/>
              <a:t> </a:t>
            </a:r>
            <a:r>
              <a:rPr dirty="0" spc="-50"/>
              <a:t>refreshments.</a:t>
            </a:r>
          </a:p>
          <a:p>
            <a:pPr algn="just" marL="193675" marR="7905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Font typeface="Arial"/>
              <a:buChar char="-"/>
              <a:tabLst>
                <a:tab pos="194310" algn="l"/>
              </a:tabLst>
            </a:pPr>
            <a:r>
              <a:rPr dirty="0" spc="-35"/>
              <a:t>The </a:t>
            </a:r>
            <a:r>
              <a:rPr dirty="0" spc="-40"/>
              <a:t>Red </a:t>
            </a:r>
            <a:r>
              <a:rPr dirty="0" spc="-45"/>
              <a:t>Cross </a:t>
            </a:r>
            <a:r>
              <a:rPr dirty="0" spc="-30"/>
              <a:t>is </a:t>
            </a:r>
            <a:r>
              <a:rPr dirty="0" spc="-40"/>
              <a:t>there </a:t>
            </a:r>
            <a:r>
              <a:rPr dirty="0" spc="-45"/>
              <a:t>with clothing </a:t>
            </a:r>
            <a:r>
              <a:rPr dirty="0" spc="-55"/>
              <a:t>and  </a:t>
            </a:r>
            <a:r>
              <a:rPr dirty="0" spc="-50"/>
              <a:t>practical </a:t>
            </a:r>
            <a:r>
              <a:rPr dirty="0" spc="-45"/>
              <a:t>support </a:t>
            </a:r>
            <a:r>
              <a:rPr dirty="0" spc="-50"/>
              <a:t>including pharmacy</a:t>
            </a:r>
            <a:r>
              <a:rPr dirty="0" spc="-320"/>
              <a:t> </a:t>
            </a:r>
            <a:r>
              <a:rPr dirty="0" spc="-55"/>
              <a:t>and  </a:t>
            </a:r>
            <a:r>
              <a:rPr dirty="0" spc="-30"/>
              <a:t>first </a:t>
            </a:r>
            <a:r>
              <a:rPr dirty="0" spc="-40"/>
              <a:t>aid</a:t>
            </a:r>
            <a:r>
              <a:rPr dirty="0" spc="-180"/>
              <a:t> </a:t>
            </a:r>
            <a:r>
              <a:rPr dirty="0" spc="-50"/>
              <a:t>support.</a:t>
            </a:r>
          </a:p>
          <a:p>
            <a:pPr marL="193675" marR="5080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Font typeface="Arial"/>
              <a:buChar char="-"/>
              <a:tabLst>
                <a:tab pos="194310" algn="l"/>
              </a:tabLst>
            </a:pPr>
            <a:r>
              <a:rPr dirty="0" spc="-50"/>
              <a:t>Cubicles </a:t>
            </a:r>
            <a:r>
              <a:rPr dirty="0" spc="-45"/>
              <a:t>have been built with tables </a:t>
            </a:r>
            <a:r>
              <a:rPr dirty="0" spc="-40"/>
              <a:t>and</a:t>
            </a:r>
            <a:r>
              <a:rPr dirty="0" spc="-459"/>
              <a:t> </a:t>
            </a:r>
            <a:r>
              <a:rPr dirty="0" spc="-50"/>
              <a:t>chairs  inside, </a:t>
            </a:r>
            <a:r>
              <a:rPr dirty="0" spc="-45"/>
              <a:t>where </a:t>
            </a:r>
            <a:r>
              <a:rPr dirty="0" spc="-50"/>
              <a:t>people </a:t>
            </a:r>
            <a:r>
              <a:rPr dirty="0" spc="-35"/>
              <a:t>can </a:t>
            </a:r>
            <a:r>
              <a:rPr dirty="0" spc="-40"/>
              <a:t>talk </a:t>
            </a:r>
            <a:r>
              <a:rPr dirty="0" spc="-45"/>
              <a:t>with someone </a:t>
            </a:r>
            <a:r>
              <a:rPr dirty="0" spc="-55"/>
              <a:t>in  </a:t>
            </a:r>
            <a:r>
              <a:rPr dirty="0" spc="-50"/>
              <a:t>private, </a:t>
            </a:r>
            <a:r>
              <a:rPr dirty="0" spc="-45"/>
              <a:t>rather </a:t>
            </a:r>
            <a:r>
              <a:rPr dirty="0" spc="-40"/>
              <a:t>than </a:t>
            </a:r>
            <a:r>
              <a:rPr dirty="0" spc="-30"/>
              <a:t>in </a:t>
            </a:r>
            <a:r>
              <a:rPr dirty="0" spc="-40"/>
              <a:t>front </a:t>
            </a:r>
            <a:r>
              <a:rPr dirty="0" spc="-30"/>
              <a:t>of</a:t>
            </a:r>
            <a:r>
              <a:rPr dirty="0" spc="-425"/>
              <a:t> </a:t>
            </a:r>
            <a:r>
              <a:rPr dirty="0" spc="-55"/>
              <a:t>others.</a:t>
            </a:r>
          </a:p>
          <a:p>
            <a:pPr marL="193675" marR="660400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Font typeface="Arial"/>
              <a:buChar char="-"/>
              <a:tabLst>
                <a:tab pos="194310" algn="l"/>
              </a:tabLst>
            </a:pPr>
            <a:r>
              <a:rPr dirty="0" spc="-40"/>
              <a:t>There</a:t>
            </a:r>
            <a:r>
              <a:rPr dirty="0" spc="-110"/>
              <a:t> </a:t>
            </a:r>
            <a:r>
              <a:rPr dirty="0" spc="-30"/>
              <a:t>is</a:t>
            </a:r>
            <a:r>
              <a:rPr dirty="0" spc="-110"/>
              <a:t> </a:t>
            </a:r>
            <a:r>
              <a:rPr dirty="0"/>
              <a:t>a</a:t>
            </a:r>
            <a:r>
              <a:rPr dirty="0" spc="-114"/>
              <a:t> </a:t>
            </a:r>
            <a:r>
              <a:rPr dirty="0" spc="-55"/>
              <a:t>pet’s</a:t>
            </a:r>
            <a:r>
              <a:rPr dirty="0" spc="-105"/>
              <a:t> </a:t>
            </a:r>
            <a:r>
              <a:rPr dirty="0" spc="-45"/>
              <a:t>area</a:t>
            </a:r>
            <a:r>
              <a:rPr dirty="0" spc="-110"/>
              <a:t> </a:t>
            </a:r>
            <a:r>
              <a:rPr dirty="0" spc="-40"/>
              <a:t>and</a:t>
            </a:r>
            <a:r>
              <a:rPr dirty="0" spc="-114"/>
              <a:t> </a:t>
            </a:r>
            <a:r>
              <a:rPr dirty="0"/>
              <a:t>a</a:t>
            </a:r>
            <a:r>
              <a:rPr dirty="0" spc="-110"/>
              <a:t> </a:t>
            </a:r>
            <a:r>
              <a:rPr dirty="0" spc="-50"/>
              <a:t>children’s</a:t>
            </a:r>
            <a:r>
              <a:rPr dirty="0" spc="-105"/>
              <a:t> </a:t>
            </a:r>
            <a:r>
              <a:rPr dirty="0" spc="-55"/>
              <a:t>area  </a:t>
            </a:r>
            <a:r>
              <a:rPr dirty="0" spc="-45"/>
              <a:t>where</a:t>
            </a:r>
            <a:r>
              <a:rPr dirty="0" spc="-114"/>
              <a:t> </a:t>
            </a:r>
            <a:r>
              <a:rPr dirty="0" spc="-30"/>
              <a:t>we</a:t>
            </a:r>
            <a:r>
              <a:rPr dirty="0" spc="-110"/>
              <a:t> </a:t>
            </a:r>
            <a:r>
              <a:rPr dirty="0" spc="-45"/>
              <a:t>have</a:t>
            </a:r>
            <a:r>
              <a:rPr dirty="0" spc="-110"/>
              <a:t> </a:t>
            </a:r>
            <a:r>
              <a:rPr dirty="0" spc="-35"/>
              <a:t>set</a:t>
            </a:r>
            <a:r>
              <a:rPr dirty="0" spc="-105"/>
              <a:t> </a:t>
            </a:r>
            <a:r>
              <a:rPr dirty="0" spc="-30"/>
              <a:t>up</a:t>
            </a:r>
            <a:r>
              <a:rPr dirty="0" spc="-110"/>
              <a:t> </a:t>
            </a:r>
            <a:r>
              <a:rPr dirty="0"/>
              <a:t>a</a:t>
            </a:r>
            <a:r>
              <a:rPr dirty="0" spc="-110"/>
              <a:t> </a:t>
            </a:r>
            <a:r>
              <a:rPr dirty="0" spc="-25"/>
              <a:t>film</a:t>
            </a:r>
            <a:r>
              <a:rPr dirty="0" spc="-105"/>
              <a:t> </a:t>
            </a:r>
            <a:r>
              <a:rPr dirty="0"/>
              <a:t>–</a:t>
            </a:r>
            <a:r>
              <a:rPr dirty="0" spc="-110"/>
              <a:t> </a:t>
            </a:r>
            <a:r>
              <a:rPr dirty="0" spc="-25"/>
              <a:t>to</a:t>
            </a:r>
            <a:r>
              <a:rPr dirty="0" spc="-105"/>
              <a:t> </a:t>
            </a:r>
            <a:r>
              <a:rPr dirty="0" spc="-40"/>
              <a:t>keep</a:t>
            </a:r>
            <a:r>
              <a:rPr dirty="0" spc="-105"/>
              <a:t> </a:t>
            </a:r>
            <a:r>
              <a:rPr dirty="0" spc="-50"/>
              <a:t>the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6885948"/>
            <a:ext cx="6673215" cy="180340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1100"/>
              </a:spcBef>
            </a:pPr>
            <a:r>
              <a:rPr dirty="0" sz="2500" spc="-45">
                <a:latin typeface="Arial"/>
                <a:cs typeface="Arial"/>
              </a:rPr>
              <a:t>children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occupied.</a:t>
            </a:r>
            <a:endParaRPr sz="2500">
              <a:latin typeface="Arial"/>
              <a:cs typeface="Arial"/>
            </a:endParaRPr>
          </a:p>
          <a:p>
            <a:pPr marL="193675" marR="5080" indent="-181610">
              <a:lnSpc>
                <a:spcPct val="100000"/>
              </a:lnSpc>
              <a:spcBef>
                <a:spcPts val="1000"/>
              </a:spcBef>
            </a:pPr>
            <a:r>
              <a:rPr dirty="0" sz="2500" b="1">
                <a:solidFill>
                  <a:srgbClr val="EE2A24"/>
                </a:solidFill>
                <a:latin typeface="Arial"/>
                <a:cs typeface="Arial"/>
              </a:rPr>
              <a:t>-</a:t>
            </a:r>
            <a:r>
              <a:rPr dirty="0" sz="2500" spc="-105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We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included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a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quiet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40">
                <a:latin typeface="Arial"/>
                <a:cs typeface="Arial"/>
              </a:rPr>
              <a:t>space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where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people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35">
                <a:latin typeface="Arial"/>
                <a:cs typeface="Arial"/>
              </a:rPr>
              <a:t>can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go  </a:t>
            </a:r>
            <a:r>
              <a:rPr dirty="0" sz="2500" spc="-40">
                <a:latin typeface="Arial"/>
                <a:cs typeface="Arial"/>
              </a:rPr>
              <a:t>and </a:t>
            </a:r>
            <a:r>
              <a:rPr dirty="0" sz="2500" spc="-45">
                <a:latin typeface="Arial"/>
                <a:cs typeface="Arial"/>
              </a:rPr>
              <a:t>relax, </a:t>
            </a:r>
            <a:r>
              <a:rPr dirty="0" sz="2500" spc="-40">
                <a:latin typeface="Arial"/>
                <a:cs typeface="Arial"/>
              </a:rPr>
              <a:t>and not feel they </a:t>
            </a:r>
            <a:r>
              <a:rPr dirty="0" sz="2500" spc="-45">
                <a:latin typeface="Arial"/>
                <a:cs typeface="Arial"/>
              </a:rPr>
              <a:t>have </a:t>
            </a:r>
            <a:r>
              <a:rPr dirty="0" sz="2500" spc="-25">
                <a:latin typeface="Arial"/>
                <a:cs typeface="Arial"/>
              </a:rPr>
              <a:t>to </a:t>
            </a:r>
            <a:r>
              <a:rPr dirty="0" sz="2500" spc="-30">
                <a:latin typeface="Arial"/>
                <a:cs typeface="Arial"/>
              </a:rPr>
              <a:t>be </a:t>
            </a:r>
            <a:r>
              <a:rPr dirty="0" sz="2500" spc="-55">
                <a:latin typeface="Arial"/>
                <a:cs typeface="Arial"/>
              </a:rPr>
              <a:t>around  </a:t>
            </a:r>
            <a:r>
              <a:rPr dirty="0" sz="2500" spc="-40">
                <a:latin typeface="Arial"/>
                <a:cs typeface="Arial"/>
              </a:rPr>
              <a:t>big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groups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30">
                <a:latin typeface="Arial"/>
                <a:cs typeface="Arial"/>
              </a:rPr>
              <a:t>of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others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30">
                <a:latin typeface="Arial"/>
                <a:cs typeface="Arial"/>
              </a:rPr>
              <a:t>if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0">
                <a:latin typeface="Arial"/>
                <a:cs typeface="Arial"/>
              </a:rPr>
              <a:t>they</a:t>
            </a:r>
            <a:r>
              <a:rPr dirty="0" sz="2500" spc="-100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don’t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want</a:t>
            </a:r>
            <a:r>
              <a:rPr dirty="0" sz="2500" spc="-105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to</a:t>
            </a:r>
            <a:r>
              <a:rPr dirty="0" sz="2500" spc="-100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be.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99400" y="2032000"/>
            <a:ext cx="5105400" cy="452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54950" y="7139948"/>
            <a:ext cx="458978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0"/>
              </a:spcBef>
            </a:pPr>
            <a:r>
              <a:rPr dirty="0" sz="2500" b="1">
                <a:solidFill>
                  <a:srgbClr val="EE2A24"/>
                </a:solidFill>
                <a:latin typeface="Arial"/>
                <a:cs typeface="Arial"/>
              </a:rPr>
              <a:t>- </a:t>
            </a:r>
            <a:r>
              <a:rPr dirty="0" sz="2500" spc="-50">
                <a:latin typeface="Arial"/>
                <a:cs typeface="Arial"/>
              </a:rPr>
              <a:t>We </a:t>
            </a:r>
            <a:r>
              <a:rPr dirty="0" sz="2500" spc="-45">
                <a:latin typeface="Arial"/>
                <a:cs typeface="Arial"/>
              </a:rPr>
              <a:t>also closed </a:t>
            </a:r>
            <a:r>
              <a:rPr dirty="0" sz="2500" spc="-55">
                <a:latin typeface="Arial"/>
                <a:cs typeface="Arial"/>
              </a:rPr>
              <a:t>off </a:t>
            </a:r>
            <a:r>
              <a:rPr dirty="0" sz="2500" spc="-35">
                <a:latin typeface="Arial"/>
                <a:cs typeface="Arial"/>
              </a:rPr>
              <a:t>the </a:t>
            </a:r>
            <a:r>
              <a:rPr dirty="0" sz="2500" spc="-55">
                <a:latin typeface="Arial"/>
                <a:cs typeface="Arial"/>
              </a:rPr>
              <a:t>bottom  </a:t>
            </a:r>
            <a:r>
              <a:rPr dirty="0" sz="2500" spc="-40">
                <a:latin typeface="Arial"/>
                <a:cs typeface="Arial"/>
              </a:rPr>
              <a:t>end </a:t>
            </a:r>
            <a:r>
              <a:rPr dirty="0" sz="2500" spc="-30">
                <a:latin typeface="Arial"/>
                <a:cs typeface="Arial"/>
              </a:rPr>
              <a:t>of </a:t>
            </a:r>
            <a:r>
              <a:rPr dirty="0" sz="2500" spc="-35">
                <a:latin typeface="Arial"/>
                <a:cs typeface="Arial"/>
              </a:rPr>
              <a:t>the </a:t>
            </a:r>
            <a:r>
              <a:rPr dirty="0" sz="2500" spc="-45">
                <a:latin typeface="Arial"/>
                <a:cs typeface="Arial"/>
              </a:rPr>
              <a:t>hall </a:t>
            </a:r>
            <a:r>
              <a:rPr dirty="0" sz="2500" spc="-40">
                <a:latin typeface="Arial"/>
                <a:cs typeface="Arial"/>
              </a:rPr>
              <a:t>and </a:t>
            </a:r>
            <a:r>
              <a:rPr dirty="0" sz="2500" spc="-35">
                <a:latin typeface="Arial"/>
                <a:cs typeface="Arial"/>
              </a:rPr>
              <a:t>set </a:t>
            </a:r>
            <a:r>
              <a:rPr dirty="0" sz="2500" spc="-30">
                <a:latin typeface="Arial"/>
                <a:cs typeface="Arial"/>
              </a:rPr>
              <a:t>up </a:t>
            </a:r>
            <a:r>
              <a:rPr dirty="0" sz="2500" spc="-55">
                <a:latin typeface="Arial"/>
                <a:cs typeface="Arial"/>
              </a:rPr>
              <a:t>beds  </a:t>
            </a:r>
            <a:r>
              <a:rPr dirty="0" sz="2500" spc="-50">
                <a:latin typeface="Arial"/>
                <a:cs typeface="Arial"/>
              </a:rPr>
              <a:t>behind </a:t>
            </a:r>
            <a:r>
              <a:rPr dirty="0" sz="2500">
                <a:latin typeface="Arial"/>
                <a:cs typeface="Arial"/>
              </a:rPr>
              <a:t>a </a:t>
            </a:r>
            <a:r>
              <a:rPr dirty="0" sz="2500" spc="-50">
                <a:latin typeface="Arial"/>
                <a:cs typeface="Arial"/>
              </a:rPr>
              <a:t>partition </a:t>
            </a:r>
            <a:r>
              <a:rPr dirty="0" sz="2500">
                <a:latin typeface="Arial"/>
                <a:cs typeface="Arial"/>
              </a:rPr>
              <a:t>– </a:t>
            </a:r>
            <a:r>
              <a:rPr dirty="0" sz="2500" spc="-35">
                <a:latin typeface="Arial"/>
                <a:cs typeface="Arial"/>
              </a:rPr>
              <a:t>the</a:t>
            </a:r>
            <a:r>
              <a:rPr dirty="0" sz="2500" spc="-509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lights </a:t>
            </a:r>
            <a:r>
              <a:rPr dirty="0" sz="2500" spc="-55">
                <a:latin typeface="Arial"/>
                <a:cs typeface="Arial"/>
              </a:rPr>
              <a:t>are  off </a:t>
            </a:r>
            <a:r>
              <a:rPr dirty="0" sz="2500" spc="-40">
                <a:latin typeface="Arial"/>
                <a:cs typeface="Arial"/>
              </a:rPr>
              <a:t>and </a:t>
            </a:r>
            <a:r>
              <a:rPr dirty="0" sz="2500" spc="-30">
                <a:latin typeface="Arial"/>
                <a:cs typeface="Arial"/>
              </a:rPr>
              <a:t>it is </a:t>
            </a:r>
            <a:r>
              <a:rPr dirty="0" sz="2500">
                <a:latin typeface="Arial"/>
                <a:cs typeface="Arial"/>
              </a:rPr>
              <a:t>a </a:t>
            </a:r>
            <a:r>
              <a:rPr dirty="0" sz="2500" spc="-45">
                <a:latin typeface="Arial"/>
                <a:cs typeface="Arial"/>
              </a:rPr>
              <a:t>quiet</a:t>
            </a:r>
            <a:r>
              <a:rPr dirty="0" sz="2500" spc="-490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area.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902843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2.4 </a:t>
            </a:r>
            <a:r>
              <a:rPr dirty="0" sz="5500" spc="-105">
                <a:solidFill>
                  <a:srgbClr val="9D1F21"/>
                </a:solidFill>
              </a:rPr>
              <a:t>Auxiliary </a:t>
            </a:r>
            <a:r>
              <a:rPr dirty="0" sz="5500" spc="-100">
                <a:solidFill>
                  <a:srgbClr val="9D1F21"/>
                </a:solidFill>
              </a:rPr>
              <a:t>hospitals</a:t>
            </a:r>
            <a:r>
              <a:rPr dirty="0" sz="5500" spc="-73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today</a:t>
            </a:r>
            <a:endParaRPr sz="5500"/>
          </a:p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805948"/>
            <a:ext cx="5488305" cy="701040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1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z="2500" spc="-45" b="1">
                <a:latin typeface="Arial"/>
                <a:cs typeface="Arial"/>
              </a:rPr>
              <a:t>Easily</a:t>
            </a:r>
            <a:r>
              <a:rPr dirty="0" sz="2500" spc="-105" b="1">
                <a:latin typeface="Arial"/>
                <a:cs typeface="Arial"/>
              </a:rPr>
              <a:t> </a:t>
            </a:r>
            <a:r>
              <a:rPr dirty="0" sz="2500" spc="-55" b="1">
                <a:latin typeface="Arial"/>
                <a:cs typeface="Arial"/>
              </a:rPr>
              <a:t>accessible?</a:t>
            </a:r>
            <a:endParaRPr sz="25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z="2500" spc="-40" b="1">
                <a:latin typeface="Arial"/>
                <a:cs typeface="Arial"/>
              </a:rPr>
              <a:t>Car </a:t>
            </a:r>
            <a:r>
              <a:rPr dirty="0" sz="2500" spc="-45" b="1">
                <a:latin typeface="Arial"/>
                <a:cs typeface="Arial"/>
              </a:rPr>
              <a:t>parking</a:t>
            </a:r>
            <a:r>
              <a:rPr dirty="0" sz="2500" spc="-170" b="1">
                <a:latin typeface="Arial"/>
                <a:cs typeface="Arial"/>
              </a:rPr>
              <a:t> </a:t>
            </a:r>
            <a:r>
              <a:rPr dirty="0" sz="2500" spc="-55" b="1">
                <a:latin typeface="Arial"/>
                <a:cs typeface="Arial"/>
              </a:rPr>
              <a:t>area?</a:t>
            </a:r>
            <a:endParaRPr sz="2500">
              <a:latin typeface="Arial"/>
              <a:cs typeface="Arial"/>
            </a:endParaRPr>
          </a:p>
          <a:p>
            <a:pPr marL="193675" marR="51371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z="2500" spc="-40" b="1">
                <a:latin typeface="Arial"/>
                <a:cs typeface="Arial"/>
              </a:rPr>
              <a:t>Level </a:t>
            </a:r>
            <a:r>
              <a:rPr dirty="0" sz="2500" spc="-50" b="1">
                <a:latin typeface="Arial"/>
                <a:cs typeface="Arial"/>
              </a:rPr>
              <a:t>access </a:t>
            </a:r>
            <a:r>
              <a:rPr dirty="0" sz="2500" spc="-25" b="1">
                <a:latin typeface="Arial"/>
                <a:cs typeface="Arial"/>
              </a:rPr>
              <a:t>to </a:t>
            </a:r>
            <a:r>
              <a:rPr dirty="0" sz="2500" spc="-35" b="1">
                <a:latin typeface="Arial"/>
                <a:cs typeface="Arial"/>
              </a:rPr>
              <a:t>the </a:t>
            </a:r>
            <a:r>
              <a:rPr dirty="0" sz="2500" spc="-50" b="1">
                <a:latin typeface="Arial"/>
                <a:cs typeface="Arial"/>
              </a:rPr>
              <a:t>entrance or  </a:t>
            </a:r>
            <a:r>
              <a:rPr dirty="0" sz="2500" spc="-30" b="1">
                <a:latin typeface="Arial"/>
                <a:cs typeface="Arial"/>
              </a:rPr>
              <a:t>an </a:t>
            </a:r>
            <a:r>
              <a:rPr dirty="0" sz="2500" spc="-50" b="1">
                <a:latin typeface="Arial"/>
                <a:cs typeface="Arial"/>
              </a:rPr>
              <a:t>entrance </a:t>
            </a:r>
            <a:r>
              <a:rPr dirty="0" sz="2500" spc="-35" b="1">
                <a:latin typeface="Arial"/>
                <a:cs typeface="Arial"/>
              </a:rPr>
              <a:t>for </a:t>
            </a:r>
            <a:r>
              <a:rPr dirty="0" sz="2500" spc="-45" b="1">
                <a:latin typeface="Arial"/>
                <a:cs typeface="Arial"/>
              </a:rPr>
              <a:t>disabled</a:t>
            </a:r>
            <a:r>
              <a:rPr dirty="0" sz="2500" spc="-360" b="1">
                <a:latin typeface="Arial"/>
                <a:cs typeface="Arial"/>
              </a:rPr>
              <a:t> </a:t>
            </a:r>
            <a:r>
              <a:rPr dirty="0" sz="2500" spc="-50" b="1">
                <a:latin typeface="Arial"/>
                <a:cs typeface="Arial"/>
              </a:rPr>
              <a:t>people?</a:t>
            </a:r>
            <a:endParaRPr sz="250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82245" algn="l"/>
              </a:tabLst>
            </a:pPr>
            <a:r>
              <a:rPr dirty="0" sz="2500" b="1">
                <a:latin typeface="Arial"/>
                <a:cs typeface="Arial"/>
              </a:rPr>
              <a:t>A</a:t>
            </a:r>
            <a:r>
              <a:rPr dirty="0" sz="2500" spc="-204" b="1">
                <a:latin typeface="Arial"/>
                <a:cs typeface="Arial"/>
              </a:rPr>
              <a:t> </a:t>
            </a:r>
            <a:r>
              <a:rPr dirty="0" sz="2500" spc="-40" b="1">
                <a:latin typeface="Arial"/>
                <a:cs typeface="Arial"/>
              </a:rPr>
              <a:t>large</a:t>
            </a:r>
            <a:r>
              <a:rPr dirty="0" sz="2500" spc="-114" b="1">
                <a:latin typeface="Arial"/>
                <a:cs typeface="Arial"/>
              </a:rPr>
              <a:t> </a:t>
            </a:r>
            <a:r>
              <a:rPr dirty="0" sz="2500" spc="-50" b="1">
                <a:latin typeface="Arial"/>
                <a:cs typeface="Arial"/>
              </a:rPr>
              <a:t>room/hall</a:t>
            </a:r>
            <a:r>
              <a:rPr dirty="0" sz="2500" spc="-114" b="1">
                <a:latin typeface="Arial"/>
                <a:cs typeface="Arial"/>
              </a:rPr>
              <a:t> </a:t>
            </a:r>
            <a:r>
              <a:rPr dirty="0" sz="2500" spc="-35" b="1">
                <a:latin typeface="Arial"/>
                <a:cs typeface="Arial"/>
              </a:rPr>
              <a:t>for</a:t>
            </a:r>
            <a:r>
              <a:rPr dirty="0" sz="2500" spc="-110" b="1">
                <a:latin typeface="Arial"/>
                <a:cs typeface="Arial"/>
              </a:rPr>
              <a:t> </a:t>
            </a:r>
            <a:r>
              <a:rPr dirty="0" sz="2500" b="1">
                <a:latin typeface="Arial"/>
                <a:cs typeface="Arial"/>
              </a:rPr>
              <a:t>a</a:t>
            </a:r>
            <a:r>
              <a:rPr dirty="0" sz="2500" spc="-114" b="1">
                <a:latin typeface="Arial"/>
                <a:cs typeface="Arial"/>
              </a:rPr>
              <a:t> </a:t>
            </a:r>
            <a:r>
              <a:rPr dirty="0" sz="2500" spc="-45" b="1">
                <a:latin typeface="Arial"/>
                <a:cs typeface="Arial"/>
              </a:rPr>
              <a:t>holding</a:t>
            </a:r>
            <a:r>
              <a:rPr dirty="0" sz="2500" spc="-114" b="1">
                <a:latin typeface="Arial"/>
                <a:cs typeface="Arial"/>
              </a:rPr>
              <a:t> </a:t>
            </a:r>
            <a:r>
              <a:rPr dirty="0" sz="2500" spc="-55" b="1">
                <a:latin typeface="Arial"/>
                <a:cs typeface="Arial"/>
              </a:rPr>
              <a:t>area?</a:t>
            </a:r>
            <a:endParaRPr sz="250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82245" algn="l"/>
              </a:tabLst>
            </a:pPr>
            <a:r>
              <a:rPr dirty="0" sz="2500" b="1">
                <a:latin typeface="Arial"/>
                <a:cs typeface="Arial"/>
              </a:rPr>
              <a:t>A </a:t>
            </a:r>
            <a:r>
              <a:rPr dirty="0" sz="2500" spc="-45" b="1">
                <a:latin typeface="Arial"/>
                <a:cs typeface="Arial"/>
              </a:rPr>
              <a:t>room </a:t>
            </a:r>
            <a:r>
              <a:rPr dirty="0" sz="2500" spc="-35" b="1">
                <a:latin typeface="Arial"/>
                <a:cs typeface="Arial"/>
              </a:rPr>
              <a:t>for </a:t>
            </a:r>
            <a:r>
              <a:rPr dirty="0" sz="2500" spc="-45" b="1">
                <a:latin typeface="Arial"/>
                <a:cs typeface="Arial"/>
              </a:rPr>
              <a:t>private</a:t>
            </a:r>
            <a:r>
              <a:rPr dirty="0" sz="2500" spc="-445" b="1">
                <a:latin typeface="Arial"/>
                <a:cs typeface="Arial"/>
              </a:rPr>
              <a:t> </a:t>
            </a:r>
            <a:r>
              <a:rPr dirty="0" sz="2500" spc="-50" b="1">
                <a:latin typeface="Arial"/>
                <a:cs typeface="Arial"/>
              </a:rPr>
              <a:t>interviewing?</a:t>
            </a:r>
            <a:endParaRPr sz="25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z="2500" spc="-45" b="1">
                <a:latin typeface="Arial"/>
                <a:cs typeface="Arial"/>
              </a:rPr>
              <a:t>Basic </a:t>
            </a:r>
            <a:r>
              <a:rPr dirty="0" sz="2500" spc="-50" b="1">
                <a:latin typeface="Arial"/>
                <a:cs typeface="Arial"/>
              </a:rPr>
              <a:t>kitchen</a:t>
            </a:r>
            <a:r>
              <a:rPr dirty="0" sz="2500" spc="-175" b="1">
                <a:latin typeface="Arial"/>
                <a:cs typeface="Arial"/>
              </a:rPr>
              <a:t> </a:t>
            </a:r>
            <a:r>
              <a:rPr dirty="0" sz="2500" spc="-50" b="1">
                <a:latin typeface="Arial"/>
                <a:cs typeface="Arial"/>
              </a:rPr>
              <a:t>facilities?</a:t>
            </a:r>
            <a:endParaRPr sz="25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z="2500" spc="-50" b="1">
                <a:latin typeface="Arial"/>
                <a:cs typeface="Arial"/>
              </a:rPr>
              <a:t>Food</a:t>
            </a:r>
            <a:endParaRPr sz="2500">
              <a:latin typeface="Arial"/>
              <a:cs typeface="Arial"/>
            </a:endParaRPr>
          </a:p>
          <a:p>
            <a:pPr marL="193675" marR="457834">
              <a:lnSpc>
                <a:spcPct val="100000"/>
              </a:lnSpc>
            </a:pPr>
            <a:r>
              <a:rPr dirty="0" sz="2500" spc="-45">
                <a:latin typeface="Arial"/>
                <a:cs typeface="Arial"/>
              </a:rPr>
              <a:t>(taking into </a:t>
            </a:r>
            <a:r>
              <a:rPr dirty="0" sz="2500" spc="-50">
                <a:latin typeface="Arial"/>
                <a:cs typeface="Arial"/>
              </a:rPr>
              <a:t>account</a:t>
            </a:r>
            <a:r>
              <a:rPr dirty="0" sz="2500" spc="-270">
                <a:latin typeface="Arial"/>
                <a:cs typeface="Arial"/>
              </a:rPr>
              <a:t> </a:t>
            </a:r>
            <a:r>
              <a:rPr dirty="0" sz="2500" spc="-55">
                <a:latin typeface="Arial"/>
                <a:cs typeface="Arial"/>
              </a:rPr>
              <a:t>dietary/medical/  allergy/cultural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45">
                <a:latin typeface="Arial"/>
                <a:cs typeface="Arial"/>
              </a:rPr>
              <a:t>factors)</a:t>
            </a:r>
            <a:r>
              <a:rPr dirty="0" sz="2500" spc="-45" b="1">
                <a:latin typeface="Arial"/>
                <a:cs typeface="Arial"/>
              </a:rPr>
              <a:t>?</a:t>
            </a:r>
            <a:endParaRPr sz="2500">
              <a:latin typeface="Arial"/>
              <a:cs typeface="Arial"/>
            </a:endParaRPr>
          </a:p>
          <a:p>
            <a:pPr marL="193675" marR="1007744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z="2500" spc="-60" b="1">
                <a:latin typeface="Arial"/>
                <a:cs typeface="Arial"/>
              </a:rPr>
              <a:t>Washing/toilet </a:t>
            </a:r>
            <a:r>
              <a:rPr dirty="0" sz="2500" spc="-50" b="1">
                <a:latin typeface="Arial"/>
                <a:cs typeface="Arial"/>
              </a:rPr>
              <a:t>facilities  </a:t>
            </a:r>
            <a:r>
              <a:rPr dirty="0" sz="2500" spc="-45">
                <a:latin typeface="Arial"/>
                <a:cs typeface="Arial"/>
              </a:rPr>
              <a:t>(including facilities </a:t>
            </a:r>
            <a:r>
              <a:rPr dirty="0" sz="2500" spc="-50">
                <a:latin typeface="Arial"/>
                <a:cs typeface="Arial"/>
              </a:rPr>
              <a:t>accessible</a:t>
            </a:r>
            <a:r>
              <a:rPr dirty="0" sz="2500" spc="-310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to  disabled</a:t>
            </a:r>
            <a:r>
              <a:rPr dirty="0" sz="2500" spc="-110">
                <a:latin typeface="Arial"/>
                <a:cs typeface="Arial"/>
              </a:rPr>
              <a:t> </a:t>
            </a:r>
            <a:r>
              <a:rPr dirty="0" sz="2500" spc="-50">
                <a:latin typeface="Arial"/>
                <a:cs typeface="Arial"/>
              </a:rPr>
              <a:t>people)</a:t>
            </a:r>
            <a:r>
              <a:rPr dirty="0" sz="2500" spc="-50" b="1">
                <a:latin typeface="Arial"/>
                <a:cs typeface="Arial"/>
              </a:rPr>
              <a:t>?</a:t>
            </a:r>
            <a:endParaRPr sz="25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z="2500" spc="-70" b="1">
                <a:latin typeface="Arial"/>
                <a:cs typeface="Arial"/>
              </a:rPr>
              <a:t>Telephone</a:t>
            </a:r>
            <a:r>
              <a:rPr dirty="0" sz="2500" spc="-110" b="1">
                <a:latin typeface="Arial"/>
                <a:cs typeface="Arial"/>
              </a:rPr>
              <a:t> </a:t>
            </a:r>
            <a:r>
              <a:rPr dirty="0" sz="2500" spc="-55" b="1">
                <a:latin typeface="Arial"/>
                <a:cs typeface="Arial"/>
              </a:rPr>
              <a:t>room?</a:t>
            </a:r>
            <a:endParaRPr sz="2500">
              <a:latin typeface="Arial"/>
              <a:cs typeface="Arial"/>
            </a:endParaRPr>
          </a:p>
          <a:p>
            <a:pPr marL="1936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z="2500" spc="-45" b="1">
                <a:latin typeface="Arial"/>
                <a:cs typeface="Arial"/>
              </a:rPr>
              <a:t>General </a:t>
            </a:r>
            <a:r>
              <a:rPr dirty="0" sz="2500" spc="-55" b="1">
                <a:latin typeface="Arial"/>
                <a:cs typeface="Arial"/>
              </a:rPr>
              <a:t>administration</a:t>
            </a:r>
            <a:r>
              <a:rPr dirty="0" sz="2500" spc="-165" b="1">
                <a:latin typeface="Arial"/>
                <a:cs typeface="Arial"/>
              </a:rPr>
              <a:t> </a:t>
            </a:r>
            <a:r>
              <a:rPr dirty="0" sz="2500" spc="-45" b="1">
                <a:latin typeface="Arial"/>
                <a:cs typeface="Arial"/>
              </a:rPr>
              <a:t>office?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1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pc="-40"/>
              <a:t>Pets</a:t>
            </a:r>
            <a:r>
              <a:rPr dirty="0" spc="-105"/>
              <a:t> </a:t>
            </a:r>
            <a:r>
              <a:rPr dirty="0" spc="-55"/>
              <a:t>area?</a:t>
            </a:r>
          </a:p>
          <a:p>
            <a:pPr marL="1936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pc="-40"/>
              <a:t>First </a:t>
            </a:r>
            <a:r>
              <a:rPr dirty="0" spc="-50"/>
              <a:t>aid/medical advice</a:t>
            </a:r>
            <a:r>
              <a:rPr dirty="0" spc="-240"/>
              <a:t> </a:t>
            </a:r>
            <a:r>
              <a:rPr dirty="0" spc="-55"/>
              <a:t>area?</a:t>
            </a:r>
          </a:p>
          <a:p>
            <a:pPr marL="1936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pc="-40"/>
              <a:t>Staff </a:t>
            </a:r>
            <a:r>
              <a:rPr dirty="0" spc="-45"/>
              <a:t>rest</a:t>
            </a:r>
            <a:r>
              <a:rPr dirty="0" spc="-170"/>
              <a:t> </a:t>
            </a:r>
            <a:r>
              <a:rPr dirty="0" spc="-55"/>
              <a:t>room</a:t>
            </a:r>
          </a:p>
          <a:p>
            <a:pPr algn="ctr" marR="949325">
              <a:lnSpc>
                <a:spcPct val="100000"/>
              </a:lnSpc>
            </a:pPr>
            <a:r>
              <a:rPr dirty="0" spc="-40" b="0">
                <a:latin typeface="Arial"/>
                <a:cs typeface="Arial"/>
              </a:rPr>
              <a:t>(away from all </a:t>
            </a:r>
            <a:r>
              <a:rPr dirty="0" spc="-50" b="0">
                <a:latin typeface="Arial"/>
                <a:cs typeface="Arial"/>
              </a:rPr>
              <a:t>public</a:t>
            </a:r>
            <a:r>
              <a:rPr dirty="0" spc="-315" b="0">
                <a:latin typeface="Arial"/>
                <a:cs typeface="Arial"/>
              </a:rPr>
              <a:t> </a:t>
            </a:r>
            <a:r>
              <a:rPr dirty="0" spc="-50" b="0">
                <a:latin typeface="Arial"/>
                <a:cs typeface="Arial"/>
              </a:rPr>
              <a:t>areas)</a:t>
            </a:r>
            <a:r>
              <a:rPr dirty="0" spc="-50"/>
              <a:t>?</a:t>
            </a:r>
          </a:p>
          <a:p>
            <a:pPr marL="193675" marR="1212850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pc="-45"/>
              <a:t>Help </a:t>
            </a:r>
            <a:r>
              <a:rPr dirty="0" spc="-35"/>
              <a:t>for </a:t>
            </a:r>
            <a:r>
              <a:rPr dirty="0" spc="-45"/>
              <a:t>people </a:t>
            </a:r>
            <a:r>
              <a:rPr dirty="0" spc="-35"/>
              <a:t>who</a:t>
            </a:r>
            <a:r>
              <a:rPr dirty="0" spc="-335"/>
              <a:t> </a:t>
            </a:r>
            <a:r>
              <a:rPr dirty="0" spc="-55"/>
              <a:t>might  </a:t>
            </a:r>
            <a:r>
              <a:rPr dirty="0" spc="-35"/>
              <a:t>not </a:t>
            </a:r>
            <a:r>
              <a:rPr dirty="0" spc="-45"/>
              <a:t>speak</a:t>
            </a:r>
            <a:r>
              <a:rPr dirty="0" spc="-185"/>
              <a:t> </a:t>
            </a:r>
            <a:r>
              <a:rPr dirty="0" spc="-50"/>
              <a:t>English?</a:t>
            </a:r>
          </a:p>
          <a:p>
            <a:pPr marL="1936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pc="-45"/>
              <a:t>Prayer</a:t>
            </a:r>
            <a:r>
              <a:rPr dirty="0" spc="-105"/>
              <a:t> </a:t>
            </a:r>
            <a:r>
              <a:rPr dirty="0" spc="-55"/>
              <a:t>room?</a:t>
            </a:r>
          </a:p>
          <a:p>
            <a:pPr marL="1936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pc="-50"/>
              <a:t>Crèche/play</a:t>
            </a:r>
            <a:r>
              <a:rPr dirty="0" spc="-110"/>
              <a:t> </a:t>
            </a:r>
            <a:r>
              <a:rPr dirty="0" spc="-55"/>
              <a:t>area?</a:t>
            </a:r>
          </a:p>
          <a:p>
            <a:pPr marL="193675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pc="-50"/>
              <a:t>Communal recreation</a:t>
            </a:r>
            <a:r>
              <a:rPr dirty="0" spc="-175"/>
              <a:t> </a:t>
            </a:r>
            <a:r>
              <a:rPr dirty="0" spc="-55"/>
              <a:t>area?</a:t>
            </a:r>
          </a:p>
          <a:p>
            <a:pPr marL="193675" marR="21590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pc="-45"/>
              <a:t>People </a:t>
            </a:r>
            <a:r>
              <a:rPr dirty="0" spc="-35"/>
              <a:t>who </a:t>
            </a:r>
            <a:r>
              <a:rPr dirty="0" spc="-40"/>
              <a:t>can </a:t>
            </a:r>
            <a:r>
              <a:rPr dirty="0" spc="-45"/>
              <a:t>provide</a:t>
            </a:r>
            <a:r>
              <a:rPr dirty="0" spc="-335"/>
              <a:t> </a:t>
            </a:r>
            <a:r>
              <a:rPr dirty="0" spc="-55"/>
              <a:t>emotional  </a:t>
            </a:r>
            <a:r>
              <a:rPr dirty="0" spc="-40"/>
              <a:t>and </a:t>
            </a:r>
            <a:r>
              <a:rPr dirty="0" spc="-45"/>
              <a:t>practical</a:t>
            </a:r>
            <a:r>
              <a:rPr dirty="0" spc="-175"/>
              <a:t> </a:t>
            </a:r>
            <a:r>
              <a:rPr dirty="0" spc="-55"/>
              <a:t>support?</a:t>
            </a:r>
          </a:p>
          <a:p>
            <a:pPr marL="193675" marR="5080" indent="-180975">
              <a:lnSpc>
                <a:spcPct val="100000"/>
              </a:lnSpc>
              <a:spcBef>
                <a:spcPts val="1000"/>
              </a:spcBef>
              <a:buClr>
                <a:srgbClr val="EE2A24"/>
              </a:buClr>
              <a:buChar char="-"/>
              <a:tabLst>
                <a:tab pos="194310" algn="l"/>
              </a:tabLst>
            </a:pPr>
            <a:r>
              <a:rPr dirty="0" spc="-50"/>
              <a:t>Information </a:t>
            </a:r>
            <a:r>
              <a:rPr dirty="0" spc="-40"/>
              <a:t>and </a:t>
            </a:r>
            <a:r>
              <a:rPr dirty="0" spc="-50"/>
              <a:t>advice </a:t>
            </a:r>
            <a:r>
              <a:rPr dirty="0" spc="-45"/>
              <a:t>tables </a:t>
            </a:r>
            <a:r>
              <a:rPr dirty="0" spc="-50"/>
              <a:t>with  </a:t>
            </a:r>
            <a:r>
              <a:rPr dirty="0" spc="-45"/>
              <a:t>people able </a:t>
            </a:r>
            <a:r>
              <a:rPr dirty="0" spc="-25"/>
              <a:t>to </a:t>
            </a:r>
            <a:r>
              <a:rPr dirty="0" spc="-45"/>
              <a:t>provide </a:t>
            </a:r>
            <a:r>
              <a:rPr dirty="0" spc="-50"/>
              <a:t>practical  assistance </a:t>
            </a:r>
            <a:r>
              <a:rPr dirty="0" spc="-40"/>
              <a:t>and </a:t>
            </a:r>
            <a:r>
              <a:rPr dirty="0" spc="-50"/>
              <a:t>answer</a:t>
            </a:r>
            <a:r>
              <a:rPr dirty="0" spc="-285"/>
              <a:t> </a:t>
            </a:r>
            <a:r>
              <a:rPr dirty="0" spc="-50"/>
              <a:t>questions?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7471409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3.1 </a:t>
            </a:r>
            <a:r>
              <a:rPr dirty="0" sz="5500" spc="-110">
                <a:solidFill>
                  <a:srgbClr val="9D1F21"/>
                </a:solidFill>
              </a:rPr>
              <a:t>Women </a:t>
            </a:r>
            <a:r>
              <a:rPr dirty="0" sz="5500" spc="-55">
                <a:solidFill>
                  <a:srgbClr val="9D1F21"/>
                </a:solidFill>
              </a:rPr>
              <a:t>in </a:t>
            </a:r>
            <a:r>
              <a:rPr dirty="0" sz="5500" spc="-80">
                <a:solidFill>
                  <a:srgbClr val="9D1F21"/>
                </a:solidFill>
              </a:rPr>
              <a:t>the</a:t>
            </a:r>
            <a:r>
              <a:rPr dirty="0" sz="5500" spc="-695">
                <a:solidFill>
                  <a:srgbClr val="9D1F21"/>
                </a:solidFill>
              </a:rPr>
              <a:t> </a:t>
            </a:r>
            <a:r>
              <a:rPr dirty="0" sz="5500" spc="-220">
                <a:solidFill>
                  <a:srgbClr val="9D1F21"/>
                </a:solidFill>
              </a:rPr>
              <a:t>VADs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920385"/>
            <a:ext cx="10838815" cy="69303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15265" marR="1077595" indent="-202565">
              <a:lnSpc>
                <a:spcPts val="3200"/>
              </a:lnSpc>
              <a:spcBef>
                <a:spcPts val="340"/>
              </a:spcBef>
              <a:buClr>
                <a:srgbClr val="EE2A24"/>
              </a:buClr>
              <a:buChar char="-"/>
              <a:tabLst>
                <a:tab pos="215900" algn="l"/>
              </a:tabLst>
            </a:pPr>
            <a:r>
              <a:rPr dirty="0" sz="2800" spc="-40" b="1">
                <a:latin typeface="Arial"/>
                <a:cs typeface="Arial"/>
              </a:rPr>
              <a:t>Can</a:t>
            </a:r>
            <a:r>
              <a:rPr dirty="0" sz="2800" spc="-13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you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find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any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famous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women</a:t>
            </a:r>
            <a:r>
              <a:rPr dirty="0" sz="2800" spc="-13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who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became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volunteers?  </a:t>
            </a:r>
            <a:r>
              <a:rPr dirty="0" sz="2800" spc="-45" b="1">
                <a:latin typeface="Arial"/>
                <a:cs typeface="Arial"/>
              </a:rPr>
              <a:t>What made them </a:t>
            </a:r>
            <a:r>
              <a:rPr dirty="0" sz="2800" spc="-55" b="1">
                <a:latin typeface="Arial"/>
                <a:cs typeface="Arial"/>
              </a:rPr>
              <a:t>famous? </a:t>
            </a:r>
            <a:r>
              <a:rPr dirty="0" sz="2800" spc="-45" b="1">
                <a:latin typeface="Arial"/>
                <a:cs typeface="Arial"/>
              </a:rPr>
              <a:t>What </a:t>
            </a:r>
            <a:r>
              <a:rPr dirty="0" sz="2800" spc="-40" b="1">
                <a:latin typeface="Arial"/>
                <a:cs typeface="Arial"/>
              </a:rPr>
              <a:t>was </a:t>
            </a:r>
            <a:r>
              <a:rPr dirty="0" sz="2800" spc="-50" b="1">
                <a:latin typeface="Arial"/>
                <a:cs typeface="Arial"/>
              </a:rPr>
              <a:t>their</a:t>
            </a:r>
            <a:r>
              <a:rPr dirty="0" sz="2800" spc="-550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role?</a:t>
            </a:r>
            <a:endParaRPr sz="2800">
              <a:latin typeface="Arial"/>
              <a:cs typeface="Arial"/>
            </a:endParaRPr>
          </a:p>
          <a:p>
            <a:pPr marL="215265" indent="-202565">
              <a:lnSpc>
                <a:spcPct val="100000"/>
              </a:lnSpc>
              <a:spcBef>
                <a:spcPts val="1560"/>
              </a:spcBef>
              <a:buClr>
                <a:srgbClr val="EE2A24"/>
              </a:buClr>
              <a:buChar char="-"/>
              <a:tabLst>
                <a:tab pos="215900" algn="l"/>
              </a:tabLst>
            </a:pPr>
            <a:r>
              <a:rPr dirty="0" sz="2800" spc="-45" b="1">
                <a:latin typeface="Arial"/>
                <a:cs typeface="Arial"/>
              </a:rPr>
              <a:t>What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were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some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of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the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roles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that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women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did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as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volunteers?</a:t>
            </a:r>
            <a:endParaRPr sz="2800">
              <a:latin typeface="Arial"/>
              <a:cs typeface="Arial"/>
            </a:endParaRPr>
          </a:p>
          <a:p>
            <a:pPr marL="215265" marR="5080" indent="-202565">
              <a:lnSpc>
                <a:spcPts val="3200"/>
              </a:lnSpc>
              <a:spcBef>
                <a:spcPts val="1880"/>
              </a:spcBef>
              <a:buClr>
                <a:srgbClr val="EE2A24"/>
              </a:buClr>
              <a:buChar char="-"/>
              <a:tabLst>
                <a:tab pos="215900" algn="l"/>
              </a:tabLst>
            </a:pPr>
            <a:r>
              <a:rPr dirty="0" sz="2800" spc="-40" b="1">
                <a:latin typeface="Arial"/>
                <a:cs typeface="Arial"/>
              </a:rPr>
              <a:t>Can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you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find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out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about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the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5" b="1">
                <a:latin typeface="Arial"/>
                <a:cs typeface="Arial"/>
              </a:rPr>
              <a:t>uniform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that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women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5" b="1">
                <a:latin typeface="Arial"/>
                <a:cs typeface="Arial"/>
              </a:rPr>
              <a:t>volunteers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wore?  </a:t>
            </a:r>
            <a:r>
              <a:rPr dirty="0" sz="2800" spc="-40" b="1">
                <a:latin typeface="Arial"/>
                <a:cs typeface="Arial"/>
              </a:rPr>
              <a:t>Can you </a:t>
            </a:r>
            <a:r>
              <a:rPr dirty="0" sz="2800" spc="-50" b="1">
                <a:latin typeface="Arial"/>
                <a:cs typeface="Arial"/>
              </a:rPr>
              <a:t>sketch </a:t>
            </a:r>
            <a:r>
              <a:rPr dirty="0" sz="2800" b="1">
                <a:latin typeface="Arial"/>
                <a:cs typeface="Arial"/>
              </a:rPr>
              <a:t>a </a:t>
            </a:r>
            <a:r>
              <a:rPr dirty="0" sz="2800" spc="-55" b="1">
                <a:latin typeface="Arial"/>
                <a:cs typeface="Arial"/>
              </a:rPr>
              <a:t>picture </a:t>
            </a:r>
            <a:r>
              <a:rPr dirty="0" sz="2800" spc="-30" b="1">
                <a:latin typeface="Arial"/>
                <a:cs typeface="Arial"/>
              </a:rPr>
              <a:t>of </a:t>
            </a:r>
            <a:r>
              <a:rPr dirty="0" sz="2800" spc="-45" b="1">
                <a:latin typeface="Arial"/>
                <a:cs typeface="Arial"/>
              </a:rPr>
              <a:t>this </a:t>
            </a:r>
            <a:r>
              <a:rPr dirty="0" sz="2800" spc="-50" b="1">
                <a:latin typeface="Arial"/>
                <a:cs typeface="Arial"/>
              </a:rPr>
              <a:t>using </a:t>
            </a:r>
            <a:r>
              <a:rPr dirty="0" sz="2800" b="1">
                <a:latin typeface="Arial"/>
                <a:cs typeface="Arial"/>
              </a:rPr>
              <a:t>a </a:t>
            </a:r>
            <a:r>
              <a:rPr dirty="0" sz="2800" spc="-55" b="1">
                <a:latin typeface="Arial"/>
                <a:cs typeface="Arial"/>
              </a:rPr>
              <a:t>description </a:t>
            </a:r>
            <a:r>
              <a:rPr dirty="0" sz="2800" spc="-30" b="1">
                <a:latin typeface="Arial"/>
                <a:cs typeface="Arial"/>
              </a:rPr>
              <a:t>or </a:t>
            </a:r>
            <a:r>
              <a:rPr dirty="0" sz="2800" spc="-60" b="1">
                <a:latin typeface="Arial"/>
                <a:cs typeface="Arial"/>
              </a:rPr>
              <a:t>perhaps  </a:t>
            </a:r>
            <a:r>
              <a:rPr dirty="0" sz="2800" spc="-45" b="1">
                <a:latin typeface="Arial"/>
                <a:cs typeface="Arial"/>
              </a:rPr>
              <a:t>from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190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photograph?</a:t>
            </a:r>
            <a:endParaRPr sz="2800">
              <a:latin typeface="Arial"/>
              <a:cs typeface="Arial"/>
            </a:endParaRPr>
          </a:p>
          <a:p>
            <a:pPr marL="215265" marR="141605" indent="-202565">
              <a:lnSpc>
                <a:spcPts val="3200"/>
              </a:lnSpc>
              <a:spcBef>
                <a:spcPts val="1800"/>
              </a:spcBef>
              <a:buClr>
                <a:srgbClr val="EE2A24"/>
              </a:buClr>
              <a:buChar char="-"/>
              <a:tabLst>
                <a:tab pos="215900" algn="l"/>
              </a:tabLst>
            </a:pPr>
            <a:r>
              <a:rPr dirty="0" sz="2800" spc="-45" b="1">
                <a:latin typeface="Arial"/>
                <a:cs typeface="Arial"/>
              </a:rPr>
              <a:t>What were </a:t>
            </a:r>
            <a:r>
              <a:rPr dirty="0" sz="2800" spc="-40" b="1">
                <a:latin typeface="Arial"/>
                <a:cs typeface="Arial"/>
              </a:rPr>
              <a:t>the </a:t>
            </a:r>
            <a:r>
              <a:rPr dirty="0" sz="2800" spc="-45" b="1">
                <a:latin typeface="Arial"/>
                <a:cs typeface="Arial"/>
              </a:rPr>
              <a:t>caps that </a:t>
            </a:r>
            <a:r>
              <a:rPr dirty="0" sz="2800" spc="-50" b="1">
                <a:latin typeface="Arial"/>
                <a:cs typeface="Arial"/>
              </a:rPr>
              <a:t>women </a:t>
            </a:r>
            <a:r>
              <a:rPr dirty="0" sz="2800" spc="-40" b="1">
                <a:latin typeface="Arial"/>
                <a:cs typeface="Arial"/>
              </a:rPr>
              <a:t>had </a:t>
            </a:r>
            <a:r>
              <a:rPr dirty="0" sz="2800" spc="-30" b="1">
                <a:latin typeface="Arial"/>
                <a:cs typeface="Arial"/>
              </a:rPr>
              <a:t>to </a:t>
            </a:r>
            <a:r>
              <a:rPr dirty="0" sz="2800" spc="-45" b="1">
                <a:latin typeface="Arial"/>
                <a:cs typeface="Arial"/>
              </a:rPr>
              <a:t>wear </a:t>
            </a:r>
            <a:r>
              <a:rPr dirty="0" sz="2800" spc="-55" b="1">
                <a:latin typeface="Arial"/>
                <a:cs typeface="Arial"/>
              </a:rPr>
              <a:t>called? </a:t>
            </a:r>
            <a:r>
              <a:rPr dirty="0" sz="2800" spc="-40" b="1">
                <a:latin typeface="Arial"/>
                <a:cs typeface="Arial"/>
              </a:rPr>
              <a:t>Can </a:t>
            </a:r>
            <a:r>
              <a:rPr dirty="0" sz="2800" spc="-60" b="1">
                <a:latin typeface="Arial"/>
                <a:cs typeface="Arial"/>
              </a:rPr>
              <a:t>you  </a:t>
            </a:r>
            <a:r>
              <a:rPr dirty="0" sz="2800" spc="-30" b="1">
                <a:latin typeface="Arial"/>
                <a:cs typeface="Arial"/>
              </a:rPr>
              <a:t>find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out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5" b="1">
                <a:latin typeface="Arial"/>
                <a:cs typeface="Arial"/>
              </a:rPr>
              <a:t>anything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more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about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the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person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they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were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named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after?</a:t>
            </a:r>
            <a:endParaRPr sz="2800">
              <a:latin typeface="Arial"/>
              <a:cs typeface="Arial"/>
            </a:endParaRPr>
          </a:p>
          <a:p>
            <a:pPr marL="215265" marR="594995" indent="-202565">
              <a:lnSpc>
                <a:spcPts val="3200"/>
              </a:lnSpc>
              <a:spcBef>
                <a:spcPts val="1805"/>
              </a:spcBef>
              <a:buClr>
                <a:srgbClr val="EE2A24"/>
              </a:buClr>
              <a:buChar char="-"/>
              <a:tabLst>
                <a:tab pos="215900" algn="l"/>
              </a:tabLst>
            </a:pPr>
            <a:r>
              <a:rPr dirty="0" sz="2800" spc="-30" b="1">
                <a:latin typeface="Arial"/>
                <a:cs typeface="Arial"/>
              </a:rPr>
              <a:t>If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you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wanted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to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be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woman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5" b="1">
                <a:latin typeface="Arial"/>
                <a:cs typeface="Arial"/>
              </a:rPr>
              <a:t>volunteer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in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100" b="1">
                <a:latin typeface="Arial"/>
                <a:cs typeface="Arial"/>
              </a:rPr>
              <a:t>VAD,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what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did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you  </a:t>
            </a:r>
            <a:r>
              <a:rPr dirty="0" sz="2800" spc="-45" b="1">
                <a:latin typeface="Arial"/>
                <a:cs typeface="Arial"/>
              </a:rPr>
              <a:t>have </a:t>
            </a:r>
            <a:r>
              <a:rPr dirty="0" sz="2800" spc="-30" b="1">
                <a:latin typeface="Arial"/>
                <a:cs typeface="Arial"/>
              </a:rPr>
              <a:t>to do </a:t>
            </a:r>
            <a:r>
              <a:rPr dirty="0" sz="2800" spc="-55" b="1">
                <a:latin typeface="Arial"/>
                <a:cs typeface="Arial"/>
              </a:rPr>
              <a:t>(training</a:t>
            </a:r>
            <a:r>
              <a:rPr dirty="0" sz="2800" spc="-360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etc.)?</a:t>
            </a:r>
            <a:endParaRPr sz="2800">
              <a:latin typeface="Arial"/>
              <a:cs typeface="Arial"/>
            </a:endParaRPr>
          </a:p>
          <a:p>
            <a:pPr marL="215265" indent="-202565">
              <a:lnSpc>
                <a:spcPct val="100000"/>
              </a:lnSpc>
              <a:spcBef>
                <a:spcPts val="1560"/>
              </a:spcBef>
              <a:buClr>
                <a:srgbClr val="EE2A24"/>
              </a:buClr>
              <a:buChar char="-"/>
              <a:tabLst>
                <a:tab pos="215900" algn="l"/>
              </a:tabLst>
            </a:pPr>
            <a:r>
              <a:rPr dirty="0" sz="2800" spc="-40" b="1">
                <a:latin typeface="Arial"/>
                <a:cs typeface="Arial"/>
              </a:rPr>
              <a:t>How </a:t>
            </a:r>
            <a:r>
              <a:rPr dirty="0" sz="2800" spc="-45" b="1">
                <a:latin typeface="Arial"/>
                <a:cs typeface="Arial"/>
              </a:rPr>
              <a:t>were </a:t>
            </a:r>
            <a:r>
              <a:rPr dirty="0" sz="2800" spc="-50" b="1">
                <a:latin typeface="Arial"/>
                <a:cs typeface="Arial"/>
              </a:rPr>
              <a:t>women </a:t>
            </a:r>
            <a:r>
              <a:rPr dirty="0" sz="2800" spc="-55" b="1">
                <a:latin typeface="Arial"/>
                <a:cs typeface="Arial"/>
              </a:rPr>
              <a:t>organised </a:t>
            </a:r>
            <a:r>
              <a:rPr dirty="0" sz="2800" spc="-30" b="1">
                <a:latin typeface="Arial"/>
                <a:cs typeface="Arial"/>
              </a:rPr>
              <a:t>as </a:t>
            </a:r>
            <a:r>
              <a:rPr dirty="0" sz="2800" spc="-55" b="1">
                <a:latin typeface="Arial"/>
                <a:cs typeface="Arial"/>
              </a:rPr>
              <a:t>volunteers </a:t>
            </a:r>
            <a:r>
              <a:rPr dirty="0" sz="2800" spc="-30" b="1">
                <a:latin typeface="Arial"/>
                <a:cs typeface="Arial"/>
              </a:rPr>
              <a:t>in</a:t>
            </a:r>
            <a:r>
              <a:rPr dirty="0" sz="2800" spc="-540" b="1">
                <a:latin typeface="Arial"/>
                <a:cs typeface="Arial"/>
              </a:rPr>
              <a:t> </a:t>
            </a:r>
            <a:r>
              <a:rPr dirty="0" sz="2800" spc="-105" b="1">
                <a:latin typeface="Arial"/>
                <a:cs typeface="Arial"/>
              </a:rPr>
              <a:t>VADs?</a:t>
            </a:r>
            <a:endParaRPr sz="2800">
              <a:latin typeface="Arial"/>
              <a:cs typeface="Arial"/>
            </a:endParaRPr>
          </a:p>
          <a:p>
            <a:pPr marL="215265" indent="-202565">
              <a:lnSpc>
                <a:spcPct val="100000"/>
              </a:lnSpc>
              <a:spcBef>
                <a:spcPts val="1639"/>
              </a:spcBef>
              <a:buClr>
                <a:srgbClr val="EE2A24"/>
              </a:buClr>
              <a:buChar char="-"/>
              <a:tabLst>
                <a:tab pos="215900" algn="l"/>
              </a:tabLst>
            </a:pPr>
            <a:r>
              <a:rPr dirty="0" sz="2800" spc="-45" b="1">
                <a:latin typeface="Arial"/>
                <a:cs typeface="Arial"/>
              </a:rPr>
              <a:t>What </a:t>
            </a:r>
            <a:r>
              <a:rPr dirty="0" sz="2800" spc="-40" b="1">
                <a:latin typeface="Arial"/>
                <a:cs typeface="Arial"/>
              </a:rPr>
              <a:t>new </a:t>
            </a:r>
            <a:r>
              <a:rPr dirty="0" sz="2800" spc="-60" b="1">
                <a:latin typeface="Arial"/>
                <a:cs typeface="Arial"/>
              </a:rPr>
              <a:t>opportunities </a:t>
            </a:r>
            <a:r>
              <a:rPr dirty="0" sz="2800" spc="-40" b="1">
                <a:latin typeface="Arial"/>
                <a:cs typeface="Arial"/>
              </a:rPr>
              <a:t>did </a:t>
            </a:r>
            <a:r>
              <a:rPr dirty="0" sz="2800" spc="-55" b="1">
                <a:latin typeface="Arial"/>
                <a:cs typeface="Arial"/>
              </a:rPr>
              <a:t>volunteering provide </a:t>
            </a:r>
            <a:r>
              <a:rPr dirty="0" sz="2800" spc="-40" b="1">
                <a:latin typeface="Arial"/>
                <a:cs typeface="Arial"/>
              </a:rPr>
              <a:t>for</a:t>
            </a:r>
            <a:r>
              <a:rPr dirty="0" sz="2800" spc="-520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women?</a:t>
            </a:r>
            <a:endParaRPr sz="2800">
              <a:latin typeface="Arial"/>
              <a:cs typeface="Arial"/>
            </a:endParaRPr>
          </a:p>
          <a:p>
            <a:pPr marL="215265" indent="-202565">
              <a:lnSpc>
                <a:spcPct val="100000"/>
              </a:lnSpc>
              <a:spcBef>
                <a:spcPts val="1639"/>
              </a:spcBef>
              <a:buClr>
                <a:srgbClr val="EE2A24"/>
              </a:buClr>
              <a:buChar char="-"/>
              <a:tabLst>
                <a:tab pos="215900" algn="l"/>
              </a:tabLst>
            </a:pPr>
            <a:r>
              <a:rPr dirty="0" sz="2800" spc="-40" b="1">
                <a:latin typeface="Arial"/>
                <a:cs typeface="Arial"/>
              </a:rPr>
              <a:t>How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might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it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have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felt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for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women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to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have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5" b="1">
                <a:latin typeface="Arial"/>
                <a:cs typeface="Arial"/>
              </a:rPr>
              <a:t>role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in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the</a:t>
            </a:r>
            <a:r>
              <a:rPr dirty="0" sz="2800" spc="-114" b="1">
                <a:latin typeface="Arial"/>
                <a:cs typeface="Arial"/>
              </a:rPr>
              <a:t> VAD?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7471409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3.1 </a:t>
            </a:r>
            <a:r>
              <a:rPr dirty="0" sz="5500" spc="-110">
                <a:solidFill>
                  <a:srgbClr val="9D1F21"/>
                </a:solidFill>
              </a:rPr>
              <a:t>Women </a:t>
            </a:r>
            <a:r>
              <a:rPr dirty="0" sz="5500" spc="-55">
                <a:solidFill>
                  <a:srgbClr val="9D1F21"/>
                </a:solidFill>
              </a:rPr>
              <a:t>in </a:t>
            </a:r>
            <a:r>
              <a:rPr dirty="0" sz="5500" spc="-80">
                <a:solidFill>
                  <a:srgbClr val="9D1F21"/>
                </a:solidFill>
              </a:rPr>
              <a:t>the</a:t>
            </a:r>
            <a:r>
              <a:rPr dirty="0" sz="5500" spc="-695">
                <a:solidFill>
                  <a:srgbClr val="9D1F21"/>
                </a:solidFill>
              </a:rPr>
              <a:t> </a:t>
            </a:r>
            <a:r>
              <a:rPr dirty="0" sz="5500" spc="-220">
                <a:solidFill>
                  <a:srgbClr val="9D1F21"/>
                </a:solidFill>
              </a:rPr>
              <a:t>VADs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711200" y="2052713"/>
            <a:ext cx="11582412" cy="6776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508381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3.2 </a:t>
            </a:r>
            <a:r>
              <a:rPr dirty="0" sz="5500" spc="-55">
                <a:solidFill>
                  <a:srgbClr val="9D1F21"/>
                </a:solidFill>
              </a:rPr>
              <a:t>In </a:t>
            </a:r>
            <a:r>
              <a:rPr dirty="0" sz="5500" spc="-75">
                <a:solidFill>
                  <a:srgbClr val="9D1F21"/>
                </a:solidFill>
              </a:rPr>
              <a:t>her</a:t>
            </a:r>
            <a:r>
              <a:rPr dirty="0" sz="5500" spc="-615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shoes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906571"/>
            <a:ext cx="11496040" cy="706628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4475" marR="915669" indent="-231775">
              <a:lnSpc>
                <a:spcPts val="3600"/>
              </a:lnSpc>
              <a:spcBef>
                <a:spcPts val="42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60">
                <a:latin typeface="Arial"/>
                <a:cs typeface="Arial"/>
              </a:rPr>
              <a:t>Ishobel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Ross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was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Scottish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teacher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who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signed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up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with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the  </a:t>
            </a:r>
            <a:r>
              <a:rPr dirty="0" sz="3200" spc="-60">
                <a:latin typeface="Arial"/>
                <a:cs typeface="Arial"/>
              </a:rPr>
              <a:t>British </a:t>
            </a:r>
            <a:r>
              <a:rPr dirty="0" sz="3200" spc="-50">
                <a:latin typeface="Arial"/>
                <a:cs typeface="Arial"/>
              </a:rPr>
              <a:t>Red </a:t>
            </a:r>
            <a:r>
              <a:rPr dirty="0" sz="3200" spc="-60">
                <a:latin typeface="Arial"/>
                <a:cs typeface="Arial"/>
              </a:rPr>
              <a:t>Cross </a:t>
            </a:r>
            <a:r>
              <a:rPr dirty="0" sz="3200" spc="-35">
                <a:latin typeface="Arial"/>
                <a:cs typeface="Arial"/>
              </a:rPr>
              <a:t>to </a:t>
            </a:r>
            <a:r>
              <a:rPr dirty="0" sz="3200" spc="-60">
                <a:latin typeface="Arial"/>
                <a:cs typeface="Arial"/>
              </a:rPr>
              <a:t>volunteer </a:t>
            </a:r>
            <a:r>
              <a:rPr dirty="0" sz="3200" spc="-35">
                <a:latin typeface="Arial"/>
                <a:cs typeface="Arial"/>
              </a:rPr>
              <a:t>in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615">
                <a:latin typeface="Arial"/>
                <a:cs typeface="Arial"/>
              </a:rPr>
              <a:t> </a:t>
            </a:r>
            <a:r>
              <a:rPr dirty="0" sz="3200" spc="-125">
                <a:latin typeface="Arial"/>
                <a:cs typeface="Arial"/>
              </a:rPr>
              <a:t>VAD.</a:t>
            </a:r>
            <a:endParaRPr sz="3200">
              <a:latin typeface="Arial"/>
              <a:cs typeface="Arial"/>
            </a:endParaRPr>
          </a:p>
          <a:p>
            <a:pPr marL="244475" marR="776605" indent="-231775">
              <a:lnSpc>
                <a:spcPts val="3600"/>
              </a:lnSpc>
              <a:spcBef>
                <a:spcPts val="200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55">
                <a:latin typeface="Arial"/>
                <a:cs typeface="Arial"/>
              </a:rPr>
              <a:t>Later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she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travelled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1,800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miles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to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Serbia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to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work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in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hospital  </a:t>
            </a:r>
            <a:r>
              <a:rPr dirty="0" sz="3200" spc="-60">
                <a:latin typeface="Arial"/>
                <a:cs typeface="Arial"/>
              </a:rPr>
              <a:t>kitchen </a:t>
            </a:r>
            <a:r>
              <a:rPr dirty="0" sz="3200" spc="-45">
                <a:latin typeface="Arial"/>
                <a:cs typeface="Arial"/>
              </a:rPr>
              <a:t>for the </a:t>
            </a:r>
            <a:r>
              <a:rPr dirty="0" sz="3200" spc="-60">
                <a:latin typeface="Arial"/>
                <a:cs typeface="Arial"/>
              </a:rPr>
              <a:t>Scottish </a:t>
            </a:r>
            <a:r>
              <a:rPr dirty="0" sz="3200" spc="-75">
                <a:latin typeface="Arial"/>
                <a:cs typeface="Arial"/>
              </a:rPr>
              <a:t>Women’s</a:t>
            </a:r>
            <a:r>
              <a:rPr dirty="0" sz="3200" spc="-44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Hospital.</a:t>
            </a:r>
            <a:endParaRPr sz="32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spcBef>
                <a:spcPts val="168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60">
                <a:latin typeface="Arial"/>
                <a:cs typeface="Arial"/>
              </a:rPr>
              <a:t>hospital </a:t>
            </a:r>
            <a:r>
              <a:rPr dirty="0" sz="3200" spc="-50">
                <a:latin typeface="Arial"/>
                <a:cs typeface="Arial"/>
              </a:rPr>
              <a:t>was </a:t>
            </a:r>
            <a:r>
              <a:rPr dirty="0" sz="3200" spc="-45">
                <a:latin typeface="Arial"/>
                <a:cs typeface="Arial"/>
              </a:rPr>
              <a:t>run and </a:t>
            </a:r>
            <a:r>
              <a:rPr dirty="0" sz="3200" spc="-60">
                <a:latin typeface="Arial"/>
                <a:cs typeface="Arial"/>
              </a:rPr>
              <a:t>managed </a:t>
            </a:r>
            <a:r>
              <a:rPr dirty="0" sz="3200" spc="-35">
                <a:latin typeface="Arial"/>
                <a:cs typeface="Arial"/>
              </a:rPr>
              <a:t>by</a:t>
            </a:r>
            <a:r>
              <a:rPr dirty="0" sz="3200" spc="-61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women.</a:t>
            </a:r>
            <a:endParaRPr sz="32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spcBef>
                <a:spcPts val="176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60">
                <a:latin typeface="Arial"/>
                <a:cs typeface="Arial"/>
              </a:rPr>
              <a:t>Accommodation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was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basic,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with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people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sleeping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in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canvas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tents.</a:t>
            </a:r>
            <a:endParaRPr sz="3200">
              <a:latin typeface="Arial"/>
              <a:cs typeface="Arial"/>
            </a:endParaRPr>
          </a:p>
          <a:p>
            <a:pPr marL="244475" marR="5080" indent="-231775">
              <a:lnSpc>
                <a:spcPts val="3600"/>
              </a:lnSpc>
              <a:spcBef>
                <a:spcPts val="208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  <a:tab pos="6870065" algn="l"/>
              </a:tabLst>
            </a:pPr>
            <a:r>
              <a:rPr dirty="0" sz="3200" spc="-45">
                <a:latin typeface="Arial"/>
                <a:cs typeface="Arial"/>
              </a:rPr>
              <a:t>The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hospital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looked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after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soldiers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who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were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fighting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on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both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sides  </a:t>
            </a:r>
            <a:r>
              <a:rPr dirty="0" sz="3200" spc="-35">
                <a:latin typeface="Arial"/>
                <a:cs typeface="Arial"/>
              </a:rPr>
              <a:t>in </a:t>
            </a: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50">
                <a:latin typeface="Arial"/>
                <a:cs typeface="Arial"/>
              </a:rPr>
              <a:t>war </a:t>
            </a:r>
            <a:r>
              <a:rPr dirty="0" sz="3200" spc="-45">
                <a:latin typeface="Arial"/>
                <a:cs typeface="Arial"/>
              </a:rPr>
              <a:t>and </a:t>
            </a:r>
            <a:r>
              <a:rPr dirty="0" sz="3200" spc="-50">
                <a:latin typeface="Arial"/>
                <a:cs typeface="Arial"/>
              </a:rPr>
              <a:t>was </a:t>
            </a:r>
            <a:r>
              <a:rPr dirty="0" sz="3200" spc="-60">
                <a:latin typeface="Arial"/>
                <a:cs typeface="Arial"/>
              </a:rPr>
              <a:t>neutral </a:t>
            </a:r>
            <a:r>
              <a:rPr dirty="0" sz="3200" spc="-35">
                <a:latin typeface="Arial"/>
                <a:cs typeface="Arial"/>
              </a:rPr>
              <a:t>in</a:t>
            </a:r>
            <a:r>
              <a:rPr dirty="0" sz="3200" spc="-58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the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care	</a:t>
            </a:r>
            <a:r>
              <a:rPr dirty="0" sz="3200" spc="-35">
                <a:latin typeface="Arial"/>
                <a:cs typeface="Arial"/>
              </a:rPr>
              <a:t>it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75">
                <a:latin typeface="Arial"/>
                <a:cs typeface="Arial"/>
              </a:rPr>
              <a:t>offered.</a:t>
            </a:r>
            <a:endParaRPr sz="3200">
              <a:latin typeface="Arial"/>
              <a:cs typeface="Arial"/>
            </a:endParaRPr>
          </a:p>
          <a:p>
            <a:pPr marL="244475" marR="219710" indent="-231775">
              <a:lnSpc>
                <a:spcPts val="3600"/>
              </a:lnSpc>
              <a:spcBef>
                <a:spcPts val="200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45">
                <a:latin typeface="Arial"/>
                <a:cs typeface="Arial"/>
              </a:rPr>
              <a:t>She saw </a:t>
            </a:r>
            <a:r>
              <a:rPr dirty="0" sz="3200" spc="-60">
                <a:latin typeface="Arial"/>
                <a:cs typeface="Arial"/>
              </a:rPr>
              <a:t>soldiers wearing </a:t>
            </a:r>
            <a:r>
              <a:rPr dirty="0" sz="3200" spc="-65">
                <a:latin typeface="Arial"/>
                <a:cs typeface="Arial"/>
              </a:rPr>
              <a:t>different </a:t>
            </a:r>
            <a:r>
              <a:rPr dirty="0" sz="3200" spc="-60">
                <a:latin typeface="Arial"/>
                <a:cs typeface="Arial"/>
              </a:rPr>
              <a:t>uniforms passing through</a:t>
            </a:r>
            <a:r>
              <a:rPr dirty="0" sz="3200" spc="-62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the  </a:t>
            </a:r>
            <a:r>
              <a:rPr dirty="0" sz="3200" spc="-50">
                <a:latin typeface="Arial"/>
                <a:cs typeface="Arial"/>
              </a:rPr>
              <a:t>town </a:t>
            </a:r>
            <a:r>
              <a:rPr dirty="0" sz="3200">
                <a:latin typeface="Arial"/>
                <a:cs typeface="Arial"/>
              </a:rPr>
              <a:t>– </a:t>
            </a:r>
            <a:r>
              <a:rPr dirty="0" sz="3200" spc="-60">
                <a:latin typeface="Arial"/>
                <a:cs typeface="Arial"/>
              </a:rPr>
              <a:t>Serbian, </a:t>
            </a:r>
            <a:r>
              <a:rPr dirty="0" sz="3200" spc="-65">
                <a:latin typeface="Arial"/>
                <a:cs typeface="Arial"/>
              </a:rPr>
              <a:t>Russian, </a:t>
            </a:r>
            <a:r>
              <a:rPr dirty="0" sz="3200" spc="-60">
                <a:latin typeface="Arial"/>
                <a:cs typeface="Arial"/>
              </a:rPr>
              <a:t>Italian </a:t>
            </a:r>
            <a:r>
              <a:rPr dirty="0" sz="3200" spc="-45">
                <a:latin typeface="Arial"/>
                <a:cs typeface="Arial"/>
              </a:rPr>
              <a:t>and</a:t>
            </a:r>
            <a:r>
              <a:rPr dirty="0" sz="3200" spc="-55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more.</a:t>
            </a:r>
            <a:endParaRPr sz="3200">
              <a:latin typeface="Arial"/>
              <a:cs typeface="Arial"/>
            </a:endParaRPr>
          </a:p>
          <a:p>
            <a:pPr marL="244475" marR="152400" indent="-231775">
              <a:lnSpc>
                <a:spcPts val="3600"/>
              </a:lnSpc>
              <a:spcBef>
                <a:spcPts val="200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45">
                <a:latin typeface="Arial"/>
                <a:cs typeface="Arial"/>
              </a:rPr>
              <a:t>She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heard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bombardments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(attacks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with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bombs)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and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saw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flashes  </a:t>
            </a:r>
            <a:r>
              <a:rPr dirty="0" sz="3200" spc="-35">
                <a:latin typeface="Arial"/>
                <a:cs typeface="Arial"/>
              </a:rPr>
              <a:t>on </a:t>
            </a: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50">
                <a:latin typeface="Arial"/>
                <a:cs typeface="Arial"/>
              </a:rPr>
              <a:t>hill </a:t>
            </a:r>
            <a:r>
              <a:rPr dirty="0" sz="3200" spc="-35">
                <a:latin typeface="Arial"/>
                <a:cs typeface="Arial"/>
              </a:rPr>
              <a:t>at</a:t>
            </a:r>
            <a:r>
              <a:rPr dirty="0" sz="3200" spc="-39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night.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508381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3.2 </a:t>
            </a:r>
            <a:r>
              <a:rPr dirty="0" sz="5500" spc="-55">
                <a:solidFill>
                  <a:srgbClr val="9D1F21"/>
                </a:solidFill>
              </a:rPr>
              <a:t>In </a:t>
            </a:r>
            <a:r>
              <a:rPr dirty="0" sz="5500" spc="-75">
                <a:solidFill>
                  <a:srgbClr val="9D1F21"/>
                </a:solidFill>
              </a:rPr>
              <a:t>her</a:t>
            </a:r>
            <a:r>
              <a:rPr dirty="0" sz="5500" spc="-615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shoes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885846"/>
            <a:ext cx="11201400" cy="645985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87655" marR="2199640" indent="-274955">
              <a:lnSpc>
                <a:spcPts val="4300"/>
              </a:lnSpc>
              <a:spcBef>
                <a:spcPts val="459"/>
              </a:spcBef>
              <a:buClr>
                <a:srgbClr val="EE2A24"/>
              </a:buClr>
              <a:buChar char="-"/>
              <a:tabLst>
                <a:tab pos="288290" algn="l"/>
              </a:tabLst>
            </a:pPr>
            <a:r>
              <a:rPr dirty="0" sz="3800" spc="-55" b="1">
                <a:latin typeface="Arial"/>
                <a:cs typeface="Arial"/>
              </a:rPr>
              <a:t>How she </a:t>
            </a:r>
            <a:r>
              <a:rPr dirty="0" sz="3800" spc="-65" b="1">
                <a:latin typeface="Arial"/>
                <a:cs typeface="Arial"/>
              </a:rPr>
              <a:t>might </a:t>
            </a:r>
            <a:r>
              <a:rPr dirty="0" sz="3800" spc="-60" b="1">
                <a:latin typeface="Arial"/>
                <a:cs typeface="Arial"/>
              </a:rPr>
              <a:t>have felt </a:t>
            </a:r>
            <a:r>
              <a:rPr dirty="0" sz="3800" spc="-65" b="1">
                <a:latin typeface="Arial"/>
                <a:cs typeface="Arial"/>
              </a:rPr>
              <a:t>before </a:t>
            </a:r>
            <a:r>
              <a:rPr dirty="0" sz="3800" spc="-55" b="1">
                <a:latin typeface="Arial"/>
                <a:cs typeface="Arial"/>
              </a:rPr>
              <a:t>she</a:t>
            </a:r>
            <a:r>
              <a:rPr dirty="0" sz="3800" spc="-775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left/  </a:t>
            </a:r>
            <a:r>
              <a:rPr dirty="0" sz="3800" spc="-65" b="1">
                <a:latin typeface="Arial"/>
                <a:cs typeface="Arial"/>
              </a:rPr>
              <a:t>during </a:t>
            </a:r>
            <a:r>
              <a:rPr dirty="0" sz="3800" spc="-50" b="1">
                <a:latin typeface="Arial"/>
                <a:cs typeface="Arial"/>
              </a:rPr>
              <a:t>her </a:t>
            </a:r>
            <a:r>
              <a:rPr dirty="0" sz="3800" spc="-70" b="1">
                <a:latin typeface="Arial"/>
                <a:cs typeface="Arial"/>
              </a:rPr>
              <a:t>journey/when </a:t>
            </a:r>
            <a:r>
              <a:rPr dirty="0" sz="3800" spc="-55" b="1">
                <a:latin typeface="Arial"/>
                <a:cs typeface="Arial"/>
              </a:rPr>
              <a:t>she</a:t>
            </a:r>
            <a:r>
              <a:rPr dirty="0" sz="3800" spc="-465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arrived.</a:t>
            </a:r>
            <a:endParaRPr sz="3800">
              <a:latin typeface="Arial"/>
              <a:cs typeface="Arial"/>
            </a:endParaRPr>
          </a:p>
          <a:p>
            <a:pPr marL="287655" indent="-274955">
              <a:lnSpc>
                <a:spcPct val="100000"/>
              </a:lnSpc>
              <a:spcBef>
                <a:spcPts val="3640"/>
              </a:spcBef>
              <a:buClr>
                <a:srgbClr val="EE2A24"/>
              </a:buClr>
              <a:buChar char="-"/>
              <a:tabLst>
                <a:tab pos="288290" algn="l"/>
              </a:tabLst>
            </a:pPr>
            <a:r>
              <a:rPr dirty="0" sz="3800" spc="-60" b="1">
                <a:latin typeface="Arial"/>
                <a:cs typeface="Arial"/>
              </a:rPr>
              <a:t>What</a:t>
            </a:r>
            <a:r>
              <a:rPr dirty="0" sz="3800" spc="-165" b="1">
                <a:latin typeface="Arial"/>
                <a:cs typeface="Arial"/>
              </a:rPr>
              <a:t> </a:t>
            </a:r>
            <a:r>
              <a:rPr dirty="0" sz="3800" spc="-55" b="1">
                <a:latin typeface="Arial"/>
                <a:cs typeface="Arial"/>
              </a:rPr>
              <a:t>she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5" b="1">
                <a:latin typeface="Arial"/>
                <a:cs typeface="Arial"/>
              </a:rPr>
              <a:t>might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have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50" b="1">
                <a:latin typeface="Arial"/>
                <a:cs typeface="Arial"/>
              </a:rPr>
              <a:t>had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40" b="1">
                <a:latin typeface="Arial"/>
                <a:cs typeface="Arial"/>
              </a:rPr>
              <a:t>to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learn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40" b="1">
                <a:latin typeface="Arial"/>
                <a:cs typeface="Arial"/>
              </a:rPr>
              <a:t>in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50" b="1">
                <a:latin typeface="Arial"/>
                <a:cs typeface="Arial"/>
              </a:rPr>
              <a:t>her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50" b="1">
                <a:latin typeface="Arial"/>
                <a:cs typeface="Arial"/>
              </a:rPr>
              <a:t>new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role.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E2A24"/>
              </a:buClr>
              <a:buFont typeface="Arial"/>
              <a:buChar char="-"/>
            </a:pPr>
            <a:endParaRPr sz="3550">
              <a:latin typeface="Times New Roman"/>
              <a:cs typeface="Times New Roman"/>
            </a:endParaRPr>
          </a:p>
          <a:p>
            <a:pPr marL="287655" marR="2519680" indent="-274955">
              <a:lnSpc>
                <a:spcPts val="4300"/>
              </a:lnSpc>
              <a:buClr>
                <a:srgbClr val="EE2A24"/>
              </a:buClr>
              <a:buChar char="-"/>
              <a:tabLst>
                <a:tab pos="288290" algn="l"/>
              </a:tabLst>
            </a:pPr>
            <a:r>
              <a:rPr dirty="0" sz="3800" spc="-60" b="1">
                <a:latin typeface="Arial"/>
                <a:cs typeface="Arial"/>
              </a:rPr>
              <a:t>What </a:t>
            </a:r>
            <a:r>
              <a:rPr dirty="0" sz="3800" spc="-55" b="1">
                <a:latin typeface="Arial"/>
                <a:cs typeface="Arial"/>
              </a:rPr>
              <a:t>the </a:t>
            </a:r>
            <a:r>
              <a:rPr dirty="0" sz="3800" spc="-75" b="1">
                <a:latin typeface="Arial"/>
                <a:cs typeface="Arial"/>
              </a:rPr>
              <a:t>challenges </a:t>
            </a:r>
            <a:r>
              <a:rPr dirty="0" sz="3800" spc="-55" b="1">
                <a:latin typeface="Arial"/>
                <a:cs typeface="Arial"/>
              </a:rPr>
              <a:t>and the</a:t>
            </a:r>
            <a:r>
              <a:rPr dirty="0" sz="3800" spc="-570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positives  </a:t>
            </a:r>
            <a:r>
              <a:rPr dirty="0" sz="3800" spc="-65" b="1">
                <a:latin typeface="Arial"/>
                <a:cs typeface="Arial"/>
              </a:rPr>
              <a:t>might </a:t>
            </a:r>
            <a:r>
              <a:rPr dirty="0" sz="3800" spc="-60" b="1">
                <a:latin typeface="Arial"/>
                <a:cs typeface="Arial"/>
              </a:rPr>
              <a:t>have</a:t>
            </a:r>
            <a:r>
              <a:rPr dirty="0" sz="3800" spc="-250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been.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E2A24"/>
              </a:buClr>
              <a:buFont typeface="Arial"/>
              <a:buChar char="-"/>
            </a:pPr>
            <a:endParaRPr sz="3450">
              <a:latin typeface="Times New Roman"/>
              <a:cs typeface="Times New Roman"/>
            </a:endParaRPr>
          </a:p>
          <a:p>
            <a:pPr marL="287655" marR="746125" indent="-274955">
              <a:lnSpc>
                <a:spcPts val="4300"/>
              </a:lnSpc>
              <a:buClr>
                <a:srgbClr val="EE2A24"/>
              </a:buClr>
              <a:buChar char="-"/>
              <a:tabLst>
                <a:tab pos="288290" algn="l"/>
              </a:tabLst>
            </a:pPr>
            <a:r>
              <a:rPr dirty="0" sz="3800" spc="-60" b="1">
                <a:latin typeface="Arial"/>
                <a:cs typeface="Arial"/>
              </a:rPr>
              <a:t>What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5" b="1">
                <a:latin typeface="Arial"/>
                <a:cs typeface="Arial"/>
              </a:rPr>
              <a:t>kinds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40" b="1">
                <a:latin typeface="Arial"/>
                <a:cs typeface="Arial"/>
              </a:rPr>
              <a:t>of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70" b="1">
                <a:latin typeface="Arial"/>
                <a:cs typeface="Arial"/>
              </a:rPr>
              <a:t>things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65" b="1">
                <a:latin typeface="Arial"/>
                <a:cs typeface="Arial"/>
              </a:rPr>
              <a:t>might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have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65" b="1">
                <a:latin typeface="Arial"/>
                <a:cs typeface="Arial"/>
              </a:rPr>
              <a:t>helped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50" b="1">
                <a:latin typeface="Arial"/>
                <a:cs typeface="Arial"/>
              </a:rPr>
              <a:t>her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to  </a:t>
            </a:r>
            <a:r>
              <a:rPr dirty="0" sz="3800" spc="-60" b="1">
                <a:latin typeface="Arial"/>
                <a:cs typeface="Arial"/>
              </a:rPr>
              <a:t>cope with </a:t>
            </a:r>
            <a:r>
              <a:rPr dirty="0" sz="3800" spc="-65" b="1">
                <a:latin typeface="Arial"/>
                <a:cs typeface="Arial"/>
              </a:rPr>
              <a:t>these</a:t>
            </a:r>
            <a:r>
              <a:rPr dirty="0" sz="3800" spc="-355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challenges.</a:t>
            </a:r>
            <a:endParaRPr sz="3800">
              <a:latin typeface="Arial"/>
              <a:cs typeface="Arial"/>
            </a:endParaRPr>
          </a:p>
          <a:p>
            <a:pPr marL="287655" indent="-274955">
              <a:lnSpc>
                <a:spcPct val="100000"/>
              </a:lnSpc>
              <a:spcBef>
                <a:spcPts val="3640"/>
              </a:spcBef>
              <a:buClr>
                <a:srgbClr val="EE2A24"/>
              </a:buClr>
              <a:buChar char="-"/>
              <a:tabLst>
                <a:tab pos="288290" algn="l"/>
              </a:tabLst>
            </a:pPr>
            <a:r>
              <a:rPr dirty="0" sz="3800" spc="-60" b="1">
                <a:latin typeface="Arial"/>
                <a:cs typeface="Arial"/>
              </a:rPr>
              <a:t>What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55" b="1">
                <a:latin typeface="Arial"/>
                <a:cs typeface="Arial"/>
              </a:rPr>
              <a:t>the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benefits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40" b="1">
                <a:latin typeface="Arial"/>
                <a:cs typeface="Arial"/>
              </a:rPr>
              <a:t>of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this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work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65" b="1">
                <a:latin typeface="Arial"/>
                <a:cs typeface="Arial"/>
              </a:rPr>
              <a:t>might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have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been.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786765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3.3 </a:t>
            </a:r>
            <a:r>
              <a:rPr dirty="0" sz="5500" spc="-100">
                <a:solidFill>
                  <a:srgbClr val="9D1F21"/>
                </a:solidFill>
              </a:rPr>
              <a:t>Equality </a:t>
            </a:r>
            <a:r>
              <a:rPr dirty="0" sz="5500" spc="-80">
                <a:solidFill>
                  <a:srgbClr val="9D1F21"/>
                </a:solidFill>
              </a:rPr>
              <a:t>and</a:t>
            </a:r>
            <a:r>
              <a:rPr dirty="0" sz="5500" spc="-540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fairness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896207"/>
            <a:ext cx="11659235" cy="6503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065" indent="-253365">
              <a:lnSpc>
                <a:spcPct val="100000"/>
              </a:lnSpc>
              <a:spcBef>
                <a:spcPts val="100"/>
              </a:spcBef>
              <a:buClr>
                <a:srgbClr val="EE2A24"/>
              </a:buClr>
              <a:buChar char="-"/>
              <a:tabLst>
                <a:tab pos="266700" algn="l"/>
              </a:tabLst>
            </a:pPr>
            <a:r>
              <a:rPr dirty="0" sz="3500" spc="-55" b="1">
                <a:latin typeface="Arial"/>
                <a:cs typeface="Arial"/>
              </a:rPr>
              <a:t>What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kinds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35" b="1">
                <a:latin typeface="Arial"/>
                <a:cs typeface="Arial"/>
              </a:rPr>
              <a:t>of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55" b="1">
                <a:latin typeface="Arial"/>
                <a:cs typeface="Arial"/>
              </a:rPr>
              <a:t>jobs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50" b="1">
                <a:latin typeface="Arial"/>
                <a:cs typeface="Arial"/>
              </a:rPr>
              <a:t>did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women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35" b="1">
                <a:latin typeface="Arial"/>
                <a:cs typeface="Arial"/>
              </a:rPr>
              <a:t>do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before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70" b="1">
                <a:latin typeface="Arial"/>
                <a:cs typeface="Arial"/>
              </a:rPr>
              <a:t>WWI?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E2A24"/>
              </a:buClr>
              <a:buFont typeface="Arial"/>
              <a:buChar char="-"/>
            </a:pPr>
            <a:endParaRPr sz="31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EE2A24"/>
              </a:buClr>
              <a:buChar char="-"/>
              <a:tabLst>
                <a:tab pos="266700" algn="l"/>
              </a:tabLst>
            </a:pPr>
            <a:r>
              <a:rPr dirty="0" sz="3500" spc="-55" b="1">
                <a:latin typeface="Arial"/>
                <a:cs typeface="Arial"/>
              </a:rPr>
              <a:t>What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65" b="1">
                <a:latin typeface="Arial"/>
                <a:cs typeface="Arial"/>
              </a:rPr>
              <a:t>happened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55" b="1">
                <a:latin typeface="Arial"/>
                <a:cs typeface="Arial"/>
              </a:rPr>
              <a:t>when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50" b="1">
                <a:latin typeface="Arial"/>
                <a:cs typeface="Arial"/>
              </a:rPr>
              <a:t>men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55" b="1">
                <a:latin typeface="Arial"/>
                <a:cs typeface="Arial"/>
              </a:rPr>
              <a:t>went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40" b="1">
                <a:latin typeface="Arial"/>
                <a:cs typeface="Arial"/>
              </a:rPr>
              <a:t>to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45" b="1">
                <a:latin typeface="Arial"/>
                <a:cs typeface="Arial"/>
              </a:rPr>
              <a:t>fight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during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50" b="1">
                <a:latin typeface="Arial"/>
                <a:cs typeface="Arial"/>
              </a:rPr>
              <a:t>the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70" b="1">
                <a:latin typeface="Arial"/>
                <a:cs typeface="Arial"/>
              </a:rPr>
              <a:t>war?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E2A24"/>
              </a:buClr>
              <a:buFont typeface="Arial"/>
              <a:buChar char="-"/>
            </a:pPr>
            <a:endParaRPr sz="31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EE2A24"/>
              </a:buClr>
              <a:buChar char="-"/>
              <a:tabLst>
                <a:tab pos="266700" algn="l"/>
              </a:tabLst>
            </a:pPr>
            <a:r>
              <a:rPr dirty="0" sz="3500" spc="-55" b="1">
                <a:latin typeface="Arial"/>
                <a:cs typeface="Arial"/>
              </a:rPr>
              <a:t>What were </a:t>
            </a:r>
            <a:r>
              <a:rPr dirty="0" sz="3500" spc="-50" b="1">
                <a:latin typeface="Arial"/>
                <a:cs typeface="Arial"/>
              </a:rPr>
              <a:t>the </a:t>
            </a:r>
            <a:r>
              <a:rPr dirty="0" sz="3500" spc="-55" b="1">
                <a:latin typeface="Arial"/>
                <a:cs typeface="Arial"/>
              </a:rPr>
              <a:t>benefits </a:t>
            </a:r>
            <a:r>
              <a:rPr dirty="0" sz="3500" spc="-35" b="1">
                <a:latin typeface="Arial"/>
                <a:cs typeface="Arial"/>
              </a:rPr>
              <a:t>of</a:t>
            </a:r>
            <a:r>
              <a:rPr dirty="0" sz="3500" spc="-495" b="1">
                <a:latin typeface="Arial"/>
                <a:cs typeface="Arial"/>
              </a:rPr>
              <a:t> </a:t>
            </a:r>
            <a:r>
              <a:rPr dirty="0" sz="3500" spc="-70" b="1">
                <a:latin typeface="Arial"/>
                <a:cs typeface="Arial"/>
              </a:rPr>
              <a:t>this?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E2A24"/>
              </a:buClr>
              <a:buFont typeface="Arial"/>
              <a:buChar char="-"/>
            </a:pPr>
            <a:endParaRPr sz="31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EE2A24"/>
              </a:buClr>
              <a:buChar char="-"/>
              <a:tabLst>
                <a:tab pos="266700" algn="l"/>
              </a:tabLst>
            </a:pPr>
            <a:r>
              <a:rPr dirty="0" sz="3500" spc="-55" b="1">
                <a:latin typeface="Arial"/>
                <a:cs typeface="Arial"/>
              </a:rPr>
              <a:t>What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55" b="1">
                <a:latin typeface="Arial"/>
                <a:cs typeface="Arial"/>
              </a:rPr>
              <a:t>were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some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35" b="1">
                <a:latin typeface="Arial"/>
                <a:cs typeface="Arial"/>
              </a:rPr>
              <a:t>of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50" b="1">
                <a:latin typeface="Arial"/>
                <a:cs typeface="Arial"/>
              </a:rPr>
              <a:t>the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70" b="1">
                <a:latin typeface="Arial"/>
                <a:cs typeface="Arial"/>
              </a:rPr>
              <a:t>challenges</a:t>
            </a:r>
            <a:r>
              <a:rPr dirty="0" sz="3500" spc="-145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that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women</a:t>
            </a:r>
            <a:r>
              <a:rPr dirty="0" sz="3500" spc="-140" b="1">
                <a:latin typeface="Arial"/>
                <a:cs typeface="Arial"/>
              </a:rPr>
              <a:t> </a:t>
            </a:r>
            <a:r>
              <a:rPr dirty="0" sz="3500" spc="-70" b="1">
                <a:latin typeface="Arial"/>
                <a:cs typeface="Arial"/>
              </a:rPr>
              <a:t>faced?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E2A24"/>
              </a:buClr>
              <a:buFont typeface="Arial"/>
              <a:buChar char="-"/>
            </a:pPr>
            <a:endParaRPr sz="31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EE2A24"/>
              </a:buClr>
              <a:buChar char="-"/>
              <a:tabLst>
                <a:tab pos="266700" algn="l"/>
              </a:tabLst>
            </a:pPr>
            <a:r>
              <a:rPr dirty="0" sz="3500" spc="-55" b="1">
                <a:latin typeface="Arial"/>
                <a:cs typeface="Arial"/>
              </a:rPr>
              <a:t>What </a:t>
            </a:r>
            <a:r>
              <a:rPr dirty="0" sz="3500" spc="-65" b="1">
                <a:latin typeface="Arial"/>
                <a:cs typeface="Arial"/>
              </a:rPr>
              <a:t>happened </a:t>
            </a:r>
            <a:r>
              <a:rPr dirty="0" sz="3500" spc="-60" b="1">
                <a:latin typeface="Arial"/>
                <a:cs typeface="Arial"/>
              </a:rPr>
              <a:t>after </a:t>
            </a:r>
            <a:r>
              <a:rPr dirty="0" sz="3500" spc="-50" b="1">
                <a:latin typeface="Arial"/>
                <a:cs typeface="Arial"/>
              </a:rPr>
              <a:t>the</a:t>
            </a:r>
            <a:r>
              <a:rPr dirty="0" sz="3500" spc="-390" b="1">
                <a:latin typeface="Arial"/>
                <a:cs typeface="Arial"/>
              </a:rPr>
              <a:t> </a:t>
            </a:r>
            <a:r>
              <a:rPr dirty="0" sz="3500" spc="-70" b="1">
                <a:latin typeface="Arial"/>
                <a:cs typeface="Arial"/>
              </a:rPr>
              <a:t>war?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E2A24"/>
              </a:buClr>
              <a:buFont typeface="Arial"/>
              <a:buChar char="-"/>
            </a:pPr>
            <a:endParaRPr sz="310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spcBef>
                <a:spcPts val="5"/>
              </a:spcBef>
              <a:buClr>
                <a:srgbClr val="EE2A24"/>
              </a:buClr>
              <a:buChar char="-"/>
              <a:tabLst>
                <a:tab pos="266700" algn="l"/>
              </a:tabLst>
            </a:pPr>
            <a:r>
              <a:rPr dirty="0" sz="3500" spc="-55" b="1">
                <a:latin typeface="Arial"/>
                <a:cs typeface="Arial"/>
              </a:rPr>
              <a:t>What </a:t>
            </a:r>
            <a:r>
              <a:rPr dirty="0" sz="3500" spc="-70" b="1">
                <a:latin typeface="Arial"/>
                <a:cs typeface="Arial"/>
              </a:rPr>
              <a:t>tensions </a:t>
            </a:r>
            <a:r>
              <a:rPr dirty="0" sz="3500" spc="-50" b="1">
                <a:latin typeface="Arial"/>
                <a:cs typeface="Arial"/>
              </a:rPr>
              <a:t>did </a:t>
            </a:r>
            <a:r>
              <a:rPr dirty="0" sz="3500" spc="-60" b="1">
                <a:latin typeface="Arial"/>
                <a:cs typeface="Arial"/>
              </a:rPr>
              <a:t>women face after </a:t>
            </a:r>
            <a:r>
              <a:rPr dirty="0" sz="3500" spc="-50" b="1">
                <a:latin typeface="Arial"/>
                <a:cs typeface="Arial"/>
              </a:rPr>
              <a:t>the</a:t>
            </a:r>
            <a:r>
              <a:rPr dirty="0" sz="3500" spc="-635" b="1">
                <a:latin typeface="Arial"/>
                <a:cs typeface="Arial"/>
              </a:rPr>
              <a:t> </a:t>
            </a:r>
            <a:r>
              <a:rPr dirty="0" sz="3500" spc="-70" b="1">
                <a:latin typeface="Arial"/>
                <a:cs typeface="Arial"/>
              </a:rPr>
              <a:t>war?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E2A24"/>
              </a:buClr>
              <a:buFont typeface="Arial"/>
              <a:buChar char="-"/>
            </a:pPr>
            <a:endParaRPr sz="3100">
              <a:latin typeface="Times New Roman"/>
              <a:cs typeface="Times New Roman"/>
            </a:endParaRPr>
          </a:p>
          <a:p>
            <a:pPr marL="249554" indent="-236854">
              <a:lnSpc>
                <a:spcPct val="100000"/>
              </a:lnSpc>
              <a:buClr>
                <a:srgbClr val="EE2A24"/>
              </a:buClr>
              <a:buChar char="-"/>
              <a:tabLst>
                <a:tab pos="250190" algn="l"/>
              </a:tabLst>
            </a:pPr>
            <a:r>
              <a:rPr dirty="0" sz="3500" spc="-50" b="1">
                <a:latin typeface="Arial"/>
                <a:cs typeface="Arial"/>
              </a:rPr>
              <a:t>And </a:t>
            </a:r>
            <a:r>
              <a:rPr dirty="0" sz="3500" spc="-55" b="1">
                <a:latin typeface="Arial"/>
                <a:cs typeface="Arial"/>
              </a:rPr>
              <a:t>what were </a:t>
            </a:r>
            <a:r>
              <a:rPr dirty="0" sz="3500" spc="-50" b="1">
                <a:latin typeface="Arial"/>
                <a:cs typeface="Arial"/>
              </a:rPr>
              <a:t>the</a:t>
            </a:r>
            <a:r>
              <a:rPr dirty="0" sz="3500" spc="-415" b="1">
                <a:latin typeface="Arial"/>
                <a:cs typeface="Arial"/>
              </a:rPr>
              <a:t> </a:t>
            </a:r>
            <a:r>
              <a:rPr dirty="0" sz="3500" spc="-75" b="1">
                <a:latin typeface="Arial"/>
                <a:cs typeface="Arial"/>
              </a:rPr>
              <a:t>challenges?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9364" y="3092432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39364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39364" y="306575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51273" y="3092432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51273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51273" y="306575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63184" y="3092432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63184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63184" y="306575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75093" y="3092432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75093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75093" y="306575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87002" y="3092432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287002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287002" y="306575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39364" y="4896849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39364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39364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51273" y="4896849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51273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51273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63184" y="4896849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63184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63184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975093" y="4896849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975093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975093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287002" y="4896849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287002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287002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7314" y="3072382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27454" y="3065753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39362" y="3065753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27454" y="3092432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7454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7454" y="3065754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79225" y="3072382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39364" y="3065753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351271" y="3065753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91134" y="3072382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51273" y="3065753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663181" y="3065753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703043" y="3072382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663184" y="3065753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975091" y="3065753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014953" y="3072382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975093" y="3065753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287001" y="3065753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67314" y="4876800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27454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39362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27454" y="4896849"/>
            <a:ext cx="0" cy="1744345"/>
          </a:xfrm>
          <a:custGeom>
            <a:avLst/>
            <a:gdLst/>
            <a:ahLst/>
            <a:cxnLst/>
            <a:rect l="l" t="t" r="r" b="b"/>
            <a:pathLst>
              <a:path w="0" h="1744345">
                <a:moveTo>
                  <a:pt x="0" y="1744268"/>
                </a:moveTo>
                <a:lnTo>
                  <a:pt x="0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27454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27454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079225" y="4876800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039364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351271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391134" y="4876800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351273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663181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703043" y="4876800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663184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975091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0014953" y="4876800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975093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2287001" y="4870170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5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67314" y="6681216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27454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039362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079225" y="6681216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039364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351271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391134" y="6681216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351273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663181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703043" y="6681216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663184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975091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014953" y="6681216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 h="0">
                <a:moveTo>
                  <a:pt x="0" y="0"/>
                </a:moveTo>
                <a:lnTo>
                  <a:pt x="2252116" y="0"/>
                </a:lnTo>
              </a:path>
            </a:pathLst>
          </a:custGeom>
          <a:ln w="13258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975093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2287001" y="6674586"/>
            <a:ext cx="0" cy="13335"/>
          </a:xfrm>
          <a:custGeom>
            <a:avLst/>
            <a:gdLst/>
            <a:ahLst/>
            <a:cxnLst/>
            <a:rect l="l" t="t" r="r" b="b"/>
            <a:pathLst>
              <a:path w="0" h="13334">
                <a:moveTo>
                  <a:pt x="0" y="13258"/>
                </a:moveTo>
                <a:lnTo>
                  <a:pt x="0" y="0"/>
                </a:lnTo>
                <a:lnTo>
                  <a:pt x="0" y="13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1528047" y="3808400"/>
            <a:ext cx="711200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10" b="1">
                <a:latin typeface="HelveticaNeueLTPro-Bd"/>
                <a:cs typeface="HelveticaNeueLTPro-Bd"/>
              </a:rPr>
              <a:t>Driver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79810" y="3808400"/>
            <a:ext cx="631190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Cook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085722" y="3808400"/>
            <a:ext cx="843280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Farmer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803399" y="3521948"/>
            <a:ext cx="2032000" cy="885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6070" marR="298450" indent="406400">
              <a:lnSpc>
                <a:spcPct val="101600"/>
              </a:lnSpc>
              <a:spcBef>
                <a:spcPts val="95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Clerk  </a:t>
            </a:r>
            <a:r>
              <a:rPr dirty="0" sz="1850" spc="10" b="1">
                <a:latin typeface="HelveticaNeueLTPro-Bd"/>
                <a:cs typeface="HelveticaNeueLTPro-Bd"/>
              </a:rPr>
              <a:t>(note</a:t>
            </a:r>
            <a:r>
              <a:rPr dirty="0" sz="1850" spc="-50" b="1">
                <a:latin typeface="HelveticaNeueLTPro-Bd"/>
                <a:cs typeface="HelveticaNeueLTPro-Bd"/>
              </a:rPr>
              <a:t> </a:t>
            </a:r>
            <a:r>
              <a:rPr dirty="0" sz="1850" spc="10" b="1">
                <a:latin typeface="HelveticaNeueLTPro-Bd"/>
                <a:cs typeface="HelveticaNeueLTPro-Bd"/>
              </a:rPr>
              <a:t>taking,</a:t>
            </a:r>
            <a:endParaRPr sz="1850">
              <a:latin typeface="HelveticaNeueLTPro-Bd"/>
              <a:cs typeface="HelveticaNeueLTPro-B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50" spc="10" b="1">
                <a:latin typeface="HelveticaNeueLTPro-Bd"/>
                <a:cs typeface="HelveticaNeueLTPro-Bd"/>
              </a:rPr>
              <a:t>letter writing</a:t>
            </a:r>
            <a:r>
              <a:rPr dirty="0" sz="1850" spc="-45" b="1">
                <a:latin typeface="HelveticaNeueLTPro-Bd"/>
                <a:cs typeface="HelveticaNeueLTPro-Bd"/>
              </a:rPr>
              <a:t> </a:t>
            </a:r>
            <a:r>
              <a:rPr dirty="0" sz="1850" spc="10" b="1">
                <a:latin typeface="HelveticaNeueLTPro-Bd"/>
                <a:cs typeface="HelveticaNeueLTPro-Bd"/>
              </a:rPr>
              <a:t>etc.)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280484" y="3808400"/>
            <a:ext cx="1701164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Bus</a:t>
            </a:r>
            <a:r>
              <a:rPr dirty="0" sz="1850" spc="-65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conductor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532508" y="5612802"/>
            <a:ext cx="702310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Nurse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588124" y="5326351"/>
            <a:ext cx="1214755" cy="885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19685">
              <a:lnSpc>
                <a:spcPct val="101600"/>
              </a:lnSpc>
              <a:spcBef>
                <a:spcPts val="95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Dispenser  </a:t>
            </a:r>
            <a:r>
              <a:rPr dirty="0" sz="1850" spc="10" b="1">
                <a:latin typeface="HelveticaNeueLTPro-Bd"/>
                <a:cs typeface="HelveticaNeueLTPro-Bd"/>
              </a:rPr>
              <a:t>(giving</a:t>
            </a:r>
            <a:r>
              <a:rPr dirty="0" sz="1850" spc="-70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out  medicine)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723378" y="5326365"/>
            <a:ext cx="1567815" cy="885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71755" marR="5080" indent="-59690">
              <a:lnSpc>
                <a:spcPct val="101600"/>
              </a:lnSpc>
              <a:spcBef>
                <a:spcPts val="95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Commandant  </a:t>
            </a:r>
            <a:r>
              <a:rPr dirty="0" sz="1850" spc="10" b="1">
                <a:latin typeface="HelveticaNeueLTPro-Bd"/>
                <a:cs typeface="HelveticaNeueLTPro-Bd"/>
              </a:rPr>
              <a:t>(in </a:t>
            </a:r>
            <a:r>
              <a:rPr dirty="0" sz="1850" spc="15" b="1">
                <a:latin typeface="HelveticaNeueLTPro-Bd"/>
                <a:cs typeface="HelveticaNeueLTPro-Bd"/>
              </a:rPr>
              <a:t>charge </a:t>
            </a:r>
            <a:r>
              <a:rPr dirty="0" sz="1850" spc="10" b="1">
                <a:latin typeface="HelveticaNeueLTPro-Bd"/>
                <a:cs typeface="HelveticaNeueLTPro-Bd"/>
              </a:rPr>
              <a:t>of  </a:t>
            </a:r>
            <a:r>
              <a:rPr dirty="0" sz="1850" spc="15" b="1">
                <a:latin typeface="HelveticaNeueLTPro-Bd"/>
                <a:cs typeface="HelveticaNeueLTPro-Bd"/>
              </a:rPr>
              <a:t>a</a:t>
            </a:r>
            <a:r>
              <a:rPr dirty="0" sz="1850" spc="-10" b="1">
                <a:latin typeface="HelveticaNeueLTPro-Bd"/>
                <a:cs typeface="HelveticaNeueLTPro-Bd"/>
              </a:rPr>
              <a:t> </a:t>
            </a:r>
            <a:r>
              <a:rPr dirty="0" sz="1850" spc="10" b="1">
                <a:latin typeface="HelveticaNeueLTPro-Bd"/>
                <a:cs typeface="HelveticaNeueLTPro-Bd"/>
              </a:rPr>
              <a:t>hospital)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355517" y="5612817"/>
            <a:ext cx="92773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-195" b="1">
                <a:latin typeface="HelveticaNeueLTPro-Bd"/>
                <a:cs typeface="HelveticaNeueLTPro-Bd"/>
              </a:rPr>
              <a:t>T</a:t>
            </a:r>
            <a:r>
              <a:rPr dirty="0" sz="1850" spc="15" b="1">
                <a:latin typeface="HelveticaNeueLTPro-Bd"/>
                <a:cs typeface="HelveticaNeueLTPro-Bd"/>
              </a:rPr>
              <a:t>eacher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440164" y="5612817"/>
            <a:ext cx="1382395" cy="3124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50" spc="15" b="1">
                <a:latin typeface="HelveticaNeueLTPro-Bd"/>
                <a:cs typeface="HelveticaNeueLTPro-Bd"/>
              </a:rPr>
              <a:t>House</a:t>
            </a:r>
            <a:r>
              <a:rPr dirty="0" sz="1850" spc="-60" b="1">
                <a:latin typeface="HelveticaNeueLTPro-Bd"/>
                <a:cs typeface="HelveticaNeueLTPro-Bd"/>
              </a:rPr>
              <a:t> </a:t>
            </a:r>
            <a:r>
              <a:rPr dirty="0" sz="1850" spc="15" b="1">
                <a:latin typeface="HelveticaNeueLTPro-Bd"/>
                <a:cs typeface="HelveticaNeueLTPro-Bd"/>
              </a:rPr>
              <a:t>maid</a:t>
            </a:r>
            <a:endParaRPr sz="1850">
              <a:latin typeface="HelveticaNeueLTPro-Bd"/>
              <a:cs typeface="HelveticaNeueLTPro-Bd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602170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627B80"/>
                </a:solidFill>
              </a:rPr>
              <a:t>3.4 </a:t>
            </a:r>
            <a:r>
              <a:rPr dirty="0" sz="5500" spc="-105">
                <a:solidFill>
                  <a:srgbClr val="627B80"/>
                </a:solidFill>
              </a:rPr>
              <a:t>Changing</a:t>
            </a:r>
            <a:r>
              <a:rPr dirty="0" sz="5500" spc="-425">
                <a:solidFill>
                  <a:srgbClr val="627B80"/>
                </a:solidFill>
              </a:rPr>
              <a:t> </a:t>
            </a:r>
            <a:r>
              <a:rPr dirty="0" sz="5500" spc="-114">
                <a:solidFill>
                  <a:srgbClr val="627B80"/>
                </a:solidFill>
              </a:rPr>
              <a:t>roles</a:t>
            </a:r>
            <a:endParaRPr sz="5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862774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3.5 </a:t>
            </a:r>
            <a:r>
              <a:rPr dirty="0" sz="5500" spc="-100">
                <a:solidFill>
                  <a:srgbClr val="9D1F21"/>
                </a:solidFill>
              </a:rPr>
              <a:t>Coping </a:t>
            </a:r>
            <a:r>
              <a:rPr dirty="0" sz="5500" spc="-85">
                <a:solidFill>
                  <a:srgbClr val="9D1F21"/>
                </a:solidFill>
              </a:rPr>
              <a:t>with</a:t>
            </a:r>
            <a:r>
              <a:rPr dirty="0" sz="5500" spc="-545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challenges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302385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5">
                <a:solidFill>
                  <a:srgbClr val="D7D8D7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752450"/>
            <a:ext cx="10196195" cy="720217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01295" marR="421640" indent="-189230">
              <a:lnSpc>
                <a:spcPts val="3600"/>
              </a:lnSpc>
              <a:spcBef>
                <a:spcPts val="320"/>
              </a:spcBef>
            </a:pPr>
            <a:r>
              <a:rPr dirty="0" sz="3100" spc="-65" b="1">
                <a:latin typeface="Arial"/>
                <a:cs typeface="Arial"/>
              </a:rPr>
              <a:t>“Responsibility </a:t>
            </a:r>
            <a:r>
              <a:rPr dirty="0" sz="3100" spc="-50" b="1">
                <a:latin typeface="Arial"/>
                <a:cs typeface="Arial"/>
              </a:rPr>
              <a:t>does </a:t>
            </a:r>
            <a:r>
              <a:rPr dirty="0" sz="3100" spc="-45" b="1">
                <a:latin typeface="Arial"/>
                <a:cs typeface="Arial"/>
              </a:rPr>
              <a:t>not </a:t>
            </a:r>
            <a:r>
              <a:rPr dirty="0" sz="3100" spc="-50" b="1">
                <a:latin typeface="Arial"/>
                <a:cs typeface="Arial"/>
              </a:rPr>
              <a:t>only </a:t>
            </a:r>
            <a:r>
              <a:rPr dirty="0" sz="3100" spc="-45" b="1">
                <a:latin typeface="Arial"/>
                <a:cs typeface="Arial"/>
              </a:rPr>
              <a:t>lie </a:t>
            </a:r>
            <a:r>
              <a:rPr dirty="0" sz="3100" spc="-50" b="1">
                <a:latin typeface="Arial"/>
                <a:cs typeface="Arial"/>
              </a:rPr>
              <a:t>with </a:t>
            </a:r>
            <a:r>
              <a:rPr dirty="0" sz="3100" spc="-45" b="1">
                <a:latin typeface="Arial"/>
                <a:cs typeface="Arial"/>
              </a:rPr>
              <a:t>the </a:t>
            </a:r>
            <a:r>
              <a:rPr dirty="0" sz="3100" spc="-60" b="1">
                <a:latin typeface="Arial"/>
                <a:cs typeface="Arial"/>
              </a:rPr>
              <a:t>leaders </a:t>
            </a:r>
            <a:r>
              <a:rPr dirty="0" sz="3100" spc="-65" b="1">
                <a:latin typeface="Arial"/>
                <a:cs typeface="Arial"/>
              </a:rPr>
              <a:t>of  </a:t>
            </a:r>
            <a:r>
              <a:rPr dirty="0" sz="3100" spc="-45" b="1">
                <a:latin typeface="Arial"/>
                <a:cs typeface="Arial"/>
              </a:rPr>
              <a:t>our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60" b="1">
                <a:latin typeface="Arial"/>
                <a:cs typeface="Arial"/>
              </a:rPr>
              <a:t>countries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50" b="1">
                <a:latin typeface="Arial"/>
                <a:cs typeface="Arial"/>
              </a:rPr>
              <a:t>(…).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35" b="1">
                <a:latin typeface="Arial"/>
                <a:cs typeface="Arial"/>
              </a:rPr>
              <a:t>It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50" b="1">
                <a:latin typeface="Arial"/>
                <a:cs typeface="Arial"/>
              </a:rPr>
              <a:t>lies</a:t>
            </a:r>
            <a:r>
              <a:rPr dirty="0" sz="3100" spc="-120" b="1">
                <a:latin typeface="Arial"/>
                <a:cs typeface="Arial"/>
              </a:rPr>
              <a:t> </a:t>
            </a:r>
            <a:r>
              <a:rPr dirty="0" sz="3100" spc="-50" b="1">
                <a:latin typeface="Arial"/>
                <a:cs typeface="Arial"/>
              </a:rPr>
              <a:t>with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50" b="1">
                <a:latin typeface="Arial"/>
                <a:cs typeface="Arial"/>
              </a:rPr>
              <a:t>each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35" b="1">
                <a:latin typeface="Arial"/>
                <a:cs typeface="Arial"/>
              </a:rPr>
              <a:t>of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35" b="1">
                <a:latin typeface="Arial"/>
                <a:cs typeface="Arial"/>
              </a:rPr>
              <a:t>us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85" b="1">
                <a:latin typeface="Arial"/>
                <a:cs typeface="Arial"/>
              </a:rPr>
              <a:t>individually.”</a:t>
            </a:r>
            <a:endParaRPr sz="3100">
              <a:latin typeface="Arial"/>
              <a:cs typeface="Arial"/>
            </a:endParaRPr>
          </a:p>
          <a:p>
            <a:pPr marL="201295">
              <a:lnSpc>
                <a:spcPts val="3500"/>
              </a:lnSpc>
            </a:pPr>
            <a:r>
              <a:rPr dirty="0" sz="3100" spc="-45" i="1">
                <a:latin typeface="Arial"/>
                <a:cs typeface="Arial"/>
              </a:rPr>
              <a:t>The </a:t>
            </a:r>
            <a:r>
              <a:rPr dirty="0" sz="3100" spc="-55" i="1">
                <a:latin typeface="Arial"/>
                <a:cs typeface="Arial"/>
              </a:rPr>
              <a:t>Dalai</a:t>
            </a:r>
            <a:r>
              <a:rPr dirty="0" sz="3100" spc="-210" i="1">
                <a:latin typeface="Arial"/>
                <a:cs typeface="Arial"/>
              </a:rPr>
              <a:t> </a:t>
            </a:r>
            <a:r>
              <a:rPr dirty="0" sz="3100" spc="-65" i="1">
                <a:latin typeface="Arial"/>
                <a:cs typeface="Arial"/>
              </a:rPr>
              <a:t>Lama</a:t>
            </a:r>
            <a:endParaRPr sz="3100">
              <a:latin typeface="Arial"/>
              <a:cs typeface="Arial"/>
            </a:endParaRPr>
          </a:p>
          <a:p>
            <a:pPr marL="201295" marR="481965" indent="-189230">
              <a:lnSpc>
                <a:spcPts val="3600"/>
              </a:lnSpc>
              <a:spcBef>
                <a:spcPts val="2095"/>
              </a:spcBef>
            </a:pPr>
            <a:r>
              <a:rPr dirty="0" sz="3100" spc="-55" b="1">
                <a:latin typeface="Arial"/>
                <a:cs typeface="Arial"/>
              </a:rPr>
              <a:t>“Peace </a:t>
            </a:r>
            <a:r>
              <a:rPr dirty="0" sz="3100" spc="-35" b="1">
                <a:latin typeface="Arial"/>
                <a:cs typeface="Arial"/>
              </a:rPr>
              <a:t>is </a:t>
            </a:r>
            <a:r>
              <a:rPr dirty="0" sz="3100" b="1">
                <a:latin typeface="Arial"/>
                <a:cs typeface="Arial"/>
              </a:rPr>
              <a:t>a </a:t>
            </a:r>
            <a:r>
              <a:rPr dirty="0" sz="3100" spc="-95" b="1">
                <a:latin typeface="Arial"/>
                <a:cs typeface="Arial"/>
              </a:rPr>
              <a:t>daily, </a:t>
            </a:r>
            <a:r>
              <a:rPr dirty="0" sz="3100" spc="-90" b="1">
                <a:latin typeface="Arial"/>
                <a:cs typeface="Arial"/>
              </a:rPr>
              <a:t>weekly, </a:t>
            </a:r>
            <a:r>
              <a:rPr dirty="0" sz="3100" b="1">
                <a:latin typeface="Arial"/>
                <a:cs typeface="Arial"/>
              </a:rPr>
              <a:t>a</a:t>
            </a:r>
            <a:r>
              <a:rPr dirty="0" sz="3100" spc="-610" b="1">
                <a:latin typeface="Arial"/>
                <a:cs typeface="Arial"/>
              </a:rPr>
              <a:t> </a:t>
            </a:r>
            <a:r>
              <a:rPr dirty="0" sz="3100" spc="-60" b="1">
                <a:latin typeface="Arial"/>
                <a:cs typeface="Arial"/>
              </a:rPr>
              <a:t>monthly process </a:t>
            </a:r>
            <a:r>
              <a:rPr dirty="0" sz="3100" spc="-65" b="1">
                <a:latin typeface="Arial"/>
                <a:cs typeface="Arial"/>
              </a:rPr>
              <a:t>gradually  </a:t>
            </a:r>
            <a:r>
              <a:rPr dirty="0" sz="3100" spc="-60" b="1">
                <a:latin typeface="Arial"/>
                <a:cs typeface="Arial"/>
              </a:rPr>
              <a:t>changing opinions, </a:t>
            </a:r>
            <a:r>
              <a:rPr dirty="0" sz="3100" spc="-55" b="1">
                <a:latin typeface="Arial"/>
                <a:cs typeface="Arial"/>
              </a:rPr>
              <a:t>slowly </a:t>
            </a:r>
            <a:r>
              <a:rPr dirty="0" sz="3100" spc="-60" b="1">
                <a:latin typeface="Arial"/>
                <a:cs typeface="Arial"/>
              </a:rPr>
              <a:t>eroding </a:t>
            </a:r>
            <a:r>
              <a:rPr dirty="0" sz="3100" spc="-45" b="1">
                <a:latin typeface="Arial"/>
                <a:cs typeface="Arial"/>
              </a:rPr>
              <a:t>old </a:t>
            </a:r>
            <a:r>
              <a:rPr dirty="0" sz="3100" spc="-65" b="1">
                <a:latin typeface="Arial"/>
                <a:cs typeface="Arial"/>
              </a:rPr>
              <a:t>barriers,  </a:t>
            </a:r>
            <a:r>
              <a:rPr dirty="0" sz="3100" spc="-60" b="1">
                <a:latin typeface="Arial"/>
                <a:cs typeface="Arial"/>
              </a:rPr>
              <a:t>quietly building </a:t>
            </a:r>
            <a:r>
              <a:rPr dirty="0" sz="3100" spc="-45" b="1">
                <a:latin typeface="Arial"/>
                <a:cs typeface="Arial"/>
              </a:rPr>
              <a:t>new</a:t>
            </a:r>
            <a:r>
              <a:rPr dirty="0" sz="3100" spc="-260" b="1">
                <a:latin typeface="Arial"/>
                <a:cs typeface="Arial"/>
              </a:rPr>
              <a:t> </a:t>
            </a:r>
            <a:r>
              <a:rPr dirty="0" sz="3100" spc="-65" b="1">
                <a:latin typeface="Arial"/>
                <a:cs typeface="Arial"/>
              </a:rPr>
              <a:t>structures.”</a:t>
            </a:r>
            <a:endParaRPr sz="3100">
              <a:latin typeface="Arial"/>
              <a:cs typeface="Arial"/>
            </a:endParaRPr>
          </a:p>
          <a:p>
            <a:pPr marL="201295">
              <a:lnSpc>
                <a:spcPts val="3495"/>
              </a:lnSpc>
            </a:pPr>
            <a:r>
              <a:rPr dirty="0" sz="3100" spc="-35" i="1">
                <a:latin typeface="Arial"/>
                <a:cs typeface="Arial"/>
              </a:rPr>
              <a:t>J. </a:t>
            </a:r>
            <a:r>
              <a:rPr dirty="0" sz="3100" spc="-235" i="1">
                <a:latin typeface="Arial"/>
                <a:cs typeface="Arial"/>
              </a:rPr>
              <a:t>F.</a:t>
            </a:r>
            <a:r>
              <a:rPr dirty="0" sz="3100" spc="-220" i="1">
                <a:latin typeface="Arial"/>
                <a:cs typeface="Arial"/>
              </a:rPr>
              <a:t> </a:t>
            </a:r>
            <a:r>
              <a:rPr dirty="0" sz="3100" spc="-65" i="1">
                <a:latin typeface="Arial"/>
                <a:cs typeface="Arial"/>
              </a:rPr>
              <a:t>Kennedy</a:t>
            </a:r>
            <a:endParaRPr sz="3100">
              <a:latin typeface="Arial"/>
              <a:cs typeface="Arial"/>
            </a:endParaRPr>
          </a:p>
          <a:p>
            <a:pPr marL="201295" marR="3550285" indent="-189230">
              <a:lnSpc>
                <a:spcPts val="3600"/>
              </a:lnSpc>
              <a:spcBef>
                <a:spcPts val="2100"/>
              </a:spcBef>
            </a:pPr>
            <a:r>
              <a:rPr dirty="0" sz="3100" spc="-55" b="1">
                <a:latin typeface="Arial"/>
                <a:cs typeface="Arial"/>
              </a:rPr>
              <a:t>“When </a:t>
            </a:r>
            <a:r>
              <a:rPr dirty="0" sz="3100" spc="-45" b="1">
                <a:latin typeface="Arial"/>
                <a:cs typeface="Arial"/>
              </a:rPr>
              <a:t>the </a:t>
            </a:r>
            <a:r>
              <a:rPr dirty="0" sz="3100" spc="-55" b="1">
                <a:latin typeface="Arial"/>
                <a:cs typeface="Arial"/>
              </a:rPr>
              <a:t>whole world </a:t>
            </a:r>
            <a:r>
              <a:rPr dirty="0" sz="3100" spc="-35" b="1">
                <a:latin typeface="Arial"/>
                <a:cs typeface="Arial"/>
              </a:rPr>
              <a:t>is </a:t>
            </a:r>
            <a:r>
              <a:rPr dirty="0" sz="3100" spc="-65" b="1">
                <a:latin typeface="Arial"/>
                <a:cs typeface="Arial"/>
              </a:rPr>
              <a:t>silent,  </a:t>
            </a:r>
            <a:r>
              <a:rPr dirty="0" sz="3100" spc="-50" b="1">
                <a:latin typeface="Arial"/>
                <a:cs typeface="Arial"/>
              </a:rPr>
              <a:t>even </a:t>
            </a:r>
            <a:r>
              <a:rPr dirty="0" sz="3100" spc="-45" b="1">
                <a:latin typeface="Arial"/>
                <a:cs typeface="Arial"/>
              </a:rPr>
              <a:t>one </a:t>
            </a:r>
            <a:r>
              <a:rPr dirty="0" sz="3100" spc="-55" b="1">
                <a:latin typeface="Arial"/>
                <a:cs typeface="Arial"/>
              </a:rPr>
              <a:t>voice </a:t>
            </a:r>
            <a:r>
              <a:rPr dirty="0" sz="3100" spc="-60" b="1">
                <a:latin typeface="Arial"/>
                <a:cs typeface="Arial"/>
              </a:rPr>
              <a:t>becomes</a:t>
            </a:r>
            <a:r>
              <a:rPr dirty="0" sz="3100" spc="-395" b="1">
                <a:latin typeface="Arial"/>
                <a:cs typeface="Arial"/>
              </a:rPr>
              <a:t> </a:t>
            </a:r>
            <a:r>
              <a:rPr dirty="0" sz="3100" spc="-65" b="1">
                <a:latin typeface="Arial"/>
                <a:cs typeface="Arial"/>
              </a:rPr>
              <a:t>powerful.”</a:t>
            </a:r>
            <a:endParaRPr sz="3100">
              <a:latin typeface="Arial"/>
              <a:cs typeface="Arial"/>
            </a:endParaRPr>
          </a:p>
          <a:p>
            <a:pPr marL="201295">
              <a:lnSpc>
                <a:spcPts val="3500"/>
              </a:lnSpc>
            </a:pPr>
            <a:r>
              <a:rPr dirty="0" sz="3100" spc="-55" i="1">
                <a:latin typeface="Arial"/>
                <a:cs typeface="Arial"/>
              </a:rPr>
              <a:t>Malala</a:t>
            </a:r>
            <a:r>
              <a:rPr dirty="0" sz="3100" spc="-185" i="1">
                <a:latin typeface="Arial"/>
                <a:cs typeface="Arial"/>
              </a:rPr>
              <a:t> </a:t>
            </a:r>
            <a:r>
              <a:rPr dirty="0" sz="3100" spc="-85" i="1">
                <a:latin typeface="Arial"/>
                <a:cs typeface="Arial"/>
              </a:rPr>
              <a:t>Yousafzai</a:t>
            </a:r>
            <a:endParaRPr sz="3100">
              <a:latin typeface="Arial"/>
              <a:cs typeface="Arial"/>
            </a:endParaRPr>
          </a:p>
          <a:p>
            <a:pPr marL="201295" marR="5080" indent="-189230">
              <a:lnSpc>
                <a:spcPts val="3600"/>
              </a:lnSpc>
              <a:spcBef>
                <a:spcPts val="2100"/>
              </a:spcBef>
            </a:pPr>
            <a:r>
              <a:rPr dirty="0" sz="3100" spc="-55" b="1">
                <a:latin typeface="Arial"/>
                <a:cs typeface="Arial"/>
              </a:rPr>
              <a:t>“There</a:t>
            </a:r>
            <a:r>
              <a:rPr dirty="0" sz="3100" spc="-130" b="1">
                <a:latin typeface="Arial"/>
                <a:cs typeface="Arial"/>
              </a:rPr>
              <a:t> </a:t>
            </a:r>
            <a:r>
              <a:rPr dirty="0" sz="3100" spc="-35" b="1">
                <a:latin typeface="Arial"/>
                <a:cs typeface="Arial"/>
              </a:rPr>
              <a:t>is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35" b="1">
                <a:latin typeface="Arial"/>
                <a:cs typeface="Arial"/>
              </a:rPr>
              <a:t>no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55" b="1">
                <a:latin typeface="Arial"/>
                <a:cs typeface="Arial"/>
              </a:rPr>
              <a:t>great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55" b="1">
                <a:latin typeface="Arial"/>
                <a:cs typeface="Arial"/>
              </a:rPr>
              <a:t>force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45" b="1">
                <a:latin typeface="Arial"/>
                <a:cs typeface="Arial"/>
              </a:rPr>
              <a:t>for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60" b="1">
                <a:latin typeface="Arial"/>
                <a:cs typeface="Arial"/>
              </a:rPr>
              <a:t>change,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45" b="1">
                <a:latin typeface="Arial"/>
                <a:cs typeface="Arial"/>
              </a:rPr>
              <a:t>for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55" b="1">
                <a:latin typeface="Arial"/>
                <a:cs typeface="Arial"/>
              </a:rPr>
              <a:t>peace,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45" b="1">
                <a:latin typeface="Arial"/>
                <a:cs typeface="Arial"/>
              </a:rPr>
              <a:t>for</a:t>
            </a:r>
            <a:r>
              <a:rPr dirty="0" sz="3100" spc="-125" b="1">
                <a:latin typeface="Arial"/>
                <a:cs typeface="Arial"/>
              </a:rPr>
              <a:t> </a:t>
            </a:r>
            <a:r>
              <a:rPr dirty="0" sz="3100" spc="-65" b="1">
                <a:latin typeface="Arial"/>
                <a:cs typeface="Arial"/>
              </a:rPr>
              <a:t>justice  </a:t>
            </a:r>
            <a:r>
              <a:rPr dirty="0" sz="3100" spc="-45" b="1">
                <a:latin typeface="Arial"/>
                <a:cs typeface="Arial"/>
              </a:rPr>
              <a:t>and </a:t>
            </a:r>
            <a:r>
              <a:rPr dirty="0" sz="3100" spc="-85" b="1">
                <a:latin typeface="Arial"/>
                <a:cs typeface="Arial"/>
              </a:rPr>
              <a:t>democracy, </a:t>
            </a:r>
            <a:r>
              <a:rPr dirty="0" sz="3100" spc="-45" b="1">
                <a:latin typeface="Arial"/>
                <a:cs typeface="Arial"/>
              </a:rPr>
              <a:t>for </a:t>
            </a:r>
            <a:r>
              <a:rPr dirty="0" sz="3100" spc="-60" b="1">
                <a:latin typeface="Arial"/>
                <a:cs typeface="Arial"/>
              </a:rPr>
              <a:t>inclusive economic </a:t>
            </a:r>
            <a:r>
              <a:rPr dirty="0" sz="3100" spc="-55" b="1">
                <a:latin typeface="Arial"/>
                <a:cs typeface="Arial"/>
              </a:rPr>
              <a:t>growth</a:t>
            </a:r>
            <a:r>
              <a:rPr dirty="0" sz="3100" spc="-459" b="1">
                <a:latin typeface="Arial"/>
                <a:cs typeface="Arial"/>
              </a:rPr>
              <a:t> </a:t>
            </a:r>
            <a:r>
              <a:rPr dirty="0" sz="3100" spc="-65" b="1">
                <a:latin typeface="Arial"/>
                <a:cs typeface="Arial"/>
              </a:rPr>
              <a:t>than</a:t>
            </a:r>
            <a:endParaRPr sz="3100">
              <a:latin typeface="Arial"/>
              <a:cs typeface="Arial"/>
            </a:endParaRPr>
          </a:p>
          <a:p>
            <a:pPr marL="201295">
              <a:lnSpc>
                <a:spcPts val="3440"/>
              </a:lnSpc>
            </a:pPr>
            <a:r>
              <a:rPr dirty="0" sz="3100" b="1">
                <a:latin typeface="Arial"/>
                <a:cs typeface="Arial"/>
              </a:rPr>
              <a:t>a </a:t>
            </a:r>
            <a:r>
              <a:rPr dirty="0" sz="3100" spc="-55" b="1">
                <a:latin typeface="Arial"/>
                <a:cs typeface="Arial"/>
              </a:rPr>
              <a:t>world </a:t>
            </a:r>
            <a:r>
              <a:rPr dirty="0" sz="3100" spc="-35" b="1">
                <a:latin typeface="Arial"/>
                <a:cs typeface="Arial"/>
              </a:rPr>
              <a:t>of </a:t>
            </a:r>
            <a:r>
              <a:rPr dirty="0" sz="3100" spc="-60" b="1">
                <a:latin typeface="Arial"/>
                <a:cs typeface="Arial"/>
              </a:rPr>
              <a:t>empowered</a:t>
            </a:r>
            <a:r>
              <a:rPr dirty="0" sz="3100" spc="-415" b="1">
                <a:latin typeface="Arial"/>
                <a:cs typeface="Arial"/>
              </a:rPr>
              <a:t> </a:t>
            </a:r>
            <a:r>
              <a:rPr dirty="0" sz="3100" spc="-65" b="1">
                <a:latin typeface="Arial"/>
                <a:cs typeface="Arial"/>
              </a:rPr>
              <a:t>women”.</a:t>
            </a:r>
            <a:endParaRPr sz="3100">
              <a:latin typeface="Arial"/>
              <a:cs typeface="Arial"/>
            </a:endParaRPr>
          </a:p>
          <a:p>
            <a:pPr marL="201295">
              <a:lnSpc>
                <a:spcPts val="3660"/>
              </a:lnSpc>
            </a:pPr>
            <a:r>
              <a:rPr dirty="0" sz="3100" spc="-60" i="1">
                <a:latin typeface="Arial"/>
                <a:cs typeface="Arial"/>
              </a:rPr>
              <a:t>Phumzile</a:t>
            </a:r>
            <a:r>
              <a:rPr dirty="0" sz="3100" spc="-130" i="1">
                <a:latin typeface="Arial"/>
                <a:cs typeface="Arial"/>
              </a:rPr>
              <a:t> </a:t>
            </a:r>
            <a:r>
              <a:rPr dirty="0" sz="3100" spc="-65" i="1">
                <a:latin typeface="Arial"/>
                <a:cs typeface="Arial"/>
              </a:rPr>
              <a:t>Mlambo-Ngcuka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740" y="4925671"/>
            <a:ext cx="4112895" cy="234950"/>
          </a:xfrm>
          <a:custGeom>
            <a:avLst/>
            <a:gdLst/>
            <a:ahLst/>
            <a:cxnLst/>
            <a:rect l="l" t="t" r="r" b="b"/>
            <a:pathLst>
              <a:path w="4112895" h="234950">
                <a:moveTo>
                  <a:pt x="4109821" y="0"/>
                </a:moveTo>
                <a:lnTo>
                  <a:pt x="0" y="71742"/>
                </a:lnTo>
                <a:lnTo>
                  <a:pt x="2832" y="234327"/>
                </a:lnTo>
                <a:lnTo>
                  <a:pt x="4112666" y="162598"/>
                </a:lnTo>
                <a:lnTo>
                  <a:pt x="4109821" y="0"/>
                </a:lnTo>
                <a:close/>
              </a:path>
            </a:pathLst>
          </a:custGeom>
          <a:solidFill>
            <a:srgbClr val="E41B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2555" rIns="0" bIns="0" rtlCol="0" vert="horz">
            <a:spAutoFit/>
          </a:bodyPr>
          <a:lstStyle/>
          <a:p>
            <a:pPr marL="5525770" marR="6985">
              <a:lnSpc>
                <a:spcPct val="88300"/>
              </a:lnSpc>
              <a:spcBef>
                <a:spcPts val="965"/>
              </a:spcBef>
            </a:pPr>
            <a:r>
              <a:rPr dirty="0" spc="-95"/>
              <a:t>Module</a:t>
            </a:r>
            <a:r>
              <a:rPr dirty="0" spc="-305"/>
              <a:t> </a:t>
            </a:r>
            <a:r>
              <a:rPr dirty="0" spc="-50"/>
              <a:t>two:  </a:t>
            </a:r>
            <a:r>
              <a:rPr dirty="0" spc="-114"/>
              <a:t>Protections  </a:t>
            </a:r>
            <a:r>
              <a:rPr dirty="0" spc="-50"/>
              <a:t>in</a:t>
            </a:r>
            <a:r>
              <a:rPr dirty="0" spc="-245"/>
              <a:t> </a:t>
            </a:r>
            <a:r>
              <a:rPr dirty="0" spc="-110"/>
              <a:t>war</a:t>
            </a:r>
          </a:p>
        </p:txBody>
      </p:sp>
      <p:sp>
        <p:nvSpPr>
          <p:cNvPr id="4" name="object 4"/>
          <p:cNvSpPr/>
          <p:nvPr/>
        </p:nvSpPr>
        <p:spPr>
          <a:xfrm>
            <a:off x="958494" y="2337295"/>
            <a:ext cx="5429415" cy="4961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2738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two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98" y="508527"/>
            <a:ext cx="636206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75">
                <a:solidFill>
                  <a:srgbClr val="9D1F21"/>
                </a:solidFill>
              </a:rPr>
              <a:t>The </a:t>
            </a:r>
            <a:r>
              <a:rPr dirty="0" sz="5500" spc="-90">
                <a:solidFill>
                  <a:srgbClr val="9D1F21"/>
                </a:solidFill>
              </a:rPr>
              <a:t>First </a:t>
            </a:r>
            <a:r>
              <a:rPr dirty="0" sz="5500" spc="-110">
                <a:solidFill>
                  <a:srgbClr val="9D1F21"/>
                </a:solidFill>
              </a:rPr>
              <a:t>World</a:t>
            </a:r>
            <a:r>
              <a:rPr dirty="0" sz="5500" spc="-560">
                <a:solidFill>
                  <a:srgbClr val="9D1F21"/>
                </a:solidFill>
              </a:rPr>
              <a:t> </a:t>
            </a:r>
            <a:r>
              <a:rPr dirty="0" sz="5500" spc="-185">
                <a:solidFill>
                  <a:srgbClr val="9D1F21"/>
                </a:solidFill>
              </a:rPr>
              <a:t>War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98500" y="1896207"/>
            <a:ext cx="6394450" cy="520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35">
                <a:latin typeface="Arial"/>
                <a:cs typeface="Arial"/>
              </a:rPr>
              <a:t>Started: </a:t>
            </a:r>
            <a:r>
              <a:rPr dirty="0" sz="3500" spc="-60">
                <a:latin typeface="Arial"/>
                <a:cs typeface="Arial"/>
              </a:rPr>
              <a:t>August</a:t>
            </a:r>
            <a:r>
              <a:rPr dirty="0" sz="3500" spc="-45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1914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0"/>
              </a:spcBef>
            </a:pPr>
            <a:r>
              <a:rPr dirty="0" sz="3500" spc="-60">
                <a:latin typeface="Arial"/>
                <a:cs typeface="Arial"/>
              </a:rPr>
              <a:t>Ended: </a:t>
            </a:r>
            <a:r>
              <a:rPr dirty="0" sz="3500" spc="-165">
                <a:latin typeface="Arial"/>
                <a:cs typeface="Arial"/>
              </a:rPr>
              <a:t>11 </a:t>
            </a:r>
            <a:r>
              <a:rPr dirty="0" sz="3500" spc="-70">
                <a:latin typeface="Arial"/>
                <a:cs typeface="Arial"/>
              </a:rPr>
              <a:t>November</a:t>
            </a:r>
            <a:r>
              <a:rPr dirty="0" sz="3500" spc="-22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1918</a:t>
            </a:r>
            <a:endParaRPr sz="3500">
              <a:latin typeface="Arial"/>
              <a:cs typeface="Arial"/>
            </a:endParaRPr>
          </a:p>
          <a:p>
            <a:pPr marL="12700" marR="1188720">
              <a:lnSpc>
                <a:spcPts val="4000"/>
              </a:lnSpc>
              <a:spcBef>
                <a:spcPts val="3100"/>
              </a:spcBef>
            </a:pPr>
            <a:r>
              <a:rPr dirty="0" sz="3500" spc="-60">
                <a:latin typeface="Arial"/>
                <a:cs typeface="Arial"/>
              </a:rPr>
              <a:t>Around </a:t>
            </a:r>
            <a:r>
              <a:rPr dirty="0" sz="3500" spc="-40" b="1">
                <a:latin typeface="Arial"/>
                <a:cs typeface="Arial"/>
              </a:rPr>
              <a:t>10 </a:t>
            </a:r>
            <a:r>
              <a:rPr dirty="0" sz="3500" spc="-65" b="1">
                <a:latin typeface="Arial"/>
                <a:cs typeface="Arial"/>
              </a:rPr>
              <a:t>million </a:t>
            </a:r>
            <a:r>
              <a:rPr dirty="0" sz="3500" spc="-70">
                <a:latin typeface="Arial"/>
                <a:cs typeface="Arial"/>
              </a:rPr>
              <a:t>soldiers  </a:t>
            </a:r>
            <a:r>
              <a:rPr dirty="0" sz="3500" spc="-50">
                <a:latin typeface="Arial"/>
                <a:cs typeface="Arial"/>
              </a:rPr>
              <a:t>and </a:t>
            </a:r>
            <a:r>
              <a:rPr dirty="0" sz="3500" b="1">
                <a:latin typeface="Arial"/>
                <a:cs typeface="Arial"/>
              </a:rPr>
              <a:t>7 </a:t>
            </a:r>
            <a:r>
              <a:rPr dirty="0" sz="3500" spc="-65" b="1">
                <a:latin typeface="Arial"/>
                <a:cs typeface="Arial"/>
              </a:rPr>
              <a:t>million </a:t>
            </a:r>
            <a:r>
              <a:rPr dirty="0" sz="3500" spc="-65">
                <a:latin typeface="Arial"/>
                <a:cs typeface="Arial"/>
              </a:rPr>
              <a:t>civilians</a:t>
            </a:r>
            <a:r>
              <a:rPr dirty="0" sz="3500" spc="-52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were  </a:t>
            </a:r>
            <a:r>
              <a:rPr dirty="0" sz="3500" spc="-60">
                <a:latin typeface="Arial"/>
                <a:cs typeface="Arial"/>
              </a:rPr>
              <a:t>killed </a:t>
            </a:r>
            <a:r>
              <a:rPr dirty="0" sz="3500" spc="-40">
                <a:latin typeface="Arial"/>
                <a:cs typeface="Arial"/>
              </a:rPr>
              <a:t>in </a:t>
            </a:r>
            <a:r>
              <a:rPr dirty="0" sz="3500" spc="-50">
                <a:latin typeface="Arial"/>
                <a:cs typeface="Arial"/>
              </a:rPr>
              <a:t>the</a:t>
            </a:r>
            <a:r>
              <a:rPr dirty="0" sz="3500" spc="-335">
                <a:latin typeface="Arial"/>
                <a:cs typeface="Arial"/>
              </a:rPr>
              <a:t> </a:t>
            </a:r>
            <a:r>
              <a:rPr dirty="0" sz="3500" spc="-105">
                <a:latin typeface="Arial"/>
                <a:cs typeface="Arial"/>
              </a:rPr>
              <a:t>war.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dirty="0" sz="3500" spc="-40" b="1">
                <a:latin typeface="Arial"/>
                <a:cs typeface="Arial"/>
              </a:rPr>
              <a:t>20 </a:t>
            </a:r>
            <a:r>
              <a:rPr dirty="0" sz="3500" spc="-65" b="1">
                <a:latin typeface="Arial"/>
                <a:cs typeface="Arial"/>
              </a:rPr>
              <a:t>million </a:t>
            </a:r>
            <a:r>
              <a:rPr dirty="0" sz="3500" spc="-65">
                <a:latin typeface="Arial"/>
                <a:cs typeface="Arial"/>
              </a:rPr>
              <a:t>people </a:t>
            </a:r>
            <a:r>
              <a:rPr dirty="0" sz="3500" spc="-60">
                <a:latin typeface="Arial"/>
                <a:cs typeface="Arial"/>
              </a:rPr>
              <a:t>were</a:t>
            </a:r>
            <a:r>
              <a:rPr dirty="0" sz="3500" spc="-465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wounded.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0"/>
              </a:spcBef>
            </a:pPr>
            <a:r>
              <a:rPr dirty="0" sz="4000" spc="-55" b="1">
                <a:solidFill>
                  <a:srgbClr val="EE2A24"/>
                </a:solidFill>
                <a:latin typeface="Arial"/>
                <a:cs typeface="Arial"/>
              </a:rPr>
              <a:t>Who </a:t>
            </a:r>
            <a:r>
              <a:rPr dirty="0" sz="4000" spc="-70" b="1">
                <a:solidFill>
                  <a:srgbClr val="EE2A24"/>
                </a:solidFill>
                <a:latin typeface="Arial"/>
                <a:cs typeface="Arial"/>
              </a:rPr>
              <a:t>helped during</a:t>
            </a:r>
            <a:r>
              <a:rPr dirty="0" sz="4000" spc="-385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EE2A24"/>
                </a:solidFill>
                <a:latin typeface="Arial"/>
                <a:cs typeface="Arial"/>
              </a:rPr>
              <a:t>WWI?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9912" y="1536796"/>
            <a:ext cx="5807049" cy="7281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856869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1.1 </a:t>
            </a:r>
            <a:r>
              <a:rPr dirty="0" sz="5500" spc="-75">
                <a:solidFill>
                  <a:srgbClr val="9D1F21"/>
                </a:solidFill>
              </a:rPr>
              <a:t>Why </a:t>
            </a:r>
            <a:r>
              <a:rPr dirty="0" sz="5500" spc="-55">
                <a:solidFill>
                  <a:srgbClr val="9D1F21"/>
                </a:solidFill>
              </a:rPr>
              <a:t>do we </a:t>
            </a:r>
            <a:r>
              <a:rPr dirty="0" sz="5500" spc="-85">
                <a:solidFill>
                  <a:srgbClr val="9D1F21"/>
                </a:solidFill>
              </a:rPr>
              <a:t>have</a:t>
            </a:r>
            <a:r>
              <a:rPr dirty="0" sz="5500" spc="-915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rules?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2738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two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685250"/>
            <a:ext cx="11174730" cy="6781800"/>
          </a:xfrm>
          <a:prstGeom prst="rect">
            <a:avLst/>
          </a:prstGeom>
        </p:spPr>
        <p:txBody>
          <a:bodyPr wrap="square" lIns="0" tIns="236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dirty="0" sz="3200" spc="-60">
                <a:latin typeface="Arial"/>
                <a:cs typeface="Arial"/>
              </a:rPr>
              <a:t>Caring </a:t>
            </a:r>
            <a:r>
              <a:rPr dirty="0" sz="3200" spc="-45">
                <a:latin typeface="Arial"/>
                <a:cs typeface="Arial"/>
              </a:rPr>
              <a:t>for the </a:t>
            </a:r>
            <a:r>
              <a:rPr dirty="0" sz="3200" spc="-50">
                <a:latin typeface="Arial"/>
                <a:cs typeface="Arial"/>
              </a:rPr>
              <a:t>sick </a:t>
            </a:r>
            <a:r>
              <a:rPr dirty="0" sz="3200" spc="-45">
                <a:latin typeface="Arial"/>
                <a:cs typeface="Arial"/>
              </a:rPr>
              <a:t>and</a:t>
            </a:r>
            <a:r>
              <a:rPr dirty="0" sz="3200" spc="-459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wounded:</a:t>
            </a:r>
            <a:endParaRPr sz="3200">
              <a:latin typeface="Arial"/>
              <a:cs typeface="Arial"/>
            </a:endParaRPr>
          </a:p>
          <a:p>
            <a:pPr marL="244475" marR="594360" indent="-231775">
              <a:lnSpc>
                <a:spcPts val="3600"/>
              </a:lnSpc>
              <a:spcBef>
                <a:spcPts val="208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55">
                <a:latin typeface="Arial"/>
                <a:cs typeface="Arial"/>
              </a:rPr>
              <a:t>People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caring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for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the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sick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and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wounded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should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be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protected  </a:t>
            </a:r>
            <a:r>
              <a:rPr dirty="0" sz="3200" spc="-45">
                <a:latin typeface="Arial"/>
                <a:cs typeface="Arial"/>
              </a:rPr>
              <a:t>(as </a:t>
            </a:r>
            <a:r>
              <a:rPr dirty="0" sz="3200" spc="-50">
                <a:latin typeface="Arial"/>
                <a:cs typeface="Arial"/>
              </a:rPr>
              <a:t>they </a:t>
            </a:r>
            <a:r>
              <a:rPr dirty="0" sz="3200" spc="-45">
                <a:latin typeface="Arial"/>
                <a:cs typeface="Arial"/>
              </a:rPr>
              <a:t>are not </a:t>
            </a:r>
            <a:r>
              <a:rPr dirty="0" sz="3200" spc="-60">
                <a:latin typeface="Arial"/>
                <a:cs typeface="Arial"/>
              </a:rPr>
              <a:t>engaged </a:t>
            </a:r>
            <a:r>
              <a:rPr dirty="0" sz="3200" spc="-35">
                <a:latin typeface="Arial"/>
                <a:cs typeface="Arial"/>
              </a:rPr>
              <a:t>in</a:t>
            </a:r>
            <a:r>
              <a:rPr dirty="0" sz="3200" spc="-54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combat).</a:t>
            </a:r>
            <a:endParaRPr sz="3200">
              <a:latin typeface="Arial"/>
              <a:cs typeface="Arial"/>
            </a:endParaRPr>
          </a:p>
          <a:p>
            <a:pPr marL="236854" marR="402590" indent="-224154">
              <a:lnSpc>
                <a:spcPts val="3600"/>
              </a:lnSpc>
              <a:spcBef>
                <a:spcPts val="2000"/>
              </a:spcBef>
              <a:buClr>
                <a:srgbClr val="EE2A24"/>
              </a:buClr>
              <a:buFont typeface="Arial"/>
              <a:buChar char="-"/>
              <a:tabLst>
                <a:tab pos="237490" algn="l"/>
              </a:tabLst>
            </a:pPr>
            <a:r>
              <a:rPr dirty="0" sz="3200" spc="-45">
                <a:latin typeface="Arial"/>
                <a:cs typeface="Arial"/>
              </a:rPr>
              <a:t>The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Red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Cross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is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legally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recognised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as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an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emblem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displayed  </a:t>
            </a:r>
            <a:r>
              <a:rPr dirty="0" sz="3200" spc="-35">
                <a:latin typeface="Arial"/>
                <a:cs typeface="Arial"/>
              </a:rPr>
              <a:t>by </a:t>
            </a:r>
            <a:r>
              <a:rPr dirty="0" sz="3200" spc="-60">
                <a:latin typeface="Arial"/>
                <a:cs typeface="Arial"/>
              </a:rPr>
              <a:t>humanitarian workers </a:t>
            </a:r>
            <a:r>
              <a:rPr dirty="0" sz="3200" spc="-55">
                <a:latin typeface="Arial"/>
                <a:cs typeface="Arial"/>
              </a:rPr>
              <a:t>caring </a:t>
            </a:r>
            <a:r>
              <a:rPr dirty="0" sz="3200" spc="-45">
                <a:latin typeface="Arial"/>
                <a:cs typeface="Arial"/>
              </a:rPr>
              <a:t>for the </a:t>
            </a:r>
            <a:r>
              <a:rPr dirty="0" sz="3200" spc="-50">
                <a:latin typeface="Arial"/>
                <a:cs typeface="Arial"/>
              </a:rPr>
              <a:t>sick </a:t>
            </a:r>
            <a:r>
              <a:rPr dirty="0" sz="3200" spc="-45">
                <a:latin typeface="Arial"/>
                <a:cs typeface="Arial"/>
              </a:rPr>
              <a:t>and </a:t>
            </a:r>
            <a:r>
              <a:rPr dirty="0" sz="3200" spc="-65">
                <a:latin typeface="Arial"/>
                <a:cs typeface="Arial"/>
              </a:rPr>
              <a:t>wounded.  </a:t>
            </a:r>
            <a:r>
              <a:rPr dirty="0" sz="3200" spc="-55">
                <a:latin typeface="Arial"/>
                <a:cs typeface="Arial"/>
              </a:rPr>
              <a:t>Those </a:t>
            </a:r>
            <a:r>
              <a:rPr dirty="0" sz="3200" spc="-60">
                <a:latin typeface="Arial"/>
                <a:cs typeface="Arial"/>
              </a:rPr>
              <a:t>wearing </a:t>
            </a:r>
            <a:r>
              <a:rPr dirty="0" sz="3200" spc="-35">
                <a:latin typeface="Arial"/>
                <a:cs typeface="Arial"/>
              </a:rPr>
              <a:t>it </a:t>
            </a:r>
            <a:r>
              <a:rPr dirty="0" sz="3200" spc="-55">
                <a:latin typeface="Arial"/>
                <a:cs typeface="Arial"/>
              </a:rPr>
              <a:t>should </a:t>
            </a:r>
            <a:r>
              <a:rPr dirty="0" sz="3200" spc="-35">
                <a:latin typeface="Arial"/>
                <a:cs typeface="Arial"/>
              </a:rPr>
              <a:t>be </a:t>
            </a:r>
            <a:r>
              <a:rPr dirty="0" sz="3200" spc="-60">
                <a:latin typeface="Arial"/>
                <a:cs typeface="Arial"/>
              </a:rPr>
              <a:t>protected, </a:t>
            </a:r>
            <a:r>
              <a:rPr dirty="0" sz="3200" spc="-35">
                <a:latin typeface="Arial"/>
                <a:cs typeface="Arial"/>
              </a:rPr>
              <a:t>as </a:t>
            </a:r>
            <a:r>
              <a:rPr dirty="0" sz="3200" spc="-50">
                <a:latin typeface="Arial"/>
                <a:cs typeface="Arial"/>
              </a:rPr>
              <a:t>they </a:t>
            </a:r>
            <a:r>
              <a:rPr dirty="0" sz="3200" spc="-45">
                <a:latin typeface="Arial"/>
                <a:cs typeface="Arial"/>
              </a:rPr>
              <a:t>are </a:t>
            </a:r>
            <a:r>
              <a:rPr dirty="0" sz="3200" spc="-65">
                <a:latin typeface="Arial"/>
                <a:cs typeface="Arial"/>
              </a:rPr>
              <a:t>clearly  </a:t>
            </a:r>
            <a:r>
              <a:rPr dirty="0" sz="3200" spc="-55">
                <a:latin typeface="Arial"/>
                <a:cs typeface="Arial"/>
              </a:rPr>
              <a:t>marked </a:t>
            </a:r>
            <a:r>
              <a:rPr dirty="0" sz="3200" spc="-35">
                <a:latin typeface="Arial"/>
                <a:cs typeface="Arial"/>
              </a:rPr>
              <a:t>as </a:t>
            </a:r>
            <a:r>
              <a:rPr dirty="0" sz="3200" spc="-60">
                <a:latin typeface="Arial"/>
                <a:cs typeface="Arial"/>
              </a:rPr>
              <a:t>medical</a:t>
            </a:r>
            <a:r>
              <a:rPr dirty="0" sz="3200" spc="-30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personnel.</a:t>
            </a:r>
            <a:endParaRPr sz="3200">
              <a:latin typeface="Arial"/>
              <a:cs typeface="Arial"/>
            </a:endParaRPr>
          </a:p>
          <a:p>
            <a:pPr marL="244475" marR="5080" indent="-231775">
              <a:lnSpc>
                <a:spcPts val="3600"/>
              </a:lnSpc>
              <a:spcBef>
                <a:spcPts val="200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65">
                <a:latin typeface="Arial"/>
                <a:cs typeface="Arial"/>
              </a:rPr>
              <a:t>Hospitals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and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other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buildings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treating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the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sick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and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wounded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are  </a:t>
            </a:r>
            <a:r>
              <a:rPr dirty="0" sz="3200" spc="-45">
                <a:latin typeface="Arial"/>
                <a:cs typeface="Arial"/>
              </a:rPr>
              <a:t>not </a:t>
            </a:r>
            <a:r>
              <a:rPr dirty="0" sz="3200" spc="-60">
                <a:latin typeface="Arial"/>
                <a:cs typeface="Arial"/>
              </a:rPr>
              <a:t>allowed </a:t>
            </a:r>
            <a:r>
              <a:rPr dirty="0" sz="3200" spc="-35">
                <a:latin typeface="Arial"/>
                <a:cs typeface="Arial"/>
              </a:rPr>
              <a:t>to be</a:t>
            </a:r>
            <a:r>
              <a:rPr dirty="0" sz="3200" spc="-38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attacked.</a:t>
            </a:r>
            <a:endParaRPr sz="3200">
              <a:latin typeface="Arial"/>
              <a:cs typeface="Arial"/>
            </a:endParaRPr>
          </a:p>
          <a:p>
            <a:pPr marL="222250" marR="19685" indent="-209550">
              <a:lnSpc>
                <a:spcPts val="3600"/>
              </a:lnSpc>
              <a:spcBef>
                <a:spcPts val="2000"/>
              </a:spcBef>
              <a:buClr>
                <a:srgbClr val="EE2A24"/>
              </a:buClr>
              <a:buFont typeface="Arial"/>
              <a:buChar char="-"/>
              <a:tabLst>
                <a:tab pos="222885" algn="l"/>
              </a:tabLst>
            </a:pPr>
            <a:r>
              <a:rPr dirty="0" sz="3200" spc="-45">
                <a:latin typeface="Arial"/>
                <a:cs typeface="Arial"/>
              </a:rPr>
              <a:t>All </a:t>
            </a:r>
            <a:r>
              <a:rPr dirty="0" sz="3200" spc="-55">
                <a:latin typeface="Arial"/>
                <a:cs typeface="Arial"/>
              </a:rPr>
              <a:t>people </a:t>
            </a:r>
            <a:r>
              <a:rPr dirty="0" sz="3200" spc="-60">
                <a:latin typeface="Arial"/>
                <a:cs typeface="Arial"/>
              </a:rPr>
              <a:t>(including humanitarian workers </a:t>
            </a:r>
            <a:r>
              <a:rPr dirty="0" sz="3200" spc="-45">
                <a:latin typeface="Arial"/>
                <a:cs typeface="Arial"/>
              </a:rPr>
              <a:t>and </a:t>
            </a:r>
            <a:r>
              <a:rPr dirty="0" sz="3200" spc="-50">
                <a:latin typeface="Arial"/>
                <a:cs typeface="Arial"/>
              </a:rPr>
              <a:t>army </a:t>
            </a:r>
            <a:r>
              <a:rPr dirty="0" sz="3200" spc="-65">
                <a:latin typeface="Arial"/>
                <a:cs typeface="Arial"/>
              </a:rPr>
              <a:t>medical  staff)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caring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for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the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sick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and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wounded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should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do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so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impartially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–  </a:t>
            </a:r>
            <a:r>
              <a:rPr dirty="0" sz="3200" spc="-50">
                <a:latin typeface="Arial"/>
                <a:cs typeface="Arial"/>
              </a:rPr>
              <a:t>they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should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care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for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them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no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matter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who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they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are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fighting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95">
                <a:latin typeface="Arial"/>
                <a:cs typeface="Arial"/>
              </a:rPr>
              <a:t>for.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911098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1.2 </a:t>
            </a:r>
            <a:r>
              <a:rPr dirty="0" sz="5500" spc="-95">
                <a:solidFill>
                  <a:srgbClr val="9D1F21"/>
                </a:solidFill>
              </a:rPr>
              <a:t>Feeding </a:t>
            </a:r>
            <a:r>
              <a:rPr dirty="0" sz="5500" spc="-100">
                <a:solidFill>
                  <a:srgbClr val="9D1F21"/>
                </a:solidFill>
              </a:rPr>
              <a:t>prisoners </a:t>
            </a:r>
            <a:r>
              <a:rPr dirty="0" sz="5500" spc="-55">
                <a:solidFill>
                  <a:srgbClr val="9D1F21"/>
                </a:solidFill>
              </a:rPr>
              <a:t>of</a:t>
            </a:r>
            <a:r>
              <a:rPr dirty="0" sz="5500" spc="-67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war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2738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two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417" y="1877917"/>
            <a:ext cx="11110595" cy="699643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304800" marR="344170" indent="-292100">
              <a:lnSpc>
                <a:spcPts val="4670"/>
              </a:lnSpc>
              <a:spcBef>
                <a:spcPts val="390"/>
              </a:spcBef>
              <a:buClr>
                <a:srgbClr val="EE2A24"/>
              </a:buClr>
              <a:buChar char="-"/>
              <a:tabLst>
                <a:tab pos="305435" algn="l"/>
              </a:tabLst>
            </a:pPr>
            <a:r>
              <a:rPr dirty="0" sz="4000" spc="-45" b="1">
                <a:latin typeface="Arial"/>
                <a:cs typeface="Arial"/>
              </a:rPr>
              <a:t>What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35" b="1">
                <a:latin typeface="Arial"/>
                <a:cs typeface="Arial"/>
              </a:rPr>
              <a:t>was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30" b="1">
                <a:latin typeface="Arial"/>
                <a:cs typeface="Arial"/>
              </a:rPr>
              <a:t>in</a:t>
            </a:r>
            <a:r>
              <a:rPr dirty="0" sz="4000" spc="-155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a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60" b="1">
                <a:latin typeface="Arial"/>
                <a:cs typeface="Arial"/>
              </a:rPr>
              <a:t>typical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60" b="1">
                <a:latin typeface="Arial"/>
                <a:cs typeface="Arial"/>
              </a:rPr>
              <a:t>emergency</a:t>
            </a:r>
            <a:r>
              <a:rPr dirty="0" sz="4000" spc="-155" b="1">
                <a:latin typeface="Arial"/>
                <a:cs typeface="Arial"/>
              </a:rPr>
              <a:t> </a:t>
            </a:r>
            <a:r>
              <a:rPr dirty="0" sz="4000" spc="-50" b="1">
                <a:latin typeface="Arial"/>
                <a:cs typeface="Arial"/>
              </a:rPr>
              <a:t>food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70" b="1">
                <a:latin typeface="Arial"/>
                <a:cs typeface="Arial"/>
              </a:rPr>
              <a:t>parcel  </a:t>
            </a:r>
            <a:r>
              <a:rPr dirty="0" sz="4000" spc="-45" b="1">
                <a:latin typeface="Arial"/>
                <a:cs typeface="Arial"/>
              </a:rPr>
              <a:t>for </a:t>
            </a:r>
            <a:r>
              <a:rPr dirty="0" sz="4000" spc="-60" b="1">
                <a:latin typeface="Arial"/>
                <a:cs typeface="Arial"/>
              </a:rPr>
              <a:t>prisoners </a:t>
            </a:r>
            <a:r>
              <a:rPr dirty="0" sz="4000" spc="-30" b="1">
                <a:latin typeface="Arial"/>
                <a:cs typeface="Arial"/>
              </a:rPr>
              <a:t>of</a:t>
            </a:r>
            <a:r>
              <a:rPr dirty="0" sz="4000" spc="-365" b="1">
                <a:latin typeface="Arial"/>
                <a:cs typeface="Arial"/>
              </a:rPr>
              <a:t> </a:t>
            </a:r>
            <a:r>
              <a:rPr dirty="0" sz="4000" spc="-65" b="1">
                <a:latin typeface="Arial"/>
                <a:cs typeface="Arial"/>
              </a:rPr>
              <a:t>war?</a:t>
            </a:r>
            <a:endParaRPr sz="4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2910"/>
              </a:spcBef>
              <a:buClr>
                <a:srgbClr val="EE2A24"/>
              </a:buClr>
              <a:buChar char="-"/>
              <a:tabLst>
                <a:tab pos="305435" algn="l"/>
              </a:tabLst>
            </a:pPr>
            <a:r>
              <a:rPr dirty="0" sz="4000" spc="-40" b="1">
                <a:latin typeface="Arial"/>
                <a:cs typeface="Arial"/>
              </a:rPr>
              <a:t>How </a:t>
            </a:r>
            <a:r>
              <a:rPr dirty="0" sz="4000" spc="-45" b="1">
                <a:latin typeface="Arial"/>
                <a:cs typeface="Arial"/>
              </a:rPr>
              <a:t>long </a:t>
            </a:r>
            <a:r>
              <a:rPr dirty="0" sz="4000" spc="-40" b="1">
                <a:latin typeface="Arial"/>
                <a:cs typeface="Arial"/>
              </a:rPr>
              <a:t>did </a:t>
            </a:r>
            <a:r>
              <a:rPr dirty="0" sz="4000" spc="-30" b="1">
                <a:latin typeface="Arial"/>
                <a:cs typeface="Arial"/>
              </a:rPr>
              <a:t>an </a:t>
            </a:r>
            <a:r>
              <a:rPr dirty="0" sz="4000" spc="-60" b="1">
                <a:latin typeface="Arial"/>
                <a:cs typeface="Arial"/>
              </a:rPr>
              <a:t>emergency </a:t>
            </a:r>
            <a:r>
              <a:rPr dirty="0" sz="4000" spc="-50" b="1">
                <a:latin typeface="Arial"/>
                <a:cs typeface="Arial"/>
              </a:rPr>
              <a:t>food</a:t>
            </a:r>
            <a:r>
              <a:rPr dirty="0" sz="4000" spc="-825" b="1">
                <a:latin typeface="Arial"/>
                <a:cs typeface="Arial"/>
              </a:rPr>
              <a:t> </a:t>
            </a:r>
            <a:r>
              <a:rPr dirty="0" sz="4000" spc="-55" b="1">
                <a:latin typeface="Arial"/>
                <a:cs typeface="Arial"/>
              </a:rPr>
              <a:t>parcel </a:t>
            </a:r>
            <a:r>
              <a:rPr dirty="0" sz="4000" spc="-70" b="1">
                <a:latin typeface="Arial"/>
                <a:cs typeface="Arial"/>
              </a:rPr>
              <a:t>last?</a:t>
            </a:r>
            <a:endParaRPr sz="4000">
              <a:latin typeface="Arial"/>
              <a:cs typeface="Arial"/>
            </a:endParaRPr>
          </a:p>
          <a:p>
            <a:pPr marL="304800" marR="542290" indent="-292100">
              <a:lnSpc>
                <a:spcPct val="97200"/>
              </a:lnSpc>
              <a:spcBef>
                <a:spcPts val="3180"/>
              </a:spcBef>
              <a:buClr>
                <a:srgbClr val="EE2A24"/>
              </a:buClr>
              <a:buChar char="-"/>
              <a:tabLst>
                <a:tab pos="305435" algn="l"/>
              </a:tabLst>
            </a:pPr>
            <a:r>
              <a:rPr dirty="0" sz="4000" spc="-40" b="1">
                <a:latin typeface="Arial"/>
                <a:cs typeface="Arial"/>
              </a:rPr>
              <a:t>How</a:t>
            </a:r>
            <a:r>
              <a:rPr dirty="0" sz="4000" spc="-165" b="1">
                <a:latin typeface="Arial"/>
                <a:cs typeface="Arial"/>
              </a:rPr>
              <a:t> </a:t>
            </a:r>
            <a:r>
              <a:rPr dirty="0" sz="4000" spc="-45" b="1">
                <a:latin typeface="Arial"/>
                <a:cs typeface="Arial"/>
              </a:rPr>
              <a:t>many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50" b="1">
                <a:latin typeface="Arial"/>
                <a:cs typeface="Arial"/>
              </a:rPr>
              <a:t>food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55" b="1">
                <a:latin typeface="Arial"/>
                <a:cs typeface="Arial"/>
              </a:rPr>
              <a:t>parcels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45" b="1">
                <a:latin typeface="Arial"/>
                <a:cs typeface="Arial"/>
              </a:rPr>
              <a:t>were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45" b="1">
                <a:latin typeface="Arial"/>
                <a:cs typeface="Arial"/>
              </a:rPr>
              <a:t>the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40" b="1">
                <a:latin typeface="Arial"/>
                <a:cs typeface="Arial"/>
              </a:rPr>
              <a:t>Red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70" b="1">
                <a:latin typeface="Arial"/>
                <a:cs typeface="Arial"/>
              </a:rPr>
              <a:t>Cross  </a:t>
            </a:r>
            <a:r>
              <a:rPr dirty="0" sz="4000" spc="-60" b="1">
                <a:latin typeface="Arial"/>
                <a:cs typeface="Arial"/>
              </a:rPr>
              <a:t>allowed </a:t>
            </a:r>
            <a:r>
              <a:rPr dirty="0" sz="4000" spc="-30" b="1">
                <a:latin typeface="Arial"/>
                <a:cs typeface="Arial"/>
              </a:rPr>
              <a:t>to </a:t>
            </a:r>
            <a:r>
              <a:rPr dirty="0" sz="4000" spc="-50" b="1">
                <a:latin typeface="Arial"/>
                <a:cs typeface="Arial"/>
              </a:rPr>
              <a:t>keep </a:t>
            </a:r>
            <a:r>
              <a:rPr dirty="0" sz="4000" spc="-30" b="1">
                <a:latin typeface="Arial"/>
                <a:cs typeface="Arial"/>
              </a:rPr>
              <a:t>at </a:t>
            </a:r>
            <a:r>
              <a:rPr dirty="0" sz="4000" spc="-40" b="1">
                <a:latin typeface="Arial"/>
                <a:cs typeface="Arial"/>
              </a:rPr>
              <a:t>any one </a:t>
            </a:r>
            <a:r>
              <a:rPr dirty="0" sz="4000" spc="-50" b="1">
                <a:latin typeface="Arial"/>
                <a:cs typeface="Arial"/>
              </a:rPr>
              <a:t>time </a:t>
            </a:r>
            <a:r>
              <a:rPr dirty="0" sz="4000" spc="-30" b="1">
                <a:latin typeface="Arial"/>
                <a:cs typeface="Arial"/>
              </a:rPr>
              <a:t>in </a:t>
            </a:r>
            <a:r>
              <a:rPr dirty="0" sz="4000" spc="-65" b="1">
                <a:latin typeface="Arial"/>
                <a:cs typeface="Arial"/>
              </a:rPr>
              <a:t>German  </a:t>
            </a:r>
            <a:r>
              <a:rPr dirty="0" sz="4000" spc="-60" b="1">
                <a:latin typeface="Arial"/>
                <a:cs typeface="Arial"/>
              </a:rPr>
              <a:t>prisoner </a:t>
            </a:r>
            <a:r>
              <a:rPr dirty="0" sz="4000" spc="-30" b="1">
                <a:latin typeface="Arial"/>
                <a:cs typeface="Arial"/>
              </a:rPr>
              <a:t>of </a:t>
            </a:r>
            <a:r>
              <a:rPr dirty="0" sz="4000" spc="-40" b="1">
                <a:latin typeface="Arial"/>
                <a:cs typeface="Arial"/>
              </a:rPr>
              <a:t>war</a:t>
            </a:r>
            <a:r>
              <a:rPr dirty="0" sz="4000" spc="-380" b="1">
                <a:latin typeface="Arial"/>
                <a:cs typeface="Arial"/>
              </a:rPr>
              <a:t> </a:t>
            </a:r>
            <a:r>
              <a:rPr dirty="0" sz="4000" spc="-70" b="1">
                <a:latin typeface="Arial"/>
                <a:cs typeface="Arial"/>
              </a:rPr>
              <a:t>camps?</a:t>
            </a:r>
            <a:endParaRPr sz="40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3045"/>
              </a:spcBef>
              <a:buClr>
                <a:srgbClr val="EE2A24"/>
              </a:buClr>
              <a:buChar char="-"/>
              <a:tabLst>
                <a:tab pos="305435" algn="l"/>
              </a:tabLst>
            </a:pPr>
            <a:r>
              <a:rPr dirty="0" sz="4000" spc="-65" b="1">
                <a:latin typeface="Arial"/>
                <a:cs typeface="Arial"/>
              </a:rPr>
              <a:t>Were </a:t>
            </a:r>
            <a:r>
              <a:rPr dirty="0" sz="4000" spc="-50" b="1">
                <a:latin typeface="Arial"/>
                <a:cs typeface="Arial"/>
              </a:rPr>
              <a:t>all food </a:t>
            </a:r>
            <a:r>
              <a:rPr dirty="0" sz="4000" spc="-55" b="1">
                <a:latin typeface="Arial"/>
                <a:cs typeface="Arial"/>
              </a:rPr>
              <a:t>parcels </a:t>
            </a:r>
            <a:r>
              <a:rPr dirty="0" sz="4000" spc="-45" b="1">
                <a:latin typeface="Arial"/>
                <a:cs typeface="Arial"/>
              </a:rPr>
              <a:t>the</a:t>
            </a:r>
            <a:r>
              <a:rPr dirty="0" sz="4000" spc="-565" b="1">
                <a:latin typeface="Arial"/>
                <a:cs typeface="Arial"/>
              </a:rPr>
              <a:t> </a:t>
            </a:r>
            <a:r>
              <a:rPr dirty="0" sz="4000" spc="-70" b="1">
                <a:latin typeface="Arial"/>
                <a:cs typeface="Arial"/>
              </a:rPr>
              <a:t>same?</a:t>
            </a:r>
            <a:endParaRPr sz="4000">
              <a:latin typeface="Arial"/>
              <a:cs typeface="Arial"/>
            </a:endParaRPr>
          </a:p>
          <a:p>
            <a:pPr marL="304800" marR="5080" indent="-292100">
              <a:lnSpc>
                <a:spcPts val="4670"/>
              </a:lnSpc>
              <a:spcBef>
                <a:spcPts val="3310"/>
              </a:spcBef>
              <a:buClr>
                <a:srgbClr val="EE2A24"/>
              </a:buClr>
              <a:buChar char="-"/>
              <a:tabLst>
                <a:tab pos="305435" algn="l"/>
              </a:tabLst>
            </a:pPr>
            <a:r>
              <a:rPr dirty="0" sz="4000" spc="-45" b="1">
                <a:latin typeface="Arial"/>
                <a:cs typeface="Arial"/>
              </a:rPr>
              <a:t>What </a:t>
            </a:r>
            <a:r>
              <a:rPr dirty="0" sz="4000" spc="-50" b="1">
                <a:latin typeface="Arial"/>
                <a:cs typeface="Arial"/>
              </a:rPr>
              <a:t>else </a:t>
            </a:r>
            <a:r>
              <a:rPr dirty="0" sz="4000" spc="-55" b="1">
                <a:latin typeface="Arial"/>
                <a:cs typeface="Arial"/>
              </a:rPr>
              <a:t>might </a:t>
            </a:r>
            <a:r>
              <a:rPr dirty="0" sz="4000" spc="-60" b="1">
                <a:latin typeface="Arial"/>
                <a:cs typeface="Arial"/>
              </a:rPr>
              <a:t>prisoners </a:t>
            </a:r>
            <a:r>
              <a:rPr dirty="0" sz="4000" spc="-30" b="1">
                <a:latin typeface="Arial"/>
                <a:cs typeface="Arial"/>
              </a:rPr>
              <a:t>find in </a:t>
            </a:r>
            <a:r>
              <a:rPr dirty="0" sz="4000" spc="-60" b="1">
                <a:latin typeface="Arial"/>
                <a:cs typeface="Arial"/>
              </a:rPr>
              <a:t>their</a:t>
            </a:r>
            <a:r>
              <a:rPr dirty="0" sz="4000" spc="-775" b="1">
                <a:latin typeface="Arial"/>
                <a:cs typeface="Arial"/>
              </a:rPr>
              <a:t> </a:t>
            </a:r>
            <a:r>
              <a:rPr dirty="0" sz="4000" spc="-70" b="1">
                <a:latin typeface="Arial"/>
                <a:cs typeface="Arial"/>
              </a:rPr>
              <a:t>parcels  </a:t>
            </a:r>
            <a:r>
              <a:rPr dirty="0" sz="4000" spc="-40" b="1">
                <a:latin typeface="Arial"/>
                <a:cs typeface="Arial"/>
              </a:rPr>
              <a:t>and </a:t>
            </a:r>
            <a:r>
              <a:rPr dirty="0" sz="4000" spc="-35" b="1">
                <a:latin typeface="Arial"/>
                <a:cs typeface="Arial"/>
              </a:rPr>
              <a:t>why was </a:t>
            </a:r>
            <a:r>
              <a:rPr dirty="0" sz="4000" spc="-55" b="1">
                <a:latin typeface="Arial"/>
                <a:cs typeface="Arial"/>
              </a:rPr>
              <a:t>that</a:t>
            </a:r>
            <a:r>
              <a:rPr dirty="0" sz="4000" spc="-520" b="1">
                <a:latin typeface="Arial"/>
                <a:cs typeface="Arial"/>
              </a:rPr>
              <a:t> </a:t>
            </a:r>
            <a:r>
              <a:rPr dirty="0" sz="4000" spc="-65" b="1">
                <a:latin typeface="Arial"/>
                <a:cs typeface="Arial"/>
              </a:rPr>
              <a:t>important?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1030859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1.5 </a:t>
            </a:r>
            <a:r>
              <a:rPr dirty="0" sz="5500" spc="-140">
                <a:solidFill>
                  <a:srgbClr val="9D1F21"/>
                </a:solidFill>
              </a:rPr>
              <a:t>Treating </a:t>
            </a:r>
            <a:r>
              <a:rPr dirty="0" sz="5500" spc="-100">
                <a:solidFill>
                  <a:srgbClr val="9D1F21"/>
                </a:solidFill>
              </a:rPr>
              <a:t>prisoners</a:t>
            </a:r>
            <a:r>
              <a:rPr dirty="0" sz="5500" spc="-50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humanely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2738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two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867670"/>
            <a:ext cx="11717655" cy="6771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911860">
              <a:lnSpc>
                <a:spcPct val="100499"/>
              </a:lnSpc>
              <a:spcBef>
                <a:spcPts val="110"/>
              </a:spcBef>
            </a:pPr>
            <a:r>
              <a:rPr dirty="0" sz="4350" spc="-40">
                <a:latin typeface="Arial"/>
                <a:cs typeface="Arial"/>
              </a:rPr>
              <a:t>The </a:t>
            </a:r>
            <a:r>
              <a:rPr dirty="0" sz="4350" spc="-65">
                <a:latin typeface="Arial"/>
                <a:cs typeface="Arial"/>
              </a:rPr>
              <a:t>principle </a:t>
            </a:r>
            <a:r>
              <a:rPr dirty="0" sz="4350" spc="-30">
                <a:latin typeface="Arial"/>
                <a:cs typeface="Arial"/>
              </a:rPr>
              <a:t>of </a:t>
            </a:r>
            <a:r>
              <a:rPr dirty="0" sz="4350" spc="-60">
                <a:latin typeface="Arial"/>
                <a:cs typeface="Arial"/>
              </a:rPr>
              <a:t>Humanity expresses </a:t>
            </a:r>
            <a:r>
              <a:rPr dirty="0" sz="4350" spc="-50">
                <a:latin typeface="Arial"/>
                <a:cs typeface="Arial"/>
              </a:rPr>
              <a:t>what</a:t>
            </a:r>
            <a:r>
              <a:rPr dirty="0" sz="4350" spc="-790">
                <a:latin typeface="Arial"/>
                <a:cs typeface="Arial"/>
              </a:rPr>
              <a:t> </a:t>
            </a:r>
            <a:r>
              <a:rPr dirty="0" sz="4350" spc="-75">
                <a:latin typeface="Arial"/>
                <a:cs typeface="Arial"/>
              </a:rPr>
              <a:t>the  </a:t>
            </a:r>
            <a:r>
              <a:rPr dirty="0" sz="4350" spc="-70">
                <a:latin typeface="Arial"/>
                <a:cs typeface="Arial"/>
              </a:rPr>
              <a:t>International </a:t>
            </a:r>
            <a:r>
              <a:rPr dirty="0" sz="4350" spc="-40">
                <a:latin typeface="Arial"/>
                <a:cs typeface="Arial"/>
              </a:rPr>
              <a:t>Red </a:t>
            </a:r>
            <a:r>
              <a:rPr dirty="0" sz="4350" spc="-55">
                <a:latin typeface="Arial"/>
                <a:cs typeface="Arial"/>
              </a:rPr>
              <a:t>Cross </a:t>
            </a:r>
            <a:r>
              <a:rPr dirty="0" sz="4350" spc="-40">
                <a:latin typeface="Arial"/>
                <a:cs typeface="Arial"/>
              </a:rPr>
              <a:t>and Red </a:t>
            </a:r>
            <a:r>
              <a:rPr dirty="0" sz="4350" spc="-70">
                <a:latin typeface="Arial"/>
                <a:cs typeface="Arial"/>
              </a:rPr>
              <a:t>Crescent  </a:t>
            </a:r>
            <a:r>
              <a:rPr dirty="0" sz="4350" spc="-60">
                <a:latin typeface="Arial"/>
                <a:cs typeface="Arial"/>
              </a:rPr>
              <a:t>Movement places </a:t>
            </a:r>
            <a:r>
              <a:rPr dirty="0" sz="4350" spc="-55">
                <a:latin typeface="Arial"/>
                <a:cs typeface="Arial"/>
              </a:rPr>
              <a:t>beyond </a:t>
            </a:r>
            <a:r>
              <a:rPr dirty="0" sz="4350" spc="-60">
                <a:latin typeface="Arial"/>
                <a:cs typeface="Arial"/>
              </a:rPr>
              <a:t>anything</a:t>
            </a:r>
            <a:r>
              <a:rPr dirty="0" sz="4350" spc="-509">
                <a:latin typeface="Arial"/>
                <a:cs typeface="Arial"/>
              </a:rPr>
              <a:t> </a:t>
            </a:r>
            <a:r>
              <a:rPr dirty="0" sz="4350" spc="-75">
                <a:latin typeface="Arial"/>
                <a:cs typeface="Arial"/>
              </a:rPr>
              <a:t>else:</a:t>
            </a:r>
            <a:endParaRPr sz="4350">
              <a:latin typeface="Arial"/>
              <a:cs typeface="Arial"/>
            </a:endParaRPr>
          </a:p>
          <a:p>
            <a:pPr marL="12700" marR="5080">
              <a:lnSpc>
                <a:spcPct val="100499"/>
              </a:lnSpc>
              <a:spcBef>
                <a:spcPts val="5"/>
              </a:spcBef>
            </a:pPr>
            <a:r>
              <a:rPr dirty="0" sz="4350" spc="-45">
                <a:latin typeface="Arial"/>
                <a:cs typeface="Arial"/>
              </a:rPr>
              <a:t>the</a:t>
            </a:r>
            <a:r>
              <a:rPr dirty="0" sz="4350" spc="-165">
                <a:latin typeface="Arial"/>
                <a:cs typeface="Arial"/>
              </a:rPr>
              <a:t> </a:t>
            </a:r>
            <a:r>
              <a:rPr dirty="0" sz="4350" spc="-50">
                <a:latin typeface="Arial"/>
                <a:cs typeface="Arial"/>
              </a:rPr>
              <a:t>need</a:t>
            </a:r>
            <a:r>
              <a:rPr dirty="0" sz="4350" spc="-170">
                <a:latin typeface="Arial"/>
                <a:cs typeface="Arial"/>
              </a:rPr>
              <a:t> </a:t>
            </a:r>
            <a:r>
              <a:rPr dirty="0" sz="4350" spc="-30">
                <a:latin typeface="Arial"/>
                <a:cs typeface="Arial"/>
              </a:rPr>
              <a:t>to</a:t>
            </a:r>
            <a:r>
              <a:rPr dirty="0" sz="4350" spc="-165">
                <a:latin typeface="Arial"/>
                <a:cs typeface="Arial"/>
              </a:rPr>
              <a:t> </a:t>
            </a:r>
            <a:r>
              <a:rPr dirty="0" sz="4350" spc="-45">
                <a:latin typeface="Arial"/>
                <a:cs typeface="Arial"/>
              </a:rPr>
              <a:t>act</a:t>
            </a:r>
            <a:r>
              <a:rPr dirty="0" sz="4350" spc="-170">
                <a:latin typeface="Arial"/>
                <a:cs typeface="Arial"/>
              </a:rPr>
              <a:t> </a:t>
            </a:r>
            <a:r>
              <a:rPr dirty="0" sz="4350" spc="-30">
                <a:latin typeface="Arial"/>
                <a:cs typeface="Arial"/>
              </a:rPr>
              <a:t>in</a:t>
            </a:r>
            <a:r>
              <a:rPr dirty="0" sz="4350" spc="-170">
                <a:latin typeface="Arial"/>
                <a:cs typeface="Arial"/>
              </a:rPr>
              <a:t> </a:t>
            </a:r>
            <a:r>
              <a:rPr dirty="0" sz="4350" spc="-55">
                <a:latin typeface="Arial"/>
                <a:cs typeface="Arial"/>
              </a:rPr>
              <a:t>order</a:t>
            </a:r>
            <a:r>
              <a:rPr dirty="0" sz="4350" spc="-165">
                <a:latin typeface="Arial"/>
                <a:cs typeface="Arial"/>
              </a:rPr>
              <a:t> </a:t>
            </a:r>
            <a:r>
              <a:rPr dirty="0" sz="4350" spc="-30">
                <a:latin typeface="Arial"/>
                <a:cs typeface="Arial"/>
              </a:rPr>
              <a:t>to</a:t>
            </a:r>
            <a:r>
              <a:rPr dirty="0" sz="4350" spc="-165">
                <a:latin typeface="Arial"/>
                <a:cs typeface="Arial"/>
              </a:rPr>
              <a:t> </a:t>
            </a:r>
            <a:r>
              <a:rPr dirty="0" sz="4350" spc="-65">
                <a:latin typeface="Arial"/>
                <a:cs typeface="Arial"/>
              </a:rPr>
              <a:t>“prevent</a:t>
            </a:r>
            <a:r>
              <a:rPr dirty="0" sz="4350" spc="-165">
                <a:latin typeface="Arial"/>
                <a:cs typeface="Arial"/>
              </a:rPr>
              <a:t> </a:t>
            </a:r>
            <a:r>
              <a:rPr dirty="0" sz="4350" spc="-40">
                <a:latin typeface="Arial"/>
                <a:cs typeface="Arial"/>
              </a:rPr>
              <a:t>and</a:t>
            </a:r>
            <a:r>
              <a:rPr dirty="0" sz="4350" spc="-170">
                <a:latin typeface="Arial"/>
                <a:cs typeface="Arial"/>
              </a:rPr>
              <a:t> </a:t>
            </a:r>
            <a:r>
              <a:rPr dirty="0" sz="4350" spc="-75">
                <a:latin typeface="Arial"/>
                <a:cs typeface="Arial"/>
              </a:rPr>
              <a:t>alleviating  </a:t>
            </a:r>
            <a:r>
              <a:rPr dirty="0" sz="4350" spc="-50">
                <a:latin typeface="Arial"/>
                <a:cs typeface="Arial"/>
              </a:rPr>
              <a:t>human </a:t>
            </a:r>
            <a:r>
              <a:rPr dirty="0" sz="4350" spc="-75">
                <a:latin typeface="Arial"/>
                <a:cs typeface="Arial"/>
              </a:rPr>
              <a:t>suffering </a:t>
            </a:r>
            <a:r>
              <a:rPr dirty="0" sz="4350" spc="-60">
                <a:latin typeface="Arial"/>
                <a:cs typeface="Arial"/>
              </a:rPr>
              <a:t>wherever </a:t>
            </a:r>
            <a:r>
              <a:rPr dirty="0" sz="4350" spc="-35">
                <a:latin typeface="Arial"/>
                <a:cs typeface="Arial"/>
              </a:rPr>
              <a:t>it may </a:t>
            </a:r>
            <a:r>
              <a:rPr dirty="0" sz="4350" spc="-25">
                <a:latin typeface="Arial"/>
                <a:cs typeface="Arial"/>
              </a:rPr>
              <a:t>be</a:t>
            </a:r>
            <a:r>
              <a:rPr dirty="0" sz="4350" spc="-765">
                <a:latin typeface="Arial"/>
                <a:cs typeface="Arial"/>
              </a:rPr>
              <a:t> </a:t>
            </a:r>
            <a:r>
              <a:rPr dirty="0" sz="4350" spc="-75">
                <a:latin typeface="Arial"/>
                <a:cs typeface="Arial"/>
              </a:rPr>
              <a:t>found”.</a:t>
            </a:r>
            <a:endParaRPr sz="4350">
              <a:latin typeface="Arial"/>
              <a:cs typeface="Arial"/>
            </a:endParaRPr>
          </a:p>
          <a:p>
            <a:pPr marL="12700" marR="711200">
              <a:lnSpc>
                <a:spcPct val="100499"/>
              </a:lnSpc>
              <a:spcBef>
                <a:spcPts val="3495"/>
              </a:spcBef>
            </a:pPr>
            <a:r>
              <a:rPr dirty="0" sz="4350" spc="-90">
                <a:latin typeface="Arial"/>
                <a:cs typeface="Arial"/>
              </a:rPr>
              <a:t>Moreover, </a:t>
            </a:r>
            <a:r>
              <a:rPr dirty="0" sz="4350" spc="-45">
                <a:latin typeface="Arial"/>
                <a:cs typeface="Arial"/>
              </a:rPr>
              <a:t>the </a:t>
            </a:r>
            <a:r>
              <a:rPr dirty="0" sz="4350" spc="-60">
                <a:latin typeface="Arial"/>
                <a:cs typeface="Arial"/>
              </a:rPr>
              <a:t>Movement exists </a:t>
            </a:r>
            <a:r>
              <a:rPr dirty="0" sz="4350" spc="-30">
                <a:latin typeface="Arial"/>
                <a:cs typeface="Arial"/>
              </a:rPr>
              <a:t>to </a:t>
            </a:r>
            <a:r>
              <a:rPr dirty="0" sz="4350" spc="-70">
                <a:latin typeface="Arial"/>
                <a:cs typeface="Arial"/>
              </a:rPr>
              <a:t>promote  </a:t>
            </a:r>
            <a:r>
              <a:rPr dirty="0" sz="4350" spc="-55">
                <a:latin typeface="Arial"/>
                <a:cs typeface="Arial"/>
              </a:rPr>
              <a:t>mutual </a:t>
            </a:r>
            <a:r>
              <a:rPr dirty="0" sz="4350" spc="-65">
                <a:latin typeface="Arial"/>
                <a:cs typeface="Arial"/>
              </a:rPr>
              <a:t>understanding, </a:t>
            </a:r>
            <a:r>
              <a:rPr dirty="0" sz="4350" spc="-70">
                <a:latin typeface="Arial"/>
                <a:cs typeface="Arial"/>
              </a:rPr>
              <a:t>friendship,</a:t>
            </a:r>
            <a:r>
              <a:rPr dirty="0" sz="4350" spc="-385">
                <a:latin typeface="Arial"/>
                <a:cs typeface="Arial"/>
              </a:rPr>
              <a:t> </a:t>
            </a:r>
            <a:r>
              <a:rPr dirty="0" sz="4350" spc="-75">
                <a:latin typeface="Arial"/>
                <a:cs typeface="Arial"/>
              </a:rPr>
              <a:t>co-operation  </a:t>
            </a:r>
            <a:r>
              <a:rPr dirty="0" sz="4350" spc="-40">
                <a:latin typeface="Arial"/>
                <a:cs typeface="Arial"/>
              </a:rPr>
              <a:t>and </a:t>
            </a:r>
            <a:r>
              <a:rPr dirty="0" sz="4350" spc="-65">
                <a:latin typeface="Arial"/>
                <a:cs typeface="Arial"/>
              </a:rPr>
              <a:t>lasting </a:t>
            </a:r>
            <a:r>
              <a:rPr dirty="0" sz="4350" spc="-55">
                <a:latin typeface="Arial"/>
                <a:cs typeface="Arial"/>
              </a:rPr>
              <a:t>peace </a:t>
            </a:r>
            <a:r>
              <a:rPr dirty="0" sz="4350" spc="-60">
                <a:latin typeface="Arial"/>
                <a:cs typeface="Arial"/>
              </a:rPr>
              <a:t>amongst </a:t>
            </a:r>
            <a:r>
              <a:rPr dirty="0" sz="4350" spc="-50">
                <a:latin typeface="Arial"/>
                <a:cs typeface="Arial"/>
              </a:rPr>
              <a:t>all</a:t>
            </a:r>
            <a:r>
              <a:rPr dirty="0" sz="4350" spc="-625">
                <a:latin typeface="Arial"/>
                <a:cs typeface="Arial"/>
              </a:rPr>
              <a:t> </a:t>
            </a:r>
            <a:r>
              <a:rPr dirty="0" sz="4350" spc="-75">
                <a:latin typeface="Arial"/>
                <a:cs typeface="Arial"/>
              </a:rPr>
              <a:t>peoples.</a:t>
            </a:r>
            <a:endParaRPr sz="43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670"/>
              </a:spcBef>
            </a:pPr>
            <a:r>
              <a:rPr dirty="0" sz="3300" spc="-75" b="1">
                <a:solidFill>
                  <a:srgbClr val="627B80"/>
                </a:solidFill>
                <a:latin typeface="Arial"/>
                <a:cs typeface="Arial"/>
              </a:rPr>
              <a:t>redcross.org.uk/about-us/what-we-stand-for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1030859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1.5 </a:t>
            </a:r>
            <a:r>
              <a:rPr dirty="0" sz="5500" spc="-140">
                <a:solidFill>
                  <a:srgbClr val="9D1F21"/>
                </a:solidFill>
              </a:rPr>
              <a:t>Treating </a:t>
            </a:r>
            <a:r>
              <a:rPr dirty="0" sz="5500" spc="-100">
                <a:solidFill>
                  <a:srgbClr val="9D1F21"/>
                </a:solidFill>
              </a:rPr>
              <a:t>prisoners</a:t>
            </a:r>
            <a:r>
              <a:rPr dirty="0" sz="5500" spc="-50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humanely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2738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two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922587"/>
            <a:ext cx="11598910" cy="687768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176530">
              <a:lnSpc>
                <a:spcPct val="101200"/>
              </a:lnSpc>
              <a:spcBef>
                <a:spcPts val="60"/>
              </a:spcBef>
            </a:pPr>
            <a:r>
              <a:rPr dirty="0" sz="2800" spc="-45">
                <a:latin typeface="Arial"/>
                <a:cs typeface="Arial"/>
              </a:rPr>
              <a:t>“…If </a:t>
            </a:r>
            <a:r>
              <a:rPr dirty="0" sz="2800">
                <a:latin typeface="Arial"/>
                <a:cs typeface="Arial"/>
              </a:rPr>
              <a:t>a </a:t>
            </a:r>
            <a:r>
              <a:rPr dirty="0" sz="2800" spc="-50">
                <a:latin typeface="Arial"/>
                <a:cs typeface="Arial"/>
              </a:rPr>
              <a:t>small parcel </a:t>
            </a:r>
            <a:r>
              <a:rPr dirty="0" sz="2800" spc="-30">
                <a:latin typeface="Arial"/>
                <a:cs typeface="Arial"/>
              </a:rPr>
              <a:t>of </a:t>
            </a:r>
            <a:r>
              <a:rPr dirty="0" sz="2800" spc="-55">
                <a:latin typeface="Arial"/>
                <a:cs typeface="Arial"/>
              </a:rPr>
              <a:t>personal requisites weighing </a:t>
            </a:r>
            <a:r>
              <a:rPr dirty="0" sz="2800" spc="-40">
                <a:latin typeface="Arial"/>
                <a:cs typeface="Arial"/>
              </a:rPr>
              <a:t>not </a:t>
            </a:r>
            <a:r>
              <a:rPr dirty="0" sz="2800" spc="-45">
                <a:latin typeface="Arial"/>
                <a:cs typeface="Arial"/>
              </a:rPr>
              <a:t>more than </a:t>
            </a:r>
            <a:r>
              <a:rPr dirty="0" sz="2800" spc="-50">
                <a:latin typeface="Arial"/>
                <a:cs typeface="Arial"/>
              </a:rPr>
              <a:t>three </a:t>
            </a:r>
            <a:r>
              <a:rPr dirty="0" sz="2800" spc="-60">
                <a:latin typeface="Arial"/>
                <a:cs typeface="Arial"/>
              </a:rPr>
              <a:t>or  </a:t>
            </a:r>
            <a:r>
              <a:rPr dirty="0" sz="2800" spc="-45">
                <a:latin typeface="Arial"/>
                <a:cs typeface="Arial"/>
              </a:rPr>
              <a:t>four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lbs.,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and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bearing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distinctive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mark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could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be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sent,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say,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once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month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by  </a:t>
            </a:r>
            <a:r>
              <a:rPr dirty="0" sz="2800" spc="-40">
                <a:latin typeface="Arial"/>
                <a:cs typeface="Arial"/>
              </a:rPr>
              <a:t>the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relations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of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prisoners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through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an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authorised</a:t>
            </a:r>
            <a:r>
              <a:rPr dirty="0" sz="2800" spc="-27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Association,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this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would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go</a:t>
            </a:r>
            <a:endParaRPr sz="2800">
              <a:latin typeface="Arial"/>
              <a:cs typeface="Arial"/>
            </a:endParaRPr>
          </a:p>
          <a:p>
            <a:pPr marL="12700" marR="348615">
              <a:lnSpc>
                <a:spcPts val="3400"/>
              </a:lnSpc>
              <a:spcBef>
                <a:spcPts val="114"/>
              </a:spcBef>
            </a:pP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long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way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to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allay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the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dissatisfaction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then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existing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among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relatives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without  </a:t>
            </a:r>
            <a:r>
              <a:rPr dirty="0" sz="2800" spc="-40">
                <a:latin typeface="Arial"/>
                <a:cs typeface="Arial"/>
              </a:rPr>
              <a:t>any </a:t>
            </a:r>
            <a:r>
              <a:rPr dirty="0" sz="2800" spc="-55">
                <a:latin typeface="Arial"/>
                <a:cs typeface="Arial"/>
              </a:rPr>
              <a:t>serious </a:t>
            </a:r>
            <a:r>
              <a:rPr dirty="0" sz="2800" spc="-45">
                <a:latin typeface="Arial"/>
                <a:cs typeface="Arial"/>
              </a:rPr>
              <a:t>risk </a:t>
            </a:r>
            <a:r>
              <a:rPr dirty="0" sz="2800" spc="-30">
                <a:latin typeface="Arial"/>
                <a:cs typeface="Arial"/>
              </a:rPr>
              <a:t>of </a:t>
            </a:r>
            <a:r>
              <a:rPr dirty="0" sz="2800" spc="-55">
                <a:latin typeface="Arial"/>
                <a:cs typeface="Arial"/>
              </a:rPr>
              <a:t>assisting </a:t>
            </a:r>
            <a:r>
              <a:rPr dirty="0" sz="2800" spc="-40">
                <a:latin typeface="Arial"/>
                <a:cs typeface="Arial"/>
              </a:rPr>
              <a:t>the</a:t>
            </a:r>
            <a:r>
              <a:rPr dirty="0" sz="2800" spc="-470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enemy.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dirty="0" sz="2800" spc="-40">
                <a:latin typeface="Arial"/>
                <a:cs typeface="Arial"/>
              </a:rPr>
              <a:t>The </a:t>
            </a:r>
            <a:r>
              <a:rPr dirty="0" sz="2800" spc="-55">
                <a:latin typeface="Arial"/>
                <a:cs typeface="Arial"/>
              </a:rPr>
              <a:t>following articles </a:t>
            </a:r>
            <a:r>
              <a:rPr dirty="0" sz="2800" spc="-50">
                <a:latin typeface="Arial"/>
                <a:cs typeface="Arial"/>
              </a:rPr>
              <a:t>might </a:t>
            </a:r>
            <a:r>
              <a:rPr dirty="0" sz="2800" spc="-30">
                <a:latin typeface="Arial"/>
                <a:cs typeface="Arial"/>
              </a:rPr>
              <a:t>be</a:t>
            </a:r>
            <a:r>
              <a:rPr dirty="0" sz="2800" spc="-380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included: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994"/>
              </a:spcBef>
            </a:pPr>
            <a:r>
              <a:rPr dirty="0" sz="2800" spc="-50">
                <a:latin typeface="Arial"/>
                <a:cs typeface="Arial"/>
              </a:rPr>
              <a:t>Pipes, </a:t>
            </a:r>
            <a:r>
              <a:rPr dirty="0" sz="2800" spc="-55">
                <a:latin typeface="Arial"/>
                <a:cs typeface="Arial"/>
              </a:rPr>
              <a:t>sponge, pencils, </a:t>
            </a:r>
            <a:r>
              <a:rPr dirty="0" sz="2800" spc="-50">
                <a:latin typeface="Arial"/>
                <a:cs typeface="Arial"/>
              </a:rPr>
              <a:t>tooth </a:t>
            </a:r>
            <a:r>
              <a:rPr dirty="0" sz="2800" spc="-75">
                <a:latin typeface="Arial"/>
                <a:cs typeface="Arial"/>
              </a:rPr>
              <a:t>powder, </a:t>
            </a:r>
            <a:r>
              <a:rPr dirty="0" sz="2800" spc="-55">
                <a:latin typeface="Arial"/>
                <a:cs typeface="Arial"/>
              </a:rPr>
              <a:t>pomade, </a:t>
            </a:r>
            <a:r>
              <a:rPr dirty="0" sz="2800" spc="-40">
                <a:latin typeface="Arial"/>
                <a:cs typeface="Arial"/>
              </a:rPr>
              <a:t>cap </a:t>
            </a:r>
            <a:r>
              <a:rPr dirty="0" sz="2800" spc="-50">
                <a:latin typeface="Arial"/>
                <a:cs typeface="Arial"/>
              </a:rPr>
              <a:t>badge, badges </a:t>
            </a:r>
            <a:r>
              <a:rPr dirty="0" sz="2800" spc="-30">
                <a:latin typeface="Arial"/>
                <a:cs typeface="Arial"/>
              </a:rPr>
              <a:t>of </a:t>
            </a:r>
            <a:r>
              <a:rPr dirty="0" sz="2800" spc="-60">
                <a:latin typeface="Arial"/>
                <a:cs typeface="Arial"/>
              </a:rPr>
              <a:t>rank,  </a:t>
            </a:r>
            <a:r>
              <a:rPr dirty="0" sz="2800" spc="-55">
                <a:latin typeface="Arial"/>
                <a:cs typeface="Arial"/>
              </a:rPr>
              <a:t>numerals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and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shoulder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titles,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shaving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brush,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safety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80">
                <a:latin typeface="Arial"/>
                <a:cs typeface="Arial"/>
              </a:rPr>
              <a:t>razor,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bootlaces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(mohair),  </a:t>
            </a:r>
            <a:r>
              <a:rPr dirty="0" sz="2800" spc="-45">
                <a:latin typeface="Arial"/>
                <a:cs typeface="Arial"/>
              </a:rPr>
              <a:t>pipe </a:t>
            </a:r>
            <a:r>
              <a:rPr dirty="0" sz="2800" spc="-55">
                <a:latin typeface="Arial"/>
                <a:cs typeface="Arial"/>
              </a:rPr>
              <a:t>lights, </a:t>
            </a:r>
            <a:r>
              <a:rPr dirty="0" sz="2800" spc="-50">
                <a:latin typeface="Arial"/>
                <a:cs typeface="Arial"/>
              </a:rPr>
              <a:t>medal </a:t>
            </a:r>
            <a:r>
              <a:rPr dirty="0" sz="2800" spc="-55">
                <a:latin typeface="Arial"/>
                <a:cs typeface="Arial"/>
              </a:rPr>
              <a:t>ribbons, </a:t>
            </a:r>
            <a:r>
              <a:rPr dirty="0" sz="2800" spc="-50">
                <a:latin typeface="Arial"/>
                <a:cs typeface="Arial"/>
              </a:rPr>
              <a:t>brass </a:t>
            </a:r>
            <a:r>
              <a:rPr dirty="0" sz="2800" spc="-55">
                <a:latin typeface="Arial"/>
                <a:cs typeface="Arial"/>
              </a:rPr>
              <a:t>polish, housewife (sewing </a:t>
            </a:r>
            <a:r>
              <a:rPr dirty="0" sz="2800" spc="-60">
                <a:latin typeface="Arial"/>
                <a:cs typeface="Arial"/>
              </a:rPr>
              <a:t>kit),  handkerchiefs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(one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quarter),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shaving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soap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(one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stick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quarter),</a:t>
            </a:r>
            <a:endParaRPr sz="2800">
              <a:latin typeface="Arial"/>
              <a:cs typeface="Arial"/>
            </a:endParaRPr>
          </a:p>
          <a:p>
            <a:pPr marL="12700" marR="445134">
              <a:lnSpc>
                <a:spcPts val="3400"/>
              </a:lnSpc>
              <a:spcBef>
                <a:spcPts val="120"/>
              </a:spcBef>
            </a:pPr>
            <a:r>
              <a:rPr dirty="0" sz="2800" spc="-50">
                <a:latin typeface="Arial"/>
                <a:cs typeface="Arial"/>
              </a:rPr>
              <a:t>health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salts,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insecticide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powder,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braces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and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belts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(provided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they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are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made  </a:t>
            </a:r>
            <a:r>
              <a:rPr dirty="0" sz="2800" spc="-30">
                <a:latin typeface="Arial"/>
                <a:cs typeface="Arial"/>
              </a:rPr>
              <a:t>of </a:t>
            </a:r>
            <a:r>
              <a:rPr dirty="0" sz="2800" spc="-55">
                <a:latin typeface="Arial"/>
                <a:cs typeface="Arial"/>
              </a:rPr>
              <a:t>webbing </a:t>
            </a:r>
            <a:r>
              <a:rPr dirty="0" sz="2800" spc="-40">
                <a:latin typeface="Arial"/>
                <a:cs typeface="Arial"/>
              </a:rPr>
              <a:t>and </a:t>
            </a:r>
            <a:r>
              <a:rPr dirty="0" sz="2800" spc="-55">
                <a:latin typeface="Arial"/>
                <a:cs typeface="Arial"/>
              </a:rPr>
              <a:t>include </a:t>
            </a:r>
            <a:r>
              <a:rPr dirty="0" sz="2800" spc="-30">
                <a:latin typeface="Arial"/>
                <a:cs typeface="Arial"/>
              </a:rPr>
              <a:t>no </a:t>
            </a:r>
            <a:r>
              <a:rPr dirty="0" sz="2800" spc="-50">
                <a:latin typeface="Arial"/>
                <a:cs typeface="Arial"/>
              </a:rPr>
              <a:t>rubber </a:t>
            </a:r>
            <a:r>
              <a:rPr dirty="0" sz="2800" spc="-30">
                <a:latin typeface="Arial"/>
                <a:cs typeface="Arial"/>
              </a:rPr>
              <a:t>or </a:t>
            </a:r>
            <a:r>
              <a:rPr dirty="0" sz="2800" spc="-55">
                <a:latin typeface="Arial"/>
                <a:cs typeface="Arial"/>
              </a:rPr>
              <a:t>leather), </a:t>
            </a:r>
            <a:r>
              <a:rPr dirty="0" sz="2800" spc="-50">
                <a:latin typeface="Arial"/>
                <a:cs typeface="Arial"/>
              </a:rPr>
              <a:t>combs, </a:t>
            </a:r>
            <a:r>
              <a:rPr dirty="0" sz="2800" spc="-45">
                <a:latin typeface="Arial"/>
                <a:cs typeface="Arial"/>
              </a:rPr>
              <a:t>hair </a:t>
            </a:r>
            <a:r>
              <a:rPr dirty="0" sz="2800" spc="-60">
                <a:latin typeface="Arial"/>
                <a:cs typeface="Arial"/>
              </a:rPr>
              <a:t>brushes,  toothbrushes, </a:t>
            </a:r>
            <a:r>
              <a:rPr dirty="0" sz="2800" spc="-55">
                <a:latin typeface="Arial"/>
                <a:cs typeface="Arial"/>
              </a:rPr>
              <a:t>buttons, </a:t>
            </a:r>
            <a:r>
              <a:rPr dirty="0" sz="2800" spc="-50">
                <a:latin typeface="Arial"/>
                <a:cs typeface="Arial"/>
              </a:rPr>
              <a:t>chess, </a:t>
            </a:r>
            <a:r>
              <a:rPr dirty="0" sz="2800" spc="-55">
                <a:latin typeface="Arial"/>
                <a:cs typeface="Arial"/>
              </a:rPr>
              <a:t>draughts, dominoes, dubbin, </a:t>
            </a:r>
            <a:r>
              <a:rPr dirty="0" sz="2800" spc="-60">
                <a:latin typeface="Arial"/>
                <a:cs typeface="Arial"/>
              </a:rPr>
              <a:t>hobnails,  </a:t>
            </a:r>
            <a:r>
              <a:rPr dirty="0" sz="2800" spc="-50">
                <a:latin typeface="Arial"/>
                <a:cs typeface="Arial"/>
              </a:rPr>
              <a:t>sweets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or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chocolate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(8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oz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only),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one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pair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mittens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every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quarter,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75"/>
              </a:lnSpc>
            </a:pPr>
            <a:r>
              <a:rPr dirty="0" sz="2800" spc="-40">
                <a:latin typeface="Arial"/>
                <a:cs typeface="Arial"/>
              </a:rPr>
              <a:t>one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muffler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every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quarter,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one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pair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of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socks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instead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of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mittens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or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75">
                <a:latin typeface="Arial"/>
                <a:cs typeface="Arial"/>
              </a:rPr>
              <a:t>muffler.”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678307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1.5 </a:t>
            </a:r>
            <a:r>
              <a:rPr dirty="0" sz="5500" spc="-95">
                <a:solidFill>
                  <a:srgbClr val="9D1F21"/>
                </a:solidFill>
              </a:rPr>
              <a:t>Basic rules </a:t>
            </a:r>
            <a:r>
              <a:rPr dirty="0" sz="5500" spc="-55">
                <a:solidFill>
                  <a:srgbClr val="9D1F21"/>
                </a:solidFill>
              </a:rPr>
              <a:t>of</a:t>
            </a:r>
            <a:r>
              <a:rPr dirty="0" sz="5500" spc="-68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IHL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2738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two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1200" y="1681341"/>
          <a:ext cx="11831955" cy="7183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4335"/>
                <a:gridCol w="5079999"/>
                <a:gridCol w="5080000"/>
              </a:tblGrid>
              <a:tr h="437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1B13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Prohibitions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08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1B13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Obligations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908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1B13"/>
                    </a:solidFill>
                  </a:tcPr>
                </a:tc>
              </a:tr>
              <a:tr h="4241800">
                <a:tc>
                  <a:txBody>
                    <a:bodyPr/>
                    <a:lstStyle/>
                    <a:p>
                      <a:pPr marL="107950" marR="6883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Protecting 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most  vulnerable 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persons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57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civilians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marR="659130" indent="-116205">
                        <a:lnSpc>
                          <a:spcPct val="100000"/>
                        </a:lnSpc>
                        <a:spcBef>
                          <a:spcPts val="565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wounded  and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sick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565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detainees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marR="479425" indent="-116205">
                        <a:lnSpc>
                          <a:spcPct val="100000"/>
                        </a:lnSpc>
                        <a:spcBef>
                          <a:spcPts val="57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health-care  workers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forbidden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to: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marR="201295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target civilians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civilian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objects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(houses, schools, 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places of worship,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cultural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or historic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monuments,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etc.);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murder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torture;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commit acts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sexual</a:t>
                      </a:r>
                      <a:r>
                        <a:rPr dirty="0" sz="15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violence;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5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forcibly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displace and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starve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civilians;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attack hospitals, ambulances and health-care</a:t>
                      </a:r>
                      <a:r>
                        <a:rPr dirty="0" sz="15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workers;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use human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shields;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marR="1671320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destroy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stocks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food, farming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areas,  and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water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supply;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marR="1393190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recruit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use children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under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age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5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15 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armed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conflict;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misuse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the red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cross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red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crescent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red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crystal</a:t>
                      </a:r>
                      <a:r>
                        <a:rPr dirty="0" sz="1500" spc="-2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emblem;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interfere with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delivery of humanitarian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relief;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damage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environment.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Captured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civilians and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enemy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combatants: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2250" marR="129539" indent="-114300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2885" algn="l"/>
                        </a:tabLst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given adequate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food, </a:t>
                      </a:r>
                      <a:r>
                        <a:rPr dirty="0" sz="1500" spc="-30">
                          <a:latin typeface="Arial"/>
                          <a:cs typeface="Arial"/>
                        </a:rPr>
                        <a:t>water,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clothing, shelter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care;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2250" indent="-114300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2885" algn="l"/>
                        </a:tabLst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allowed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have contact with their</a:t>
                      </a:r>
                      <a:r>
                        <a:rPr dirty="0" sz="1500" spc="-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families;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950" marR="4349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Children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women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detained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separately</a:t>
                      </a:r>
                      <a:r>
                        <a:rPr dirty="0" sz="15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from  men,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to the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extent</a:t>
                      </a:r>
                      <a:r>
                        <a:rPr dirty="0" sz="15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feasible.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950" marR="2247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Enemy combatants who are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wounded,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sick,</a:t>
                      </a:r>
                      <a:r>
                        <a:rPr dirty="0" sz="15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shipwrecked, 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surrendering: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2250" marR="2272030" indent="-11430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2885" algn="l"/>
                        </a:tabLst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searched 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for,</a:t>
                      </a:r>
                      <a:r>
                        <a:rPr dirty="0" sz="15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collected  and cared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for;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2250" marR="751840" indent="-114300">
                        <a:lnSpc>
                          <a:spcPct val="100000"/>
                        </a:lnSpc>
                        <a:spcBef>
                          <a:spcPts val="405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2885" algn="l"/>
                        </a:tabLst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must not receive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preferential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treatment,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except on 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grounds.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surrendering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enemy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must not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wounded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500" spc="-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killed.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950" marR="4305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specific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protection, health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assistance needs of  women affected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armed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conflict must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5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respected.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Everyone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entitled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fair</a:t>
                      </a:r>
                      <a:r>
                        <a:rPr dirty="0" sz="15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trial.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65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99360">
                <a:tc>
                  <a:txBody>
                    <a:bodyPr/>
                    <a:lstStyle/>
                    <a:p>
                      <a:pPr marL="107950" marR="2133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Limiting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5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way 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which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war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is 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conducted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565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weapons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57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use of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force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forbidden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to: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marR="10731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use weapons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that cause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unnecessary suffering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(such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as  poison, blinding laser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weapons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or antipersonnel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landmines);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marR="385445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use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weapons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that cannot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distinguish between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civilians  and military targets (such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5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landmines);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hostages;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pretend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a civilian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while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fighting;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224154" indent="-116205">
                        <a:lnSpc>
                          <a:spcPct val="100000"/>
                        </a:lnSpc>
                        <a:spcBef>
                          <a:spcPts val="400"/>
                        </a:spcBef>
                        <a:buClr>
                          <a:srgbClr val="E41B13"/>
                        </a:buClr>
                        <a:buFont typeface="Arial"/>
                        <a:buChar char="-"/>
                        <a:tabLst>
                          <a:tab pos="224790" algn="l"/>
                        </a:tabLst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order or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threaten that there shall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be no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survivors.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4734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Those who are fighting must make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effort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figure</a:t>
                      </a:r>
                      <a:r>
                        <a:rPr dirty="0" sz="1500" spc="-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out 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combatant and who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not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in the</a:t>
                      </a:r>
                      <a:r>
                        <a:rPr dirty="0" sz="1500" spc="-2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fight.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Attacks must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limited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military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objectives.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950" marR="6997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attack, every precaution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must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taken to  minimize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potential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harm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civilians</a:t>
                      </a:r>
                      <a:r>
                        <a:rPr dirty="0" sz="15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and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500" spc="-15">
                          <a:latin typeface="Arial"/>
                          <a:cs typeface="Arial"/>
                        </a:rPr>
                        <a:t>civilian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objects.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753364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2.1 </a:t>
            </a:r>
            <a:r>
              <a:rPr dirty="0" sz="5500" spc="-75">
                <a:solidFill>
                  <a:srgbClr val="9D1F21"/>
                </a:solidFill>
              </a:rPr>
              <a:t>The </a:t>
            </a:r>
            <a:r>
              <a:rPr dirty="0" sz="5500" spc="-90">
                <a:solidFill>
                  <a:srgbClr val="9D1F21"/>
                </a:solidFill>
              </a:rPr>
              <a:t>Story </a:t>
            </a:r>
            <a:r>
              <a:rPr dirty="0" sz="5500" spc="-55">
                <a:solidFill>
                  <a:srgbClr val="9D1F21"/>
                </a:solidFill>
              </a:rPr>
              <a:t>of </a:t>
            </a:r>
            <a:r>
              <a:rPr dirty="0" sz="5500" spc="-60">
                <a:solidFill>
                  <a:srgbClr val="9D1F21"/>
                </a:solidFill>
              </a:rPr>
              <a:t>an</a:t>
            </a:r>
            <a:r>
              <a:rPr dirty="0" sz="5500" spc="-880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Idea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2032622" y="1798116"/>
            <a:ext cx="8939568" cy="7076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2738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two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1097216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2.2 </a:t>
            </a:r>
            <a:r>
              <a:rPr dirty="0" sz="5500" spc="-100">
                <a:solidFill>
                  <a:srgbClr val="9D1F21"/>
                </a:solidFill>
              </a:rPr>
              <a:t>Helping </a:t>
            </a:r>
            <a:r>
              <a:rPr dirty="0" sz="5500" spc="-55">
                <a:solidFill>
                  <a:srgbClr val="9D1F21"/>
                </a:solidFill>
              </a:rPr>
              <a:t>in </a:t>
            </a:r>
            <a:r>
              <a:rPr dirty="0" sz="5500" spc="-105">
                <a:solidFill>
                  <a:srgbClr val="9D1F21"/>
                </a:solidFill>
              </a:rPr>
              <a:t>modern-day</a:t>
            </a:r>
            <a:r>
              <a:rPr dirty="0" sz="5500" spc="-695">
                <a:solidFill>
                  <a:srgbClr val="9D1F21"/>
                </a:solidFill>
              </a:rPr>
              <a:t> </a:t>
            </a:r>
            <a:r>
              <a:rPr dirty="0" sz="5500" spc="-105">
                <a:solidFill>
                  <a:srgbClr val="9D1F21"/>
                </a:solidFill>
              </a:rPr>
              <a:t>conflict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729200" y="1741388"/>
            <a:ext cx="11559497" cy="715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2738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two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1202" y="2029801"/>
          <a:ext cx="11591925" cy="6428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2310"/>
                <a:gridCol w="5782310"/>
              </a:tblGrid>
              <a:tr h="3204726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3500" spc="-5">
                          <a:latin typeface="Arial"/>
                          <a:cs typeface="Arial"/>
                        </a:rPr>
                        <a:t>Medical</a:t>
                      </a:r>
                      <a:r>
                        <a:rPr dirty="0" sz="3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0" spc="-5">
                          <a:latin typeface="Arial"/>
                          <a:cs typeface="Arial"/>
                        </a:rPr>
                        <a:t>personnel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3500" spc="-5">
                          <a:latin typeface="Arial"/>
                          <a:cs typeface="Arial"/>
                        </a:rPr>
                        <a:t>Civilians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4725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3500">
                          <a:latin typeface="Arial"/>
                          <a:cs typeface="Arial"/>
                        </a:rPr>
                        <a:t>Soldiers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3500" spc="-25">
                          <a:latin typeface="Arial"/>
                          <a:cs typeface="Arial"/>
                        </a:rPr>
                        <a:t>Volunteers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9200" y="9204831"/>
            <a:ext cx="12738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two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820356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627B80"/>
                </a:solidFill>
              </a:rPr>
              <a:t>2.3 </a:t>
            </a:r>
            <a:r>
              <a:rPr dirty="0" sz="5500" spc="-100">
                <a:solidFill>
                  <a:srgbClr val="627B80"/>
                </a:solidFill>
              </a:rPr>
              <a:t>Protecting </a:t>
            </a:r>
            <a:r>
              <a:rPr dirty="0" sz="5500" spc="-80">
                <a:solidFill>
                  <a:srgbClr val="627B80"/>
                </a:solidFill>
              </a:rPr>
              <a:t>the</a:t>
            </a:r>
            <a:r>
              <a:rPr dirty="0" sz="5500" spc="-555">
                <a:solidFill>
                  <a:srgbClr val="627B80"/>
                </a:solidFill>
              </a:rPr>
              <a:t> </a:t>
            </a:r>
            <a:r>
              <a:rPr dirty="0" sz="5500" spc="-110">
                <a:solidFill>
                  <a:srgbClr val="627B80"/>
                </a:solidFill>
              </a:rPr>
              <a:t>helpers</a:t>
            </a:r>
            <a:endParaRPr sz="5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438531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2.4</a:t>
            </a:r>
            <a:r>
              <a:rPr dirty="0" sz="5500" spc="-300">
                <a:solidFill>
                  <a:srgbClr val="9D1F21"/>
                </a:solidFill>
              </a:rPr>
              <a:t> </a:t>
            </a:r>
            <a:r>
              <a:rPr dirty="0" sz="5500" spc="-105">
                <a:solidFill>
                  <a:srgbClr val="9D1F21"/>
                </a:solidFill>
              </a:rPr>
              <a:t>Reflecting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27381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two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872462"/>
            <a:ext cx="11591925" cy="68491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16230" indent="-303530">
              <a:lnSpc>
                <a:spcPct val="100000"/>
              </a:lnSpc>
              <a:spcBef>
                <a:spcPts val="135"/>
              </a:spcBef>
              <a:buClr>
                <a:srgbClr val="EE2A24"/>
              </a:buClr>
              <a:buChar char="-"/>
              <a:tabLst>
                <a:tab pos="316865" algn="l"/>
              </a:tabLst>
            </a:pPr>
            <a:r>
              <a:rPr dirty="0" sz="4150" spc="-35" b="1">
                <a:latin typeface="Arial"/>
                <a:cs typeface="Arial"/>
              </a:rPr>
              <a:t>How </a:t>
            </a:r>
            <a:r>
              <a:rPr dirty="0" sz="4150" spc="-40" b="1">
                <a:latin typeface="Arial"/>
                <a:cs typeface="Arial"/>
              </a:rPr>
              <a:t>did POWs </a:t>
            </a:r>
            <a:r>
              <a:rPr dirty="0" sz="4150" spc="-45" b="1">
                <a:latin typeface="Arial"/>
                <a:cs typeface="Arial"/>
              </a:rPr>
              <a:t>cope with </a:t>
            </a:r>
            <a:r>
              <a:rPr dirty="0" sz="4150" spc="-55" b="1">
                <a:latin typeface="Arial"/>
                <a:cs typeface="Arial"/>
              </a:rPr>
              <a:t>their</a:t>
            </a:r>
            <a:r>
              <a:rPr dirty="0" sz="4150" spc="-750" b="1">
                <a:latin typeface="Arial"/>
                <a:cs typeface="Arial"/>
              </a:rPr>
              <a:t> </a:t>
            </a:r>
            <a:r>
              <a:rPr dirty="0" sz="4150" spc="-70" b="1">
                <a:latin typeface="Arial"/>
                <a:cs typeface="Arial"/>
              </a:rPr>
              <a:t>situations?</a:t>
            </a:r>
            <a:endParaRPr sz="4150">
              <a:latin typeface="Arial"/>
              <a:cs typeface="Arial"/>
            </a:endParaRPr>
          </a:p>
          <a:p>
            <a:pPr marL="316230" indent="-303530">
              <a:lnSpc>
                <a:spcPts val="4915"/>
              </a:lnSpc>
              <a:spcBef>
                <a:spcPts val="3175"/>
              </a:spcBef>
              <a:buClr>
                <a:srgbClr val="EE2A24"/>
              </a:buClr>
              <a:buChar char="-"/>
              <a:tabLst>
                <a:tab pos="316865" algn="l"/>
              </a:tabLst>
            </a:pPr>
            <a:r>
              <a:rPr dirty="0" sz="4150" spc="-35" b="1">
                <a:latin typeface="Arial"/>
                <a:cs typeface="Arial"/>
              </a:rPr>
              <a:t>How </a:t>
            </a:r>
            <a:r>
              <a:rPr dirty="0" sz="4150" spc="-40" b="1">
                <a:latin typeface="Arial"/>
                <a:cs typeface="Arial"/>
              </a:rPr>
              <a:t>did the Red </a:t>
            </a:r>
            <a:r>
              <a:rPr dirty="0" sz="4150" spc="-55" b="1">
                <a:latin typeface="Arial"/>
                <a:cs typeface="Arial"/>
              </a:rPr>
              <a:t>Cross</a:t>
            </a:r>
            <a:r>
              <a:rPr dirty="0" sz="4150" spc="-645" b="1">
                <a:latin typeface="Arial"/>
                <a:cs typeface="Arial"/>
              </a:rPr>
              <a:t> </a:t>
            </a:r>
            <a:r>
              <a:rPr dirty="0" sz="4150" spc="-70" b="1">
                <a:latin typeface="Arial"/>
                <a:cs typeface="Arial"/>
              </a:rPr>
              <a:t>start?</a:t>
            </a:r>
            <a:endParaRPr sz="4150">
              <a:latin typeface="Arial"/>
              <a:cs typeface="Arial"/>
            </a:endParaRPr>
          </a:p>
          <a:p>
            <a:pPr marL="316230">
              <a:lnSpc>
                <a:spcPts val="4915"/>
              </a:lnSpc>
            </a:pPr>
            <a:r>
              <a:rPr dirty="0" sz="4150" spc="-45" b="1">
                <a:latin typeface="Arial"/>
                <a:cs typeface="Arial"/>
              </a:rPr>
              <a:t>What </a:t>
            </a:r>
            <a:r>
              <a:rPr dirty="0" sz="4150" spc="-60" b="1">
                <a:latin typeface="Arial"/>
                <a:cs typeface="Arial"/>
              </a:rPr>
              <a:t>principles </a:t>
            </a:r>
            <a:r>
              <a:rPr dirty="0" sz="4150" spc="-30" b="1">
                <a:latin typeface="Arial"/>
                <a:cs typeface="Arial"/>
              </a:rPr>
              <a:t>is </a:t>
            </a:r>
            <a:r>
              <a:rPr dirty="0" sz="4150" spc="-35" b="1">
                <a:latin typeface="Arial"/>
                <a:cs typeface="Arial"/>
              </a:rPr>
              <a:t>it </a:t>
            </a:r>
            <a:r>
              <a:rPr dirty="0" sz="4150" spc="-50" b="1">
                <a:latin typeface="Arial"/>
                <a:cs typeface="Arial"/>
              </a:rPr>
              <a:t>based</a:t>
            </a:r>
            <a:r>
              <a:rPr dirty="0" sz="4150" spc="-615" b="1">
                <a:latin typeface="Arial"/>
                <a:cs typeface="Arial"/>
              </a:rPr>
              <a:t> </a:t>
            </a:r>
            <a:r>
              <a:rPr dirty="0" sz="4150" spc="-65" b="1">
                <a:latin typeface="Arial"/>
                <a:cs typeface="Arial"/>
              </a:rPr>
              <a:t>on?</a:t>
            </a:r>
            <a:endParaRPr sz="4150">
              <a:latin typeface="Arial"/>
              <a:cs typeface="Arial"/>
            </a:endParaRPr>
          </a:p>
          <a:p>
            <a:pPr marL="316230" marR="2771140" indent="-303530">
              <a:lnSpc>
                <a:spcPts val="4850"/>
              </a:lnSpc>
              <a:spcBef>
                <a:spcPts val="3440"/>
              </a:spcBef>
              <a:buClr>
                <a:srgbClr val="EE2A24"/>
              </a:buClr>
              <a:buChar char="-"/>
              <a:tabLst>
                <a:tab pos="316865" algn="l"/>
              </a:tabLst>
            </a:pPr>
            <a:r>
              <a:rPr dirty="0" sz="4150" spc="-45" b="1">
                <a:latin typeface="Arial"/>
                <a:cs typeface="Arial"/>
              </a:rPr>
              <a:t>What </a:t>
            </a:r>
            <a:r>
              <a:rPr dirty="0" sz="4150" spc="-60" b="1">
                <a:latin typeface="Arial"/>
                <a:cs typeface="Arial"/>
              </a:rPr>
              <a:t>protections </a:t>
            </a:r>
            <a:r>
              <a:rPr dirty="0" sz="4150" spc="-40" b="1">
                <a:latin typeface="Arial"/>
                <a:cs typeface="Arial"/>
              </a:rPr>
              <a:t>are </a:t>
            </a:r>
            <a:r>
              <a:rPr dirty="0" sz="4150" spc="-50" b="1">
                <a:latin typeface="Arial"/>
                <a:cs typeface="Arial"/>
              </a:rPr>
              <a:t>there </a:t>
            </a:r>
            <a:r>
              <a:rPr dirty="0" sz="4150" spc="-30" b="1">
                <a:latin typeface="Arial"/>
                <a:cs typeface="Arial"/>
              </a:rPr>
              <a:t>in</a:t>
            </a:r>
            <a:r>
              <a:rPr dirty="0" sz="4150" spc="-630" b="1">
                <a:latin typeface="Arial"/>
                <a:cs typeface="Arial"/>
              </a:rPr>
              <a:t> </a:t>
            </a:r>
            <a:r>
              <a:rPr dirty="0" sz="4150" spc="-70" b="1">
                <a:latin typeface="Arial"/>
                <a:cs typeface="Arial"/>
              </a:rPr>
              <a:t>place  </a:t>
            </a:r>
            <a:r>
              <a:rPr dirty="0" sz="4150" spc="-40" b="1">
                <a:latin typeface="Arial"/>
                <a:cs typeface="Arial"/>
              </a:rPr>
              <a:t>for </a:t>
            </a:r>
            <a:r>
              <a:rPr dirty="0" sz="4150" spc="-50" b="1">
                <a:latin typeface="Arial"/>
                <a:cs typeface="Arial"/>
              </a:rPr>
              <a:t>those </a:t>
            </a:r>
            <a:r>
              <a:rPr dirty="0" sz="4150" spc="-60" b="1">
                <a:latin typeface="Arial"/>
                <a:cs typeface="Arial"/>
              </a:rPr>
              <a:t>affected </a:t>
            </a:r>
            <a:r>
              <a:rPr dirty="0" sz="4150" spc="-25" b="1">
                <a:latin typeface="Arial"/>
                <a:cs typeface="Arial"/>
              </a:rPr>
              <a:t>by</a:t>
            </a:r>
            <a:r>
              <a:rPr dirty="0" sz="4150" spc="-500" b="1">
                <a:latin typeface="Arial"/>
                <a:cs typeface="Arial"/>
              </a:rPr>
              <a:t> </a:t>
            </a:r>
            <a:r>
              <a:rPr dirty="0" sz="4150" spc="-60" b="1">
                <a:latin typeface="Arial"/>
                <a:cs typeface="Arial"/>
              </a:rPr>
              <a:t>conflict?</a:t>
            </a:r>
            <a:endParaRPr sz="4150">
              <a:latin typeface="Arial"/>
              <a:cs typeface="Arial"/>
            </a:endParaRPr>
          </a:p>
          <a:p>
            <a:pPr marL="316230" marR="5080" indent="-303530">
              <a:lnSpc>
                <a:spcPts val="4850"/>
              </a:lnSpc>
              <a:spcBef>
                <a:spcPts val="3304"/>
              </a:spcBef>
              <a:buClr>
                <a:srgbClr val="EE2A24"/>
              </a:buClr>
              <a:buFont typeface="Arial"/>
              <a:buChar char="-"/>
              <a:tabLst>
                <a:tab pos="316865" algn="l"/>
              </a:tabLst>
            </a:pPr>
            <a:r>
              <a:rPr dirty="0" sz="4150" spc="-50">
                <a:latin typeface="Arial"/>
                <a:cs typeface="Arial"/>
              </a:rPr>
              <a:t>(If</a:t>
            </a:r>
            <a:r>
              <a:rPr dirty="0" sz="4150" spc="-160">
                <a:latin typeface="Arial"/>
                <a:cs typeface="Arial"/>
              </a:rPr>
              <a:t> </a:t>
            </a:r>
            <a:r>
              <a:rPr dirty="0" sz="4150" spc="-40">
                <a:latin typeface="Arial"/>
                <a:cs typeface="Arial"/>
              </a:rPr>
              <a:t>you</a:t>
            </a:r>
            <a:r>
              <a:rPr dirty="0" sz="4150" spc="-160">
                <a:latin typeface="Arial"/>
                <a:cs typeface="Arial"/>
              </a:rPr>
              <a:t> </a:t>
            </a:r>
            <a:r>
              <a:rPr dirty="0" sz="4150" spc="-45">
                <a:latin typeface="Arial"/>
                <a:cs typeface="Arial"/>
              </a:rPr>
              <a:t>have</a:t>
            </a:r>
            <a:r>
              <a:rPr dirty="0" sz="4150" spc="-160">
                <a:latin typeface="Arial"/>
                <a:cs typeface="Arial"/>
              </a:rPr>
              <a:t> </a:t>
            </a:r>
            <a:r>
              <a:rPr dirty="0" sz="4150" spc="-60">
                <a:latin typeface="Arial"/>
                <a:cs typeface="Arial"/>
              </a:rPr>
              <a:t>watched</a:t>
            </a:r>
            <a:r>
              <a:rPr dirty="0" sz="4150" spc="-155">
                <a:latin typeface="Arial"/>
                <a:cs typeface="Arial"/>
              </a:rPr>
              <a:t> </a:t>
            </a:r>
            <a:r>
              <a:rPr dirty="0" sz="4150" spc="-40">
                <a:latin typeface="Arial"/>
                <a:cs typeface="Arial"/>
              </a:rPr>
              <a:t>the</a:t>
            </a:r>
            <a:r>
              <a:rPr dirty="0" sz="4150" spc="-155">
                <a:latin typeface="Arial"/>
                <a:cs typeface="Arial"/>
              </a:rPr>
              <a:t> </a:t>
            </a:r>
            <a:r>
              <a:rPr dirty="0" sz="4150" spc="-55">
                <a:latin typeface="Arial"/>
                <a:cs typeface="Arial"/>
              </a:rPr>
              <a:t>“Story</a:t>
            </a:r>
            <a:r>
              <a:rPr dirty="0" sz="4150" spc="-160">
                <a:latin typeface="Arial"/>
                <a:cs typeface="Arial"/>
              </a:rPr>
              <a:t> </a:t>
            </a:r>
            <a:r>
              <a:rPr dirty="0" sz="4150" spc="-30">
                <a:latin typeface="Arial"/>
                <a:cs typeface="Arial"/>
              </a:rPr>
              <a:t>of</a:t>
            </a:r>
            <a:r>
              <a:rPr dirty="0" sz="4150" spc="-160">
                <a:latin typeface="Arial"/>
                <a:cs typeface="Arial"/>
              </a:rPr>
              <a:t> </a:t>
            </a:r>
            <a:r>
              <a:rPr dirty="0" sz="4150" spc="-25">
                <a:latin typeface="Arial"/>
                <a:cs typeface="Arial"/>
              </a:rPr>
              <a:t>an</a:t>
            </a:r>
            <a:r>
              <a:rPr dirty="0" sz="4150" spc="-155">
                <a:latin typeface="Arial"/>
                <a:cs typeface="Arial"/>
              </a:rPr>
              <a:t> </a:t>
            </a:r>
            <a:r>
              <a:rPr dirty="0" sz="4150" spc="-55">
                <a:latin typeface="Arial"/>
                <a:cs typeface="Arial"/>
              </a:rPr>
              <a:t>Idea”</a:t>
            </a:r>
            <a:r>
              <a:rPr dirty="0" sz="4150" spc="-155">
                <a:latin typeface="Arial"/>
                <a:cs typeface="Arial"/>
              </a:rPr>
              <a:t> </a:t>
            </a:r>
            <a:r>
              <a:rPr dirty="0" sz="4150" spc="-60">
                <a:latin typeface="Arial"/>
                <a:cs typeface="Arial"/>
              </a:rPr>
              <a:t>video)</a:t>
            </a:r>
            <a:r>
              <a:rPr dirty="0" sz="4150" spc="-60" b="1">
                <a:latin typeface="Arial"/>
                <a:cs typeface="Arial"/>
              </a:rPr>
              <a:t>,  </a:t>
            </a:r>
            <a:r>
              <a:rPr dirty="0" sz="4150" spc="-35" b="1">
                <a:latin typeface="Arial"/>
                <a:cs typeface="Arial"/>
              </a:rPr>
              <a:t>how </a:t>
            </a:r>
            <a:r>
              <a:rPr dirty="0" sz="4150" spc="-55" b="1">
                <a:latin typeface="Arial"/>
                <a:cs typeface="Arial"/>
              </a:rPr>
              <a:t>might Henry Dunant </a:t>
            </a:r>
            <a:r>
              <a:rPr dirty="0" sz="4150" spc="-45" b="1">
                <a:latin typeface="Arial"/>
                <a:cs typeface="Arial"/>
              </a:rPr>
              <a:t>have </a:t>
            </a:r>
            <a:r>
              <a:rPr dirty="0" sz="4150" spc="-50" b="1">
                <a:latin typeface="Arial"/>
                <a:cs typeface="Arial"/>
              </a:rPr>
              <a:t>felt</a:t>
            </a:r>
            <a:r>
              <a:rPr dirty="0" sz="4150" spc="-710" b="1">
                <a:latin typeface="Arial"/>
                <a:cs typeface="Arial"/>
              </a:rPr>
              <a:t> </a:t>
            </a:r>
            <a:r>
              <a:rPr dirty="0" sz="4150" spc="-65" b="1">
                <a:latin typeface="Arial"/>
                <a:cs typeface="Arial"/>
              </a:rPr>
              <a:t>when</a:t>
            </a:r>
            <a:endParaRPr sz="4150">
              <a:latin typeface="Arial"/>
              <a:cs typeface="Arial"/>
            </a:endParaRPr>
          </a:p>
          <a:p>
            <a:pPr marL="316230">
              <a:lnSpc>
                <a:spcPts val="4645"/>
              </a:lnSpc>
            </a:pPr>
            <a:r>
              <a:rPr dirty="0" sz="4150" spc="-25" b="1">
                <a:latin typeface="Arial"/>
                <a:cs typeface="Arial"/>
              </a:rPr>
              <a:t>he </a:t>
            </a:r>
            <a:r>
              <a:rPr dirty="0" sz="4150" spc="-55" b="1">
                <a:latin typeface="Arial"/>
                <a:cs typeface="Arial"/>
              </a:rPr>
              <a:t>decided </a:t>
            </a:r>
            <a:r>
              <a:rPr dirty="0" sz="4150" spc="-25" b="1">
                <a:latin typeface="Arial"/>
                <a:cs typeface="Arial"/>
              </a:rPr>
              <a:t>to </a:t>
            </a:r>
            <a:r>
              <a:rPr dirty="0" sz="4150" spc="-45" b="1">
                <a:latin typeface="Arial"/>
                <a:cs typeface="Arial"/>
              </a:rPr>
              <a:t>help </a:t>
            </a:r>
            <a:r>
              <a:rPr dirty="0" sz="4150" spc="-40" b="1">
                <a:latin typeface="Arial"/>
                <a:cs typeface="Arial"/>
              </a:rPr>
              <a:t>the </a:t>
            </a:r>
            <a:r>
              <a:rPr dirty="0" sz="4150" spc="-50" b="1">
                <a:latin typeface="Arial"/>
                <a:cs typeface="Arial"/>
              </a:rPr>
              <a:t>wounded</a:t>
            </a:r>
            <a:r>
              <a:rPr dirty="0" sz="4150" spc="-765" b="1">
                <a:latin typeface="Arial"/>
                <a:cs typeface="Arial"/>
              </a:rPr>
              <a:t> </a:t>
            </a:r>
            <a:r>
              <a:rPr dirty="0" sz="4150" spc="-70" b="1">
                <a:latin typeface="Arial"/>
                <a:cs typeface="Arial"/>
              </a:rPr>
              <a:t>soldiers?</a:t>
            </a:r>
            <a:endParaRPr sz="4150">
              <a:latin typeface="Arial"/>
              <a:cs typeface="Arial"/>
            </a:endParaRPr>
          </a:p>
          <a:p>
            <a:pPr marL="316230">
              <a:lnSpc>
                <a:spcPts val="4915"/>
              </a:lnSpc>
            </a:pPr>
            <a:r>
              <a:rPr dirty="0" sz="4150" spc="-45" b="1">
                <a:latin typeface="Arial"/>
                <a:cs typeface="Arial"/>
              </a:rPr>
              <a:t>What </a:t>
            </a:r>
            <a:r>
              <a:rPr dirty="0" sz="4150" spc="-50" b="1">
                <a:latin typeface="Arial"/>
                <a:cs typeface="Arial"/>
              </a:rPr>
              <a:t>moved </a:t>
            </a:r>
            <a:r>
              <a:rPr dirty="0" sz="4150" spc="-35" b="1">
                <a:latin typeface="Arial"/>
                <a:cs typeface="Arial"/>
              </a:rPr>
              <a:t>him </a:t>
            </a:r>
            <a:r>
              <a:rPr dirty="0" sz="4150" spc="-25" b="1">
                <a:latin typeface="Arial"/>
                <a:cs typeface="Arial"/>
              </a:rPr>
              <a:t>to</a:t>
            </a:r>
            <a:r>
              <a:rPr dirty="0" sz="4150" spc="-515" b="1">
                <a:latin typeface="Arial"/>
                <a:cs typeface="Arial"/>
              </a:rPr>
              <a:t> </a:t>
            </a:r>
            <a:r>
              <a:rPr dirty="0" sz="4150" spc="-65" b="1">
                <a:latin typeface="Arial"/>
                <a:cs typeface="Arial"/>
              </a:rPr>
              <a:t>help?</a:t>
            </a:r>
            <a:endParaRPr sz="4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8745" y="4938060"/>
            <a:ext cx="3402965" cy="222250"/>
          </a:xfrm>
          <a:custGeom>
            <a:avLst/>
            <a:gdLst/>
            <a:ahLst/>
            <a:cxnLst/>
            <a:rect l="l" t="t" r="r" b="b"/>
            <a:pathLst>
              <a:path w="3402965" h="222250">
                <a:moveTo>
                  <a:pt x="3399942" y="0"/>
                </a:moveTo>
                <a:lnTo>
                  <a:pt x="0" y="59347"/>
                </a:lnTo>
                <a:lnTo>
                  <a:pt x="2832" y="221945"/>
                </a:lnTo>
                <a:lnTo>
                  <a:pt x="3402774" y="162598"/>
                </a:lnTo>
                <a:lnTo>
                  <a:pt x="3399942" y="0"/>
                </a:lnTo>
                <a:close/>
              </a:path>
            </a:pathLst>
          </a:custGeom>
          <a:solidFill>
            <a:srgbClr val="E41B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55943" y="3413565"/>
            <a:ext cx="4874895" cy="255841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6780"/>
              </a:lnSpc>
              <a:spcBef>
                <a:spcPts val="120"/>
              </a:spcBef>
            </a:pPr>
            <a:r>
              <a:rPr dirty="0" spc="-95"/>
              <a:t>Module</a:t>
            </a:r>
            <a:r>
              <a:rPr dirty="0" spc="-300"/>
              <a:t> </a:t>
            </a:r>
            <a:r>
              <a:rPr dirty="0" spc="-70"/>
              <a:t>three:</a:t>
            </a:r>
          </a:p>
          <a:p>
            <a:pPr marL="12700" marR="1492250">
              <a:lnSpc>
                <a:spcPts val="6350"/>
              </a:lnSpc>
              <a:spcBef>
                <a:spcPts val="500"/>
              </a:spcBef>
            </a:pPr>
            <a:r>
              <a:rPr dirty="0" spc="-114"/>
              <a:t>Humanity  </a:t>
            </a:r>
            <a:r>
              <a:rPr dirty="0" spc="-50"/>
              <a:t>in</a:t>
            </a:r>
            <a:r>
              <a:rPr dirty="0" spc="-270"/>
              <a:t> </a:t>
            </a:r>
            <a:r>
              <a:rPr dirty="0" spc="-114"/>
              <a:t>action</a:t>
            </a:r>
          </a:p>
        </p:txBody>
      </p:sp>
      <p:sp>
        <p:nvSpPr>
          <p:cNvPr id="4" name="object 4"/>
          <p:cNvSpPr/>
          <p:nvPr/>
        </p:nvSpPr>
        <p:spPr>
          <a:xfrm>
            <a:off x="958494" y="2348852"/>
            <a:ext cx="5416765" cy="4949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98" y="508527"/>
            <a:ext cx="6718934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95">
                <a:solidFill>
                  <a:srgbClr val="9D1F21"/>
                </a:solidFill>
              </a:rPr>
              <a:t>Joint </a:t>
            </a:r>
            <a:r>
              <a:rPr dirty="0" sz="5500" spc="-145">
                <a:solidFill>
                  <a:srgbClr val="9D1F21"/>
                </a:solidFill>
              </a:rPr>
              <a:t>War</a:t>
            </a:r>
            <a:r>
              <a:rPr dirty="0" sz="5500" spc="-43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Committee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98500" y="1896207"/>
            <a:ext cx="7903209" cy="64770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dirty="0" sz="3500" spc="-35">
                <a:latin typeface="Arial"/>
                <a:cs typeface="Arial"/>
              </a:rPr>
              <a:t>At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the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60">
                <a:latin typeface="Arial"/>
                <a:cs typeface="Arial"/>
              </a:rPr>
              <a:t>start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40">
                <a:latin typeface="Arial"/>
                <a:cs typeface="Arial"/>
              </a:rPr>
              <a:t>of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55">
                <a:latin typeface="Arial"/>
                <a:cs typeface="Arial"/>
              </a:rPr>
              <a:t>WWI,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the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60">
                <a:latin typeface="Arial"/>
                <a:cs typeface="Arial"/>
              </a:rPr>
              <a:t>British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Red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Cross  </a:t>
            </a:r>
            <a:r>
              <a:rPr dirty="0" sz="3500" spc="-65">
                <a:latin typeface="Arial"/>
                <a:cs typeface="Arial"/>
              </a:rPr>
              <a:t>joined together </a:t>
            </a:r>
            <a:r>
              <a:rPr dirty="0" sz="3500" spc="-60">
                <a:latin typeface="Arial"/>
                <a:cs typeface="Arial"/>
              </a:rPr>
              <a:t>with </a:t>
            </a: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60">
                <a:latin typeface="Arial"/>
                <a:cs typeface="Arial"/>
              </a:rPr>
              <a:t>Order </a:t>
            </a:r>
            <a:r>
              <a:rPr dirty="0" sz="3500" spc="-40">
                <a:latin typeface="Arial"/>
                <a:cs typeface="Arial"/>
              </a:rPr>
              <a:t>of </a:t>
            </a:r>
            <a:r>
              <a:rPr dirty="0" sz="3500" spc="-35">
                <a:latin typeface="Arial"/>
                <a:cs typeface="Arial"/>
              </a:rPr>
              <a:t>St </a:t>
            </a:r>
            <a:r>
              <a:rPr dirty="0" sz="3500" spc="-70">
                <a:latin typeface="Arial"/>
                <a:cs typeface="Arial"/>
              </a:rPr>
              <a:t>John  </a:t>
            </a:r>
            <a:r>
              <a:rPr dirty="0" sz="3500" spc="-35">
                <a:latin typeface="Arial"/>
                <a:cs typeface="Arial"/>
              </a:rPr>
              <a:t>to </a:t>
            </a:r>
            <a:r>
              <a:rPr dirty="0" sz="3500" spc="-60">
                <a:latin typeface="Arial"/>
                <a:cs typeface="Arial"/>
              </a:rPr>
              <a:t>create </a:t>
            </a: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60">
                <a:latin typeface="Arial"/>
                <a:cs typeface="Arial"/>
              </a:rPr>
              <a:t>Joint </a:t>
            </a:r>
            <a:r>
              <a:rPr dirty="0" sz="3500" spc="-95">
                <a:latin typeface="Arial"/>
                <a:cs typeface="Arial"/>
              </a:rPr>
              <a:t>War </a:t>
            </a:r>
            <a:r>
              <a:rPr dirty="0" sz="3500" spc="-70">
                <a:latin typeface="Arial"/>
                <a:cs typeface="Arial"/>
              </a:rPr>
              <a:t>Committee</a:t>
            </a:r>
            <a:r>
              <a:rPr dirty="0" sz="3500" spc="-570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(JWC).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sz="3500" spc="-135">
                <a:latin typeface="Arial"/>
                <a:cs typeface="Arial"/>
              </a:rPr>
              <a:t>Together,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they:</a:t>
            </a:r>
            <a:endParaRPr sz="3500">
              <a:latin typeface="Arial"/>
              <a:cs typeface="Arial"/>
            </a:endParaRPr>
          </a:p>
          <a:p>
            <a:pPr marL="266065" indent="-253365">
              <a:lnSpc>
                <a:spcPct val="100000"/>
              </a:lnSpc>
              <a:spcBef>
                <a:spcPts val="800"/>
              </a:spcBef>
              <a:buClr>
                <a:srgbClr val="EE2A24"/>
              </a:buClr>
              <a:buFont typeface="Arial"/>
              <a:buChar char="-"/>
              <a:tabLst>
                <a:tab pos="266700" algn="l"/>
              </a:tabLst>
            </a:pPr>
            <a:r>
              <a:rPr dirty="0" sz="3500" spc="-65">
                <a:latin typeface="Arial"/>
                <a:cs typeface="Arial"/>
              </a:rPr>
              <a:t>Raised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105">
                <a:latin typeface="Arial"/>
                <a:cs typeface="Arial"/>
              </a:rPr>
              <a:t>money.</a:t>
            </a:r>
            <a:endParaRPr sz="3500">
              <a:latin typeface="Arial"/>
              <a:cs typeface="Arial"/>
            </a:endParaRPr>
          </a:p>
          <a:p>
            <a:pPr marL="266065" indent="-253365">
              <a:lnSpc>
                <a:spcPct val="100000"/>
              </a:lnSpc>
              <a:spcBef>
                <a:spcPts val="800"/>
              </a:spcBef>
              <a:buClr>
                <a:srgbClr val="EE2A24"/>
              </a:buClr>
              <a:buFont typeface="Arial"/>
              <a:buChar char="-"/>
              <a:tabLst>
                <a:tab pos="266700" algn="l"/>
              </a:tabLst>
            </a:pPr>
            <a:r>
              <a:rPr dirty="0" sz="3500" spc="-70">
                <a:latin typeface="Arial"/>
                <a:cs typeface="Arial"/>
              </a:rPr>
              <a:t>Coordinated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activities.</a:t>
            </a:r>
            <a:endParaRPr sz="3500">
              <a:latin typeface="Arial"/>
              <a:cs typeface="Arial"/>
            </a:endParaRPr>
          </a:p>
          <a:p>
            <a:pPr marL="266065" indent="-253365">
              <a:lnSpc>
                <a:spcPct val="100000"/>
              </a:lnSpc>
              <a:spcBef>
                <a:spcPts val="805"/>
              </a:spcBef>
              <a:buClr>
                <a:srgbClr val="EE2A24"/>
              </a:buClr>
              <a:buFont typeface="Arial"/>
              <a:buChar char="-"/>
              <a:tabLst>
                <a:tab pos="266700" algn="l"/>
              </a:tabLst>
            </a:pPr>
            <a:r>
              <a:rPr dirty="0" sz="3500" spc="-75">
                <a:latin typeface="Arial"/>
                <a:cs typeface="Arial"/>
              </a:rPr>
              <a:t>Worked </a:t>
            </a:r>
            <a:r>
              <a:rPr dirty="0" sz="3500" spc="-60">
                <a:latin typeface="Arial"/>
                <a:cs typeface="Arial"/>
              </a:rPr>
              <a:t>closely with </a:t>
            </a:r>
            <a:r>
              <a:rPr dirty="0" sz="3500" spc="-50">
                <a:latin typeface="Arial"/>
                <a:cs typeface="Arial"/>
              </a:rPr>
              <a:t>the</a:t>
            </a:r>
            <a:r>
              <a:rPr dirty="0" sz="3500" spc="-400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Government.</a:t>
            </a:r>
            <a:endParaRPr sz="3500">
              <a:latin typeface="Arial"/>
              <a:cs typeface="Arial"/>
            </a:endParaRPr>
          </a:p>
          <a:p>
            <a:pPr marL="12700" marR="1195070">
              <a:lnSpc>
                <a:spcPts val="4000"/>
              </a:lnSpc>
              <a:spcBef>
                <a:spcPts val="2095"/>
              </a:spcBef>
            </a:pPr>
            <a:r>
              <a:rPr dirty="0" sz="3500" spc="-35">
                <a:latin typeface="Arial"/>
                <a:cs typeface="Arial"/>
              </a:rPr>
              <a:t>At </a:t>
            </a: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60">
                <a:latin typeface="Arial"/>
                <a:cs typeface="Arial"/>
              </a:rPr>
              <a:t>heart </a:t>
            </a:r>
            <a:r>
              <a:rPr dirty="0" sz="3500" spc="-40">
                <a:latin typeface="Arial"/>
                <a:cs typeface="Arial"/>
              </a:rPr>
              <a:t>of </a:t>
            </a:r>
            <a:r>
              <a:rPr dirty="0" sz="3500" spc="-60">
                <a:latin typeface="Arial"/>
                <a:cs typeface="Arial"/>
              </a:rPr>
              <a:t>these </a:t>
            </a:r>
            <a:r>
              <a:rPr dirty="0" sz="3500" spc="-70">
                <a:latin typeface="Arial"/>
                <a:cs typeface="Arial"/>
              </a:rPr>
              <a:t>activities </a:t>
            </a:r>
            <a:r>
              <a:rPr dirty="0" sz="3500" spc="-75">
                <a:latin typeface="Arial"/>
                <a:cs typeface="Arial"/>
              </a:rPr>
              <a:t>were  </a:t>
            </a:r>
            <a:r>
              <a:rPr dirty="0" sz="3500" spc="-90">
                <a:latin typeface="Arial"/>
                <a:cs typeface="Arial"/>
              </a:rPr>
              <a:t>Voluntary </a:t>
            </a:r>
            <a:r>
              <a:rPr dirty="0" sz="3500" spc="-50">
                <a:latin typeface="Arial"/>
                <a:cs typeface="Arial"/>
              </a:rPr>
              <a:t>Aid </a:t>
            </a:r>
            <a:r>
              <a:rPr dirty="0" sz="3500" spc="-70">
                <a:latin typeface="Arial"/>
                <a:cs typeface="Arial"/>
              </a:rPr>
              <a:t>Detachments</a:t>
            </a:r>
            <a:r>
              <a:rPr dirty="0" sz="3500" spc="-509">
                <a:latin typeface="Arial"/>
                <a:cs typeface="Arial"/>
              </a:rPr>
              <a:t> </a:t>
            </a:r>
            <a:r>
              <a:rPr dirty="0" sz="3500" spc="-110">
                <a:latin typeface="Arial"/>
                <a:cs typeface="Arial"/>
              </a:rPr>
              <a:t>(VADs).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dirty="0" sz="4000" spc="-60" b="1">
                <a:solidFill>
                  <a:srgbClr val="EE2A24"/>
                </a:solidFill>
                <a:latin typeface="Arial"/>
                <a:cs typeface="Arial"/>
              </a:rPr>
              <a:t>What were</a:t>
            </a:r>
            <a:r>
              <a:rPr dirty="0" sz="4000" spc="-27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145" b="1">
                <a:solidFill>
                  <a:srgbClr val="EE2A24"/>
                </a:solidFill>
                <a:latin typeface="Arial"/>
                <a:cs typeface="Arial"/>
              </a:rPr>
              <a:t>VADs?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04440" y="1000330"/>
            <a:ext cx="3900359" cy="2427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9004935" cy="1626235"/>
          </a:xfrm>
          <a:prstGeom prst="rect"/>
        </p:spPr>
        <p:txBody>
          <a:bodyPr wrap="square" lIns="0" tIns="101600" rIns="0" bIns="0" rtlCol="0" vert="horz">
            <a:spAutoFit/>
          </a:bodyPr>
          <a:lstStyle/>
          <a:p>
            <a:pPr marL="12700" marR="5715">
              <a:lnSpc>
                <a:spcPts val="6000"/>
              </a:lnSpc>
              <a:spcBef>
                <a:spcPts val="800"/>
              </a:spcBef>
            </a:pPr>
            <a:r>
              <a:rPr dirty="0" sz="5500" spc="-80">
                <a:solidFill>
                  <a:srgbClr val="9D1F21"/>
                </a:solidFill>
              </a:rPr>
              <a:t>1.1 </a:t>
            </a:r>
            <a:r>
              <a:rPr dirty="0" sz="5500" spc="-95">
                <a:solidFill>
                  <a:srgbClr val="9D1F21"/>
                </a:solidFill>
              </a:rPr>
              <a:t>Seeing </a:t>
            </a:r>
            <a:r>
              <a:rPr dirty="0" sz="5500">
                <a:solidFill>
                  <a:srgbClr val="9D1F21"/>
                </a:solidFill>
              </a:rPr>
              <a:t>a </a:t>
            </a:r>
            <a:r>
              <a:rPr dirty="0" sz="5500" spc="-85">
                <a:solidFill>
                  <a:srgbClr val="9D1F21"/>
                </a:solidFill>
              </a:rPr>
              <a:t>need </a:t>
            </a:r>
            <a:r>
              <a:rPr dirty="0" sz="5500" spc="-80">
                <a:solidFill>
                  <a:srgbClr val="9D1F21"/>
                </a:solidFill>
              </a:rPr>
              <a:t>and</a:t>
            </a:r>
            <a:r>
              <a:rPr dirty="0" sz="5500" spc="-90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using  </a:t>
            </a:r>
            <a:r>
              <a:rPr dirty="0" sz="5500" spc="-60">
                <a:solidFill>
                  <a:srgbClr val="9D1F21"/>
                </a:solidFill>
              </a:rPr>
              <a:t>an</a:t>
            </a:r>
            <a:r>
              <a:rPr dirty="0" sz="5500" spc="-229">
                <a:solidFill>
                  <a:srgbClr val="9D1F21"/>
                </a:solidFill>
              </a:rPr>
              <a:t> </a:t>
            </a:r>
            <a:r>
              <a:rPr dirty="0" sz="5500" spc="-90">
                <a:solidFill>
                  <a:srgbClr val="9D1F21"/>
                </a:solidFill>
              </a:rPr>
              <a:t>opportunity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85800" y="2405248"/>
            <a:ext cx="8434705" cy="6121400"/>
          </a:xfrm>
          <a:prstGeom prst="rect">
            <a:avLst/>
          </a:prstGeom>
        </p:spPr>
        <p:txBody>
          <a:bodyPr wrap="square" lIns="0" tIns="236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dirty="0" sz="3200" spc="-60">
                <a:latin typeface="Arial"/>
                <a:cs typeface="Arial"/>
              </a:rPr>
              <a:t>Searchers’ </a:t>
            </a:r>
            <a:r>
              <a:rPr dirty="0" sz="3200" spc="-55">
                <a:latin typeface="Arial"/>
                <a:cs typeface="Arial"/>
              </a:rPr>
              <a:t>roles</a:t>
            </a:r>
            <a:r>
              <a:rPr dirty="0" sz="3200" spc="-32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included:</a:t>
            </a:r>
            <a:endParaRPr sz="3200">
              <a:latin typeface="Arial"/>
              <a:cs typeface="Arial"/>
            </a:endParaRPr>
          </a:p>
          <a:p>
            <a:pPr marL="244475" marR="1255395" indent="-231775">
              <a:lnSpc>
                <a:spcPts val="3600"/>
              </a:lnSpc>
              <a:spcBef>
                <a:spcPts val="208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60">
                <a:latin typeface="Arial"/>
                <a:cs typeface="Arial"/>
              </a:rPr>
              <a:t>searching </a:t>
            </a:r>
            <a:r>
              <a:rPr dirty="0" sz="3200" spc="-45">
                <a:latin typeface="Arial"/>
                <a:cs typeface="Arial"/>
              </a:rPr>
              <a:t>for </a:t>
            </a:r>
            <a:r>
              <a:rPr dirty="0" sz="3200" spc="-60">
                <a:latin typeface="Arial"/>
                <a:cs typeface="Arial"/>
              </a:rPr>
              <a:t>wounded </a:t>
            </a:r>
            <a:r>
              <a:rPr dirty="0" sz="3200" spc="-35">
                <a:latin typeface="Arial"/>
                <a:cs typeface="Arial"/>
              </a:rPr>
              <a:t>in </a:t>
            </a:r>
            <a:r>
              <a:rPr dirty="0" sz="3200" spc="-65">
                <a:latin typeface="Arial"/>
                <a:cs typeface="Arial"/>
              </a:rPr>
              <a:t>hospitals  </a:t>
            </a:r>
            <a:r>
              <a:rPr dirty="0" sz="3200" spc="-60">
                <a:latin typeface="Arial"/>
                <a:cs typeface="Arial"/>
              </a:rPr>
              <a:t>where soldiers </a:t>
            </a:r>
            <a:r>
              <a:rPr dirty="0" sz="3200" spc="-55">
                <a:latin typeface="Arial"/>
                <a:cs typeface="Arial"/>
              </a:rPr>
              <a:t>were taken </a:t>
            </a:r>
            <a:r>
              <a:rPr dirty="0" sz="3200" spc="-45">
                <a:latin typeface="Arial"/>
                <a:cs typeface="Arial"/>
              </a:rPr>
              <a:t>for</a:t>
            </a:r>
            <a:r>
              <a:rPr dirty="0" sz="3200" spc="-44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treatment.</a:t>
            </a:r>
            <a:endParaRPr sz="3200">
              <a:latin typeface="Arial"/>
              <a:cs typeface="Arial"/>
            </a:endParaRPr>
          </a:p>
          <a:p>
            <a:pPr marL="244475" indent="-231775">
              <a:lnSpc>
                <a:spcPct val="100000"/>
              </a:lnSpc>
              <a:spcBef>
                <a:spcPts val="168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60">
                <a:latin typeface="Arial"/>
                <a:cs typeface="Arial"/>
              </a:rPr>
              <a:t>tracing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graves.</a:t>
            </a:r>
            <a:endParaRPr sz="3200">
              <a:latin typeface="Arial"/>
              <a:cs typeface="Arial"/>
            </a:endParaRPr>
          </a:p>
          <a:p>
            <a:pPr marL="244475" marR="305435" indent="-231775">
              <a:lnSpc>
                <a:spcPts val="3600"/>
              </a:lnSpc>
              <a:spcBef>
                <a:spcPts val="208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60">
                <a:latin typeface="Arial"/>
                <a:cs typeface="Arial"/>
              </a:rPr>
              <a:t>returning letters </a:t>
            </a:r>
            <a:r>
              <a:rPr dirty="0" sz="3200" spc="-50">
                <a:latin typeface="Arial"/>
                <a:cs typeface="Arial"/>
              </a:rPr>
              <a:t>from </a:t>
            </a: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55">
                <a:latin typeface="Arial"/>
                <a:cs typeface="Arial"/>
              </a:rPr>
              <a:t>battlefields </a:t>
            </a:r>
            <a:r>
              <a:rPr dirty="0" sz="3200" spc="-35">
                <a:latin typeface="Arial"/>
                <a:cs typeface="Arial"/>
              </a:rPr>
              <a:t>to</a:t>
            </a:r>
            <a:r>
              <a:rPr dirty="0" sz="3200" spc="-57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people  </a:t>
            </a:r>
            <a:r>
              <a:rPr dirty="0" sz="3200" spc="-50">
                <a:latin typeface="Arial"/>
                <a:cs typeface="Arial"/>
              </a:rPr>
              <a:t>who </a:t>
            </a:r>
            <a:r>
              <a:rPr dirty="0" sz="3200" spc="-45">
                <a:latin typeface="Arial"/>
                <a:cs typeface="Arial"/>
              </a:rPr>
              <a:t>had </a:t>
            </a:r>
            <a:r>
              <a:rPr dirty="0" sz="3200" spc="-60">
                <a:latin typeface="Arial"/>
                <a:cs typeface="Arial"/>
              </a:rPr>
              <a:t>written</a:t>
            </a:r>
            <a:r>
              <a:rPr dirty="0" sz="3200" spc="-30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them.</a:t>
            </a:r>
            <a:endParaRPr sz="3200">
              <a:latin typeface="Arial"/>
              <a:cs typeface="Arial"/>
            </a:endParaRPr>
          </a:p>
          <a:p>
            <a:pPr marL="244475" marR="1942464" indent="-231775">
              <a:lnSpc>
                <a:spcPts val="3600"/>
              </a:lnSpc>
              <a:spcBef>
                <a:spcPts val="200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60">
                <a:latin typeface="Arial"/>
                <a:cs typeface="Arial"/>
              </a:rPr>
              <a:t>writing letters </a:t>
            </a:r>
            <a:r>
              <a:rPr dirty="0" sz="3200" spc="-35">
                <a:latin typeface="Arial"/>
                <a:cs typeface="Arial"/>
              </a:rPr>
              <a:t>to </a:t>
            </a:r>
            <a:r>
              <a:rPr dirty="0" sz="3200" spc="-60">
                <a:latin typeface="Arial"/>
                <a:cs typeface="Arial"/>
              </a:rPr>
              <a:t>relatives </a:t>
            </a:r>
            <a:r>
              <a:rPr dirty="0" sz="3200" spc="-35">
                <a:latin typeface="Arial"/>
                <a:cs typeface="Arial"/>
              </a:rPr>
              <a:t>to </a:t>
            </a:r>
            <a:r>
              <a:rPr dirty="0" sz="3200" spc="-50">
                <a:latin typeface="Arial"/>
                <a:cs typeface="Arial"/>
              </a:rPr>
              <a:t>tell</a:t>
            </a:r>
            <a:r>
              <a:rPr dirty="0" sz="3200" spc="-59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them  </a:t>
            </a:r>
            <a:r>
              <a:rPr dirty="0" sz="3200" spc="-55">
                <a:latin typeface="Arial"/>
                <a:cs typeface="Arial"/>
              </a:rPr>
              <a:t>about </a:t>
            </a: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50">
                <a:latin typeface="Arial"/>
                <a:cs typeface="Arial"/>
              </a:rPr>
              <a:t>fate </a:t>
            </a:r>
            <a:r>
              <a:rPr dirty="0" sz="3200" spc="-35">
                <a:latin typeface="Arial"/>
                <a:cs typeface="Arial"/>
              </a:rPr>
              <a:t>of </a:t>
            </a:r>
            <a:r>
              <a:rPr dirty="0" sz="3200" spc="-55">
                <a:latin typeface="Arial"/>
                <a:cs typeface="Arial"/>
              </a:rPr>
              <a:t>their </a:t>
            </a:r>
            <a:r>
              <a:rPr dirty="0" sz="3200" spc="-60">
                <a:latin typeface="Arial"/>
                <a:cs typeface="Arial"/>
              </a:rPr>
              <a:t>loved</a:t>
            </a:r>
            <a:r>
              <a:rPr dirty="0" sz="3200" spc="-56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ones.</a:t>
            </a:r>
            <a:endParaRPr sz="3200">
              <a:latin typeface="Arial"/>
              <a:cs typeface="Arial"/>
            </a:endParaRPr>
          </a:p>
          <a:p>
            <a:pPr marL="244475" marR="5080" indent="-231775">
              <a:lnSpc>
                <a:spcPts val="3600"/>
              </a:lnSpc>
              <a:spcBef>
                <a:spcPts val="2000"/>
              </a:spcBef>
              <a:buClr>
                <a:srgbClr val="EE2A24"/>
              </a:buClr>
              <a:buFont typeface="Arial"/>
              <a:buChar char="-"/>
              <a:tabLst>
                <a:tab pos="245110" algn="l"/>
              </a:tabLst>
            </a:pPr>
            <a:r>
              <a:rPr dirty="0" sz="3200" spc="-50">
                <a:latin typeface="Arial"/>
                <a:cs typeface="Arial"/>
              </a:rPr>
              <a:t>finding </a:t>
            </a:r>
            <a:r>
              <a:rPr dirty="0" sz="3200" spc="-45">
                <a:latin typeface="Arial"/>
                <a:cs typeface="Arial"/>
              </a:rPr>
              <a:t>out </a:t>
            </a:r>
            <a:r>
              <a:rPr dirty="0" sz="3200" spc="-60">
                <a:latin typeface="Arial"/>
                <a:cs typeface="Arial"/>
              </a:rPr>
              <a:t>which soldiers </a:t>
            </a:r>
            <a:r>
              <a:rPr dirty="0" sz="3200" spc="-55">
                <a:latin typeface="Arial"/>
                <a:cs typeface="Arial"/>
              </a:rPr>
              <a:t>were </a:t>
            </a:r>
            <a:r>
              <a:rPr dirty="0" sz="3200" spc="-60">
                <a:latin typeface="Arial"/>
                <a:cs typeface="Arial"/>
              </a:rPr>
              <a:t>prisoners </a:t>
            </a:r>
            <a:r>
              <a:rPr dirty="0" sz="3200" spc="-35">
                <a:latin typeface="Arial"/>
                <a:cs typeface="Arial"/>
              </a:rPr>
              <a:t>of</a:t>
            </a:r>
            <a:r>
              <a:rPr dirty="0" sz="3200" spc="-58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war  </a:t>
            </a:r>
            <a:r>
              <a:rPr dirty="0" sz="3200" spc="-45">
                <a:latin typeface="Arial"/>
                <a:cs typeface="Arial"/>
              </a:rPr>
              <a:t>and </a:t>
            </a:r>
            <a:r>
              <a:rPr dirty="0" sz="3200" spc="-60">
                <a:latin typeface="Arial"/>
                <a:cs typeface="Arial"/>
              </a:rPr>
              <a:t>passing </a:t>
            </a:r>
            <a:r>
              <a:rPr dirty="0" sz="3200" spc="-50">
                <a:latin typeface="Arial"/>
                <a:cs typeface="Arial"/>
              </a:rPr>
              <a:t>this </a:t>
            </a:r>
            <a:r>
              <a:rPr dirty="0" sz="3200" spc="-65">
                <a:latin typeface="Arial"/>
                <a:cs typeface="Arial"/>
              </a:rPr>
              <a:t>information </a:t>
            </a:r>
            <a:r>
              <a:rPr dirty="0" sz="3200" spc="-35">
                <a:latin typeface="Arial"/>
                <a:cs typeface="Arial"/>
              </a:rPr>
              <a:t>on to </a:t>
            </a:r>
            <a:r>
              <a:rPr dirty="0" sz="3200" spc="-55">
                <a:latin typeface="Arial"/>
                <a:cs typeface="Arial"/>
              </a:rPr>
              <a:t>their</a:t>
            </a:r>
            <a:r>
              <a:rPr dirty="0" sz="3200" spc="-64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families.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41373" y="1402835"/>
            <a:ext cx="4963426" cy="4336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7195184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627B80"/>
                </a:solidFill>
              </a:rPr>
              <a:t>1.2 </a:t>
            </a:r>
            <a:r>
              <a:rPr dirty="0" sz="5500" spc="-75">
                <a:solidFill>
                  <a:srgbClr val="627B80"/>
                </a:solidFill>
              </a:rPr>
              <a:t>The </a:t>
            </a:r>
            <a:r>
              <a:rPr dirty="0" sz="5500" spc="-95">
                <a:solidFill>
                  <a:srgbClr val="627B80"/>
                </a:solidFill>
              </a:rPr>
              <a:t>right</a:t>
            </a:r>
            <a:r>
              <a:rPr dirty="0" sz="5500" spc="-585">
                <a:solidFill>
                  <a:srgbClr val="627B80"/>
                </a:solidFill>
              </a:rPr>
              <a:t> </a:t>
            </a:r>
            <a:r>
              <a:rPr dirty="0" sz="5500" spc="-114">
                <a:solidFill>
                  <a:srgbClr val="627B80"/>
                </a:solidFill>
              </a:rPr>
              <a:t>volunteer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1325321" y="1632508"/>
            <a:ext cx="4997738" cy="7218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58118" y="1632508"/>
            <a:ext cx="4785266" cy="7218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2766"/>
            <a:ext cx="11439525" cy="7706359"/>
          </a:xfrm>
          <a:prstGeom prst="rect">
            <a:avLst/>
          </a:prstGeom>
        </p:spPr>
        <p:txBody>
          <a:bodyPr wrap="square" lIns="0" tIns="48831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3845"/>
              </a:spcBef>
            </a:pPr>
            <a:r>
              <a:rPr dirty="0" sz="5500" spc="-80" b="1">
                <a:solidFill>
                  <a:srgbClr val="9D1F21"/>
                </a:solidFill>
                <a:latin typeface="Arial"/>
                <a:cs typeface="Arial"/>
              </a:rPr>
              <a:t>1.3 </a:t>
            </a:r>
            <a:r>
              <a:rPr dirty="0" sz="5500" spc="-95" b="1">
                <a:solidFill>
                  <a:srgbClr val="9D1F21"/>
                </a:solidFill>
                <a:latin typeface="Arial"/>
                <a:cs typeface="Arial"/>
              </a:rPr>
              <a:t>Showing</a:t>
            </a:r>
            <a:r>
              <a:rPr dirty="0" sz="5500" spc="-375" b="1">
                <a:solidFill>
                  <a:srgbClr val="9D1F21"/>
                </a:solidFill>
                <a:latin typeface="Arial"/>
                <a:cs typeface="Arial"/>
              </a:rPr>
              <a:t> </a:t>
            </a:r>
            <a:r>
              <a:rPr dirty="0" sz="5500" spc="-110" b="1">
                <a:solidFill>
                  <a:srgbClr val="9D1F21"/>
                </a:solidFill>
                <a:latin typeface="Arial"/>
                <a:cs typeface="Arial"/>
              </a:rPr>
              <a:t>humanity</a:t>
            </a:r>
            <a:endParaRPr sz="5500">
              <a:latin typeface="Arial"/>
              <a:cs typeface="Arial"/>
            </a:endParaRPr>
          </a:p>
          <a:p>
            <a:pPr marL="12700" marR="5715">
              <a:lnSpc>
                <a:spcPct val="100299"/>
              </a:lnSpc>
              <a:spcBef>
                <a:spcPts val="3790"/>
              </a:spcBef>
            </a:pPr>
            <a:r>
              <a:rPr dirty="0" sz="5500" spc="-70">
                <a:latin typeface="Arial"/>
                <a:cs typeface="Arial"/>
              </a:rPr>
              <a:t>“It </a:t>
            </a:r>
            <a:r>
              <a:rPr dirty="0" sz="5500" spc="-55">
                <a:latin typeface="Arial"/>
                <a:cs typeface="Arial"/>
              </a:rPr>
              <a:t>was </a:t>
            </a:r>
            <a:r>
              <a:rPr dirty="0" sz="5500" spc="-70">
                <a:latin typeface="Arial"/>
                <a:cs typeface="Arial"/>
              </a:rPr>
              <a:t>soon </a:t>
            </a:r>
            <a:r>
              <a:rPr dirty="0" sz="5500" spc="-80">
                <a:latin typeface="Arial"/>
                <a:cs typeface="Arial"/>
              </a:rPr>
              <a:t>decided </a:t>
            </a:r>
            <a:r>
              <a:rPr dirty="0" sz="5500" spc="-70">
                <a:latin typeface="Arial"/>
                <a:cs typeface="Arial"/>
              </a:rPr>
              <a:t>that </a:t>
            </a:r>
            <a:r>
              <a:rPr dirty="0" sz="5500" spc="-75">
                <a:latin typeface="Arial"/>
                <a:cs typeface="Arial"/>
              </a:rPr>
              <a:t>official</a:t>
            </a:r>
            <a:r>
              <a:rPr dirty="0" sz="5500" spc="-944">
                <a:latin typeface="Arial"/>
                <a:cs typeface="Arial"/>
              </a:rPr>
              <a:t> </a:t>
            </a:r>
            <a:r>
              <a:rPr dirty="0" sz="5500" spc="-95">
                <a:latin typeface="Arial"/>
                <a:cs typeface="Arial"/>
              </a:rPr>
              <a:t>forms  </a:t>
            </a:r>
            <a:r>
              <a:rPr dirty="0" sz="5500" spc="-60">
                <a:latin typeface="Arial"/>
                <a:cs typeface="Arial"/>
              </a:rPr>
              <a:t>and </a:t>
            </a:r>
            <a:r>
              <a:rPr dirty="0" sz="5500" spc="-80">
                <a:latin typeface="Arial"/>
                <a:cs typeface="Arial"/>
              </a:rPr>
              <a:t>methods should </a:t>
            </a:r>
            <a:r>
              <a:rPr dirty="0" sz="5500" spc="-40">
                <a:latin typeface="Arial"/>
                <a:cs typeface="Arial"/>
              </a:rPr>
              <a:t>be </a:t>
            </a:r>
            <a:r>
              <a:rPr dirty="0" sz="5500" spc="-100">
                <a:latin typeface="Arial"/>
                <a:cs typeface="Arial"/>
              </a:rPr>
              <a:t>discarded  </a:t>
            </a:r>
            <a:r>
              <a:rPr dirty="0" sz="5500" spc="-65">
                <a:latin typeface="Arial"/>
                <a:cs typeface="Arial"/>
              </a:rPr>
              <a:t>when </a:t>
            </a:r>
            <a:r>
              <a:rPr dirty="0" sz="5500" spc="-85">
                <a:latin typeface="Arial"/>
                <a:cs typeface="Arial"/>
              </a:rPr>
              <a:t>writing </a:t>
            </a:r>
            <a:r>
              <a:rPr dirty="0" sz="5500" spc="-40">
                <a:latin typeface="Arial"/>
                <a:cs typeface="Arial"/>
              </a:rPr>
              <a:t>to </a:t>
            </a:r>
            <a:r>
              <a:rPr dirty="0" sz="5500" spc="-90">
                <a:latin typeface="Arial"/>
                <a:cs typeface="Arial"/>
              </a:rPr>
              <a:t>relatives </a:t>
            </a:r>
            <a:r>
              <a:rPr dirty="0" sz="5500" spc="-85">
                <a:latin typeface="Arial"/>
                <a:cs typeface="Arial"/>
              </a:rPr>
              <a:t>waiting </a:t>
            </a:r>
            <a:r>
              <a:rPr dirty="0" sz="5500" spc="-100">
                <a:latin typeface="Arial"/>
                <a:cs typeface="Arial"/>
              </a:rPr>
              <a:t>for  </a:t>
            </a:r>
            <a:r>
              <a:rPr dirty="0" sz="5500" spc="-90">
                <a:latin typeface="Arial"/>
                <a:cs typeface="Arial"/>
              </a:rPr>
              <a:t>information </a:t>
            </a:r>
            <a:r>
              <a:rPr dirty="0" sz="5500" spc="-75">
                <a:latin typeface="Arial"/>
                <a:cs typeface="Arial"/>
              </a:rPr>
              <a:t>about ‘the</a:t>
            </a:r>
            <a:r>
              <a:rPr dirty="0" sz="5500" spc="-490">
                <a:latin typeface="Arial"/>
                <a:cs typeface="Arial"/>
              </a:rPr>
              <a:t> </a:t>
            </a:r>
            <a:r>
              <a:rPr dirty="0" sz="5500" spc="-100">
                <a:latin typeface="Arial"/>
                <a:cs typeface="Arial"/>
              </a:rPr>
              <a:t>missing’.</a:t>
            </a:r>
            <a:endParaRPr sz="5500">
              <a:latin typeface="Arial"/>
              <a:cs typeface="Arial"/>
            </a:endParaRPr>
          </a:p>
          <a:p>
            <a:pPr algn="just" marL="12700" marR="1198880">
              <a:lnSpc>
                <a:spcPct val="100299"/>
              </a:lnSpc>
            </a:pPr>
            <a:r>
              <a:rPr dirty="0" sz="5500" spc="-65">
                <a:latin typeface="Arial"/>
                <a:cs typeface="Arial"/>
              </a:rPr>
              <a:t>This </a:t>
            </a:r>
            <a:r>
              <a:rPr dirty="0" sz="5500" spc="-55">
                <a:latin typeface="Arial"/>
                <a:cs typeface="Arial"/>
              </a:rPr>
              <a:t>was </a:t>
            </a:r>
            <a:r>
              <a:rPr dirty="0" sz="5500" spc="-40">
                <a:latin typeface="Arial"/>
                <a:cs typeface="Arial"/>
              </a:rPr>
              <a:t>so </a:t>
            </a:r>
            <a:r>
              <a:rPr dirty="0" sz="5500" spc="-70">
                <a:latin typeface="Arial"/>
                <a:cs typeface="Arial"/>
              </a:rPr>
              <a:t>that each </a:t>
            </a:r>
            <a:r>
              <a:rPr dirty="0" sz="5500" spc="-85">
                <a:latin typeface="Arial"/>
                <a:cs typeface="Arial"/>
              </a:rPr>
              <a:t>enquirer</a:t>
            </a:r>
            <a:r>
              <a:rPr dirty="0" sz="5500" spc="-1005">
                <a:latin typeface="Arial"/>
                <a:cs typeface="Arial"/>
              </a:rPr>
              <a:t> </a:t>
            </a:r>
            <a:r>
              <a:rPr dirty="0" sz="5500" spc="-100">
                <a:latin typeface="Arial"/>
                <a:cs typeface="Arial"/>
              </a:rPr>
              <a:t>felt  </a:t>
            </a:r>
            <a:r>
              <a:rPr dirty="0" sz="5500" spc="-70">
                <a:latin typeface="Arial"/>
                <a:cs typeface="Arial"/>
              </a:rPr>
              <a:t>that </a:t>
            </a:r>
            <a:r>
              <a:rPr dirty="0" sz="5500" spc="20">
                <a:latin typeface="Arial"/>
                <a:cs typeface="Arial"/>
              </a:rPr>
              <a:t>a </a:t>
            </a:r>
            <a:r>
              <a:rPr dirty="0" sz="5500" spc="-85">
                <a:latin typeface="Arial"/>
                <a:cs typeface="Arial"/>
              </a:rPr>
              <a:t>personal interest </a:t>
            </a:r>
            <a:r>
              <a:rPr dirty="0" sz="5500" spc="-55">
                <a:latin typeface="Arial"/>
                <a:cs typeface="Arial"/>
              </a:rPr>
              <a:t>was </a:t>
            </a:r>
            <a:r>
              <a:rPr dirty="0" sz="5500" spc="-95">
                <a:latin typeface="Arial"/>
                <a:cs typeface="Arial"/>
              </a:rPr>
              <a:t>taken  </a:t>
            </a:r>
            <a:r>
              <a:rPr dirty="0" sz="5500" spc="-45">
                <a:latin typeface="Arial"/>
                <a:cs typeface="Arial"/>
              </a:rPr>
              <a:t>in </a:t>
            </a:r>
            <a:r>
              <a:rPr dirty="0" sz="5500" spc="-65">
                <a:latin typeface="Arial"/>
                <a:cs typeface="Arial"/>
              </a:rPr>
              <a:t>his </a:t>
            </a:r>
            <a:r>
              <a:rPr dirty="0" sz="5500" spc="-45">
                <a:latin typeface="Arial"/>
                <a:cs typeface="Arial"/>
              </a:rPr>
              <a:t>or </a:t>
            </a:r>
            <a:r>
              <a:rPr dirty="0" sz="5500" spc="-60">
                <a:latin typeface="Arial"/>
                <a:cs typeface="Arial"/>
              </a:rPr>
              <a:t>her</a:t>
            </a:r>
            <a:r>
              <a:rPr dirty="0" sz="5500" spc="-715">
                <a:latin typeface="Arial"/>
                <a:cs typeface="Arial"/>
              </a:rPr>
              <a:t> </a:t>
            </a:r>
            <a:r>
              <a:rPr dirty="0" sz="5500" spc="-100">
                <a:latin typeface="Arial"/>
                <a:cs typeface="Arial"/>
              </a:rPr>
              <a:t>case.”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200" y="1746300"/>
            <a:ext cx="5722404" cy="7047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77876" y="1746300"/>
            <a:ext cx="5722391" cy="7047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1091120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1.4</a:t>
            </a:r>
            <a:r>
              <a:rPr dirty="0" sz="5500" spc="-434">
                <a:solidFill>
                  <a:srgbClr val="9D1F21"/>
                </a:solidFill>
              </a:rPr>
              <a:t> </a:t>
            </a:r>
            <a:r>
              <a:rPr dirty="0" sz="5500">
                <a:solidFill>
                  <a:srgbClr val="9D1F21"/>
                </a:solidFill>
              </a:rPr>
              <a:t>A</a:t>
            </a:r>
            <a:r>
              <a:rPr dirty="0" sz="5500" spc="-434">
                <a:solidFill>
                  <a:srgbClr val="9D1F21"/>
                </a:solidFill>
              </a:rPr>
              <a:t> </a:t>
            </a:r>
            <a:r>
              <a:rPr dirty="0" sz="5500" spc="-95">
                <a:solidFill>
                  <a:srgbClr val="9D1F21"/>
                </a:solidFill>
              </a:rPr>
              <a:t>letter</a:t>
            </a:r>
            <a:r>
              <a:rPr dirty="0" sz="5500" spc="-225">
                <a:solidFill>
                  <a:srgbClr val="9D1F21"/>
                </a:solidFill>
              </a:rPr>
              <a:t> </a:t>
            </a:r>
            <a:r>
              <a:rPr dirty="0" sz="5500" spc="-60">
                <a:solidFill>
                  <a:srgbClr val="9D1F21"/>
                </a:solidFill>
              </a:rPr>
              <a:t>to</a:t>
            </a:r>
            <a:r>
              <a:rPr dirty="0" sz="5500" spc="-225">
                <a:solidFill>
                  <a:srgbClr val="9D1F21"/>
                </a:solidFill>
              </a:rPr>
              <a:t> </a:t>
            </a:r>
            <a:r>
              <a:rPr dirty="0" sz="5500" spc="-90">
                <a:solidFill>
                  <a:srgbClr val="9D1F21"/>
                </a:solidFill>
              </a:rPr>
              <a:t>Miss</a:t>
            </a:r>
            <a:r>
              <a:rPr dirty="0" sz="5500" spc="-225">
                <a:solidFill>
                  <a:srgbClr val="9D1F21"/>
                </a:solidFill>
              </a:rPr>
              <a:t> </a:t>
            </a:r>
            <a:r>
              <a:rPr dirty="0" sz="5500" spc="-90">
                <a:solidFill>
                  <a:srgbClr val="9D1F21"/>
                </a:solidFill>
              </a:rPr>
              <a:t>Mary</a:t>
            </a:r>
            <a:r>
              <a:rPr dirty="0" sz="5500" spc="-225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Robinson</a:t>
            </a:r>
            <a:endParaRPr sz="5500"/>
          </a:p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749880"/>
            <a:ext cx="11465560" cy="558609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4200">
                <a:latin typeface="Arial"/>
                <a:cs typeface="Arial"/>
              </a:rPr>
              <a:t>A </a:t>
            </a:r>
            <a:r>
              <a:rPr dirty="0" sz="4200" spc="-75">
                <a:latin typeface="Arial"/>
                <a:cs typeface="Arial"/>
              </a:rPr>
              <a:t>refugee</a:t>
            </a:r>
            <a:r>
              <a:rPr dirty="0" sz="4200" spc="-575">
                <a:latin typeface="Arial"/>
                <a:cs typeface="Arial"/>
              </a:rPr>
              <a:t> </a:t>
            </a:r>
            <a:r>
              <a:rPr dirty="0" sz="4200" spc="-85">
                <a:latin typeface="Arial"/>
                <a:cs typeface="Arial"/>
              </a:rPr>
              <a:t>is:</a:t>
            </a:r>
            <a:endParaRPr sz="4200">
              <a:latin typeface="Arial"/>
              <a:cs typeface="Arial"/>
            </a:endParaRPr>
          </a:p>
          <a:p>
            <a:pPr marL="12700" marR="5080">
              <a:lnSpc>
                <a:spcPts val="5000"/>
              </a:lnSpc>
              <a:spcBef>
                <a:spcPts val="1160"/>
              </a:spcBef>
            </a:pPr>
            <a:r>
              <a:rPr dirty="0" sz="4200" spc="-45">
                <a:latin typeface="Arial"/>
                <a:cs typeface="Arial"/>
              </a:rPr>
              <a:t>“A </a:t>
            </a:r>
            <a:r>
              <a:rPr dirty="0" sz="4200" spc="-75">
                <a:latin typeface="Arial"/>
                <a:cs typeface="Arial"/>
              </a:rPr>
              <a:t>person </a:t>
            </a:r>
            <a:r>
              <a:rPr dirty="0" sz="4200" spc="-60">
                <a:latin typeface="Arial"/>
                <a:cs typeface="Arial"/>
              </a:rPr>
              <a:t>who </a:t>
            </a:r>
            <a:r>
              <a:rPr dirty="0" sz="4200" spc="-75">
                <a:latin typeface="Arial"/>
                <a:cs typeface="Arial"/>
              </a:rPr>
              <a:t>owing </a:t>
            </a:r>
            <a:r>
              <a:rPr dirty="0" sz="4200" spc="-45">
                <a:latin typeface="Arial"/>
                <a:cs typeface="Arial"/>
              </a:rPr>
              <a:t>to </a:t>
            </a:r>
            <a:r>
              <a:rPr dirty="0" sz="4200">
                <a:latin typeface="Arial"/>
                <a:cs typeface="Arial"/>
              </a:rPr>
              <a:t>a </a:t>
            </a:r>
            <a:r>
              <a:rPr dirty="0" sz="4200" spc="-85">
                <a:latin typeface="Arial"/>
                <a:cs typeface="Arial"/>
              </a:rPr>
              <a:t>well-founded </a:t>
            </a:r>
            <a:r>
              <a:rPr dirty="0" sz="4200" spc="-65">
                <a:latin typeface="Arial"/>
                <a:cs typeface="Arial"/>
              </a:rPr>
              <a:t>fear </a:t>
            </a:r>
            <a:r>
              <a:rPr dirty="0" sz="4200" spc="-85">
                <a:latin typeface="Arial"/>
                <a:cs typeface="Arial"/>
              </a:rPr>
              <a:t>of  </a:t>
            </a:r>
            <a:r>
              <a:rPr dirty="0" sz="4200" spc="-75">
                <a:latin typeface="Arial"/>
                <a:cs typeface="Arial"/>
              </a:rPr>
              <a:t>being </a:t>
            </a:r>
            <a:r>
              <a:rPr dirty="0" sz="4200" spc="-85">
                <a:latin typeface="Arial"/>
                <a:cs typeface="Arial"/>
              </a:rPr>
              <a:t>persecuted </a:t>
            </a:r>
            <a:r>
              <a:rPr dirty="0" sz="4200" spc="-60">
                <a:latin typeface="Arial"/>
                <a:cs typeface="Arial"/>
              </a:rPr>
              <a:t>for </a:t>
            </a:r>
            <a:r>
              <a:rPr dirty="0" sz="4200" spc="-75">
                <a:latin typeface="Arial"/>
                <a:cs typeface="Arial"/>
              </a:rPr>
              <a:t>reasons </a:t>
            </a:r>
            <a:r>
              <a:rPr dirty="0" sz="4200" spc="-45">
                <a:latin typeface="Arial"/>
                <a:cs typeface="Arial"/>
              </a:rPr>
              <a:t>of </a:t>
            </a:r>
            <a:r>
              <a:rPr dirty="0" sz="4200" spc="-70">
                <a:latin typeface="Arial"/>
                <a:cs typeface="Arial"/>
              </a:rPr>
              <a:t>race, </a:t>
            </a:r>
            <a:r>
              <a:rPr dirty="0" sz="4200" spc="-85">
                <a:latin typeface="Arial"/>
                <a:cs typeface="Arial"/>
              </a:rPr>
              <a:t>religion,  </a:t>
            </a:r>
            <a:r>
              <a:rPr dirty="0" sz="4200" spc="-105">
                <a:latin typeface="Arial"/>
                <a:cs typeface="Arial"/>
              </a:rPr>
              <a:t>nationality, </a:t>
            </a:r>
            <a:r>
              <a:rPr dirty="0" sz="4200" spc="-80">
                <a:latin typeface="Arial"/>
                <a:cs typeface="Arial"/>
              </a:rPr>
              <a:t>membership </a:t>
            </a:r>
            <a:r>
              <a:rPr dirty="0" sz="4200" spc="-45">
                <a:latin typeface="Arial"/>
                <a:cs typeface="Arial"/>
              </a:rPr>
              <a:t>of </a:t>
            </a:r>
            <a:r>
              <a:rPr dirty="0" sz="4200">
                <a:latin typeface="Arial"/>
                <a:cs typeface="Arial"/>
              </a:rPr>
              <a:t>a </a:t>
            </a:r>
            <a:r>
              <a:rPr dirty="0" sz="4200" spc="-85">
                <a:latin typeface="Arial"/>
                <a:cs typeface="Arial"/>
              </a:rPr>
              <a:t>particular </a:t>
            </a:r>
            <a:r>
              <a:rPr dirty="0" sz="4200" spc="-75">
                <a:latin typeface="Arial"/>
                <a:cs typeface="Arial"/>
              </a:rPr>
              <a:t>social</a:t>
            </a:r>
            <a:r>
              <a:rPr dirty="0" sz="4200" spc="-700">
                <a:latin typeface="Arial"/>
                <a:cs typeface="Arial"/>
              </a:rPr>
              <a:t> </a:t>
            </a:r>
            <a:r>
              <a:rPr dirty="0" sz="4200" spc="-85">
                <a:latin typeface="Arial"/>
                <a:cs typeface="Arial"/>
              </a:rPr>
              <a:t>group  </a:t>
            </a:r>
            <a:r>
              <a:rPr dirty="0" sz="4200" spc="-45">
                <a:latin typeface="Arial"/>
                <a:cs typeface="Arial"/>
              </a:rPr>
              <a:t>or </a:t>
            </a:r>
            <a:r>
              <a:rPr dirty="0" sz="4200" spc="-80">
                <a:latin typeface="Arial"/>
                <a:cs typeface="Arial"/>
              </a:rPr>
              <a:t>political opinion, </a:t>
            </a:r>
            <a:r>
              <a:rPr dirty="0" sz="4200" spc="-60">
                <a:latin typeface="Arial"/>
                <a:cs typeface="Arial"/>
              </a:rPr>
              <a:t>has </a:t>
            </a:r>
            <a:r>
              <a:rPr dirty="0" sz="4200" spc="-70">
                <a:latin typeface="Arial"/>
                <a:cs typeface="Arial"/>
              </a:rPr>
              <a:t>left their home</a:t>
            </a:r>
            <a:r>
              <a:rPr dirty="0" sz="4200" spc="-810">
                <a:latin typeface="Arial"/>
                <a:cs typeface="Arial"/>
              </a:rPr>
              <a:t> </a:t>
            </a:r>
            <a:r>
              <a:rPr dirty="0" sz="4200" spc="-114">
                <a:latin typeface="Arial"/>
                <a:cs typeface="Arial"/>
              </a:rPr>
              <a:t>country.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ts val="4810"/>
              </a:lnSpc>
            </a:pPr>
            <a:r>
              <a:rPr dirty="0" sz="4200" spc="-45">
                <a:latin typeface="Arial"/>
                <a:cs typeface="Arial"/>
              </a:rPr>
              <a:t>As</a:t>
            </a:r>
            <a:r>
              <a:rPr dirty="0" sz="4200" spc="-175">
                <a:latin typeface="Arial"/>
                <a:cs typeface="Arial"/>
              </a:rPr>
              <a:t> </a:t>
            </a:r>
            <a:r>
              <a:rPr dirty="0" sz="4200">
                <a:latin typeface="Arial"/>
                <a:cs typeface="Arial"/>
              </a:rPr>
              <a:t>a</a:t>
            </a:r>
            <a:r>
              <a:rPr dirty="0" sz="4200" spc="-175">
                <a:latin typeface="Arial"/>
                <a:cs typeface="Arial"/>
              </a:rPr>
              <a:t> </a:t>
            </a:r>
            <a:r>
              <a:rPr dirty="0" sz="4200" spc="-75">
                <a:latin typeface="Arial"/>
                <a:cs typeface="Arial"/>
              </a:rPr>
              <a:t>result,</a:t>
            </a:r>
            <a:r>
              <a:rPr dirty="0" sz="4200" spc="-175">
                <a:latin typeface="Arial"/>
                <a:cs typeface="Arial"/>
              </a:rPr>
              <a:t> </a:t>
            </a:r>
            <a:r>
              <a:rPr dirty="0" sz="4200" spc="-65">
                <a:latin typeface="Arial"/>
                <a:cs typeface="Arial"/>
              </a:rPr>
              <a:t>they</a:t>
            </a:r>
            <a:r>
              <a:rPr dirty="0" sz="4200" spc="-175">
                <a:latin typeface="Arial"/>
                <a:cs typeface="Arial"/>
              </a:rPr>
              <a:t> </a:t>
            </a:r>
            <a:r>
              <a:rPr dirty="0" sz="4200" spc="-60">
                <a:latin typeface="Arial"/>
                <a:cs typeface="Arial"/>
              </a:rPr>
              <a:t>are</a:t>
            </a:r>
            <a:r>
              <a:rPr dirty="0" sz="4200" spc="-175">
                <a:latin typeface="Arial"/>
                <a:cs typeface="Arial"/>
              </a:rPr>
              <a:t> </a:t>
            </a:r>
            <a:r>
              <a:rPr dirty="0" sz="4200" spc="-75">
                <a:latin typeface="Arial"/>
                <a:cs typeface="Arial"/>
              </a:rPr>
              <a:t>unable</a:t>
            </a:r>
            <a:r>
              <a:rPr dirty="0" sz="4200" spc="-175">
                <a:latin typeface="Arial"/>
                <a:cs typeface="Arial"/>
              </a:rPr>
              <a:t> </a:t>
            </a:r>
            <a:r>
              <a:rPr dirty="0" sz="4200" spc="-45">
                <a:latin typeface="Arial"/>
                <a:cs typeface="Arial"/>
              </a:rPr>
              <a:t>or</a:t>
            </a:r>
            <a:r>
              <a:rPr dirty="0" sz="4200" spc="-175">
                <a:latin typeface="Arial"/>
                <a:cs typeface="Arial"/>
              </a:rPr>
              <a:t> </a:t>
            </a:r>
            <a:r>
              <a:rPr dirty="0" sz="4200" spc="-80">
                <a:latin typeface="Arial"/>
                <a:cs typeface="Arial"/>
              </a:rPr>
              <a:t>unwilling</a:t>
            </a:r>
            <a:r>
              <a:rPr dirty="0" sz="4200" spc="-175">
                <a:latin typeface="Arial"/>
                <a:cs typeface="Arial"/>
              </a:rPr>
              <a:t> </a:t>
            </a:r>
            <a:r>
              <a:rPr dirty="0" sz="4200" spc="-45">
                <a:latin typeface="Arial"/>
                <a:cs typeface="Arial"/>
              </a:rPr>
              <a:t>to</a:t>
            </a:r>
            <a:r>
              <a:rPr dirty="0" sz="4200" spc="-175">
                <a:latin typeface="Arial"/>
                <a:cs typeface="Arial"/>
              </a:rPr>
              <a:t> </a:t>
            </a:r>
            <a:r>
              <a:rPr dirty="0" sz="4200" spc="-85">
                <a:latin typeface="Arial"/>
                <a:cs typeface="Arial"/>
              </a:rPr>
              <a:t>seek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ts val="5020"/>
              </a:lnSpc>
            </a:pPr>
            <a:r>
              <a:rPr dirty="0" sz="4200" spc="-85">
                <a:latin typeface="Arial"/>
                <a:cs typeface="Arial"/>
              </a:rPr>
              <a:t>protection </a:t>
            </a:r>
            <a:r>
              <a:rPr dirty="0" sz="4200" spc="-70">
                <a:latin typeface="Arial"/>
                <a:cs typeface="Arial"/>
              </a:rPr>
              <a:t>from, </a:t>
            </a:r>
            <a:r>
              <a:rPr dirty="0" sz="4200" spc="-45">
                <a:latin typeface="Arial"/>
                <a:cs typeface="Arial"/>
              </a:rPr>
              <a:t>or </a:t>
            </a:r>
            <a:r>
              <a:rPr dirty="0" sz="4200" spc="-75">
                <a:latin typeface="Arial"/>
                <a:cs typeface="Arial"/>
              </a:rPr>
              <a:t>return </a:t>
            </a:r>
            <a:r>
              <a:rPr dirty="0" sz="4200" spc="-60">
                <a:latin typeface="Arial"/>
                <a:cs typeface="Arial"/>
              </a:rPr>
              <a:t>to, </a:t>
            </a:r>
            <a:r>
              <a:rPr dirty="0" sz="4200" spc="-70">
                <a:latin typeface="Arial"/>
                <a:cs typeface="Arial"/>
              </a:rPr>
              <a:t>their home</a:t>
            </a:r>
            <a:r>
              <a:rPr dirty="0" sz="4200" spc="-785">
                <a:latin typeface="Arial"/>
                <a:cs typeface="Arial"/>
              </a:rPr>
              <a:t> </a:t>
            </a:r>
            <a:r>
              <a:rPr dirty="0" sz="4200" spc="-120">
                <a:latin typeface="Arial"/>
                <a:cs typeface="Arial"/>
              </a:rPr>
              <a:t>country.”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70"/>
              </a:spcBef>
            </a:pPr>
            <a:r>
              <a:rPr dirty="0" sz="3100" spc="-60" i="1">
                <a:latin typeface="Arial"/>
                <a:cs typeface="Arial"/>
              </a:rPr>
              <a:t>(United Nations Convention Relating </a:t>
            </a:r>
            <a:r>
              <a:rPr dirty="0" sz="3100" spc="-35" i="1">
                <a:latin typeface="Arial"/>
                <a:cs typeface="Arial"/>
              </a:rPr>
              <a:t>to </a:t>
            </a:r>
            <a:r>
              <a:rPr dirty="0" sz="3100" spc="-45" i="1">
                <a:latin typeface="Arial"/>
                <a:cs typeface="Arial"/>
              </a:rPr>
              <a:t>the </a:t>
            </a:r>
            <a:r>
              <a:rPr dirty="0" sz="3100" spc="-55" i="1">
                <a:latin typeface="Arial"/>
                <a:cs typeface="Arial"/>
              </a:rPr>
              <a:t>Status </a:t>
            </a:r>
            <a:r>
              <a:rPr dirty="0" sz="3100" spc="-35" i="1">
                <a:latin typeface="Arial"/>
                <a:cs typeface="Arial"/>
              </a:rPr>
              <a:t>of</a:t>
            </a:r>
            <a:r>
              <a:rPr dirty="0" sz="3100" spc="-620" i="1">
                <a:latin typeface="Arial"/>
                <a:cs typeface="Arial"/>
              </a:rPr>
              <a:t> </a:t>
            </a:r>
            <a:r>
              <a:rPr dirty="0" sz="3100" spc="-65" i="1">
                <a:latin typeface="Arial"/>
                <a:cs typeface="Arial"/>
              </a:rPr>
              <a:t>Refugees)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899096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2.1 </a:t>
            </a:r>
            <a:r>
              <a:rPr dirty="0" sz="5500" spc="-75">
                <a:solidFill>
                  <a:srgbClr val="9D1F21"/>
                </a:solidFill>
              </a:rPr>
              <a:t>The </a:t>
            </a:r>
            <a:r>
              <a:rPr dirty="0" sz="5500" spc="-215">
                <a:solidFill>
                  <a:srgbClr val="9D1F21"/>
                </a:solidFill>
              </a:rPr>
              <a:t>VAD </a:t>
            </a:r>
            <a:r>
              <a:rPr dirty="0" sz="5500" spc="-100">
                <a:solidFill>
                  <a:srgbClr val="9D1F21"/>
                </a:solidFill>
              </a:rPr>
              <a:t>refugee</a:t>
            </a:r>
            <a:r>
              <a:rPr dirty="0" sz="5500" spc="-59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service</a:t>
            </a:r>
            <a:endParaRPr sz="5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899096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2.1 </a:t>
            </a:r>
            <a:r>
              <a:rPr dirty="0" sz="5500" spc="-75">
                <a:solidFill>
                  <a:srgbClr val="9D1F21"/>
                </a:solidFill>
              </a:rPr>
              <a:t>The </a:t>
            </a:r>
            <a:r>
              <a:rPr dirty="0" sz="5500" spc="-215">
                <a:solidFill>
                  <a:srgbClr val="9D1F21"/>
                </a:solidFill>
              </a:rPr>
              <a:t>VAD </a:t>
            </a:r>
            <a:r>
              <a:rPr dirty="0" sz="5500" spc="-100">
                <a:solidFill>
                  <a:srgbClr val="9D1F21"/>
                </a:solidFill>
              </a:rPr>
              <a:t>refugee</a:t>
            </a:r>
            <a:r>
              <a:rPr dirty="0" sz="5500" spc="-59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service</a:t>
            </a:r>
            <a:endParaRPr sz="5500"/>
          </a:p>
        </p:txBody>
      </p:sp>
      <p:sp>
        <p:nvSpPr>
          <p:cNvPr id="8" name="object 8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494" y="2327156"/>
            <a:ext cx="2279650" cy="1214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900"/>
              </a:lnSpc>
              <a:spcBef>
                <a:spcPts val="95"/>
              </a:spcBef>
            </a:pPr>
            <a:r>
              <a:rPr dirty="0" sz="2150" spc="10">
                <a:latin typeface="Arial"/>
                <a:cs typeface="Arial"/>
              </a:rPr>
              <a:t>Gertrude</a:t>
            </a:r>
            <a:r>
              <a:rPr dirty="0" sz="2150" spc="-200">
                <a:latin typeface="Arial"/>
                <a:cs typeface="Arial"/>
              </a:rPr>
              <a:t> </a:t>
            </a:r>
            <a:r>
              <a:rPr dirty="0" sz="2150" spc="10">
                <a:latin typeface="Arial"/>
                <a:cs typeface="Arial"/>
              </a:rPr>
              <a:t>Ashberry  Florence Acheson  Thomas</a:t>
            </a:r>
            <a:r>
              <a:rPr dirty="0" sz="2150" spc="-10">
                <a:latin typeface="Arial"/>
                <a:cs typeface="Arial"/>
              </a:rPr>
              <a:t> </a:t>
            </a:r>
            <a:r>
              <a:rPr dirty="0" sz="2150" spc="10">
                <a:latin typeface="Arial"/>
                <a:cs typeface="Arial"/>
              </a:rPr>
              <a:t>Baird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6299" y="2327156"/>
            <a:ext cx="2938780" cy="1214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95"/>
              </a:spcBef>
            </a:pPr>
            <a:r>
              <a:rPr dirty="0" sz="2150" spc="10">
                <a:latin typeface="Arial"/>
                <a:cs typeface="Arial"/>
              </a:rPr>
              <a:t>Gwyneth Mabel</a:t>
            </a:r>
            <a:r>
              <a:rPr dirty="0" sz="2150" spc="-195">
                <a:latin typeface="Arial"/>
                <a:cs typeface="Arial"/>
              </a:rPr>
              <a:t> </a:t>
            </a:r>
            <a:r>
              <a:rPr dirty="0" sz="2150" spc="10">
                <a:latin typeface="Arial"/>
                <a:cs typeface="Arial"/>
              </a:rPr>
              <a:t>Ashurst  Kate Eugenie </a:t>
            </a:r>
            <a:r>
              <a:rPr dirty="0" sz="2150" spc="5">
                <a:latin typeface="Arial"/>
                <a:cs typeface="Arial"/>
              </a:rPr>
              <a:t>Allwright  </a:t>
            </a:r>
            <a:r>
              <a:rPr dirty="0" sz="2150" spc="10">
                <a:latin typeface="Arial"/>
                <a:cs typeface="Arial"/>
              </a:rPr>
              <a:t>Susan</a:t>
            </a:r>
            <a:r>
              <a:rPr dirty="0" sz="2150">
                <a:latin typeface="Arial"/>
                <a:cs typeface="Arial"/>
              </a:rPr>
              <a:t> </a:t>
            </a:r>
            <a:r>
              <a:rPr dirty="0" sz="2150" spc="5">
                <a:latin typeface="Arial"/>
                <a:cs typeface="Arial"/>
              </a:rPr>
              <a:t>Bucknill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8919" y="2327156"/>
            <a:ext cx="2463165" cy="1214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95"/>
              </a:spcBef>
            </a:pPr>
            <a:r>
              <a:rPr dirty="0" sz="2150" spc="10">
                <a:latin typeface="Arial"/>
                <a:cs typeface="Arial"/>
              </a:rPr>
              <a:t>Marion Alexander  </a:t>
            </a:r>
            <a:r>
              <a:rPr dirty="0" sz="2150" spc="5">
                <a:latin typeface="Arial"/>
                <a:cs typeface="Arial"/>
              </a:rPr>
              <a:t>Alfred </a:t>
            </a:r>
            <a:r>
              <a:rPr dirty="0" sz="2150" spc="10">
                <a:latin typeface="Arial"/>
                <a:cs typeface="Arial"/>
              </a:rPr>
              <a:t>Samuel</a:t>
            </a:r>
            <a:r>
              <a:rPr dirty="0" sz="2150" spc="-45">
                <a:latin typeface="Arial"/>
                <a:cs typeface="Arial"/>
              </a:rPr>
              <a:t> </a:t>
            </a:r>
            <a:r>
              <a:rPr dirty="0" sz="2150" spc="10">
                <a:latin typeface="Arial"/>
                <a:cs typeface="Arial"/>
              </a:rPr>
              <a:t>Balm  John</a:t>
            </a:r>
            <a:r>
              <a:rPr dirty="0" sz="2150" spc="-120">
                <a:latin typeface="Arial"/>
                <a:cs typeface="Arial"/>
              </a:rPr>
              <a:t> </a:t>
            </a:r>
            <a:r>
              <a:rPr dirty="0" sz="2150" spc="10">
                <a:latin typeface="Arial"/>
                <a:cs typeface="Arial"/>
              </a:rPr>
              <a:t>Agar</a:t>
            </a:r>
            <a:endParaRPr sz="2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89014" y="2327156"/>
            <a:ext cx="2614930" cy="1214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95"/>
              </a:spcBef>
            </a:pPr>
            <a:r>
              <a:rPr dirty="0" sz="2150" spc="-20">
                <a:latin typeface="Arial"/>
                <a:cs typeface="Arial"/>
              </a:rPr>
              <a:t>Vega </a:t>
            </a:r>
            <a:r>
              <a:rPr dirty="0" sz="2150" spc="10">
                <a:latin typeface="Arial"/>
                <a:cs typeface="Arial"/>
              </a:rPr>
              <a:t>Baldensperger  </a:t>
            </a:r>
            <a:r>
              <a:rPr dirty="0" sz="2150">
                <a:latin typeface="Arial"/>
                <a:cs typeface="Arial"/>
              </a:rPr>
              <a:t>Nellie Cliftoy </a:t>
            </a:r>
            <a:r>
              <a:rPr dirty="0" sz="2150" spc="10">
                <a:latin typeface="Arial"/>
                <a:cs typeface="Arial"/>
              </a:rPr>
              <a:t>Barnard  </a:t>
            </a:r>
            <a:r>
              <a:rPr dirty="0" sz="2150" spc="5">
                <a:latin typeface="Arial"/>
                <a:cs typeface="Arial"/>
              </a:rPr>
              <a:t>Henry</a:t>
            </a:r>
            <a:r>
              <a:rPr dirty="0" sz="2150" spc="-125">
                <a:latin typeface="Arial"/>
                <a:cs typeface="Arial"/>
              </a:rPr>
              <a:t> </a:t>
            </a:r>
            <a:r>
              <a:rPr dirty="0" sz="2150" spc="10">
                <a:latin typeface="Arial"/>
                <a:cs typeface="Arial"/>
              </a:rPr>
              <a:t>Anderson</a:t>
            </a:r>
            <a:endParaRPr sz="215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34259" y="4216398"/>
          <a:ext cx="11610975" cy="3336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6020"/>
                <a:gridCol w="3049905"/>
                <a:gridCol w="3049904"/>
                <a:gridCol w="3049904"/>
              </a:tblGrid>
              <a:tr h="1125862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100" spc="-10" b="1">
                          <a:latin typeface="Arial"/>
                          <a:cs typeface="Arial"/>
                        </a:rPr>
                        <a:t>Name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809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100" spc="-5" b="1">
                          <a:latin typeface="Arial"/>
                          <a:cs typeface="Arial"/>
                        </a:rPr>
                        <a:t>Where did they  </a:t>
                      </a:r>
                      <a:r>
                        <a:rPr dirty="0" sz="2100" spc="-10" b="1">
                          <a:latin typeface="Arial"/>
                          <a:cs typeface="Arial"/>
                        </a:rPr>
                        <a:t>volunteer? </a:t>
                      </a:r>
                      <a:r>
                        <a:rPr dirty="0" sz="2100" spc="-20" b="1">
                          <a:latin typeface="Arial"/>
                          <a:cs typeface="Arial"/>
                        </a:rPr>
                        <a:t>(country,  </a:t>
                      </a:r>
                      <a:r>
                        <a:rPr dirty="0" sz="2100" spc="-10" b="1">
                          <a:latin typeface="Arial"/>
                          <a:cs typeface="Arial"/>
                        </a:rPr>
                        <a:t>region, </a:t>
                      </a:r>
                      <a:r>
                        <a:rPr dirty="0" sz="2100" spc="-5" b="1">
                          <a:latin typeface="Arial"/>
                          <a:cs typeface="Arial"/>
                        </a:rPr>
                        <a:t>town, </a:t>
                      </a:r>
                      <a:r>
                        <a:rPr dirty="0" sz="2100" spc="-10" b="1">
                          <a:latin typeface="Arial"/>
                          <a:cs typeface="Arial"/>
                        </a:rPr>
                        <a:t>city</a:t>
                      </a:r>
                      <a:r>
                        <a:rPr dirty="0" sz="2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 spc="-10" b="1">
                          <a:latin typeface="Arial"/>
                          <a:cs typeface="Arial"/>
                        </a:rPr>
                        <a:t>etc)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100" spc="-5" b="1">
                          <a:latin typeface="Arial"/>
                          <a:cs typeface="Arial"/>
                        </a:rPr>
                        <a:t>What was their</a:t>
                      </a:r>
                      <a:r>
                        <a:rPr dirty="0" sz="2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 spc="-10" b="1">
                          <a:latin typeface="Arial"/>
                          <a:cs typeface="Arial"/>
                        </a:rPr>
                        <a:t>role?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32766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100" spc="-10" b="1">
                          <a:latin typeface="Arial"/>
                          <a:cs typeface="Arial"/>
                        </a:rPr>
                        <a:t>How might </a:t>
                      </a:r>
                      <a:r>
                        <a:rPr dirty="0" sz="2100" spc="-5" b="1">
                          <a:latin typeface="Arial"/>
                          <a:cs typeface="Arial"/>
                        </a:rPr>
                        <a:t>this have  helped</a:t>
                      </a:r>
                      <a:r>
                        <a:rPr dirty="0" sz="2100" spc="-10" b="1">
                          <a:latin typeface="Arial"/>
                          <a:cs typeface="Arial"/>
                        </a:rPr>
                        <a:t> refugees?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251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100" spc="-5">
                          <a:latin typeface="Arial"/>
                          <a:cs typeface="Arial"/>
                        </a:rPr>
                        <a:t>Gertrude</a:t>
                      </a:r>
                      <a:r>
                        <a:rPr dirty="0" sz="21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 spc="-5">
                          <a:latin typeface="Arial"/>
                          <a:cs typeface="Arial"/>
                        </a:rPr>
                        <a:t>Ashberry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251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2100" spc="-5">
                          <a:latin typeface="Arial"/>
                          <a:cs typeface="Arial"/>
                        </a:rPr>
                        <a:t>Thomas</a:t>
                      </a:r>
                      <a:r>
                        <a:rPr dirty="0" sz="2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00" spc="-5">
                          <a:latin typeface="Arial"/>
                          <a:cs typeface="Arial"/>
                        </a:rPr>
                        <a:t>Baird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2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2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02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687940"/>
            <a:ext cx="11529695" cy="6543675"/>
          </a:xfrm>
          <a:prstGeom prst="rect">
            <a:avLst/>
          </a:prstGeom>
        </p:spPr>
        <p:txBody>
          <a:bodyPr wrap="square" lIns="0" tIns="241300" rIns="0" bIns="0" rtlCol="0" vert="horz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900"/>
              </a:spcBef>
              <a:buClr>
                <a:srgbClr val="EE2A24"/>
              </a:buClr>
              <a:buFont typeface="Arial"/>
              <a:buChar char="-"/>
              <a:tabLst>
                <a:tab pos="249554" algn="l"/>
              </a:tabLst>
            </a:pPr>
            <a:r>
              <a:rPr dirty="0" sz="3250" spc="-65">
                <a:latin typeface="Arial"/>
                <a:cs typeface="Arial"/>
              </a:rPr>
              <a:t>France</a:t>
            </a:r>
            <a:endParaRPr sz="325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800"/>
              </a:spcBef>
              <a:buClr>
                <a:srgbClr val="EE2A24"/>
              </a:buClr>
              <a:buFont typeface="Arial"/>
              <a:buChar char="-"/>
              <a:tabLst>
                <a:tab pos="249554" algn="l"/>
              </a:tabLst>
            </a:pPr>
            <a:r>
              <a:rPr dirty="0" sz="3250" spc="-70">
                <a:latin typeface="Arial"/>
                <a:cs typeface="Arial"/>
              </a:rPr>
              <a:t>Belgium</a:t>
            </a:r>
            <a:endParaRPr sz="325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805"/>
              </a:spcBef>
              <a:buClr>
                <a:srgbClr val="EE2A24"/>
              </a:buClr>
              <a:buFont typeface="Arial"/>
              <a:buChar char="-"/>
              <a:tabLst>
                <a:tab pos="249554" algn="l"/>
              </a:tabLst>
            </a:pPr>
            <a:r>
              <a:rPr dirty="0" sz="3250" spc="-70">
                <a:latin typeface="Arial"/>
                <a:cs typeface="Arial"/>
              </a:rPr>
              <a:t>Serbia</a:t>
            </a:r>
            <a:endParaRPr sz="325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800"/>
              </a:spcBef>
              <a:buClr>
                <a:srgbClr val="EE2A24"/>
              </a:buClr>
              <a:buFont typeface="Arial"/>
              <a:buChar char="-"/>
              <a:tabLst>
                <a:tab pos="249554" algn="l"/>
              </a:tabLst>
            </a:pPr>
            <a:r>
              <a:rPr dirty="0" sz="3250" spc="-60">
                <a:latin typeface="Arial"/>
                <a:cs typeface="Arial"/>
              </a:rPr>
              <a:t>Salonika</a:t>
            </a:r>
            <a:r>
              <a:rPr dirty="0" sz="3250" spc="-135">
                <a:latin typeface="Arial"/>
                <a:cs typeface="Arial"/>
              </a:rPr>
              <a:t> </a:t>
            </a:r>
            <a:r>
              <a:rPr dirty="0" sz="2850" spc="-45">
                <a:latin typeface="Arial"/>
                <a:cs typeface="Arial"/>
              </a:rPr>
              <a:t>(the</a:t>
            </a:r>
            <a:r>
              <a:rPr dirty="0" sz="2850" spc="-120">
                <a:latin typeface="Arial"/>
                <a:cs typeface="Arial"/>
              </a:rPr>
              <a:t> </a:t>
            </a:r>
            <a:r>
              <a:rPr dirty="0" sz="2850" spc="-45">
                <a:latin typeface="Arial"/>
                <a:cs typeface="Arial"/>
              </a:rPr>
              <a:t>city</a:t>
            </a:r>
            <a:r>
              <a:rPr dirty="0" sz="2850" spc="-114">
                <a:latin typeface="Arial"/>
                <a:cs typeface="Arial"/>
              </a:rPr>
              <a:t> </a:t>
            </a:r>
            <a:r>
              <a:rPr dirty="0" sz="2850" spc="-30">
                <a:latin typeface="Arial"/>
                <a:cs typeface="Arial"/>
              </a:rPr>
              <a:t>of</a:t>
            </a:r>
            <a:r>
              <a:rPr dirty="0" sz="2850" spc="-175">
                <a:latin typeface="Arial"/>
                <a:cs typeface="Arial"/>
              </a:rPr>
              <a:t> </a:t>
            </a:r>
            <a:r>
              <a:rPr dirty="0" sz="2850" spc="-55">
                <a:latin typeface="Arial"/>
                <a:cs typeface="Arial"/>
              </a:rPr>
              <a:t>Thessaloniki</a:t>
            </a:r>
            <a:r>
              <a:rPr dirty="0" sz="2850" spc="-120">
                <a:latin typeface="Arial"/>
                <a:cs typeface="Arial"/>
              </a:rPr>
              <a:t> </a:t>
            </a:r>
            <a:r>
              <a:rPr dirty="0" sz="2850" spc="-50">
                <a:latin typeface="Arial"/>
                <a:cs typeface="Arial"/>
              </a:rPr>
              <a:t>which</a:t>
            </a:r>
            <a:r>
              <a:rPr dirty="0" sz="2850" spc="-114">
                <a:latin typeface="Arial"/>
                <a:cs typeface="Arial"/>
              </a:rPr>
              <a:t> </a:t>
            </a:r>
            <a:r>
              <a:rPr dirty="0" sz="2850" spc="-40">
                <a:latin typeface="Arial"/>
                <a:cs typeface="Arial"/>
              </a:rPr>
              <a:t>had</a:t>
            </a:r>
            <a:r>
              <a:rPr dirty="0" sz="2850" spc="-120">
                <a:latin typeface="Arial"/>
                <a:cs typeface="Arial"/>
              </a:rPr>
              <a:t> </a:t>
            </a:r>
            <a:r>
              <a:rPr dirty="0" sz="2850" spc="-45">
                <a:latin typeface="Arial"/>
                <a:cs typeface="Arial"/>
              </a:rPr>
              <a:t>just</a:t>
            </a:r>
            <a:r>
              <a:rPr dirty="0" sz="2850" spc="-120">
                <a:latin typeface="Arial"/>
                <a:cs typeface="Arial"/>
              </a:rPr>
              <a:t> </a:t>
            </a:r>
            <a:r>
              <a:rPr dirty="0" sz="2850" spc="-50">
                <a:latin typeface="Arial"/>
                <a:cs typeface="Arial"/>
              </a:rPr>
              <a:t>become</a:t>
            </a:r>
            <a:r>
              <a:rPr dirty="0" sz="2850" spc="-114">
                <a:latin typeface="Arial"/>
                <a:cs typeface="Arial"/>
              </a:rPr>
              <a:t> </a:t>
            </a:r>
            <a:r>
              <a:rPr dirty="0" sz="2850" spc="-45">
                <a:latin typeface="Arial"/>
                <a:cs typeface="Arial"/>
              </a:rPr>
              <a:t>part</a:t>
            </a:r>
            <a:r>
              <a:rPr dirty="0" sz="2850" spc="-120">
                <a:latin typeface="Arial"/>
                <a:cs typeface="Arial"/>
              </a:rPr>
              <a:t> </a:t>
            </a:r>
            <a:r>
              <a:rPr dirty="0" sz="2850" spc="-30">
                <a:latin typeface="Arial"/>
                <a:cs typeface="Arial"/>
              </a:rPr>
              <a:t>of</a:t>
            </a:r>
            <a:r>
              <a:rPr dirty="0" sz="2850" spc="-120">
                <a:latin typeface="Arial"/>
                <a:cs typeface="Arial"/>
              </a:rPr>
              <a:t> </a:t>
            </a:r>
            <a:r>
              <a:rPr dirty="0" sz="2850" spc="-60">
                <a:latin typeface="Arial"/>
                <a:cs typeface="Arial"/>
              </a:rPr>
              <a:t>Greece)</a:t>
            </a:r>
            <a:endParaRPr sz="285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805"/>
              </a:spcBef>
              <a:buClr>
                <a:srgbClr val="EE2A24"/>
              </a:buClr>
              <a:buFont typeface="Arial"/>
              <a:buChar char="-"/>
              <a:tabLst>
                <a:tab pos="249554" algn="l"/>
              </a:tabLst>
            </a:pPr>
            <a:r>
              <a:rPr dirty="0" sz="3250" spc="-60">
                <a:latin typeface="Arial"/>
                <a:cs typeface="Arial"/>
              </a:rPr>
              <a:t>Mesopotamia </a:t>
            </a:r>
            <a:r>
              <a:rPr dirty="0" sz="2850" spc="-45">
                <a:latin typeface="Arial"/>
                <a:cs typeface="Arial"/>
              </a:rPr>
              <a:t>(now </a:t>
            </a:r>
            <a:r>
              <a:rPr dirty="0" sz="2850" spc="-50">
                <a:latin typeface="Arial"/>
                <a:cs typeface="Arial"/>
              </a:rPr>
              <a:t>mostly</a:t>
            </a:r>
            <a:r>
              <a:rPr dirty="0" sz="2850" spc="-260">
                <a:latin typeface="Arial"/>
                <a:cs typeface="Arial"/>
              </a:rPr>
              <a:t> </a:t>
            </a:r>
            <a:r>
              <a:rPr dirty="0" sz="2850" spc="-60">
                <a:latin typeface="Arial"/>
                <a:cs typeface="Arial"/>
              </a:rPr>
              <a:t>Iraq)</a:t>
            </a:r>
            <a:endParaRPr sz="285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800"/>
              </a:spcBef>
              <a:buClr>
                <a:srgbClr val="EE2A24"/>
              </a:buClr>
              <a:buFont typeface="Arial"/>
              <a:buChar char="-"/>
              <a:tabLst>
                <a:tab pos="249554" algn="l"/>
              </a:tabLst>
            </a:pPr>
            <a:r>
              <a:rPr dirty="0" sz="3250" spc="-55">
                <a:latin typeface="Arial"/>
                <a:cs typeface="Arial"/>
              </a:rPr>
              <a:t>Persia </a:t>
            </a:r>
            <a:r>
              <a:rPr dirty="0" sz="2850" spc="-45">
                <a:latin typeface="Arial"/>
                <a:cs typeface="Arial"/>
              </a:rPr>
              <a:t>(now </a:t>
            </a:r>
            <a:r>
              <a:rPr dirty="0" sz="2850" spc="-50">
                <a:latin typeface="Arial"/>
                <a:cs typeface="Arial"/>
              </a:rPr>
              <a:t>mostly</a:t>
            </a:r>
            <a:r>
              <a:rPr dirty="0" sz="2850" spc="-265">
                <a:latin typeface="Arial"/>
                <a:cs typeface="Arial"/>
              </a:rPr>
              <a:t> </a:t>
            </a:r>
            <a:r>
              <a:rPr dirty="0" sz="2850" spc="-60">
                <a:latin typeface="Arial"/>
                <a:cs typeface="Arial"/>
              </a:rPr>
              <a:t>Iran)</a:t>
            </a:r>
            <a:endParaRPr sz="285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805"/>
              </a:spcBef>
              <a:buClr>
                <a:srgbClr val="EE2A24"/>
              </a:buClr>
              <a:buFont typeface="Arial"/>
              <a:buChar char="-"/>
              <a:tabLst>
                <a:tab pos="249554" algn="l"/>
              </a:tabLst>
            </a:pPr>
            <a:r>
              <a:rPr dirty="0" sz="3250" spc="-70">
                <a:latin typeface="Arial"/>
                <a:cs typeface="Arial"/>
              </a:rPr>
              <a:t>Switzerland</a:t>
            </a:r>
            <a:endParaRPr sz="325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800"/>
              </a:spcBef>
              <a:buClr>
                <a:srgbClr val="EE2A24"/>
              </a:buClr>
              <a:buFont typeface="Arial"/>
              <a:buChar char="-"/>
              <a:tabLst>
                <a:tab pos="249554" algn="l"/>
              </a:tabLst>
            </a:pPr>
            <a:r>
              <a:rPr dirty="0" sz="3250" spc="-70">
                <a:latin typeface="Arial"/>
                <a:cs typeface="Arial"/>
              </a:rPr>
              <a:t>Egypt</a:t>
            </a:r>
            <a:endParaRPr sz="325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805"/>
              </a:spcBef>
              <a:buClr>
                <a:srgbClr val="EE2A24"/>
              </a:buClr>
              <a:buFont typeface="Arial"/>
              <a:buChar char="-"/>
              <a:tabLst>
                <a:tab pos="249554" algn="l"/>
              </a:tabLst>
            </a:pPr>
            <a:r>
              <a:rPr dirty="0" sz="3250" spc="-60">
                <a:latin typeface="Arial"/>
                <a:cs typeface="Arial"/>
              </a:rPr>
              <a:t>Palestine </a:t>
            </a:r>
            <a:r>
              <a:rPr dirty="0" sz="2850" spc="-45">
                <a:latin typeface="Arial"/>
                <a:cs typeface="Arial"/>
              </a:rPr>
              <a:t>(now </a:t>
            </a:r>
            <a:r>
              <a:rPr dirty="0" sz="2850" spc="-30">
                <a:latin typeface="Arial"/>
                <a:cs typeface="Arial"/>
              </a:rPr>
              <a:t>in </a:t>
            </a:r>
            <a:r>
              <a:rPr dirty="0" sz="2850" spc="-50">
                <a:latin typeface="Arial"/>
                <a:cs typeface="Arial"/>
              </a:rPr>
              <a:t>Israel </a:t>
            </a:r>
            <a:r>
              <a:rPr dirty="0" sz="2850" spc="-40">
                <a:latin typeface="Arial"/>
                <a:cs typeface="Arial"/>
              </a:rPr>
              <a:t>and</a:t>
            </a:r>
            <a:r>
              <a:rPr dirty="0" sz="2850" spc="-520">
                <a:latin typeface="Arial"/>
                <a:cs typeface="Arial"/>
              </a:rPr>
              <a:t> </a:t>
            </a:r>
            <a:r>
              <a:rPr dirty="0" sz="2850" spc="-60">
                <a:latin typeface="Arial"/>
                <a:cs typeface="Arial"/>
              </a:rPr>
              <a:t>Palestine)</a:t>
            </a:r>
            <a:endParaRPr sz="2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1063815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2.2 </a:t>
            </a:r>
            <a:r>
              <a:rPr dirty="0" sz="5500" spc="-100">
                <a:solidFill>
                  <a:srgbClr val="9D1F21"/>
                </a:solidFill>
              </a:rPr>
              <a:t>Mapping support </a:t>
            </a:r>
            <a:r>
              <a:rPr dirty="0" sz="5500" spc="-80">
                <a:solidFill>
                  <a:srgbClr val="9D1F21"/>
                </a:solidFill>
              </a:rPr>
              <a:t>for</a:t>
            </a:r>
            <a:r>
              <a:rPr dirty="0" sz="5500" spc="-67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refugees</a:t>
            </a:r>
            <a:endParaRPr sz="55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1063815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2.2 </a:t>
            </a:r>
            <a:r>
              <a:rPr dirty="0" sz="5500" spc="-100">
                <a:solidFill>
                  <a:srgbClr val="9D1F21"/>
                </a:solidFill>
              </a:rPr>
              <a:t>Mapping support </a:t>
            </a:r>
            <a:r>
              <a:rPr dirty="0" sz="5500" spc="-80">
                <a:solidFill>
                  <a:srgbClr val="9D1F21"/>
                </a:solidFill>
              </a:rPr>
              <a:t>for</a:t>
            </a:r>
            <a:r>
              <a:rPr dirty="0" sz="5500" spc="-67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refugees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729200" y="1741388"/>
            <a:ext cx="11559497" cy="715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1063815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2.2 </a:t>
            </a:r>
            <a:r>
              <a:rPr dirty="0" sz="5500" spc="-100">
                <a:solidFill>
                  <a:srgbClr val="9D1F21"/>
                </a:solidFill>
              </a:rPr>
              <a:t>Mapping support </a:t>
            </a:r>
            <a:r>
              <a:rPr dirty="0" sz="5500" spc="-80">
                <a:solidFill>
                  <a:srgbClr val="9D1F21"/>
                </a:solidFill>
              </a:rPr>
              <a:t>for</a:t>
            </a:r>
            <a:r>
              <a:rPr dirty="0" sz="5500" spc="-67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refugees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913478"/>
            <a:ext cx="11297285" cy="68961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29870" marR="1496060" indent="-217170">
              <a:lnSpc>
                <a:spcPts val="3500"/>
              </a:lnSpc>
              <a:spcBef>
                <a:spcPts val="300"/>
              </a:spcBef>
              <a:buClr>
                <a:srgbClr val="EE2A24"/>
              </a:buClr>
              <a:buChar char="-"/>
              <a:tabLst>
                <a:tab pos="230504" algn="l"/>
              </a:tabLst>
            </a:pPr>
            <a:r>
              <a:rPr dirty="0" sz="3000" spc="-55" b="1">
                <a:latin typeface="Arial"/>
                <a:cs typeface="Arial"/>
              </a:rPr>
              <a:t>Looking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35" b="1">
                <a:latin typeface="Arial"/>
                <a:cs typeface="Arial"/>
              </a:rPr>
              <a:t>at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your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map,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discuss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where</a:t>
            </a:r>
            <a:r>
              <a:rPr dirty="0" sz="3000" spc="-120" b="1">
                <a:latin typeface="Arial"/>
                <a:cs typeface="Arial"/>
              </a:rPr>
              <a:t> </a:t>
            </a:r>
            <a:r>
              <a:rPr dirty="0" sz="3000" spc="-40" b="1">
                <a:latin typeface="Arial"/>
                <a:cs typeface="Arial"/>
              </a:rPr>
              <a:t>was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most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65" b="1">
                <a:latin typeface="Arial"/>
                <a:cs typeface="Arial"/>
              </a:rPr>
              <a:t>support  </a:t>
            </a:r>
            <a:r>
              <a:rPr dirty="0" sz="3000" spc="-50" b="1">
                <a:latin typeface="Arial"/>
                <a:cs typeface="Arial"/>
              </a:rPr>
              <a:t>needed </a:t>
            </a:r>
            <a:r>
              <a:rPr dirty="0" sz="3000" spc="-40" b="1">
                <a:latin typeface="Arial"/>
                <a:cs typeface="Arial"/>
              </a:rPr>
              <a:t>for</a:t>
            </a:r>
            <a:r>
              <a:rPr dirty="0" sz="3000" spc="-195" b="1">
                <a:latin typeface="Arial"/>
                <a:cs typeface="Arial"/>
              </a:rPr>
              <a:t> </a:t>
            </a:r>
            <a:r>
              <a:rPr dirty="0" sz="3000" spc="-65" b="1">
                <a:latin typeface="Arial"/>
                <a:cs typeface="Arial"/>
              </a:rPr>
              <a:t>refugees.</a:t>
            </a:r>
            <a:endParaRPr sz="3000">
              <a:latin typeface="Arial"/>
              <a:cs typeface="Arial"/>
            </a:endParaRPr>
          </a:p>
          <a:p>
            <a:pPr marL="229870" marR="694690" indent="-217170">
              <a:lnSpc>
                <a:spcPts val="3500"/>
              </a:lnSpc>
              <a:spcBef>
                <a:spcPts val="2000"/>
              </a:spcBef>
              <a:buClr>
                <a:srgbClr val="EE2A24"/>
              </a:buClr>
              <a:buChar char="-"/>
              <a:tabLst>
                <a:tab pos="230504" algn="l"/>
              </a:tabLst>
            </a:pPr>
            <a:r>
              <a:rPr dirty="0" sz="3000" spc="-45" b="1">
                <a:latin typeface="Arial"/>
                <a:cs typeface="Arial"/>
              </a:rPr>
              <a:t>What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sort</a:t>
            </a:r>
            <a:r>
              <a:rPr dirty="0" sz="3000" spc="-135" b="1">
                <a:latin typeface="Arial"/>
                <a:cs typeface="Arial"/>
              </a:rPr>
              <a:t> </a:t>
            </a:r>
            <a:r>
              <a:rPr dirty="0" sz="3000" spc="-30" b="1">
                <a:latin typeface="Arial"/>
                <a:cs typeface="Arial"/>
              </a:rPr>
              <a:t>of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help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0" b="1">
                <a:latin typeface="Arial"/>
                <a:cs typeface="Arial"/>
              </a:rPr>
              <a:t>was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most</a:t>
            </a:r>
            <a:r>
              <a:rPr dirty="0" sz="3000" spc="-135" b="1">
                <a:latin typeface="Arial"/>
                <a:cs typeface="Arial"/>
              </a:rPr>
              <a:t> </a:t>
            </a:r>
            <a:r>
              <a:rPr dirty="0" sz="3000" spc="-30" b="1">
                <a:latin typeface="Arial"/>
                <a:cs typeface="Arial"/>
              </a:rPr>
              <a:t>in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demand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from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0" b="1">
                <a:latin typeface="Arial"/>
                <a:cs typeface="Arial"/>
              </a:rPr>
              <a:t>the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information  </a:t>
            </a:r>
            <a:r>
              <a:rPr dirty="0" sz="3000" spc="-45" b="1">
                <a:latin typeface="Arial"/>
                <a:cs typeface="Arial"/>
              </a:rPr>
              <a:t>you have</a:t>
            </a:r>
            <a:r>
              <a:rPr dirty="0" sz="3000" spc="-204" b="1">
                <a:latin typeface="Arial"/>
                <a:cs typeface="Arial"/>
              </a:rPr>
              <a:t> </a:t>
            </a:r>
            <a:r>
              <a:rPr dirty="0" sz="3000" spc="-65" b="1">
                <a:latin typeface="Arial"/>
                <a:cs typeface="Arial"/>
              </a:rPr>
              <a:t>researched?</a:t>
            </a:r>
            <a:endParaRPr sz="30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1800"/>
              </a:spcBef>
              <a:buClr>
                <a:srgbClr val="EE2A24"/>
              </a:buClr>
              <a:buChar char="-"/>
              <a:tabLst>
                <a:tab pos="230504" algn="l"/>
              </a:tabLst>
            </a:pPr>
            <a:r>
              <a:rPr dirty="0" sz="3000" spc="-50" b="1">
                <a:latin typeface="Arial"/>
                <a:cs typeface="Arial"/>
              </a:rPr>
              <a:t>Which </a:t>
            </a:r>
            <a:r>
              <a:rPr dirty="0" sz="3000" spc="-60" b="1">
                <a:latin typeface="Arial"/>
                <a:cs typeface="Arial"/>
              </a:rPr>
              <a:t>refugees </a:t>
            </a:r>
            <a:r>
              <a:rPr dirty="0" sz="3000" spc="-40" b="1">
                <a:latin typeface="Arial"/>
                <a:cs typeface="Arial"/>
              </a:rPr>
              <a:t>had </a:t>
            </a:r>
            <a:r>
              <a:rPr dirty="0" sz="3000" spc="-30" b="1">
                <a:latin typeface="Arial"/>
                <a:cs typeface="Arial"/>
              </a:rPr>
              <a:t>to </a:t>
            </a:r>
            <a:r>
              <a:rPr dirty="0" sz="3000" spc="-50" b="1">
                <a:latin typeface="Arial"/>
                <a:cs typeface="Arial"/>
              </a:rPr>
              <a:t>travel </a:t>
            </a:r>
            <a:r>
              <a:rPr dirty="0" sz="3000" spc="-40" b="1">
                <a:latin typeface="Arial"/>
                <a:cs typeface="Arial"/>
              </a:rPr>
              <a:t>the </a:t>
            </a:r>
            <a:r>
              <a:rPr dirty="0" sz="3000" spc="-55" b="1">
                <a:latin typeface="Arial"/>
                <a:cs typeface="Arial"/>
              </a:rPr>
              <a:t>greatest</a:t>
            </a:r>
            <a:r>
              <a:rPr dirty="0" sz="3000" spc="-590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distances?</a:t>
            </a:r>
            <a:endParaRPr sz="3000">
              <a:latin typeface="Arial"/>
              <a:cs typeface="Arial"/>
            </a:endParaRPr>
          </a:p>
          <a:p>
            <a:pPr marL="229870" marR="2688590" indent="-217170">
              <a:lnSpc>
                <a:spcPts val="3500"/>
              </a:lnSpc>
              <a:spcBef>
                <a:spcPts val="2095"/>
              </a:spcBef>
              <a:buClr>
                <a:srgbClr val="EE2A24"/>
              </a:buClr>
              <a:buChar char="-"/>
              <a:tabLst>
                <a:tab pos="230504" algn="l"/>
              </a:tabLst>
            </a:pPr>
            <a:r>
              <a:rPr dirty="0" sz="3000" spc="-45" b="1">
                <a:latin typeface="Arial"/>
                <a:cs typeface="Arial"/>
              </a:rPr>
              <a:t>How</a:t>
            </a:r>
            <a:r>
              <a:rPr dirty="0" sz="3000" spc="-135" b="1">
                <a:latin typeface="Arial"/>
                <a:cs typeface="Arial"/>
              </a:rPr>
              <a:t> </a:t>
            </a:r>
            <a:r>
              <a:rPr dirty="0" sz="3000" spc="-30" b="1">
                <a:latin typeface="Arial"/>
                <a:cs typeface="Arial"/>
              </a:rPr>
              <a:t>do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you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think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30" b="1">
                <a:latin typeface="Arial"/>
                <a:cs typeface="Arial"/>
              </a:rPr>
              <a:t>it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would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have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felt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30" b="1">
                <a:latin typeface="Arial"/>
                <a:cs typeface="Arial"/>
              </a:rPr>
              <a:t>to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arrive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30" b="1">
                <a:latin typeface="Arial"/>
                <a:cs typeface="Arial"/>
              </a:rPr>
              <a:t>in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b="1">
                <a:latin typeface="Arial"/>
                <a:cs typeface="Arial"/>
              </a:rPr>
              <a:t>a  </a:t>
            </a:r>
            <a:r>
              <a:rPr dirty="0" sz="3000" spc="-60" b="1">
                <a:latin typeface="Arial"/>
                <a:cs typeface="Arial"/>
              </a:rPr>
              <a:t>British </a:t>
            </a:r>
            <a:r>
              <a:rPr dirty="0" sz="3000" spc="-45" b="1">
                <a:latin typeface="Arial"/>
                <a:cs typeface="Arial"/>
              </a:rPr>
              <a:t>Red </a:t>
            </a:r>
            <a:r>
              <a:rPr dirty="0" sz="3000" spc="-55" b="1">
                <a:latin typeface="Arial"/>
                <a:cs typeface="Arial"/>
              </a:rPr>
              <a:t>Cross </a:t>
            </a:r>
            <a:r>
              <a:rPr dirty="0" sz="3000" spc="-60" b="1">
                <a:latin typeface="Arial"/>
                <a:cs typeface="Arial"/>
              </a:rPr>
              <a:t>refugee</a:t>
            </a:r>
            <a:r>
              <a:rPr dirty="0" sz="3000" spc="-345" b="1">
                <a:latin typeface="Arial"/>
                <a:cs typeface="Arial"/>
              </a:rPr>
              <a:t> </a:t>
            </a:r>
            <a:r>
              <a:rPr dirty="0" sz="3000" spc="-65" b="1">
                <a:latin typeface="Arial"/>
                <a:cs typeface="Arial"/>
              </a:rPr>
              <a:t>centre?</a:t>
            </a:r>
            <a:endParaRPr sz="3000">
              <a:latin typeface="Arial"/>
              <a:cs typeface="Arial"/>
            </a:endParaRPr>
          </a:p>
          <a:p>
            <a:pPr marL="229870" marR="1471295" indent="-217170">
              <a:lnSpc>
                <a:spcPts val="3500"/>
              </a:lnSpc>
              <a:spcBef>
                <a:spcPts val="2000"/>
              </a:spcBef>
              <a:buClr>
                <a:srgbClr val="EE2A24"/>
              </a:buClr>
              <a:buChar char="-"/>
              <a:tabLst>
                <a:tab pos="230504" algn="l"/>
              </a:tabLst>
            </a:pPr>
            <a:r>
              <a:rPr dirty="0" sz="3000" spc="-45" b="1">
                <a:latin typeface="Arial"/>
                <a:cs typeface="Arial"/>
              </a:rPr>
              <a:t>How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30" b="1">
                <a:latin typeface="Arial"/>
                <a:cs typeface="Arial"/>
              </a:rPr>
              <a:t>do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you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50" b="1">
                <a:latin typeface="Arial"/>
                <a:cs typeface="Arial"/>
              </a:rPr>
              <a:t>think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40" b="1">
                <a:latin typeface="Arial"/>
                <a:cs typeface="Arial"/>
              </a:rPr>
              <a:t>the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refugees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might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have</a:t>
            </a:r>
            <a:r>
              <a:rPr dirty="0" sz="3000" spc="-120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been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feeling  </a:t>
            </a:r>
            <a:r>
              <a:rPr dirty="0" sz="3000" spc="-45" b="1">
                <a:latin typeface="Arial"/>
                <a:cs typeface="Arial"/>
              </a:rPr>
              <a:t>when they</a:t>
            </a:r>
            <a:r>
              <a:rPr dirty="0" sz="3000" spc="-200" b="1">
                <a:latin typeface="Arial"/>
                <a:cs typeface="Arial"/>
              </a:rPr>
              <a:t> </a:t>
            </a:r>
            <a:r>
              <a:rPr dirty="0" sz="3000" spc="-65" b="1">
                <a:latin typeface="Arial"/>
                <a:cs typeface="Arial"/>
              </a:rPr>
              <a:t>arrived?</a:t>
            </a:r>
            <a:endParaRPr sz="3000">
              <a:latin typeface="Arial"/>
              <a:cs typeface="Arial"/>
            </a:endParaRPr>
          </a:p>
          <a:p>
            <a:pPr marL="229870" indent="-217170">
              <a:lnSpc>
                <a:spcPct val="100000"/>
              </a:lnSpc>
              <a:spcBef>
                <a:spcPts val="1800"/>
              </a:spcBef>
              <a:buClr>
                <a:srgbClr val="EE2A24"/>
              </a:buClr>
              <a:buChar char="-"/>
              <a:tabLst>
                <a:tab pos="230504" algn="l"/>
              </a:tabLst>
            </a:pPr>
            <a:r>
              <a:rPr dirty="0" sz="3000" spc="-45" b="1">
                <a:latin typeface="Arial"/>
                <a:cs typeface="Arial"/>
              </a:rPr>
              <a:t>How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might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40" b="1">
                <a:latin typeface="Arial"/>
                <a:cs typeface="Arial"/>
              </a:rPr>
              <a:t>the</a:t>
            </a:r>
            <a:r>
              <a:rPr dirty="0" sz="3000" spc="-120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volunteers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0" b="1">
                <a:latin typeface="Arial"/>
                <a:cs typeface="Arial"/>
              </a:rPr>
              <a:t>who</a:t>
            </a:r>
            <a:r>
              <a:rPr dirty="0" sz="3000" spc="-120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supported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refugees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have</a:t>
            </a:r>
            <a:r>
              <a:rPr dirty="0" sz="3000" spc="-120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felt?</a:t>
            </a:r>
            <a:endParaRPr sz="3000">
              <a:latin typeface="Arial"/>
              <a:cs typeface="Arial"/>
            </a:endParaRPr>
          </a:p>
          <a:p>
            <a:pPr marL="229870" marR="5080" indent="-217170">
              <a:lnSpc>
                <a:spcPts val="3500"/>
              </a:lnSpc>
              <a:spcBef>
                <a:spcPts val="2100"/>
              </a:spcBef>
              <a:buClr>
                <a:srgbClr val="EE2A24"/>
              </a:buClr>
              <a:buChar char="-"/>
              <a:tabLst>
                <a:tab pos="230504" algn="l"/>
              </a:tabLst>
            </a:pPr>
            <a:r>
              <a:rPr dirty="0" sz="3000" spc="-45" b="1">
                <a:latin typeface="Arial"/>
                <a:cs typeface="Arial"/>
              </a:rPr>
              <a:t>What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learning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can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you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take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from</a:t>
            </a:r>
            <a:r>
              <a:rPr dirty="0" sz="3000" spc="-130" b="1">
                <a:latin typeface="Arial"/>
                <a:cs typeface="Arial"/>
              </a:rPr>
              <a:t> </a:t>
            </a:r>
            <a:r>
              <a:rPr dirty="0" sz="3000" spc="-45" b="1">
                <a:latin typeface="Arial"/>
                <a:cs typeface="Arial"/>
              </a:rPr>
              <a:t>this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30" b="1">
                <a:latin typeface="Arial"/>
                <a:cs typeface="Arial"/>
              </a:rPr>
              <a:t>to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55" b="1">
                <a:latin typeface="Arial"/>
                <a:cs typeface="Arial"/>
              </a:rPr>
              <a:t>understand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40" b="1">
                <a:latin typeface="Arial"/>
                <a:cs typeface="Arial"/>
              </a:rPr>
              <a:t>how</a:t>
            </a:r>
            <a:r>
              <a:rPr dirty="0" sz="3000" spc="-125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people  </a:t>
            </a:r>
            <a:r>
              <a:rPr dirty="0" sz="3000" spc="-45" b="1">
                <a:latin typeface="Arial"/>
                <a:cs typeface="Arial"/>
              </a:rPr>
              <a:t>from </a:t>
            </a:r>
            <a:r>
              <a:rPr dirty="0" sz="3000" spc="-60" b="1">
                <a:latin typeface="Arial"/>
                <a:cs typeface="Arial"/>
              </a:rPr>
              <a:t>refugee </a:t>
            </a:r>
            <a:r>
              <a:rPr dirty="0" sz="3000" spc="-55" b="1">
                <a:latin typeface="Arial"/>
                <a:cs typeface="Arial"/>
              </a:rPr>
              <a:t>backgrounds might </a:t>
            </a:r>
            <a:r>
              <a:rPr dirty="0" sz="3000" spc="-45" b="1">
                <a:latin typeface="Arial"/>
                <a:cs typeface="Arial"/>
              </a:rPr>
              <a:t>feel</a:t>
            </a:r>
            <a:r>
              <a:rPr dirty="0" sz="3000" spc="-405" b="1">
                <a:latin typeface="Arial"/>
                <a:cs typeface="Arial"/>
              </a:rPr>
              <a:t> </a:t>
            </a:r>
            <a:r>
              <a:rPr dirty="0" sz="3000" spc="-60" b="1">
                <a:latin typeface="Arial"/>
                <a:cs typeface="Arial"/>
              </a:rPr>
              <a:t>today?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793369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2.3 </a:t>
            </a:r>
            <a:r>
              <a:rPr dirty="0" sz="5500" spc="-105">
                <a:solidFill>
                  <a:srgbClr val="9D1F21"/>
                </a:solidFill>
              </a:rPr>
              <a:t>Modern-day</a:t>
            </a:r>
            <a:r>
              <a:rPr dirty="0" sz="5500" spc="-434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refugees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858279"/>
            <a:ext cx="11581765" cy="616585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346075" marR="2893060" indent="-333375">
              <a:lnSpc>
                <a:spcPts val="5320"/>
              </a:lnSpc>
              <a:spcBef>
                <a:spcPts val="440"/>
              </a:spcBef>
              <a:buClr>
                <a:srgbClr val="EE2A24"/>
              </a:buClr>
              <a:buChar char="-"/>
              <a:tabLst>
                <a:tab pos="346710" algn="l"/>
              </a:tabLst>
            </a:pPr>
            <a:r>
              <a:rPr dirty="0" sz="4600" spc="-80" b="1">
                <a:latin typeface="Arial"/>
                <a:cs typeface="Arial"/>
              </a:rPr>
              <a:t>Which </a:t>
            </a:r>
            <a:r>
              <a:rPr dirty="0" sz="4600" spc="-85" b="1">
                <a:latin typeface="Arial"/>
                <a:cs typeface="Arial"/>
              </a:rPr>
              <a:t>region/s </a:t>
            </a:r>
            <a:r>
              <a:rPr dirty="0" sz="4600" spc="-50" b="1">
                <a:latin typeface="Arial"/>
                <a:cs typeface="Arial"/>
              </a:rPr>
              <a:t>of </a:t>
            </a:r>
            <a:r>
              <a:rPr dirty="0" sz="4600" spc="-65" b="1">
                <a:latin typeface="Arial"/>
                <a:cs typeface="Arial"/>
              </a:rPr>
              <a:t>the </a:t>
            </a:r>
            <a:r>
              <a:rPr dirty="0" sz="4600" spc="-80" b="1">
                <a:latin typeface="Arial"/>
                <a:cs typeface="Arial"/>
              </a:rPr>
              <a:t>world</a:t>
            </a:r>
            <a:r>
              <a:rPr dirty="0" sz="4600" spc="-695" b="1">
                <a:latin typeface="Arial"/>
                <a:cs typeface="Arial"/>
              </a:rPr>
              <a:t> </a:t>
            </a:r>
            <a:r>
              <a:rPr dirty="0" sz="4600" spc="-100" b="1">
                <a:latin typeface="Arial"/>
                <a:cs typeface="Arial"/>
              </a:rPr>
              <a:t>are  </a:t>
            </a:r>
            <a:r>
              <a:rPr dirty="0" sz="4600" spc="-75" b="1">
                <a:latin typeface="Arial"/>
                <a:cs typeface="Arial"/>
              </a:rPr>
              <a:t>most </a:t>
            </a:r>
            <a:r>
              <a:rPr dirty="0" sz="4600" spc="-85" b="1">
                <a:latin typeface="Arial"/>
                <a:cs typeface="Arial"/>
              </a:rPr>
              <a:t>refugees </a:t>
            </a:r>
            <a:r>
              <a:rPr dirty="0" sz="4600" spc="-90" b="1">
                <a:latin typeface="Arial"/>
                <a:cs typeface="Arial"/>
              </a:rPr>
              <a:t>currently</a:t>
            </a:r>
            <a:r>
              <a:rPr dirty="0" sz="4600" spc="-420" b="1">
                <a:latin typeface="Arial"/>
                <a:cs typeface="Arial"/>
              </a:rPr>
              <a:t> </a:t>
            </a:r>
            <a:r>
              <a:rPr dirty="0" sz="4600" spc="-100" b="1">
                <a:latin typeface="Arial"/>
                <a:cs typeface="Arial"/>
              </a:rPr>
              <a:t>in?</a:t>
            </a:r>
            <a:endParaRPr sz="4600">
              <a:latin typeface="Arial"/>
              <a:cs typeface="Arial"/>
            </a:endParaRPr>
          </a:p>
          <a:p>
            <a:pPr marL="346075" indent="-333375">
              <a:lnSpc>
                <a:spcPct val="100000"/>
              </a:lnSpc>
              <a:spcBef>
                <a:spcPts val="3295"/>
              </a:spcBef>
              <a:buClr>
                <a:srgbClr val="EE2A24"/>
              </a:buClr>
              <a:buChar char="-"/>
              <a:tabLst>
                <a:tab pos="346710" algn="l"/>
              </a:tabLst>
            </a:pPr>
            <a:r>
              <a:rPr dirty="0" sz="4600" spc="-80" b="1">
                <a:latin typeface="Arial"/>
                <a:cs typeface="Arial"/>
              </a:rPr>
              <a:t>Where </a:t>
            </a:r>
            <a:r>
              <a:rPr dirty="0" sz="4600" spc="-50" b="1">
                <a:latin typeface="Arial"/>
                <a:cs typeface="Arial"/>
              </a:rPr>
              <a:t>do </a:t>
            </a:r>
            <a:r>
              <a:rPr dirty="0" sz="4600" spc="-75" b="1">
                <a:latin typeface="Arial"/>
                <a:cs typeface="Arial"/>
              </a:rPr>
              <a:t>most </a:t>
            </a:r>
            <a:r>
              <a:rPr dirty="0" sz="4600" spc="-50" b="1">
                <a:latin typeface="Arial"/>
                <a:cs typeface="Arial"/>
              </a:rPr>
              <a:t>of </a:t>
            </a:r>
            <a:r>
              <a:rPr dirty="0" sz="4600" spc="-65" b="1">
                <a:latin typeface="Arial"/>
                <a:cs typeface="Arial"/>
              </a:rPr>
              <a:t>the </a:t>
            </a:r>
            <a:r>
              <a:rPr dirty="0" sz="4600" spc="-85" b="1">
                <a:latin typeface="Arial"/>
                <a:cs typeface="Arial"/>
              </a:rPr>
              <a:t>refugees</a:t>
            </a:r>
            <a:r>
              <a:rPr dirty="0" sz="4600" spc="-819" b="1">
                <a:latin typeface="Arial"/>
                <a:cs typeface="Arial"/>
              </a:rPr>
              <a:t> </a:t>
            </a:r>
            <a:r>
              <a:rPr dirty="0" sz="4600" spc="-100" b="1">
                <a:latin typeface="Arial"/>
                <a:cs typeface="Arial"/>
              </a:rPr>
              <a:t>go?</a:t>
            </a:r>
            <a:endParaRPr sz="4600">
              <a:latin typeface="Arial"/>
              <a:cs typeface="Arial"/>
            </a:endParaRPr>
          </a:p>
          <a:p>
            <a:pPr marL="346075" marR="5080" indent="-333375">
              <a:lnSpc>
                <a:spcPts val="5320"/>
              </a:lnSpc>
              <a:spcBef>
                <a:spcPts val="3775"/>
              </a:spcBef>
              <a:buClr>
                <a:srgbClr val="EE2A24"/>
              </a:buClr>
              <a:buChar char="-"/>
              <a:tabLst>
                <a:tab pos="346710" algn="l"/>
              </a:tabLst>
            </a:pPr>
            <a:r>
              <a:rPr dirty="0" sz="4600" spc="-50" b="1">
                <a:latin typeface="Arial"/>
                <a:cs typeface="Arial"/>
              </a:rPr>
              <a:t>Do </a:t>
            </a:r>
            <a:r>
              <a:rPr dirty="0" sz="4600" spc="-85" b="1">
                <a:latin typeface="Arial"/>
                <a:cs typeface="Arial"/>
              </a:rPr>
              <a:t>refugees spread evenly </a:t>
            </a:r>
            <a:r>
              <a:rPr dirty="0" sz="4600" spc="-50" b="1">
                <a:latin typeface="Arial"/>
                <a:cs typeface="Arial"/>
              </a:rPr>
              <a:t>in</a:t>
            </a:r>
            <a:r>
              <a:rPr dirty="0" sz="4600" spc="-780" b="1">
                <a:latin typeface="Arial"/>
                <a:cs typeface="Arial"/>
              </a:rPr>
              <a:t> </a:t>
            </a:r>
            <a:r>
              <a:rPr dirty="0" sz="4600" spc="-100" b="1">
                <a:latin typeface="Arial"/>
                <a:cs typeface="Arial"/>
              </a:rPr>
              <a:t>surrounding  </a:t>
            </a:r>
            <a:r>
              <a:rPr dirty="0" sz="4600" spc="-50" b="1">
                <a:latin typeface="Arial"/>
                <a:cs typeface="Arial"/>
              </a:rPr>
              <a:t>or </a:t>
            </a:r>
            <a:r>
              <a:rPr dirty="0" sz="4600" spc="-85" b="1">
                <a:latin typeface="Arial"/>
                <a:cs typeface="Arial"/>
              </a:rPr>
              <a:t>nearby</a:t>
            </a:r>
            <a:r>
              <a:rPr dirty="0" sz="4600" spc="-325" b="1">
                <a:latin typeface="Arial"/>
                <a:cs typeface="Arial"/>
              </a:rPr>
              <a:t> </a:t>
            </a:r>
            <a:r>
              <a:rPr dirty="0" sz="4600" spc="-100" b="1">
                <a:latin typeface="Arial"/>
                <a:cs typeface="Arial"/>
              </a:rPr>
              <a:t>countries?</a:t>
            </a:r>
            <a:endParaRPr sz="4600">
              <a:latin typeface="Arial"/>
              <a:cs typeface="Arial"/>
            </a:endParaRPr>
          </a:p>
          <a:p>
            <a:pPr marL="346075" marR="2256790" indent="-333375">
              <a:lnSpc>
                <a:spcPts val="5320"/>
              </a:lnSpc>
              <a:spcBef>
                <a:spcPts val="3635"/>
              </a:spcBef>
              <a:buClr>
                <a:srgbClr val="EE2A24"/>
              </a:buClr>
              <a:buChar char="-"/>
              <a:tabLst>
                <a:tab pos="346710" algn="l"/>
              </a:tabLst>
            </a:pPr>
            <a:r>
              <a:rPr dirty="0" sz="4600" spc="-80" b="1">
                <a:latin typeface="Arial"/>
                <a:cs typeface="Arial"/>
              </a:rPr>
              <a:t>Which </a:t>
            </a:r>
            <a:r>
              <a:rPr dirty="0" sz="4600" spc="-95" b="1">
                <a:latin typeface="Arial"/>
                <a:cs typeface="Arial"/>
              </a:rPr>
              <a:t>countries/regions </a:t>
            </a:r>
            <a:r>
              <a:rPr dirty="0" sz="4600" spc="-75" b="1">
                <a:latin typeface="Arial"/>
                <a:cs typeface="Arial"/>
              </a:rPr>
              <a:t>have</a:t>
            </a:r>
            <a:r>
              <a:rPr dirty="0" sz="4600" spc="-370" b="1">
                <a:latin typeface="Arial"/>
                <a:cs typeface="Arial"/>
              </a:rPr>
              <a:t> </a:t>
            </a:r>
            <a:r>
              <a:rPr dirty="0" sz="4600" spc="-100" b="1">
                <a:latin typeface="Arial"/>
                <a:cs typeface="Arial"/>
              </a:rPr>
              <a:t>the  </a:t>
            </a:r>
            <a:r>
              <a:rPr dirty="0" sz="4600" spc="-75" b="1">
                <a:latin typeface="Arial"/>
                <a:cs typeface="Arial"/>
              </a:rPr>
              <a:t>most </a:t>
            </a:r>
            <a:r>
              <a:rPr dirty="0" sz="4600" spc="-85" b="1">
                <a:latin typeface="Arial"/>
                <a:cs typeface="Arial"/>
              </a:rPr>
              <a:t>refugees </a:t>
            </a:r>
            <a:r>
              <a:rPr dirty="0" sz="4600" spc="-50" b="1">
                <a:latin typeface="Arial"/>
                <a:cs typeface="Arial"/>
              </a:rPr>
              <a:t>at </a:t>
            </a:r>
            <a:r>
              <a:rPr dirty="0" sz="4600" spc="-65" b="1">
                <a:latin typeface="Arial"/>
                <a:cs typeface="Arial"/>
              </a:rPr>
              <a:t>the</a:t>
            </a:r>
            <a:r>
              <a:rPr dirty="0" sz="4600" spc="-570" b="1">
                <a:latin typeface="Arial"/>
                <a:cs typeface="Arial"/>
              </a:rPr>
              <a:t> </a:t>
            </a:r>
            <a:r>
              <a:rPr dirty="0" sz="4600" spc="-100" b="1">
                <a:latin typeface="Arial"/>
                <a:cs typeface="Arial"/>
              </a:rPr>
              <a:t>moment?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98" y="518889"/>
            <a:ext cx="8271509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114">
                <a:solidFill>
                  <a:srgbClr val="9D1F21"/>
                </a:solidFill>
              </a:rPr>
              <a:t>Voluntary </a:t>
            </a:r>
            <a:r>
              <a:rPr dirty="0" sz="5200" spc="-75">
                <a:solidFill>
                  <a:srgbClr val="9D1F21"/>
                </a:solidFill>
              </a:rPr>
              <a:t>Aid</a:t>
            </a:r>
            <a:r>
              <a:rPr dirty="0" sz="5200" spc="-575">
                <a:solidFill>
                  <a:srgbClr val="9D1F21"/>
                </a:solidFill>
              </a:rPr>
              <a:t> </a:t>
            </a:r>
            <a:r>
              <a:rPr dirty="0" sz="5200" spc="-105">
                <a:solidFill>
                  <a:srgbClr val="9D1F21"/>
                </a:solidFill>
              </a:rPr>
              <a:t>Detachments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698500" y="1904508"/>
            <a:ext cx="8208009" cy="61595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0"/>
              </a:spcBef>
            </a:pPr>
            <a:r>
              <a:rPr dirty="0" sz="3500" spc="-120">
                <a:latin typeface="Arial"/>
                <a:cs typeface="Arial"/>
              </a:rPr>
              <a:t>VADs </a:t>
            </a:r>
            <a:r>
              <a:rPr dirty="0" sz="3500" spc="-60">
                <a:latin typeface="Arial"/>
                <a:cs typeface="Arial"/>
              </a:rPr>
              <a:t>were </a:t>
            </a:r>
            <a:r>
              <a:rPr dirty="0" sz="3500" spc="-65">
                <a:latin typeface="Arial"/>
                <a:cs typeface="Arial"/>
              </a:rPr>
              <a:t>single-sex </a:t>
            </a:r>
            <a:r>
              <a:rPr dirty="0" sz="3500" spc="-60" b="1">
                <a:latin typeface="Arial"/>
                <a:cs typeface="Arial"/>
              </a:rPr>
              <a:t>units </a:t>
            </a:r>
            <a:r>
              <a:rPr dirty="0" sz="3500" spc="-35" b="1">
                <a:latin typeface="Arial"/>
                <a:cs typeface="Arial"/>
              </a:rPr>
              <a:t>of</a:t>
            </a:r>
            <a:r>
              <a:rPr dirty="0" sz="3500" spc="-415" b="1">
                <a:latin typeface="Arial"/>
                <a:cs typeface="Arial"/>
              </a:rPr>
              <a:t> </a:t>
            </a:r>
            <a:r>
              <a:rPr dirty="0" sz="3500" spc="-70" b="1">
                <a:latin typeface="Arial"/>
                <a:cs typeface="Arial"/>
              </a:rPr>
              <a:t>volunteers</a:t>
            </a:r>
            <a:r>
              <a:rPr dirty="0" sz="3500" spc="-70">
                <a:latin typeface="Arial"/>
                <a:cs typeface="Arial"/>
              </a:rPr>
              <a:t>.  </a:t>
            </a:r>
            <a:r>
              <a:rPr dirty="0" sz="3500">
                <a:latin typeface="Arial"/>
                <a:cs typeface="Arial"/>
              </a:rPr>
              <a:t>A </a:t>
            </a:r>
            <a:r>
              <a:rPr dirty="0" sz="3500" spc="-60">
                <a:latin typeface="Arial"/>
                <a:cs typeface="Arial"/>
              </a:rPr>
              <a:t>male unit </a:t>
            </a:r>
            <a:r>
              <a:rPr dirty="0" sz="3500" spc="-50">
                <a:latin typeface="Arial"/>
                <a:cs typeface="Arial"/>
              </a:rPr>
              <a:t>had </a:t>
            </a:r>
            <a:r>
              <a:rPr dirty="0" sz="3500" spc="-65">
                <a:latin typeface="Arial"/>
                <a:cs typeface="Arial"/>
              </a:rPr>
              <a:t>around </a:t>
            </a:r>
            <a:r>
              <a:rPr dirty="0" sz="3500" spc="-40">
                <a:latin typeface="Arial"/>
                <a:cs typeface="Arial"/>
              </a:rPr>
              <a:t>40 </a:t>
            </a:r>
            <a:r>
              <a:rPr dirty="0" sz="3500" spc="-65">
                <a:latin typeface="Arial"/>
                <a:cs typeface="Arial"/>
              </a:rPr>
              <a:t>volunteers. </a:t>
            </a:r>
            <a:r>
              <a:rPr dirty="0" sz="3500">
                <a:latin typeface="Arial"/>
                <a:cs typeface="Arial"/>
              </a:rPr>
              <a:t>A  </a:t>
            </a:r>
            <a:r>
              <a:rPr dirty="0" sz="3500" spc="-60">
                <a:latin typeface="Arial"/>
                <a:cs typeface="Arial"/>
              </a:rPr>
              <a:t>female unit </a:t>
            </a:r>
            <a:r>
              <a:rPr dirty="0" sz="3500" spc="-50">
                <a:latin typeface="Arial"/>
                <a:cs typeface="Arial"/>
              </a:rPr>
              <a:t>had </a:t>
            </a:r>
            <a:r>
              <a:rPr dirty="0" sz="3500" spc="-40">
                <a:latin typeface="Arial"/>
                <a:cs typeface="Arial"/>
              </a:rPr>
              <a:t>20 </a:t>
            </a:r>
            <a:r>
              <a:rPr dirty="0" sz="3500" spc="-65">
                <a:latin typeface="Arial"/>
                <a:cs typeface="Arial"/>
              </a:rPr>
              <a:t>volunteers </a:t>
            </a:r>
            <a:r>
              <a:rPr dirty="0" sz="3500" spc="-50">
                <a:latin typeface="Arial"/>
                <a:cs typeface="Arial"/>
              </a:rPr>
              <a:t>and </a:t>
            </a:r>
            <a:r>
              <a:rPr dirty="0" sz="3500">
                <a:latin typeface="Arial"/>
                <a:cs typeface="Arial"/>
              </a:rPr>
              <a:t>3</a:t>
            </a:r>
            <a:r>
              <a:rPr dirty="0" sz="3500" spc="-700">
                <a:latin typeface="Arial"/>
                <a:cs typeface="Arial"/>
              </a:rPr>
              <a:t> </a:t>
            </a:r>
            <a:r>
              <a:rPr dirty="0" sz="3500" spc="-85">
                <a:latin typeface="Arial"/>
                <a:cs typeface="Arial"/>
              </a:rPr>
              <a:t>staff.</a:t>
            </a:r>
            <a:endParaRPr sz="3500">
              <a:latin typeface="Arial"/>
              <a:cs typeface="Arial"/>
            </a:endParaRPr>
          </a:p>
          <a:p>
            <a:pPr marL="12700" marR="86360">
              <a:lnSpc>
                <a:spcPts val="4000"/>
              </a:lnSpc>
              <a:spcBef>
                <a:spcPts val="2000"/>
              </a:spcBef>
            </a:pPr>
            <a:r>
              <a:rPr dirty="0" sz="3500" spc="-135">
                <a:latin typeface="Arial"/>
                <a:cs typeface="Arial"/>
              </a:rPr>
              <a:t>VAD </a:t>
            </a:r>
            <a:r>
              <a:rPr dirty="0" sz="3500" spc="-65">
                <a:latin typeface="Arial"/>
                <a:cs typeface="Arial"/>
              </a:rPr>
              <a:t>became </a:t>
            </a: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70">
                <a:latin typeface="Arial"/>
                <a:cs typeface="Arial"/>
              </a:rPr>
              <a:t>nickname </a:t>
            </a:r>
            <a:r>
              <a:rPr dirty="0" sz="3500" spc="-50">
                <a:latin typeface="Arial"/>
                <a:cs typeface="Arial"/>
              </a:rPr>
              <a:t>for </a:t>
            </a:r>
            <a:r>
              <a:rPr dirty="0" sz="3500">
                <a:latin typeface="Arial"/>
                <a:cs typeface="Arial"/>
              </a:rPr>
              <a:t>a</a:t>
            </a:r>
            <a:r>
              <a:rPr dirty="0" sz="3500" spc="-690">
                <a:latin typeface="Arial"/>
                <a:cs typeface="Arial"/>
              </a:rPr>
              <a:t> </a:t>
            </a:r>
            <a:r>
              <a:rPr dirty="0" sz="3500" spc="-60">
                <a:latin typeface="Arial"/>
                <a:cs typeface="Arial"/>
              </a:rPr>
              <a:t>unit, </a:t>
            </a:r>
            <a:r>
              <a:rPr dirty="0" sz="3500" spc="-50">
                <a:latin typeface="Arial"/>
                <a:cs typeface="Arial"/>
              </a:rPr>
              <a:t>but </a:t>
            </a:r>
            <a:r>
              <a:rPr dirty="0" sz="3500">
                <a:latin typeface="Arial"/>
                <a:cs typeface="Arial"/>
              </a:rPr>
              <a:t>a  </a:t>
            </a:r>
            <a:r>
              <a:rPr dirty="0" sz="3500" spc="-60">
                <a:latin typeface="Arial"/>
                <a:cs typeface="Arial"/>
              </a:rPr>
              <a:t>single </a:t>
            </a:r>
            <a:r>
              <a:rPr dirty="0" sz="3500" spc="-65">
                <a:latin typeface="Arial"/>
                <a:cs typeface="Arial"/>
              </a:rPr>
              <a:t>volunteer </a:t>
            </a:r>
            <a:r>
              <a:rPr dirty="0" sz="3500" spc="-50">
                <a:latin typeface="Arial"/>
                <a:cs typeface="Arial"/>
              </a:rPr>
              <a:t>was </a:t>
            </a:r>
            <a:r>
              <a:rPr dirty="0" sz="3500" spc="-60">
                <a:latin typeface="Arial"/>
                <a:cs typeface="Arial"/>
              </a:rPr>
              <a:t>also known </a:t>
            </a:r>
            <a:r>
              <a:rPr dirty="0" sz="3500" spc="-40">
                <a:latin typeface="Arial"/>
                <a:cs typeface="Arial"/>
              </a:rPr>
              <a:t>as </a:t>
            </a:r>
            <a:r>
              <a:rPr dirty="0" sz="3500">
                <a:latin typeface="Arial"/>
                <a:cs typeface="Arial"/>
              </a:rPr>
              <a:t>a</a:t>
            </a:r>
            <a:r>
              <a:rPr dirty="0" sz="3500" spc="-690">
                <a:latin typeface="Arial"/>
                <a:cs typeface="Arial"/>
              </a:rPr>
              <a:t> </a:t>
            </a:r>
            <a:r>
              <a:rPr dirty="0" sz="3500" spc="-135">
                <a:latin typeface="Arial"/>
                <a:cs typeface="Arial"/>
              </a:rPr>
              <a:t>VAD.</a:t>
            </a:r>
            <a:endParaRPr sz="3500">
              <a:latin typeface="Arial"/>
              <a:cs typeface="Arial"/>
            </a:endParaRPr>
          </a:p>
          <a:p>
            <a:pPr marL="12700" marR="536575">
              <a:lnSpc>
                <a:spcPts val="4000"/>
              </a:lnSpc>
              <a:spcBef>
                <a:spcPts val="2000"/>
              </a:spcBef>
            </a:pPr>
            <a:r>
              <a:rPr dirty="0" sz="3500" spc="-35">
                <a:latin typeface="Arial"/>
                <a:cs typeface="Arial"/>
              </a:rPr>
              <a:t>By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the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end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40">
                <a:latin typeface="Arial"/>
                <a:cs typeface="Arial"/>
              </a:rPr>
              <a:t>of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the</a:t>
            </a:r>
            <a:r>
              <a:rPr dirty="0" sz="3500" spc="-140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war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40">
                <a:latin typeface="Arial"/>
                <a:cs typeface="Arial"/>
              </a:rPr>
              <a:t>in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60">
                <a:latin typeface="Arial"/>
                <a:cs typeface="Arial"/>
              </a:rPr>
              <a:t>1918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60">
                <a:latin typeface="Arial"/>
                <a:cs typeface="Arial"/>
              </a:rPr>
              <a:t>there</a:t>
            </a:r>
            <a:r>
              <a:rPr dirty="0" sz="3500" spc="-14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were  </a:t>
            </a:r>
            <a:r>
              <a:rPr dirty="0" sz="3500" spc="-55" b="1">
                <a:latin typeface="Arial"/>
                <a:cs typeface="Arial"/>
              </a:rPr>
              <a:t>over </a:t>
            </a:r>
            <a:r>
              <a:rPr dirty="0" sz="3500" spc="-65" b="1">
                <a:latin typeface="Arial"/>
                <a:cs typeface="Arial"/>
              </a:rPr>
              <a:t>90,000 </a:t>
            </a:r>
            <a:r>
              <a:rPr dirty="0" sz="3500" spc="-65">
                <a:latin typeface="Arial"/>
                <a:cs typeface="Arial"/>
              </a:rPr>
              <a:t>volunteers across </a:t>
            </a:r>
            <a:r>
              <a:rPr dirty="0" sz="3500" spc="-70">
                <a:latin typeface="Arial"/>
                <a:cs typeface="Arial"/>
              </a:rPr>
              <a:t>Britain,  </a:t>
            </a:r>
            <a:r>
              <a:rPr dirty="0" sz="3500" spc="-60">
                <a:latin typeface="Arial"/>
                <a:cs typeface="Arial"/>
              </a:rPr>
              <a:t>Europe </a:t>
            </a:r>
            <a:r>
              <a:rPr dirty="0" sz="3500" spc="-50">
                <a:latin typeface="Arial"/>
                <a:cs typeface="Arial"/>
              </a:rPr>
              <a:t>and the </a:t>
            </a:r>
            <a:r>
              <a:rPr dirty="0" sz="3500" spc="-65">
                <a:latin typeface="Arial"/>
                <a:cs typeface="Arial"/>
              </a:rPr>
              <a:t>Middle</a:t>
            </a:r>
            <a:r>
              <a:rPr dirty="0" sz="3500" spc="-420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East.</a:t>
            </a:r>
            <a:endParaRPr sz="3500">
              <a:latin typeface="Arial"/>
              <a:cs typeface="Arial"/>
            </a:endParaRPr>
          </a:p>
          <a:p>
            <a:pPr marL="12700" marR="1359535">
              <a:lnSpc>
                <a:spcPts val="4500"/>
              </a:lnSpc>
              <a:spcBef>
                <a:spcPts val="3100"/>
              </a:spcBef>
            </a:pPr>
            <a:r>
              <a:rPr dirty="0" sz="4000" spc="-60" b="1">
                <a:solidFill>
                  <a:srgbClr val="EE2A24"/>
                </a:solidFill>
                <a:latin typeface="Arial"/>
                <a:cs typeface="Arial"/>
              </a:rPr>
              <a:t>What </a:t>
            </a:r>
            <a:r>
              <a:rPr dirty="0" sz="4000" spc="-40" b="1">
                <a:solidFill>
                  <a:srgbClr val="EE2A24"/>
                </a:solidFill>
                <a:latin typeface="Arial"/>
                <a:cs typeface="Arial"/>
              </a:rPr>
              <a:t>do </a:t>
            </a:r>
            <a:r>
              <a:rPr dirty="0" sz="4000" spc="-60" b="1">
                <a:solidFill>
                  <a:srgbClr val="EE2A24"/>
                </a:solidFill>
                <a:latin typeface="Arial"/>
                <a:cs typeface="Arial"/>
              </a:rPr>
              <a:t>you </a:t>
            </a:r>
            <a:r>
              <a:rPr dirty="0" sz="4000" spc="-70" b="1">
                <a:solidFill>
                  <a:srgbClr val="EE2A24"/>
                </a:solidFill>
                <a:latin typeface="Arial"/>
                <a:cs typeface="Arial"/>
              </a:rPr>
              <a:t>think</a:t>
            </a:r>
            <a:r>
              <a:rPr dirty="0" sz="4000" spc="-565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85" b="1">
                <a:solidFill>
                  <a:srgbClr val="EE2A24"/>
                </a:solidFill>
                <a:latin typeface="Arial"/>
                <a:cs typeface="Arial"/>
              </a:rPr>
              <a:t>volunteers  </a:t>
            </a:r>
            <a:r>
              <a:rPr dirty="0" sz="4000" spc="-55" b="1">
                <a:solidFill>
                  <a:srgbClr val="EE2A24"/>
                </a:solidFill>
                <a:latin typeface="Arial"/>
                <a:cs typeface="Arial"/>
              </a:rPr>
              <a:t>did </a:t>
            </a:r>
            <a:r>
              <a:rPr dirty="0" sz="4000" spc="-45" b="1">
                <a:solidFill>
                  <a:srgbClr val="EE2A24"/>
                </a:solidFill>
                <a:latin typeface="Arial"/>
                <a:cs typeface="Arial"/>
              </a:rPr>
              <a:t>to</a:t>
            </a:r>
            <a:r>
              <a:rPr dirty="0" sz="4000" spc="-27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80" b="1">
                <a:solidFill>
                  <a:srgbClr val="EE2A24"/>
                </a:solidFill>
                <a:latin typeface="Arial"/>
                <a:cs typeface="Arial"/>
              </a:rPr>
              <a:t>help?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12731" y="5034572"/>
            <a:ext cx="3592068" cy="3812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12731" y="0"/>
            <a:ext cx="3592068" cy="491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770064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627B80"/>
                </a:solidFill>
              </a:rPr>
              <a:t>2.4 </a:t>
            </a:r>
            <a:r>
              <a:rPr dirty="0" sz="5500" spc="-114">
                <a:solidFill>
                  <a:srgbClr val="627B80"/>
                </a:solidFill>
              </a:rPr>
              <a:t>Welcoming</a:t>
            </a:r>
            <a:r>
              <a:rPr dirty="0" sz="5500" spc="-440">
                <a:solidFill>
                  <a:srgbClr val="627B80"/>
                </a:solidFill>
              </a:rPr>
              <a:t> </a:t>
            </a:r>
            <a:r>
              <a:rPr dirty="0" sz="5500" spc="-114">
                <a:solidFill>
                  <a:srgbClr val="627B80"/>
                </a:solidFill>
              </a:rPr>
              <a:t>refugees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98500" y="1892755"/>
            <a:ext cx="6988175" cy="692467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73685" marR="1097915" indent="-260985">
              <a:lnSpc>
                <a:spcPts val="4100"/>
              </a:lnSpc>
              <a:spcBef>
                <a:spcPts val="420"/>
              </a:spcBef>
              <a:buClr>
                <a:srgbClr val="EE2A24"/>
              </a:buClr>
              <a:buChar char="-"/>
              <a:tabLst>
                <a:tab pos="274320" algn="l"/>
              </a:tabLst>
            </a:pPr>
            <a:r>
              <a:rPr dirty="0" sz="3600" spc="-60" b="1">
                <a:latin typeface="Arial"/>
                <a:cs typeface="Arial"/>
              </a:rPr>
              <a:t>What </a:t>
            </a:r>
            <a:r>
              <a:rPr dirty="0" sz="3600" spc="-40" b="1">
                <a:latin typeface="Arial"/>
                <a:cs typeface="Arial"/>
              </a:rPr>
              <a:t>do </a:t>
            </a:r>
            <a:r>
              <a:rPr dirty="0" sz="3600" spc="-70" b="1">
                <a:latin typeface="Arial"/>
                <a:cs typeface="Arial"/>
              </a:rPr>
              <a:t>learners </a:t>
            </a:r>
            <a:r>
              <a:rPr dirty="0" sz="3600" spc="-60" b="1">
                <a:latin typeface="Arial"/>
                <a:cs typeface="Arial"/>
              </a:rPr>
              <a:t>think</a:t>
            </a:r>
            <a:r>
              <a:rPr dirty="0" sz="3600" spc="-455" b="1">
                <a:latin typeface="Arial"/>
                <a:cs typeface="Arial"/>
              </a:rPr>
              <a:t> </a:t>
            </a:r>
            <a:r>
              <a:rPr dirty="0" sz="3600" spc="-75" b="1">
                <a:latin typeface="Arial"/>
                <a:cs typeface="Arial"/>
              </a:rPr>
              <a:t>has  </a:t>
            </a:r>
            <a:r>
              <a:rPr dirty="0" sz="3600" spc="-60" b="1">
                <a:latin typeface="Arial"/>
                <a:cs typeface="Arial"/>
              </a:rPr>
              <a:t>been difficult about </a:t>
            </a:r>
            <a:r>
              <a:rPr dirty="0" sz="3600" spc="-75" b="1">
                <a:latin typeface="Arial"/>
                <a:cs typeface="Arial"/>
              </a:rPr>
              <a:t>the  </a:t>
            </a:r>
            <a:r>
              <a:rPr dirty="0" sz="3600" spc="-85" b="1">
                <a:latin typeface="Arial"/>
                <a:cs typeface="Arial"/>
              </a:rPr>
              <a:t>family’s</a:t>
            </a:r>
            <a:r>
              <a:rPr dirty="0" sz="3600" spc="-155" b="1">
                <a:latin typeface="Arial"/>
                <a:cs typeface="Arial"/>
              </a:rPr>
              <a:t> </a:t>
            </a:r>
            <a:r>
              <a:rPr dirty="0" sz="3600" spc="-75" b="1">
                <a:latin typeface="Arial"/>
                <a:cs typeface="Arial"/>
              </a:rPr>
              <a:t>experience?</a:t>
            </a:r>
            <a:endParaRPr sz="3600">
              <a:latin typeface="Arial"/>
              <a:cs typeface="Arial"/>
            </a:endParaRPr>
          </a:p>
          <a:p>
            <a:pPr algn="just" marL="273685" marR="71755" indent="-260985">
              <a:lnSpc>
                <a:spcPts val="4100"/>
              </a:lnSpc>
              <a:spcBef>
                <a:spcPts val="3000"/>
              </a:spcBef>
              <a:buClr>
                <a:srgbClr val="EE2A24"/>
              </a:buClr>
              <a:buChar char="-"/>
              <a:tabLst>
                <a:tab pos="274320" algn="l"/>
              </a:tabLst>
            </a:pPr>
            <a:r>
              <a:rPr dirty="0" sz="3600" spc="-60" b="1">
                <a:latin typeface="Arial"/>
                <a:cs typeface="Arial"/>
              </a:rPr>
              <a:t>What kinds </a:t>
            </a:r>
            <a:r>
              <a:rPr dirty="0" sz="3600" spc="-40" b="1">
                <a:latin typeface="Arial"/>
                <a:cs typeface="Arial"/>
              </a:rPr>
              <a:t>of </a:t>
            </a:r>
            <a:r>
              <a:rPr dirty="0" sz="3600" spc="-70" b="1">
                <a:latin typeface="Arial"/>
                <a:cs typeface="Arial"/>
              </a:rPr>
              <a:t>emotions </a:t>
            </a:r>
            <a:r>
              <a:rPr dirty="0" sz="3600" spc="-40" b="1">
                <a:latin typeface="Arial"/>
                <a:cs typeface="Arial"/>
              </a:rPr>
              <a:t>do</a:t>
            </a:r>
            <a:r>
              <a:rPr dirty="0" sz="3600" spc="-535" b="1">
                <a:latin typeface="Arial"/>
                <a:cs typeface="Arial"/>
              </a:rPr>
              <a:t> </a:t>
            </a:r>
            <a:r>
              <a:rPr dirty="0" sz="3600" spc="-75" b="1">
                <a:latin typeface="Arial"/>
                <a:cs typeface="Arial"/>
              </a:rPr>
              <a:t>they  </a:t>
            </a:r>
            <a:r>
              <a:rPr dirty="0" sz="3600" spc="-60" b="1">
                <a:latin typeface="Arial"/>
                <a:cs typeface="Arial"/>
              </a:rPr>
              <a:t>think might have been </a:t>
            </a:r>
            <a:r>
              <a:rPr dirty="0" sz="3600" spc="-75" b="1">
                <a:latin typeface="Arial"/>
                <a:cs typeface="Arial"/>
              </a:rPr>
              <a:t>involved  </a:t>
            </a:r>
            <a:r>
              <a:rPr dirty="0" sz="3600" spc="-60" b="1">
                <a:latin typeface="Arial"/>
                <a:cs typeface="Arial"/>
              </a:rPr>
              <a:t>when they were</a:t>
            </a:r>
            <a:r>
              <a:rPr dirty="0" sz="3600" spc="-330" b="1">
                <a:latin typeface="Arial"/>
                <a:cs typeface="Arial"/>
              </a:rPr>
              <a:t> </a:t>
            </a:r>
            <a:r>
              <a:rPr dirty="0" sz="3600" spc="-75" b="1">
                <a:latin typeface="Arial"/>
                <a:cs typeface="Arial"/>
              </a:rPr>
              <a:t>separated?</a:t>
            </a:r>
            <a:endParaRPr sz="3600">
              <a:latin typeface="Arial"/>
              <a:cs typeface="Arial"/>
            </a:endParaRPr>
          </a:p>
          <a:p>
            <a:pPr marL="273685">
              <a:lnSpc>
                <a:spcPts val="4000"/>
              </a:lnSpc>
            </a:pPr>
            <a:r>
              <a:rPr dirty="0" sz="3600" spc="-50" b="1">
                <a:latin typeface="Arial"/>
                <a:cs typeface="Arial"/>
              </a:rPr>
              <a:t>And now </a:t>
            </a:r>
            <a:r>
              <a:rPr dirty="0" sz="3600" spc="-60" b="1">
                <a:latin typeface="Arial"/>
                <a:cs typeface="Arial"/>
              </a:rPr>
              <a:t>that they </a:t>
            </a:r>
            <a:r>
              <a:rPr dirty="0" sz="3600" spc="-50" b="1">
                <a:latin typeface="Arial"/>
                <a:cs typeface="Arial"/>
              </a:rPr>
              <a:t>are</a:t>
            </a:r>
            <a:r>
              <a:rPr dirty="0" sz="3600" spc="-575" b="1">
                <a:latin typeface="Arial"/>
                <a:cs typeface="Arial"/>
              </a:rPr>
              <a:t> </a:t>
            </a:r>
            <a:r>
              <a:rPr dirty="0" sz="3600" spc="-75" b="1">
                <a:latin typeface="Arial"/>
                <a:cs typeface="Arial"/>
              </a:rPr>
              <a:t>reunited?</a:t>
            </a:r>
            <a:endParaRPr sz="3600">
              <a:latin typeface="Arial"/>
              <a:cs typeface="Arial"/>
            </a:endParaRPr>
          </a:p>
          <a:p>
            <a:pPr marL="273685" marR="661670" indent="-260985">
              <a:lnSpc>
                <a:spcPts val="4100"/>
              </a:lnSpc>
              <a:spcBef>
                <a:spcPts val="3100"/>
              </a:spcBef>
              <a:buClr>
                <a:srgbClr val="EE2A24"/>
              </a:buClr>
              <a:buChar char="-"/>
              <a:tabLst>
                <a:tab pos="274320" algn="l"/>
              </a:tabLst>
            </a:pPr>
            <a:r>
              <a:rPr dirty="0" sz="3600" spc="-50" b="1">
                <a:latin typeface="Arial"/>
                <a:cs typeface="Arial"/>
              </a:rPr>
              <a:t>How </a:t>
            </a:r>
            <a:r>
              <a:rPr dirty="0" sz="3600" spc="-60" b="1">
                <a:latin typeface="Arial"/>
                <a:cs typeface="Arial"/>
              </a:rPr>
              <a:t>might their lives </a:t>
            </a:r>
            <a:r>
              <a:rPr dirty="0" sz="3600" spc="-50" b="1">
                <a:latin typeface="Arial"/>
                <a:cs typeface="Arial"/>
              </a:rPr>
              <a:t>now</a:t>
            </a:r>
            <a:r>
              <a:rPr dirty="0" sz="3600" spc="-595" b="1">
                <a:latin typeface="Arial"/>
                <a:cs typeface="Arial"/>
              </a:rPr>
              <a:t> </a:t>
            </a:r>
            <a:r>
              <a:rPr dirty="0" sz="3600" spc="-75" b="1">
                <a:latin typeface="Arial"/>
                <a:cs typeface="Arial"/>
              </a:rPr>
              <a:t>be  </a:t>
            </a:r>
            <a:r>
              <a:rPr dirty="0" sz="3600" spc="-70" b="1">
                <a:latin typeface="Arial"/>
                <a:cs typeface="Arial"/>
              </a:rPr>
              <a:t>different</a:t>
            </a:r>
            <a:r>
              <a:rPr dirty="0" sz="3600" spc="-150" b="1">
                <a:latin typeface="Arial"/>
                <a:cs typeface="Arial"/>
              </a:rPr>
              <a:t> </a:t>
            </a:r>
            <a:r>
              <a:rPr dirty="0" sz="3600" spc="-75" b="1">
                <a:latin typeface="Arial"/>
                <a:cs typeface="Arial"/>
              </a:rPr>
              <a:t>now?</a:t>
            </a:r>
            <a:endParaRPr sz="3600">
              <a:latin typeface="Arial"/>
              <a:cs typeface="Arial"/>
            </a:endParaRPr>
          </a:p>
          <a:p>
            <a:pPr marL="273685" marR="1002030" indent="-260985">
              <a:lnSpc>
                <a:spcPts val="4100"/>
              </a:lnSpc>
              <a:spcBef>
                <a:spcPts val="2995"/>
              </a:spcBef>
              <a:buClr>
                <a:srgbClr val="EE2A24"/>
              </a:buClr>
              <a:buChar char="-"/>
              <a:tabLst>
                <a:tab pos="274320" algn="l"/>
              </a:tabLst>
            </a:pPr>
            <a:r>
              <a:rPr dirty="0" sz="3600" spc="-60" b="1">
                <a:latin typeface="Arial"/>
                <a:cs typeface="Arial"/>
              </a:rPr>
              <a:t>What kind </a:t>
            </a:r>
            <a:r>
              <a:rPr dirty="0" sz="3600" spc="-40" b="1">
                <a:latin typeface="Arial"/>
                <a:cs typeface="Arial"/>
              </a:rPr>
              <a:t>of </a:t>
            </a:r>
            <a:r>
              <a:rPr dirty="0" sz="3600" spc="-65" b="1">
                <a:latin typeface="Arial"/>
                <a:cs typeface="Arial"/>
              </a:rPr>
              <a:t>support</a:t>
            </a:r>
            <a:r>
              <a:rPr dirty="0" sz="3600" spc="-480" b="1">
                <a:latin typeface="Arial"/>
                <a:cs typeface="Arial"/>
              </a:rPr>
              <a:t> </a:t>
            </a:r>
            <a:r>
              <a:rPr dirty="0" sz="3600" spc="-75" b="1">
                <a:latin typeface="Arial"/>
                <a:cs typeface="Arial"/>
              </a:rPr>
              <a:t>might  </a:t>
            </a:r>
            <a:r>
              <a:rPr dirty="0" sz="3600" spc="-60" b="1">
                <a:latin typeface="Arial"/>
                <a:cs typeface="Arial"/>
              </a:rPr>
              <a:t>they</a:t>
            </a:r>
            <a:r>
              <a:rPr dirty="0" sz="3600" spc="-150" b="1">
                <a:latin typeface="Arial"/>
                <a:cs typeface="Arial"/>
              </a:rPr>
              <a:t> </a:t>
            </a:r>
            <a:r>
              <a:rPr dirty="0" sz="3600" spc="-75" b="1">
                <a:latin typeface="Arial"/>
                <a:cs typeface="Arial"/>
              </a:rPr>
              <a:t>need?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53400" y="2029802"/>
            <a:ext cx="4851400" cy="6618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4271010" cy="1626235"/>
          </a:xfrm>
          <a:prstGeom prst="rect"/>
        </p:spPr>
        <p:txBody>
          <a:bodyPr wrap="square" lIns="0" tIns="101600" rIns="0" bIns="0" rtlCol="0" vert="horz">
            <a:spAutoFit/>
          </a:bodyPr>
          <a:lstStyle/>
          <a:p>
            <a:pPr marL="12700" marR="6350">
              <a:lnSpc>
                <a:spcPts val="6000"/>
              </a:lnSpc>
              <a:spcBef>
                <a:spcPts val="800"/>
              </a:spcBef>
            </a:pPr>
            <a:r>
              <a:rPr dirty="0" sz="5500" spc="-80">
                <a:solidFill>
                  <a:srgbClr val="9D1F21"/>
                </a:solidFill>
              </a:rPr>
              <a:t>3.1 </a:t>
            </a:r>
            <a:r>
              <a:rPr dirty="0" sz="5500" spc="-75">
                <a:solidFill>
                  <a:srgbClr val="9D1F21"/>
                </a:solidFill>
              </a:rPr>
              <a:t>The</a:t>
            </a:r>
            <a:r>
              <a:rPr dirty="0" sz="5500" spc="-45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costs  </a:t>
            </a:r>
            <a:r>
              <a:rPr dirty="0" sz="5500" spc="-55">
                <a:solidFill>
                  <a:srgbClr val="9D1F21"/>
                </a:solidFill>
              </a:rPr>
              <a:t>of</a:t>
            </a:r>
            <a:r>
              <a:rPr dirty="0" sz="5500" spc="-235">
                <a:solidFill>
                  <a:srgbClr val="9D1F21"/>
                </a:solidFill>
              </a:rPr>
              <a:t> </a:t>
            </a:r>
            <a:r>
              <a:rPr dirty="0" sz="5500" spc="-70">
                <a:solidFill>
                  <a:srgbClr val="9D1F21"/>
                </a:solidFill>
              </a:rPr>
              <a:t>support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7944619" y="641450"/>
            <a:ext cx="2938935" cy="8325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1200" y="4008602"/>
            <a:ext cx="6645600" cy="1324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780415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80">
                <a:solidFill>
                  <a:srgbClr val="9D1F21"/>
                </a:solidFill>
              </a:rPr>
              <a:t>3.1 </a:t>
            </a:r>
            <a:r>
              <a:rPr dirty="0" sz="5500" spc="-75">
                <a:solidFill>
                  <a:srgbClr val="9D1F21"/>
                </a:solidFill>
              </a:rPr>
              <a:t>The </a:t>
            </a:r>
            <a:r>
              <a:rPr dirty="0" sz="5500" spc="-95">
                <a:solidFill>
                  <a:srgbClr val="9D1F21"/>
                </a:solidFill>
              </a:rPr>
              <a:t>costs </a:t>
            </a:r>
            <a:r>
              <a:rPr dirty="0" sz="5500" spc="-55">
                <a:solidFill>
                  <a:srgbClr val="9D1F21"/>
                </a:solidFill>
              </a:rPr>
              <a:t>of</a:t>
            </a:r>
            <a:r>
              <a:rPr dirty="0" sz="5500" spc="-685">
                <a:solidFill>
                  <a:srgbClr val="9D1F21"/>
                </a:solidFill>
              </a:rPr>
              <a:t> </a:t>
            </a:r>
            <a:r>
              <a:rPr dirty="0" sz="5500" spc="-70">
                <a:solidFill>
                  <a:srgbClr val="9D1F21"/>
                </a:solidFill>
              </a:rPr>
              <a:t>support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1885846"/>
            <a:ext cx="11449685" cy="667004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87655" marR="506730" indent="-274955">
              <a:lnSpc>
                <a:spcPts val="4500"/>
              </a:lnSpc>
              <a:spcBef>
                <a:spcPts val="300"/>
              </a:spcBef>
              <a:buClr>
                <a:srgbClr val="EE2A24"/>
              </a:buClr>
              <a:buChar char="-"/>
              <a:tabLst>
                <a:tab pos="288290" algn="l"/>
              </a:tabLst>
            </a:pPr>
            <a:r>
              <a:rPr dirty="0" sz="3800" spc="-60" b="1">
                <a:latin typeface="Arial"/>
                <a:cs typeface="Arial"/>
              </a:rPr>
              <a:t>What other </a:t>
            </a:r>
            <a:r>
              <a:rPr dirty="0" sz="3800" spc="-70" b="1">
                <a:latin typeface="Arial"/>
                <a:cs typeface="Arial"/>
              </a:rPr>
              <a:t>things </a:t>
            </a:r>
            <a:r>
              <a:rPr dirty="0" sz="3800" spc="-40" b="1">
                <a:latin typeface="Arial"/>
                <a:cs typeface="Arial"/>
              </a:rPr>
              <a:t>of </a:t>
            </a:r>
            <a:r>
              <a:rPr dirty="0" sz="3800" spc="-70" b="1">
                <a:latin typeface="Arial"/>
                <a:cs typeface="Arial"/>
              </a:rPr>
              <a:t>interest </a:t>
            </a:r>
            <a:r>
              <a:rPr dirty="0" sz="3800" spc="-55" b="1">
                <a:latin typeface="Arial"/>
                <a:cs typeface="Arial"/>
              </a:rPr>
              <a:t>can you </a:t>
            </a:r>
            <a:r>
              <a:rPr dirty="0" sz="3800" spc="-40" b="1">
                <a:latin typeface="Arial"/>
                <a:cs typeface="Arial"/>
              </a:rPr>
              <a:t>find in </a:t>
            </a:r>
            <a:r>
              <a:rPr dirty="0" sz="3800" spc="-80" b="1">
                <a:latin typeface="Arial"/>
                <a:cs typeface="Arial"/>
              </a:rPr>
              <a:t>the  </a:t>
            </a:r>
            <a:r>
              <a:rPr dirty="0" sz="3800" spc="-60" b="1">
                <a:latin typeface="Arial"/>
                <a:cs typeface="Arial"/>
              </a:rPr>
              <a:t>leaflet?</a:t>
            </a:r>
            <a:r>
              <a:rPr dirty="0" sz="3800" spc="-300" b="1">
                <a:latin typeface="Arial"/>
                <a:cs typeface="Arial"/>
              </a:rPr>
              <a:t> </a:t>
            </a:r>
            <a:r>
              <a:rPr dirty="0" sz="3800" spc="-55" b="1">
                <a:latin typeface="Arial"/>
                <a:cs typeface="Arial"/>
              </a:rPr>
              <a:t>Are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65" b="1">
                <a:latin typeface="Arial"/>
                <a:cs typeface="Arial"/>
              </a:rPr>
              <a:t>there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55" b="1">
                <a:latin typeface="Arial"/>
                <a:cs typeface="Arial"/>
              </a:rPr>
              <a:t>any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70" b="1">
                <a:latin typeface="Arial"/>
                <a:cs typeface="Arial"/>
              </a:rPr>
              <a:t>things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that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75" b="1">
                <a:latin typeface="Arial"/>
                <a:cs typeface="Arial"/>
              </a:rPr>
              <a:t>surprised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you?</a:t>
            </a:r>
            <a:endParaRPr sz="3800">
              <a:latin typeface="Arial"/>
              <a:cs typeface="Arial"/>
            </a:endParaRPr>
          </a:p>
          <a:p>
            <a:pPr marL="287655" marR="102235" indent="-274955">
              <a:lnSpc>
                <a:spcPts val="4500"/>
              </a:lnSpc>
              <a:spcBef>
                <a:spcPts val="3629"/>
              </a:spcBef>
              <a:buClr>
                <a:srgbClr val="EE2A24"/>
              </a:buClr>
              <a:buChar char="-"/>
              <a:tabLst>
                <a:tab pos="288290" algn="l"/>
              </a:tabLst>
            </a:pPr>
            <a:r>
              <a:rPr dirty="0" sz="3800" spc="-40" b="1">
                <a:latin typeface="Arial"/>
                <a:cs typeface="Arial"/>
              </a:rPr>
              <a:t>If</a:t>
            </a:r>
            <a:r>
              <a:rPr dirty="0" sz="3800" spc="-165" b="1">
                <a:latin typeface="Arial"/>
                <a:cs typeface="Arial"/>
              </a:rPr>
              <a:t> </a:t>
            </a:r>
            <a:r>
              <a:rPr dirty="0" sz="3800" spc="-55" b="1">
                <a:latin typeface="Arial"/>
                <a:cs typeface="Arial"/>
              </a:rPr>
              <a:t>you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read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this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55" b="1">
                <a:latin typeface="Arial"/>
                <a:cs typeface="Arial"/>
              </a:rPr>
              <a:t>leaflet</a:t>
            </a:r>
            <a:r>
              <a:rPr dirty="0" sz="3800" spc="-165" b="1">
                <a:latin typeface="Arial"/>
                <a:cs typeface="Arial"/>
              </a:rPr>
              <a:t> </a:t>
            </a:r>
            <a:r>
              <a:rPr dirty="0" sz="3800" spc="-65" b="1">
                <a:latin typeface="Arial"/>
                <a:cs typeface="Arial"/>
              </a:rPr>
              <a:t>during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WWI,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which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items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on  </a:t>
            </a:r>
            <a:r>
              <a:rPr dirty="0" sz="3800" spc="-55" b="1">
                <a:latin typeface="Arial"/>
                <a:cs typeface="Arial"/>
              </a:rPr>
              <a:t>the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list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would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55" b="1">
                <a:latin typeface="Arial"/>
                <a:cs typeface="Arial"/>
              </a:rPr>
              <a:t>you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most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want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40" b="1">
                <a:latin typeface="Arial"/>
                <a:cs typeface="Arial"/>
              </a:rPr>
              <a:t>to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give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65" b="1">
                <a:latin typeface="Arial"/>
                <a:cs typeface="Arial"/>
              </a:rPr>
              <a:t>money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for?</a:t>
            </a:r>
            <a:endParaRPr sz="3800">
              <a:latin typeface="Arial"/>
              <a:cs typeface="Arial"/>
            </a:endParaRPr>
          </a:p>
          <a:p>
            <a:pPr marL="287655">
              <a:lnSpc>
                <a:spcPts val="4330"/>
              </a:lnSpc>
            </a:pPr>
            <a:r>
              <a:rPr dirty="0" sz="3800" spc="-60" b="1">
                <a:latin typeface="Arial"/>
                <a:cs typeface="Arial"/>
              </a:rPr>
              <a:t>e.g. rest </a:t>
            </a:r>
            <a:r>
              <a:rPr dirty="0" sz="3800" spc="-75" b="1">
                <a:latin typeface="Arial"/>
                <a:cs typeface="Arial"/>
              </a:rPr>
              <a:t>stations, </a:t>
            </a:r>
            <a:r>
              <a:rPr dirty="0" sz="3800" spc="-70" b="1">
                <a:latin typeface="Arial"/>
                <a:cs typeface="Arial"/>
              </a:rPr>
              <a:t>hospitals, </a:t>
            </a:r>
            <a:r>
              <a:rPr dirty="0" sz="3800" spc="-75" b="1">
                <a:latin typeface="Arial"/>
                <a:cs typeface="Arial"/>
              </a:rPr>
              <a:t>clothing, </a:t>
            </a:r>
            <a:r>
              <a:rPr dirty="0" sz="3800" spc="-65" b="1">
                <a:latin typeface="Arial"/>
                <a:cs typeface="Arial"/>
              </a:rPr>
              <a:t>parcels</a:t>
            </a:r>
            <a:r>
              <a:rPr dirty="0" sz="3800" spc="-590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of</a:t>
            </a:r>
            <a:endParaRPr sz="3800">
              <a:latin typeface="Arial"/>
              <a:cs typeface="Arial"/>
            </a:endParaRPr>
          </a:p>
          <a:p>
            <a:pPr marL="287655">
              <a:lnSpc>
                <a:spcPts val="4530"/>
              </a:lnSpc>
            </a:pPr>
            <a:r>
              <a:rPr dirty="0" sz="3800" spc="-60" b="1">
                <a:latin typeface="Arial"/>
                <a:cs typeface="Arial"/>
              </a:rPr>
              <a:t>food </a:t>
            </a:r>
            <a:r>
              <a:rPr dirty="0" sz="3800" spc="-40" b="1">
                <a:latin typeface="Arial"/>
                <a:cs typeface="Arial"/>
              </a:rPr>
              <a:t>to </a:t>
            </a:r>
            <a:r>
              <a:rPr dirty="0" sz="3800" spc="-70" b="1">
                <a:latin typeface="Arial"/>
                <a:cs typeface="Arial"/>
              </a:rPr>
              <a:t>prisoners </a:t>
            </a:r>
            <a:r>
              <a:rPr dirty="0" sz="3800" spc="-40" b="1">
                <a:latin typeface="Arial"/>
                <a:cs typeface="Arial"/>
              </a:rPr>
              <a:t>of </a:t>
            </a:r>
            <a:r>
              <a:rPr dirty="0" sz="3800" spc="-114" b="1">
                <a:latin typeface="Arial"/>
                <a:cs typeface="Arial"/>
              </a:rPr>
              <a:t>war, </a:t>
            </a:r>
            <a:r>
              <a:rPr dirty="0" sz="3800" spc="-70" b="1">
                <a:latin typeface="Arial"/>
                <a:cs typeface="Arial"/>
              </a:rPr>
              <a:t>facial </a:t>
            </a:r>
            <a:r>
              <a:rPr dirty="0" sz="3800" spc="-65" b="1">
                <a:latin typeface="Arial"/>
                <a:cs typeface="Arial"/>
              </a:rPr>
              <a:t>injury </a:t>
            </a:r>
            <a:r>
              <a:rPr dirty="0" sz="3800" spc="-70" b="1">
                <a:latin typeface="Arial"/>
                <a:cs typeface="Arial"/>
              </a:rPr>
              <a:t>hospitals</a:t>
            </a:r>
            <a:r>
              <a:rPr dirty="0" sz="3800" spc="-770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etc.</a:t>
            </a:r>
            <a:endParaRPr sz="3800">
              <a:latin typeface="Arial"/>
              <a:cs typeface="Arial"/>
            </a:endParaRPr>
          </a:p>
          <a:p>
            <a:pPr marL="287655" marR="487680" indent="-275590">
              <a:lnSpc>
                <a:spcPts val="4500"/>
              </a:lnSpc>
              <a:spcBef>
                <a:spcPts val="3770"/>
              </a:spcBef>
            </a:pPr>
            <a:r>
              <a:rPr dirty="0" sz="3800" b="1">
                <a:solidFill>
                  <a:srgbClr val="EE2A24"/>
                </a:solidFill>
                <a:latin typeface="Arial"/>
                <a:cs typeface="Arial"/>
              </a:rPr>
              <a:t>- </a:t>
            </a:r>
            <a:r>
              <a:rPr dirty="0" sz="3800" spc="-50" b="1">
                <a:latin typeface="Arial"/>
                <a:cs typeface="Arial"/>
              </a:rPr>
              <a:t>Why </a:t>
            </a:r>
            <a:r>
              <a:rPr dirty="0" sz="3800" spc="-40" b="1">
                <a:latin typeface="Arial"/>
                <a:cs typeface="Arial"/>
              </a:rPr>
              <a:t>do </a:t>
            </a:r>
            <a:r>
              <a:rPr dirty="0" sz="3800" spc="-55" b="1">
                <a:latin typeface="Arial"/>
                <a:cs typeface="Arial"/>
              </a:rPr>
              <a:t>you </a:t>
            </a:r>
            <a:r>
              <a:rPr dirty="0" sz="3800" spc="-65" b="1">
                <a:latin typeface="Arial"/>
                <a:cs typeface="Arial"/>
              </a:rPr>
              <a:t>think </a:t>
            </a:r>
            <a:r>
              <a:rPr dirty="0" sz="3800" spc="-60" b="1">
                <a:latin typeface="Arial"/>
                <a:cs typeface="Arial"/>
              </a:rPr>
              <a:t>this </a:t>
            </a:r>
            <a:r>
              <a:rPr dirty="0" sz="3800" spc="-55" b="1">
                <a:latin typeface="Arial"/>
                <a:cs typeface="Arial"/>
              </a:rPr>
              <a:t>leaflet </a:t>
            </a:r>
            <a:r>
              <a:rPr dirty="0" sz="3800" spc="-60" b="1">
                <a:latin typeface="Arial"/>
                <a:cs typeface="Arial"/>
              </a:rPr>
              <a:t>does </a:t>
            </a:r>
            <a:r>
              <a:rPr dirty="0" sz="3800" spc="-50" b="1">
                <a:latin typeface="Arial"/>
                <a:cs typeface="Arial"/>
              </a:rPr>
              <a:t>not </a:t>
            </a:r>
            <a:r>
              <a:rPr dirty="0" sz="3800" spc="-55" b="1">
                <a:latin typeface="Arial"/>
                <a:cs typeface="Arial"/>
              </a:rPr>
              <a:t>ask </a:t>
            </a:r>
            <a:r>
              <a:rPr dirty="0" sz="3800" spc="-80" b="1">
                <a:latin typeface="Arial"/>
                <a:cs typeface="Arial"/>
              </a:rPr>
              <a:t>for  </a:t>
            </a:r>
            <a:r>
              <a:rPr dirty="0" sz="3800" spc="-65" b="1">
                <a:latin typeface="Arial"/>
                <a:cs typeface="Arial"/>
              </a:rPr>
              <a:t>money </a:t>
            </a:r>
            <a:r>
              <a:rPr dirty="0" sz="3800" spc="-70" b="1">
                <a:latin typeface="Arial"/>
                <a:cs typeface="Arial"/>
              </a:rPr>
              <a:t>directly? </a:t>
            </a:r>
            <a:r>
              <a:rPr dirty="0" sz="3800" spc="-40" b="1">
                <a:latin typeface="Arial"/>
                <a:cs typeface="Arial"/>
              </a:rPr>
              <a:t>Do </a:t>
            </a:r>
            <a:r>
              <a:rPr dirty="0" sz="3800" spc="-55" b="1">
                <a:latin typeface="Arial"/>
                <a:cs typeface="Arial"/>
              </a:rPr>
              <a:t>you </a:t>
            </a:r>
            <a:r>
              <a:rPr dirty="0" sz="3800" spc="-65" b="1">
                <a:latin typeface="Arial"/>
                <a:cs typeface="Arial"/>
              </a:rPr>
              <a:t>think </a:t>
            </a:r>
            <a:r>
              <a:rPr dirty="0" sz="3800" spc="-40" b="1">
                <a:latin typeface="Arial"/>
                <a:cs typeface="Arial"/>
              </a:rPr>
              <a:t>it is </a:t>
            </a:r>
            <a:r>
              <a:rPr dirty="0" sz="3800" spc="-65" b="1">
                <a:latin typeface="Arial"/>
                <a:cs typeface="Arial"/>
              </a:rPr>
              <a:t>still </a:t>
            </a:r>
            <a:r>
              <a:rPr dirty="0" sz="3800" spc="-80" b="1">
                <a:latin typeface="Arial"/>
                <a:cs typeface="Arial"/>
              </a:rPr>
              <a:t>effective  </a:t>
            </a:r>
            <a:r>
              <a:rPr dirty="0" sz="3800" spc="-40" b="1">
                <a:latin typeface="Arial"/>
                <a:cs typeface="Arial"/>
              </a:rPr>
              <a:t>in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70" b="1">
                <a:latin typeface="Arial"/>
                <a:cs typeface="Arial"/>
              </a:rPr>
              <a:t>persuading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70" b="1">
                <a:latin typeface="Arial"/>
                <a:cs typeface="Arial"/>
              </a:rPr>
              <a:t>readers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40" b="1">
                <a:latin typeface="Arial"/>
                <a:cs typeface="Arial"/>
              </a:rPr>
              <a:t>to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70" b="1">
                <a:latin typeface="Arial"/>
                <a:cs typeface="Arial"/>
              </a:rPr>
              <a:t>support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55" b="1">
                <a:latin typeface="Arial"/>
                <a:cs typeface="Arial"/>
              </a:rPr>
              <a:t>the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60" b="1">
                <a:latin typeface="Arial"/>
                <a:cs typeface="Arial"/>
              </a:rPr>
              <a:t>work</a:t>
            </a:r>
            <a:r>
              <a:rPr dirty="0" sz="3800" spc="-160" b="1">
                <a:latin typeface="Arial"/>
                <a:cs typeface="Arial"/>
              </a:rPr>
              <a:t> </a:t>
            </a:r>
            <a:r>
              <a:rPr dirty="0" sz="3800" spc="-40" b="1">
                <a:latin typeface="Arial"/>
                <a:cs typeface="Arial"/>
              </a:rPr>
              <a:t>of</a:t>
            </a:r>
            <a:r>
              <a:rPr dirty="0" sz="3800" spc="-155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the  </a:t>
            </a:r>
            <a:r>
              <a:rPr dirty="0" sz="3800" spc="-70" b="1">
                <a:latin typeface="Arial"/>
                <a:cs typeface="Arial"/>
              </a:rPr>
              <a:t>British </a:t>
            </a:r>
            <a:r>
              <a:rPr dirty="0" sz="3800" spc="-55" b="1">
                <a:latin typeface="Arial"/>
                <a:cs typeface="Arial"/>
              </a:rPr>
              <a:t>Red</a:t>
            </a:r>
            <a:r>
              <a:rPr dirty="0" sz="3800" spc="-245" b="1">
                <a:latin typeface="Arial"/>
                <a:cs typeface="Arial"/>
              </a:rPr>
              <a:t> </a:t>
            </a:r>
            <a:r>
              <a:rPr dirty="0" sz="3800" spc="-80" b="1">
                <a:latin typeface="Arial"/>
                <a:cs typeface="Arial"/>
              </a:rPr>
              <a:t>Cross?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6722745" cy="1626235"/>
          </a:xfrm>
          <a:prstGeom prst="rect"/>
        </p:spPr>
        <p:txBody>
          <a:bodyPr wrap="square" lIns="0" tIns="101600" rIns="0" bIns="0" rtlCol="0" vert="horz">
            <a:spAutoFit/>
          </a:bodyPr>
          <a:lstStyle/>
          <a:p>
            <a:pPr marL="12700" marR="6350">
              <a:lnSpc>
                <a:spcPts val="6000"/>
              </a:lnSpc>
              <a:spcBef>
                <a:spcPts val="800"/>
              </a:spcBef>
            </a:pPr>
            <a:r>
              <a:rPr dirty="0" sz="5500" spc="-80">
                <a:solidFill>
                  <a:srgbClr val="9D1F21"/>
                </a:solidFill>
              </a:rPr>
              <a:t>3.2 </a:t>
            </a:r>
            <a:r>
              <a:rPr dirty="0" sz="5500" spc="-95">
                <a:solidFill>
                  <a:srgbClr val="9D1F21"/>
                </a:solidFill>
              </a:rPr>
              <a:t>Gladly giving</a:t>
            </a:r>
            <a:r>
              <a:rPr dirty="0" sz="5500" spc="-54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and  </a:t>
            </a:r>
            <a:r>
              <a:rPr dirty="0" sz="5500" spc="-105">
                <a:solidFill>
                  <a:srgbClr val="9D1F21"/>
                </a:solidFill>
              </a:rPr>
              <a:t>carefully</a:t>
            </a:r>
            <a:r>
              <a:rPr dirty="0" sz="5500" spc="-23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funding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400" y="2485491"/>
            <a:ext cx="11276965" cy="546163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367030" marR="127635" indent="-354330">
              <a:lnSpc>
                <a:spcPts val="5790"/>
              </a:lnSpc>
              <a:spcBef>
                <a:spcPts val="355"/>
              </a:spcBef>
              <a:buClr>
                <a:srgbClr val="EE2A24"/>
              </a:buClr>
              <a:buChar char="-"/>
              <a:tabLst>
                <a:tab pos="367665" algn="l"/>
              </a:tabLst>
            </a:pPr>
            <a:r>
              <a:rPr dirty="0" sz="4850" spc="-140" b="1">
                <a:latin typeface="Arial"/>
                <a:cs typeface="Arial"/>
              </a:rPr>
              <a:t>Try </a:t>
            </a:r>
            <a:r>
              <a:rPr dirty="0" sz="4850" spc="-45" b="1">
                <a:latin typeface="Arial"/>
                <a:cs typeface="Arial"/>
              </a:rPr>
              <a:t>and </a:t>
            </a:r>
            <a:r>
              <a:rPr dirty="0" sz="4850" spc="-75" b="1">
                <a:latin typeface="Arial"/>
                <a:cs typeface="Arial"/>
              </a:rPr>
              <a:t>identify </a:t>
            </a:r>
            <a:r>
              <a:rPr dirty="0" sz="4850" spc="-35" b="1">
                <a:latin typeface="Arial"/>
                <a:cs typeface="Arial"/>
              </a:rPr>
              <a:t>five </a:t>
            </a:r>
            <a:r>
              <a:rPr dirty="0" sz="4850" spc="-75" b="1">
                <a:latin typeface="Arial"/>
                <a:cs typeface="Arial"/>
              </a:rPr>
              <a:t>different</a:t>
            </a:r>
            <a:r>
              <a:rPr dirty="0" sz="4850" spc="-655" b="1">
                <a:latin typeface="Arial"/>
                <a:cs typeface="Arial"/>
              </a:rPr>
              <a:t> </a:t>
            </a:r>
            <a:r>
              <a:rPr dirty="0" sz="4850" spc="-80" b="1">
                <a:latin typeface="Arial"/>
                <a:cs typeface="Arial"/>
              </a:rPr>
              <a:t>methods  </a:t>
            </a:r>
            <a:r>
              <a:rPr dirty="0" sz="4850" spc="-35" b="1">
                <a:latin typeface="Arial"/>
                <a:cs typeface="Arial"/>
              </a:rPr>
              <a:t>of </a:t>
            </a:r>
            <a:r>
              <a:rPr dirty="0" sz="4850" spc="-70" b="1">
                <a:latin typeface="Arial"/>
                <a:cs typeface="Arial"/>
              </a:rPr>
              <a:t>raising</a:t>
            </a:r>
            <a:r>
              <a:rPr dirty="0" sz="4850" spc="-345" b="1">
                <a:latin typeface="Arial"/>
                <a:cs typeface="Arial"/>
              </a:rPr>
              <a:t> </a:t>
            </a:r>
            <a:r>
              <a:rPr dirty="0" sz="4850" spc="-85" b="1">
                <a:latin typeface="Arial"/>
                <a:cs typeface="Arial"/>
              </a:rPr>
              <a:t>funds.</a:t>
            </a:r>
            <a:endParaRPr sz="4850">
              <a:latin typeface="Arial"/>
              <a:cs typeface="Arial"/>
            </a:endParaRPr>
          </a:p>
          <a:p>
            <a:pPr marL="367030" marR="1506220" indent="-354330">
              <a:lnSpc>
                <a:spcPts val="5790"/>
              </a:lnSpc>
              <a:spcBef>
                <a:spcPts val="3995"/>
              </a:spcBef>
              <a:buClr>
                <a:srgbClr val="EE2A24"/>
              </a:buClr>
              <a:buChar char="-"/>
              <a:tabLst>
                <a:tab pos="367665" algn="l"/>
              </a:tabLst>
            </a:pPr>
            <a:r>
              <a:rPr dirty="0" sz="4850" spc="-65" b="1">
                <a:latin typeface="Arial"/>
                <a:cs typeface="Arial"/>
              </a:rPr>
              <a:t>Think </a:t>
            </a:r>
            <a:r>
              <a:rPr dirty="0" sz="4850" spc="-60" b="1">
                <a:latin typeface="Arial"/>
                <a:cs typeface="Arial"/>
              </a:rPr>
              <a:t>about </a:t>
            </a:r>
            <a:r>
              <a:rPr dirty="0" sz="4850" spc="-55" b="1">
                <a:latin typeface="Arial"/>
                <a:cs typeface="Arial"/>
              </a:rPr>
              <a:t>what </a:t>
            </a:r>
            <a:r>
              <a:rPr dirty="0" sz="4850" spc="-45" b="1">
                <a:latin typeface="Arial"/>
                <a:cs typeface="Arial"/>
              </a:rPr>
              <a:t>was </a:t>
            </a:r>
            <a:r>
              <a:rPr dirty="0" sz="4850" spc="-50" b="1">
                <a:latin typeface="Arial"/>
                <a:cs typeface="Arial"/>
              </a:rPr>
              <a:t>the </a:t>
            </a:r>
            <a:r>
              <a:rPr dirty="0" sz="4850" spc="-80" b="1">
                <a:latin typeface="Arial"/>
                <a:cs typeface="Arial"/>
              </a:rPr>
              <a:t>most  </a:t>
            </a:r>
            <a:r>
              <a:rPr dirty="0" sz="4850" spc="-70" b="1">
                <a:latin typeface="Arial"/>
                <a:cs typeface="Arial"/>
              </a:rPr>
              <a:t>unusual </a:t>
            </a:r>
            <a:r>
              <a:rPr dirty="0" sz="4850" spc="-65" b="1">
                <a:latin typeface="Arial"/>
                <a:cs typeface="Arial"/>
              </a:rPr>
              <a:t>method </a:t>
            </a:r>
            <a:r>
              <a:rPr dirty="0" sz="4850" spc="-35" b="1">
                <a:latin typeface="Arial"/>
                <a:cs typeface="Arial"/>
              </a:rPr>
              <a:t>of </a:t>
            </a:r>
            <a:r>
              <a:rPr dirty="0" sz="4850" spc="-70" b="1">
                <a:latin typeface="Arial"/>
                <a:cs typeface="Arial"/>
              </a:rPr>
              <a:t>raising</a:t>
            </a:r>
            <a:r>
              <a:rPr dirty="0" sz="4850" spc="-585" b="1">
                <a:latin typeface="Arial"/>
                <a:cs typeface="Arial"/>
              </a:rPr>
              <a:t> </a:t>
            </a:r>
            <a:r>
              <a:rPr dirty="0" sz="4850" spc="-85" b="1">
                <a:latin typeface="Arial"/>
                <a:cs typeface="Arial"/>
              </a:rPr>
              <a:t>funds.</a:t>
            </a:r>
            <a:endParaRPr sz="4850">
              <a:latin typeface="Arial"/>
              <a:cs typeface="Arial"/>
            </a:endParaRPr>
          </a:p>
          <a:p>
            <a:pPr marL="367030" marR="5080" indent="-354330">
              <a:lnSpc>
                <a:spcPts val="5790"/>
              </a:lnSpc>
              <a:spcBef>
                <a:spcPts val="3995"/>
              </a:spcBef>
              <a:buClr>
                <a:srgbClr val="EE2A24"/>
              </a:buClr>
              <a:buChar char="-"/>
              <a:tabLst>
                <a:tab pos="367665" algn="l"/>
              </a:tabLst>
            </a:pPr>
            <a:r>
              <a:rPr dirty="0" sz="4850" spc="-70" b="1">
                <a:latin typeface="Arial"/>
                <a:cs typeface="Arial"/>
              </a:rPr>
              <a:t>Consider </a:t>
            </a:r>
            <a:r>
              <a:rPr dirty="0" sz="4850" spc="-60" b="1">
                <a:latin typeface="Arial"/>
                <a:cs typeface="Arial"/>
              </a:rPr>
              <a:t>which </a:t>
            </a:r>
            <a:r>
              <a:rPr dirty="0" sz="4850" spc="-65" b="1">
                <a:latin typeface="Arial"/>
                <a:cs typeface="Arial"/>
              </a:rPr>
              <a:t>method </a:t>
            </a:r>
            <a:r>
              <a:rPr dirty="0" sz="4850" spc="-35" b="1">
                <a:latin typeface="Arial"/>
                <a:cs typeface="Arial"/>
              </a:rPr>
              <a:t>of</a:t>
            </a:r>
            <a:r>
              <a:rPr dirty="0" sz="4850" spc="-565" b="1">
                <a:latin typeface="Arial"/>
                <a:cs typeface="Arial"/>
              </a:rPr>
              <a:t> </a:t>
            </a:r>
            <a:r>
              <a:rPr dirty="0" sz="4850" spc="-85" b="1">
                <a:latin typeface="Arial"/>
                <a:cs typeface="Arial"/>
              </a:rPr>
              <a:t>fundraising  </a:t>
            </a:r>
            <a:r>
              <a:rPr dirty="0" sz="4850" spc="-45" b="1">
                <a:latin typeface="Arial"/>
                <a:cs typeface="Arial"/>
              </a:rPr>
              <a:t>you </a:t>
            </a:r>
            <a:r>
              <a:rPr dirty="0" sz="4850" spc="-65" b="1">
                <a:latin typeface="Arial"/>
                <a:cs typeface="Arial"/>
              </a:rPr>
              <a:t>think </a:t>
            </a:r>
            <a:r>
              <a:rPr dirty="0" sz="4850" spc="-35" b="1">
                <a:latin typeface="Arial"/>
                <a:cs typeface="Arial"/>
              </a:rPr>
              <a:t>is </a:t>
            </a:r>
            <a:r>
              <a:rPr dirty="0" sz="4850" spc="-55" b="1">
                <a:latin typeface="Arial"/>
                <a:cs typeface="Arial"/>
              </a:rPr>
              <a:t>most </a:t>
            </a:r>
            <a:r>
              <a:rPr dirty="0" sz="4850" spc="-75" b="1">
                <a:latin typeface="Arial"/>
                <a:cs typeface="Arial"/>
              </a:rPr>
              <a:t>successful </a:t>
            </a:r>
            <a:r>
              <a:rPr dirty="0" sz="4850" spc="-45" b="1">
                <a:latin typeface="Arial"/>
                <a:cs typeface="Arial"/>
              </a:rPr>
              <a:t>and</a:t>
            </a:r>
            <a:r>
              <a:rPr dirty="0" sz="4850" spc="-885" b="1">
                <a:latin typeface="Arial"/>
                <a:cs typeface="Arial"/>
              </a:rPr>
              <a:t> </a:t>
            </a:r>
            <a:r>
              <a:rPr dirty="0" sz="4850" spc="-145" b="1">
                <a:latin typeface="Arial"/>
                <a:cs typeface="Arial"/>
              </a:rPr>
              <a:t>why.</a:t>
            </a:r>
            <a:endParaRPr sz="4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6722745" cy="1626235"/>
          </a:xfrm>
          <a:prstGeom prst="rect"/>
        </p:spPr>
        <p:txBody>
          <a:bodyPr wrap="square" lIns="0" tIns="101600" rIns="0" bIns="0" rtlCol="0" vert="horz">
            <a:spAutoFit/>
          </a:bodyPr>
          <a:lstStyle/>
          <a:p>
            <a:pPr marL="12700" marR="6350">
              <a:lnSpc>
                <a:spcPts val="6000"/>
              </a:lnSpc>
              <a:spcBef>
                <a:spcPts val="800"/>
              </a:spcBef>
            </a:pPr>
            <a:r>
              <a:rPr dirty="0" sz="5500" spc="-80">
                <a:solidFill>
                  <a:srgbClr val="9D1F21"/>
                </a:solidFill>
              </a:rPr>
              <a:t>3.2 </a:t>
            </a:r>
            <a:r>
              <a:rPr dirty="0" sz="5500" spc="-95">
                <a:solidFill>
                  <a:srgbClr val="9D1F21"/>
                </a:solidFill>
              </a:rPr>
              <a:t>Gladly giving</a:t>
            </a:r>
            <a:r>
              <a:rPr dirty="0" sz="5500" spc="-54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and  </a:t>
            </a:r>
            <a:r>
              <a:rPr dirty="0" sz="5500" spc="-105">
                <a:solidFill>
                  <a:srgbClr val="9D1F21"/>
                </a:solidFill>
              </a:rPr>
              <a:t>carefully</a:t>
            </a:r>
            <a:r>
              <a:rPr dirty="0" sz="5500" spc="-23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funding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2543770"/>
            <a:ext cx="10582275" cy="627824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432434" marR="3612515" indent="-419734">
              <a:lnSpc>
                <a:spcPts val="3700"/>
              </a:lnSpc>
              <a:spcBef>
                <a:spcPts val="340"/>
              </a:spcBef>
              <a:buAutoNum type="arabicPeriod"/>
              <a:tabLst>
                <a:tab pos="433070" algn="l"/>
              </a:tabLst>
            </a:pPr>
            <a:r>
              <a:rPr dirty="0" sz="3200" spc="-105">
                <a:latin typeface="Arial"/>
                <a:cs typeface="Arial"/>
              </a:rPr>
              <a:t>You’ve </a:t>
            </a:r>
            <a:r>
              <a:rPr dirty="0" sz="3200" spc="-60">
                <a:latin typeface="Arial"/>
                <a:cs typeface="Arial"/>
              </a:rPr>
              <a:t>received </a:t>
            </a:r>
            <a:r>
              <a:rPr dirty="0" sz="3200">
                <a:latin typeface="Arial"/>
                <a:cs typeface="Arial"/>
              </a:rPr>
              <a:t>4 </a:t>
            </a:r>
            <a:r>
              <a:rPr dirty="0" sz="3200" spc="-60">
                <a:latin typeface="Arial"/>
                <a:cs typeface="Arial"/>
              </a:rPr>
              <a:t>million </a:t>
            </a:r>
            <a:r>
              <a:rPr dirty="0" sz="3200" spc="-55">
                <a:latin typeface="Arial"/>
                <a:cs typeface="Arial"/>
              </a:rPr>
              <a:t>pounds</a:t>
            </a:r>
            <a:r>
              <a:rPr dirty="0" sz="3200" spc="-45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from  </a:t>
            </a: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80">
                <a:latin typeface="Arial"/>
                <a:cs typeface="Arial"/>
              </a:rPr>
              <a:t>Times </a:t>
            </a:r>
            <a:r>
              <a:rPr dirty="0" sz="3200" spc="-60">
                <a:latin typeface="Arial"/>
                <a:cs typeface="Arial"/>
              </a:rPr>
              <a:t>newspaper</a:t>
            </a:r>
            <a:r>
              <a:rPr dirty="0" sz="3200" spc="-33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fund.</a:t>
            </a:r>
            <a:endParaRPr sz="3200">
              <a:latin typeface="Arial"/>
              <a:cs typeface="Arial"/>
            </a:endParaRPr>
          </a:p>
          <a:p>
            <a:pPr marL="432434" marR="2012950" indent="-419734">
              <a:lnSpc>
                <a:spcPts val="3700"/>
              </a:lnSpc>
              <a:spcBef>
                <a:spcPts val="2795"/>
              </a:spcBef>
              <a:buAutoNum type="arabicPeriod"/>
              <a:tabLst>
                <a:tab pos="433070" algn="l"/>
              </a:tabLst>
            </a:pP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50">
                <a:latin typeface="Arial"/>
                <a:cs typeface="Arial"/>
              </a:rPr>
              <a:t>Lord Mayor’s </a:t>
            </a:r>
            <a:r>
              <a:rPr dirty="0" sz="3200" spc="-55">
                <a:latin typeface="Arial"/>
                <a:cs typeface="Arial"/>
              </a:rPr>
              <a:t>City </a:t>
            </a:r>
            <a:r>
              <a:rPr dirty="0" sz="3200" spc="-35">
                <a:latin typeface="Arial"/>
                <a:cs typeface="Arial"/>
              </a:rPr>
              <a:t>of </a:t>
            </a:r>
            <a:r>
              <a:rPr dirty="0" sz="3200" spc="-55">
                <a:latin typeface="Arial"/>
                <a:cs typeface="Arial"/>
              </a:rPr>
              <a:t>London </a:t>
            </a:r>
            <a:r>
              <a:rPr dirty="0" sz="3200" spc="-50">
                <a:latin typeface="Arial"/>
                <a:cs typeface="Arial"/>
              </a:rPr>
              <a:t>Fund </a:t>
            </a:r>
            <a:r>
              <a:rPr dirty="0" sz="3200" spc="-65">
                <a:latin typeface="Arial"/>
                <a:cs typeface="Arial"/>
              </a:rPr>
              <a:t>has  </a:t>
            </a:r>
            <a:r>
              <a:rPr dirty="0" sz="3200" spc="-55">
                <a:latin typeface="Arial"/>
                <a:cs typeface="Arial"/>
              </a:rPr>
              <a:t>raised money </a:t>
            </a:r>
            <a:r>
              <a:rPr dirty="0" sz="3200" spc="-60">
                <a:latin typeface="Arial"/>
                <a:cs typeface="Arial"/>
              </a:rPr>
              <a:t>through </a:t>
            </a: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55">
                <a:latin typeface="Arial"/>
                <a:cs typeface="Arial"/>
              </a:rPr>
              <a:t>trade </a:t>
            </a:r>
            <a:r>
              <a:rPr dirty="0" sz="3200" spc="-65">
                <a:latin typeface="Arial"/>
                <a:cs typeface="Arial"/>
              </a:rPr>
              <a:t>associations  </a:t>
            </a:r>
            <a:r>
              <a:rPr dirty="0" sz="3200" spc="-45">
                <a:latin typeface="Arial"/>
                <a:cs typeface="Arial"/>
              </a:rPr>
              <a:t>and </a:t>
            </a:r>
            <a:r>
              <a:rPr dirty="0" sz="3200" spc="-60">
                <a:latin typeface="Arial"/>
                <a:cs typeface="Arial"/>
              </a:rPr>
              <a:t>presented </a:t>
            </a:r>
            <a:r>
              <a:rPr dirty="0" sz="3200" spc="-45">
                <a:latin typeface="Arial"/>
                <a:cs typeface="Arial"/>
              </a:rPr>
              <a:t>you </a:t>
            </a:r>
            <a:r>
              <a:rPr dirty="0" sz="3200" spc="-55">
                <a:latin typeface="Arial"/>
                <a:cs typeface="Arial"/>
              </a:rPr>
              <a:t>with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65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cheque </a:t>
            </a:r>
            <a:r>
              <a:rPr dirty="0" sz="3200" spc="-45">
                <a:latin typeface="Arial"/>
                <a:cs typeface="Arial"/>
              </a:rPr>
              <a:t>for </a:t>
            </a:r>
            <a:r>
              <a:rPr dirty="0" sz="3200" spc="-65">
                <a:latin typeface="Arial"/>
                <a:cs typeface="Arial"/>
              </a:rPr>
              <a:t>£750,000.</a:t>
            </a:r>
            <a:endParaRPr sz="3200">
              <a:latin typeface="Arial"/>
              <a:cs typeface="Arial"/>
            </a:endParaRPr>
          </a:p>
          <a:p>
            <a:pPr marL="440055" marR="5080" indent="-427355">
              <a:lnSpc>
                <a:spcPts val="3700"/>
              </a:lnSpc>
              <a:spcBef>
                <a:spcPts val="2800"/>
              </a:spcBef>
              <a:buAutoNum type="arabicPeriod"/>
              <a:tabLst>
                <a:tab pos="440690" algn="l"/>
              </a:tabLst>
            </a:pPr>
            <a:r>
              <a:rPr dirty="0" sz="3200" spc="-65">
                <a:latin typeface="Arial"/>
                <a:cs typeface="Arial"/>
              </a:rPr>
              <a:t>Christie’s </a:t>
            </a:r>
            <a:r>
              <a:rPr dirty="0" sz="3200" spc="-60">
                <a:latin typeface="Arial"/>
                <a:cs typeface="Arial"/>
              </a:rPr>
              <a:t>auction </a:t>
            </a:r>
            <a:r>
              <a:rPr dirty="0" sz="3200" spc="-55">
                <a:latin typeface="Arial"/>
                <a:cs typeface="Arial"/>
              </a:rPr>
              <a:t>house </a:t>
            </a:r>
            <a:r>
              <a:rPr dirty="0" sz="3200" spc="-45">
                <a:latin typeface="Arial"/>
                <a:cs typeface="Arial"/>
              </a:rPr>
              <a:t>has </a:t>
            </a:r>
            <a:r>
              <a:rPr dirty="0" sz="3200" spc="-55">
                <a:latin typeface="Arial"/>
                <a:cs typeface="Arial"/>
              </a:rPr>
              <a:t>given </a:t>
            </a:r>
            <a:r>
              <a:rPr dirty="0" sz="3200" spc="-45">
                <a:latin typeface="Arial"/>
                <a:cs typeface="Arial"/>
              </a:rPr>
              <a:t>you </a:t>
            </a:r>
            <a:r>
              <a:rPr dirty="0" sz="3200" spc="-60">
                <a:latin typeface="Arial"/>
                <a:cs typeface="Arial"/>
              </a:rPr>
              <a:t>£84,383 </a:t>
            </a:r>
            <a:r>
              <a:rPr dirty="0" sz="3200" spc="-50">
                <a:latin typeface="Arial"/>
                <a:cs typeface="Arial"/>
              </a:rPr>
              <a:t>from </a:t>
            </a:r>
            <a:r>
              <a:rPr dirty="0" sz="3200" spc="-65">
                <a:latin typeface="Arial"/>
                <a:cs typeface="Arial"/>
              </a:rPr>
              <a:t>the  </a:t>
            </a:r>
            <a:r>
              <a:rPr dirty="0" sz="3200" spc="-50">
                <a:latin typeface="Arial"/>
                <a:cs typeface="Arial"/>
              </a:rPr>
              <a:t>sale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of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41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pearl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necklaces.</a:t>
            </a:r>
            <a:r>
              <a:rPr dirty="0" sz="3200" spc="-19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The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necklaces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were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made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from  </a:t>
            </a:r>
            <a:r>
              <a:rPr dirty="0" sz="3200" spc="-55">
                <a:latin typeface="Arial"/>
                <a:cs typeface="Arial"/>
              </a:rPr>
              <a:t>3,500 </a:t>
            </a:r>
            <a:r>
              <a:rPr dirty="0" sz="3200" spc="-65">
                <a:latin typeface="Arial"/>
                <a:cs typeface="Arial"/>
              </a:rPr>
              <a:t>individual </a:t>
            </a:r>
            <a:r>
              <a:rPr dirty="0" sz="3200" spc="-55">
                <a:latin typeface="Arial"/>
                <a:cs typeface="Arial"/>
              </a:rPr>
              <a:t>pearls </a:t>
            </a:r>
            <a:r>
              <a:rPr dirty="0" sz="3200" spc="-50">
                <a:latin typeface="Arial"/>
                <a:cs typeface="Arial"/>
              </a:rPr>
              <a:t>sent </a:t>
            </a:r>
            <a:r>
              <a:rPr dirty="0" sz="3200" spc="-35">
                <a:latin typeface="Arial"/>
                <a:cs typeface="Arial"/>
              </a:rPr>
              <a:t>in by </a:t>
            </a:r>
            <a:r>
              <a:rPr dirty="0" sz="3200" spc="-60">
                <a:latin typeface="Arial"/>
                <a:cs typeface="Arial"/>
              </a:rPr>
              <a:t>members </a:t>
            </a:r>
            <a:r>
              <a:rPr dirty="0" sz="3200" spc="-35">
                <a:latin typeface="Arial"/>
                <a:cs typeface="Arial"/>
              </a:rPr>
              <a:t>of </a:t>
            </a: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55">
                <a:latin typeface="Arial"/>
                <a:cs typeface="Arial"/>
              </a:rPr>
              <a:t>public </a:t>
            </a:r>
            <a:r>
              <a:rPr dirty="0" sz="3200" spc="-65">
                <a:latin typeface="Arial"/>
                <a:cs typeface="Arial"/>
              </a:rPr>
              <a:t>to  </a:t>
            </a:r>
            <a:r>
              <a:rPr dirty="0" sz="3200" spc="-50">
                <a:latin typeface="Arial"/>
                <a:cs typeface="Arial"/>
              </a:rPr>
              <a:t>help </a:t>
            </a:r>
            <a:r>
              <a:rPr dirty="0" sz="3200" spc="-55">
                <a:latin typeface="Arial"/>
                <a:cs typeface="Arial"/>
              </a:rPr>
              <a:t>raise money </a:t>
            </a:r>
            <a:r>
              <a:rPr dirty="0" sz="3200" spc="-45">
                <a:latin typeface="Arial"/>
                <a:cs typeface="Arial"/>
              </a:rPr>
              <a:t>for the </a:t>
            </a:r>
            <a:r>
              <a:rPr dirty="0" sz="3200" spc="-60">
                <a:latin typeface="Arial"/>
                <a:cs typeface="Arial"/>
              </a:rPr>
              <a:t>British </a:t>
            </a:r>
            <a:r>
              <a:rPr dirty="0" sz="3200" spc="-50">
                <a:latin typeface="Arial"/>
                <a:cs typeface="Arial"/>
              </a:rPr>
              <a:t>Red</a:t>
            </a:r>
            <a:r>
              <a:rPr dirty="0" sz="3200" spc="-60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Cross.</a:t>
            </a:r>
            <a:endParaRPr sz="3200">
              <a:latin typeface="Arial"/>
              <a:cs typeface="Arial"/>
            </a:endParaRPr>
          </a:p>
          <a:p>
            <a:pPr marL="432434" marR="1014730" indent="-419734">
              <a:lnSpc>
                <a:spcPts val="3700"/>
              </a:lnSpc>
              <a:spcBef>
                <a:spcPts val="2795"/>
              </a:spcBef>
              <a:buAutoNum type="arabicPeriod"/>
              <a:tabLst>
                <a:tab pos="433070" algn="l"/>
              </a:tabLst>
            </a:pPr>
            <a:r>
              <a:rPr dirty="0" sz="3200" spc="-145">
                <a:latin typeface="Arial"/>
                <a:cs typeface="Arial"/>
              </a:rPr>
              <a:t>You </a:t>
            </a:r>
            <a:r>
              <a:rPr dirty="0" sz="3200" spc="-50">
                <a:latin typeface="Arial"/>
                <a:cs typeface="Arial"/>
              </a:rPr>
              <a:t>have </a:t>
            </a:r>
            <a:r>
              <a:rPr dirty="0" sz="3200" spc="-60">
                <a:latin typeface="Arial"/>
                <a:cs typeface="Arial"/>
              </a:rPr>
              <a:t>received £68,000 </a:t>
            </a:r>
            <a:r>
              <a:rPr dirty="0" sz="3200" spc="-50">
                <a:latin typeface="Arial"/>
                <a:cs typeface="Arial"/>
              </a:rPr>
              <a:t>from </a:t>
            </a:r>
            <a:r>
              <a:rPr dirty="0" sz="3200" spc="-35">
                <a:latin typeface="Arial"/>
                <a:cs typeface="Arial"/>
              </a:rPr>
              <a:t>an </a:t>
            </a:r>
            <a:r>
              <a:rPr dirty="0" sz="3200" spc="-55">
                <a:latin typeface="Arial"/>
                <a:cs typeface="Arial"/>
              </a:rPr>
              <a:t>annual</a:t>
            </a:r>
            <a:r>
              <a:rPr dirty="0" sz="3200" spc="-52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collection  </a:t>
            </a:r>
            <a:r>
              <a:rPr dirty="0" sz="3200" spc="-35">
                <a:latin typeface="Arial"/>
                <a:cs typeface="Arial"/>
              </a:rPr>
              <a:t>by </a:t>
            </a:r>
            <a:r>
              <a:rPr dirty="0" sz="3200" spc="-50">
                <a:latin typeface="Arial"/>
                <a:cs typeface="Arial"/>
              </a:rPr>
              <a:t>many </a:t>
            </a:r>
            <a:r>
              <a:rPr dirty="0" sz="3200" spc="-60">
                <a:latin typeface="Arial"/>
                <a:cs typeface="Arial"/>
              </a:rPr>
              <a:t>religious</a:t>
            </a:r>
            <a:r>
              <a:rPr dirty="0" sz="3200" spc="-31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organisations.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08527"/>
            <a:ext cx="6722745" cy="1626235"/>
          </a:xfrm>
          <a:prstGeom prst="rect"/>
        </p:spPr>
        <p:txBody>
          <a:bodyPr wrap="square" lIns="0" tIns="101600" rIns="0" bIns="0" rtlCol="0" vert="horz">
            <a:spAutoFit/>
          </a:bodyPr>
          <a:lstStyle/>
          <a:p>
            <a:pPr marL="12700" marR="6350">
              <a:lnSpc>
                <a:spcPts val="6000"/>
              </a:lnSpc>
              <a:spcBef>
                <a:spcPts val="800"/>
              </a:spcBef>
            </a:pPr>
            <a:r>
              <a:rPr dirty="0" sz="5500" spc="-80">
                <a:solidFill>
                  <a:srgbClr val="9D1F21"/>
                </a:solidFill>
              </a:rPr>
              <a:t>3.2 </a:t>
            </a:r>
            <a:r>
              <a:rPr dirty="0" sz="5500" spc="-95">
                <a:solidFill>
                  <a:srgbClr val="9D1F21"/>
                </a:solidFill>
              </a:rPr>
              <a:t>Gladly giving</a:t>
            </a:r>
            <a:r>
              <a:rPr dirty="0" sz="5500" spc="-54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and  </a:t>
            </a:r>
            <a:r>
              <a:rPr dirty="0" sz="5500" spc="-105">
                <a:solidFill>
                  <a:srgbClr val="9D1F21"/>
                </a:solidFill>
              </a:rPr>
              <a:t>carefully</a:t>
            </a:r>
            <a:r>
              <a:rPr dirty="0" sz="5500" spc="-235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funding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2485491"/>
            <a:ext cx="10854055" cy="546163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367030" marR="5080" indent="-354330">
              <a:lnSpc>
                <a:spcPts val="5790"/>
              </a:lnSpc>
              <a:spcBef>
                <a:spcPts val="355"/>
              </a:spcBef>
              <a:buClr>
                <a:srgbClr val="EE2A24"/>
              </a:buClr>
              <a:buChar char="-"/>
              <a:tabLst>
                <a:tab pos="367665" algn="l"/>
              </a:tabLst>
            </a:pPr>
            <a:r>
              <a:rPr dirty="0" sz="4850" spc="-70" b="1">
                <a:latin typeface="Arial"/>
                <a:cs typeface="Arial"/>
              </a:rPr>
              <a:t>Thinking </a:t>
            </a:r>
            <a:r>
              <a:rPr dirty="0" sz="4850" spc="-60" b="1">
                <a:latin typeface="Arial"/>
                <a:cs typeface="Arial"/>
              </a:rPr>
              <a:t>about </a:t>
            </a:r>
            <a:r>
              <a:rPr dirty="0" sz="4850" spc="-50" b="1">
                <a:latin typeface="Arial"/>
                <a:cs typeface="Arial"/>
              </a:rPr>
              <a:t>the </a:t>
            </a:r>
            <a:r>
              <a:rPr dirty="0" sz="4850" spc="-65" b="1">
                <a:latin typeface="Arial"/>
                <a:cs typeface="Arial"/>
              </a:rPr>
              <a:t>amount </a:t>
            </a:r>
            <a:r>
              <a:rPr dirty="0" sz="4850" spc="-35" b="1">
                <a:latin typeface="Arial"/>
                <a:cs typeface="Arial"/>
              </a:rPr>
              <a:t>of</a:t>
            </a:r>
            <a:r>
              <a:rPr dirty="0" sz="4850" spc="-720" b="1">
                <a:latin typeface="Arial"/>
                <a:cs typeface="Arial"/>
              </a:rPr>
              <a:t> </a:t>
            </a:r>
            <a:r>
              <a:rPr dirty="0" sz="4850" spc="-80" b="1">
                <a:latin typeface="Arial"/>
                <a:cs typeface="Arial"/>
              </a:rPr>
              <a:t>money  </a:t>
            </a:r>
            <a:r>
              <a:rPr dirty="0" sz="4850" spc="-45" b="1">
                <a:latin typeface="Arial"/>
                <a:cs typeface="Arial"/>
              </a:rPr>
              <a:t>you </a:t>
            </a:r>
            <a:r>
              <a:rPr dirty="0" sz="4850" spc="-55" b="1">
                <a:latin typeface="Arial"/>
                <a:cs typeface="Arial"/>
              </a:rPr>
              <a:t>have </a:t>
            </a:r>
            <a:r>
              <a:rPr dirty="0" sz="4850" spc="-35" b="1">
                <a:latin typeface="Arial"/>
                <a:cs typeface="Arial"/>
              </a:rPr>
              <a:t>to </a:t>
            </a:r>
            <a:r>
              <a:rPr dirty="0" sz="4850" spc="-65" b="1">
                <a:latin typeface="Arial"/>
                <a:cs typeface="Arial"/>
              </a:rPr>
              <a:t>spend, </a:t>
            </a:r>
            <a:r>
              <a:rPr dirty="0" sz="4850" spc="-55" b="1">
                <a:latin typeface="Arial"/>
                <a:cs typeface="Arial"/>
              </a:rPr>
              <a:t>what </a:t>
            </a:r>
            <a:r>
              <a:rPr dirty="0" sz="4850" spc="-60" b="1">
                <a:latin typeface="Arial"/>
                <a:cs typeface="Arial"/>
              </a:rPr>
              <a:t>would </a:t>
            </a:r>
            <a:r>
              <a:rPr dirty="0" sz="4850" spc="-80" b="1">
                <a:latin typeface="Arial"/>
                <a:cs typeface="Arial"/>
              </a:rPr>
              <a:t>you  </a:t>
            </a:r>
            <a:r>
              <a:rPr dirty="0" sz="4850" spc="-75" b="1">
                <a:latin typeface="Arial"/>
                <a:cs typeface="Arial"/>
              </a:rPr>
              <a:t>prioritise </a:t>
            </a:r>
            <a:r>
              <a:rPr dirty="0" sz="4850" spc="-45" b="1">
                <a:latin typeface="Arial"/>
                <a:cs typeface="Arial"/>
              </a:rPr>
              <a:t>and</a:t>
            </a:r>
            <a:r>
              <a:rPr dirty="0" sz="4850" spc="-305" b="1">
                <a:latin typeface="Arial"/>
                <a:cs typeface="Arial"/>
              </a:rPr>
              <a:t> </a:t>
            </a:r>
            <a:r>
              <a:rPr dirty="0" sz="4850" spc="-80" b="1">
                <a:latin typeface="Arial"/>
                <a:cs typeface="Arial"/>
              </a:rPr>
              <a:t>why?</a:t>
            </a:r>
            <a:endParaRPr sz="4850">
              <a:latin typeface="Arial"/>
              <a:cs typeface="Arial"/>
            </a:endParaRPr>
          </a:p>
          <a:p>
            <a:pPr marL="367030" indent="-354330">
              <a:lnSpc>
                <a:spcPct val="100000"/>
              </a:lnSpc>
              <a:spcBef>
                <a:spcPts val="3775"/>
              </a:spcBef>
              <a:buClr>
                <a:srgbClr val="EE2A24"/>
              </a:buClr>
              <a:buChar char="-"/>
              <a:tabLst>
                <a:tab pos="367665" algn="l"/>
              </a:tabLst>
            </a:pPr>
            <a:r>
              <a:rPr dirty="0" sz="4850" spc="-55" b="1">
                <a:latin typeface="Arial"/>
                <a:cs typeface="Arial"/>
              </a:rPr>
              <a:t>What </a:t>
            </a:r>
            <a:r>
              <a:rPr dirty="0" sz="4850" spc="-65" b="1">
                <a:latin typeface="Arial"/>
                <a:cs typeface="Arial"/>
              </a:rPr>
              <a:t>influenced </a:t>
            </a:r>
            <a:r>
              <a:rPr dirty="0" sz="4850" spc="-55" b="1">
                <a:latin typeface="Arial"/>
                <a:cs typeface="Arial"/>
              </a:rPr>
              <a:t>your</a:t>
            </a:r>
            <a:r>
              <a:rPr dirty="0" sz="4850" spc="-445" b="1">
                <a:latin typeface="Arial"/>
                <a:cs typeface="Arial"/>
              </a:rPr>
              <a:t> </a:t>
            </a:r>
            <a:r>
              <a:rPr dirty="0" sz="4850" spc="-85" b="1">
                <a:latin typeface="Arial"/>
                <a:cs typeface="Arial"/>
              </a:rPr>
              <a:t>decision?</a:t>
            </a:r>
            <a:endParaRPr sz="4850">
              <a:latin typeface="Arial"/>
              <a:cs typeface="Arial"/>
            </a:endParaRPr>
          </a:p>
          <a:p>
            <a:pPr marL="367030" marR="153035" indent="-354330">
              <a:lnSpc>
                <a:spcPts val="5790"/>
              </a:lnSpc>
              <a:spcBef>
                <a:spcPts val="4185"/>
              </a:spcBef>
              <a:buClr>
                <a:srgbClr val="EE2A24"/>
              </a:buClr>
              <a:buChar char="-"/>
              <a:tabLst>
                <a:tab pos="367665" algn="l"/>
              </a:tabLst>
            </a:pPr>
            <a:r>
              <a:rPr dirty="0" sz="4850" spc="-45" b="1">
                <a:latin typeface="Arial"/>
                <a:cs typeface="Arial"/>
              </a:rPr>
              <a:t>How</a:t>
            </a:r>
            <a:r>
              <a:rPr dirty="0" sz="4850" spc="-200" b="1">
                <a:latin typeface="Arial"/>
                <a:cs typeface="Arial"/>
              </a:rPr>
              <a:t> </a:t>
            </a:r>
            <a:r>
              <a:rPr dirty="0" sz="4850" spc="-30" b="1">
                <a:latin typeface="Arial"/>
                <a:cs typeface="Arial"/>
              </a:rPr>
              <a:t>do</a:t>
            </a:r>
            <a:r>
              <a:rPr dirty="0" sz="4850" spc="-190" b="1">
                <a:latin typeface="Arial"/>
                <a:cs typeface="Arial"/>
              </a:rPr>
              <a:t> </a:t>
            </a:r>
            <a:r>
              <a:rPr dirty="0" sz="4850" spc="-45" b="1">
                <a:latin typeface="Arial"/>
                <a:cs typeface="Arial"/>
              </a:rPr>
              <a:t>you</a:t>
            </a:r>
            <a:r>
              <a:rPr dirty="0" sz="4850" spc="-195" b="1">
                <a:latin typeface="Arial"/>
                <a:cs typeface="Arial"/>
              </a:rPr>
              <a:t> </a:t>
            </a:r>
            <a:r>
              <a:rPr dirty="0" sz="4850" spc="-55" b="1">
                <a:latin typeface="Arial"/>
                <a:cs typeface="Arial"/>
              </a:rPr>
              <a:t>hope</a:t>
            </a:r>
            <a:r>
              <a:rPr dirty="0" sz="4850" spc="-195" b="1">
                <a:latin typeface="Arial"/>
                <a:cs typeface="Arial"/>
              </a:rPr>
              <a:t> </a:t>
            </a:r>
            <a:r>
              <a:rPr dirty="0" sz="4850" spc="-50" b="1">
                <a:latin typeface="Arial"/>
                <a:cs typeface="Arial"/>
              </a:rPr>
              <a:t>the</a:t>
            </a:r>
            <a:r>
              <a:rPr dirty="0" sz="4850" spc="-190" b="1">
                <a:latin typeface="Arial"/>
                <a:cs typeface="Arial"/>
              </a:rPr>
              <a:t> </a:t>
            </a:r>
            <a:r>
              <a:rPr dirty="0" sz="4850" spc="-60" b="1">
                <a:latin typeface="Arial"/>
                <a:cs typeface="Arial"/>
              </a:rPr>
              <a:t>funds</a:t>
            </a:r>
            <a:r>
              <a:rPr dirty="0" sz="4850" spc="-190" b="1">
                <a:latin typeface="Arial"/>
                <a:cs typeface="Arial"/>
              </a:rPr>
              <a:t> </a:t>
            </a:r>
            <a:r>
              <a:rPr dirty="0" sz="4850" spc="-60" b="1">
                <a:latin typeface="Arial"/>
                <a:cs typeface="Arial"/>
              </a:rPr>
              <a:t>will</a:t>
            </a:r>
            <a:r>
              <a:rPr dirty="0" sz="4850" spc="-195" b="1">
                <a:latin typeface="Arial"/>
                <a:cs typeface="Arial"/>
              </a:rPr>
              <a:t> </a:t>
            </a:r>
            <a:r>
              <a:rPr dirty="0" sz="4850" spc="-85" b="1">
                <a:latin typeface="Arial"/>
                <a:cs typeface="Arial"/>
              </a:rPr>
              <a:t>help  </a:t>
            </a:r>
            <a:r>
              <a:rPr dirty="0" sz="4850" spc="-65" b="1">
                <a:latin typeface="Arial"/>
                <a:cs typeface="Arial"/>
              </a:rPr>
              <a:t>people</a:t>
            </a:r>
            <a:r>
              <a:rPr dirty="0" sz="4850" spc="-190" b="1">
                <a:latin typeface="Arial"/>
                <a:cs typeface="Arial"/>
              </a:rPr>
              <a:t> </a:t>
            </a:r>
            <a:r>
              <a:rPr dirty="0" sz="4850" spc="-85" b="1">
                <a:latin typeface="Arial"/>
                <a:cs typeface="Arial"/>
              </a:rPr>
              <a:t>affected?</a:t>
            </a:r>
            <a:endParaRPr sz="4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789" y="1618119"/>
            <a:ext cx="4793561" cy="7303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40281" y="1605413"/>
            <a:ext cx="4969463" cy="7303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500" y="511981"/>
            <a:ext cx="1168781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75">
                <a:solidFill>
                  <a:srgbClr val="9D1F21"/>
                </a:solidFill>
              </a:rPr>
              <a:t>3.3 </a:t>
            </a:r>
            <a:r>
              <a:rPr dirty="0" sz="5400" spc="-100">
                <a:solidFill>
                  <a:srgbClr val="9D1F21"/>
                </a:solidFill>
              </a:rPr>
              <a:t>Appealing </a:t>
            </a:r>
            <a:r>
              <a:rPr dirty="0" sz="5400" spc="-55">
                <a:solidFill>
                  <a:srgbClr val="9D1F21"/>
                </a:solidFill>
              </a:rPr>
              <a:t>to </a:t>
            </a:r>
            <a:r>
              <a:rPr dirty="0" sz="5400">
                <a:solidFill>
                  <a:srgbClr val="9D1F21"/>
                </a:solidFill>
              </a:rPr>
              <a:t>a</a:t>
            </a:r>
            <a:r>
              <a:rPr dirty="0" sz="5400" spc="-1030">
                <a:solidFill>
                  <a:srgbClr val="9D1F21"/>
                </a:solidFill>
              </a:rPr>
              <a:t> </a:t>
            </a:r>
            <a:r>
              <a:rPr dirty="0" sz="5400" spc="-95">
                <a:solidFill>
                  <a:srgbClr val="9D1F21"/>
                </a:solidFill>
              </a:rPr>
              <a:t>common </a:t>
            </a:r>
            <a:r>
              <a:rPr dirty="0" sz="5400" spc="-110">
                <a:solidFill>
                  <a:srgbClr val="9D1F21"/>
                </a:solidFill>
              </a:rPr>
              <a:t>humanity</a:t>
            </a:r>
            <a:endParaRPr sz="5400"/>
          </a:p>
        </p:txBody>
      </p:sp>
      <p:sp>
        <p:nvSpPr>
          <p:cNvPr id="5" name="object 5"/>
          <p:cNvSpPr txBox="1"/>
          <p:nvPr/>
        </p:nvSpPr>
        <p:spPr>
          <a:xfrm>
            <a:off x="339200" y="9204831"/>
            <a:ext cx="1447800" cy="309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 sz="2000" spc="-35">
                <a:solidFill>
                  <a:srgbClr val="D7D8D7"/>
                </a:solidFill>
                <a:latin typeface="Arial"/>
                <a:cs typeface="Arial"/>
              </a:rPr>
              <a:t>Module</a:t>
            </a:r>
            <a:r>
              <a:rPr dirty="0" sz="2000" spc="-155">
                <a:solidFill>
                  <a:srgbClr val="D7D8D7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D7D8D7"/>
                </a:solidFill>
                <a:latin typeface="Arial"/>
                <a:cs typeface="Arial"/>
              </a:rPr>
              <a:t>three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11981"/>
            <a:ext cx="525399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0">
                <a:solidFill>
                  <a:srgbClr val="9D1F21"/>
                </a:solidFill>
              </a:rPr>
              <a:t>Copyright</a:t>
            </a:r>
            <a:r>
              <a:rPr dirty="0" sz="5400" spc="-295">
                <a:solidFill>
                  <a:srgbClr val="9D1F21"/>
                </a:solidFill>
              </a:rPr>
              <a:t> </a:t>
            </a:r>
            <a:r>
              <a:rPr dirty="0" sz="5400" spc="-110">
                <a:solidFill>
                  <a:srgbClr val="9D1F21"/>
                </a:solidFill>
              </a:rPr>
              <a:t>notice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98500" y="1967170"/>
            <a:ext cx="11077575" cy="674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© </a:t>
            </a:r>
            <a:r>
              <a:rPr dirty="0" sz="3200" spc="-60">
                <a:latin typeface="Arial"/>
                <a:cs typeface="Arial"/>
              </a:rPr>
              <a:t>British </a:t>
            </a:r>
            <a:r>
              <a:rPr dirty="0" sz="3200" spc="-50">
                <a:latin typeface="Arial"/>
                <a:cs typeface="Arial"/>
              </a:rPr>
              <a:t>Red </a:t>
            </a:r>
            <a:r>
              <a:rPr dirty="0" sz="3200" spc="-60">
                <a:latin typeface="Arial"/>
                <a:cs typeface="Arial"/>
              </a:rPr>
              <a:t>Cross</a:t>
            </a:r>
            <a:r>
              <a:rPr dirty="0" sz="3200" spc="-41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2018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700"/>
              </a:lnSpc>
              <a:spcBef>
                <a:spcPts val="2900"/>
              </a:spcBef>
            </a:pPr>
            <a:r>
              <a:rPr dirty="0" sz="3200" spc="-45">
                <a:latin typeface="Arial"/>
                <a:cs typeface="Arial"/>
              </a:rPr>
              <a:t>All </a:t>
            </a:r>
            <a:r>
              <a:rPr dirty="0" sz="3200" spc="-60">
                <a:latin typeface="Arial"/>
                <a:cs typeface="Arial"/>
              </a:rPr>
              <a:t>photographs </a:t>
            </a:r>
            <a:r>
              <a:rPr dirty="0" sz="3200" spc="-55">
                <a:latin typeface="Arial"/>
                <a:cs typeface="Arial"/>
              </a:rPr>
              <a:t>fully </a:t>
            </a:r>
            <a:r>
              <a:rPr dirty="0" sz="3200" spc="-60">
                <a:latin typeface="Arial"/>
                <a:cs typeface="Arial"/>
              </a:rPr>
              <a:t>protected </a:t>
            </a:r>
            <a:r>
              <a:rPr dirty="0" sz="3200" spc="-35">
                <a:latin typeface="Arial"/>
                <a:cs typeface="Arial"/>
              </a:rPr>
              <a:t>by </a:t>
            </a:r>
            <a:r>
              <a:rPr dirty="0" sz="3200" spc="-60">
                <a:latin typeface="Arial"/>
                <a:cs typeface="Arial"/>
              </a:rPr>
              <a:t>copyright. Schools </a:t>
            </a:r>
            <a:r>
              <a:rPr dirty="0" sz="3200" spc="-45">
                <a:latin typeface="Arial"/>
                <a:cs typeface="Arial"/>
              </a:rPr>
              <a:t>and </a:t>
            </a:r>
            <a:r>
              <a:rPr dirty="0" sz="3200" spc="-65">
                <a:latin typeface="Arial"/>
                <a:cs typeface="Arial"/>
              </a:rPr>
              <a:t>other  </a:t>
            </a:r>
            <a:r>
              <a:rPr dirty="0" sz="3200" spc="-60">
                <a:latin typeface="Arial"/>
                <a:cs typeface="Arial"/>
              </a:rPr>
              <a:t>educational organisations </a:t>
            </a:r>
            <a:r>
              <a:rPr dirty="0" sz="3200" spc="-45">
                <a:latin typeface="Arial"/>
                <a:cs typeface="Arial"/>
              </a:rPr>
              <a:t>are </a:t>
            </a:r>
            <a:r>
              <a:rPr dirty="0" sz="3200" spc="-50">
                <a:latin typeface="Arial"/>
                <a:cs typeface="Arial"/>
              </a:rPr>
              <a:t>free </a:t>
            </a:r>
            <a:r>
              <a:rPr dirty="0" sz="3200" spc="-35">
                <a:latin typeface="Arial"/>
                <a:cs typeface="Arial"/>
              </a:rPr>
              <a:t>to </a:t>
            </a:r>
            <a:r>
              <a:rPr dirty="0" sz="3200" spc="-45">
                <a:latin typeface="Arial"/>
                <a:cs typeface="Arial"/>
              </a:rPr>
              <a:t>use </a:t>
            </a:r>
            <a:r>
              <a:rPr dirty="0" sz="3200" spc="-50">
                <a:latin typeface="Arial"/>
                <a:cs typeface="Arial"/>
              </a:rPr>
              <a:t>this </a:t>
            </a:r>
            <a:r>
              <a:rPr dirty="0" sz="3200" spc="-60">
                <a:latin typeface="Arial"/>
                <a:cs typeface="Arial"/>
              </a:rPr>
              <a:t>PowerPoint </a:t>
            </a:r>
            <a:r>
              <a:rPr dirty="0" sz="3200" spc="-65">
                <a:latin typeface="Arial"/>
                <a:cs typeface="Arial"/>
              </a:rPr>
              <a:t>for  </a:t>
            </a:r>
            <a:r>
              <a:rPr dirty="0" sz="3200" spc="-60">
                <a:latin typeface="Arial"/>
                <a:cs typeface="Arial"/>
              </a:rPr>
              <a:t>educational </a:t>
            </a:r>
            <a:r>
              <a:rPr dirty="0" sz="3200" spc="-50">
                <a:latin typeface="Arial"/>
                <a:cs typeface="Arial"/>
              </a:rPr>
              <a:t>use. </a:t>
            </a: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60">
                <a:latin typeface="Arial"/>
                <a:cs typeface="Arial"/>
              </a:rPr>
              <a:t>licence </a:t>
            </a:r>
            <a:r>
              <a:rPr dirty="0" sz="3200" spc="-50">
                <a:latin typeface="Arial"/>
                <a:cs typeface="Arial"/>
              </a:rPr>
              <a:t>does </a:t>
            </a:r>
            <a:r>
              <a:rPr dirty="0" sz="3200" spc="-45">
                <a:latin typeface="Arial"/>
                <a:cs typeface="Arial"/>
              </a:rPr>
              <a:t>not </a:t>
            </a:r>
            <a:r>
              <a:rPr dirty="0" sz="3200" spc="-55">
                <a:latin typeface="Arial"/>
                <a:cs typeface="Arial"/>
              </a:rPr>
              <a:t>extend beyond </a:t>
            </a:r>
            <a:r>
              <a:rPr dirty="0" sz="3200" spc="-50">
                <a:latin typeface="Arial"/>
                <a:cs typeface="Arial"/>
              </a:rPr>
              <a:t>this </a:t>
            </a:r>
            <a:r>
              <a:rPr dirty="0" sz="3200" spc="-65">
                <a:latin typeface="Arial"/>
                <a:cs typeface="Arial"/>
              </a:rPr>
              <a:t>use.  </a:t>
            </a:r>
            <a:r>
              <a:rPr dirty="0" sz="3200" spc="-50">
                <a:latin typeface="Arial"/>
                <a:cs typeface="Arial"/>
              </a:rPr>
              <a:t>This </a:t>
            </a:r>
            <a:r>
              <a:rPr dirty="0" sz="3200" spc="-55">
                <a:latin typeface="Arial"/>
                <a:cs typeface="Arial"/>
              </a:rPr>
              <a:t>means </a:t>
            </a:r>
            <a:r>
              <a:rPr dirty="0" sz="3200" spc="-50">
                <a:latin typeface="Arial"/>
                <a:cs typeface="Arial"/>
              </a:rPr>
              <a:t>that </a:t>
            </a:r>
            <a:r>
              <a:rPr dirty="0" sz="3200" spc="-55">
                <a:latin typeface="Arial"/>
                <a:cs typeface="Arial"/>
              </a:rPr>
              <a:t>anyone </a:t>
            </a:r>
            <a:r>
              <a:rPr dirty="0" sz="3200" spc="-60">
                <a:latin typeface="Arial"/>
                <a:cs typeface="Arial"/>
              </a:rPr>
              <a:t>wishing </a:t>
            </a:r>
            <a:r>
              <a:rPr dirty="0" sz="3200" spc="-35">
                <a:latin typeface="Arial"/>
                <a:cs typeface="Arial"/>
              </a:rPr>
              <a:t>to </a:t>
            </a:r>
            <a:r>
              <a:rPr dirty="0" sz="3200" spc="-45">
                <a:latin typeface="Arial"/>
                <a:cs typeface="Arial"/>
              </a:rPr>
              <a:t>put </a:t>
            </a:r>
            <a:r>
              <a:rPr dirty="0" sz="3200" spc="-35">
                <a:latin typeface="Arial"/>
                <a:cs typeface="Arial"/>
              </a:rPr>
              <a:t>an </a:t>
            </a:r>
            <a:r>
              <a:rPr dirty="0" sz="3200" spc="-60">
                <a:latin typeface="Arial"/>
                <a:cs typeface="Arial"/>
              </a:rPr>
              <a:t>image </a:t>
            </a:r>
            <a:r>
              <a:rPr dirty="0" sz="3200" spc="-35">
                <a:latin typeface="Arial"/>
                <a:cs typeface="Arial"/>
              </a:rPr>
              <a:t>on </a:t>
            </a:r>
            <a:r>
              <a:rPr dirty="0" sz="3200">
                <a:latin typeface="Arial"/>
                <a:cs typeface="Arial"/>
              </a:rPr>
              <a:t>a </a:t>
            </a:r>
            <a:r>
              <a:rPr dirty="0" sz="3200" spc="-65">
                <a:latin typeface="Arial"/>
                <a:cs typeface="Arial"/>
              </a:rPr>
              <a:t>website,  </a:t>
            </a:r>
            <a:r>
              <a:rPr dirty="0" sz="3200" spc="-50">
                <a:latin typeface="Arial"/>
                <a:cs typeface="Arial"/>
              </a:rPr>
              <a:t>crop </a:t>
            </a:r>
            <a:r>
              <a:rPr dirty="0" sz="3200" spc="-35">
                <a:latin typeface="Arial"/>
                <a:cs typeface="Arial"/>
              </a:rPr>
              <a:t>or </a:t>
            </a:r>
            <a:r>
              <a:rPr dirty="0" sz="3200" spc="-50">
                <a:latin typeface="Arial"/>
                <a:cs typeface="Arial"/>
              </a:rPr>
              <a:t>edit it, </a:t>
            </a:r>
            <a:r>
              <a:rPr dirty="0" sz="3200" spc="-35">
                <a:latin typeface="Arial"/>
                <a:cs typeface="Arial"/>
              </a:rPr>
              <a:t>or </a:t>
            </a:r>
            <a:r>
              <a:rPr dirty="0" sz="3200" spc="-45">
                <a:latin typeface="Arial"/>
                <a:cs typeface="Arial"/>
              </a:rPr>
              <a:t>use </a:t>
            </a:r>
            <a:r>
              <a:rPr dirty="0" sz="3200" spc="-35">
                <a:latin typeface="Arial"/>
                <a:cs typeface="Arial"/>
              </a:rPr>
              <a:t>it in </a:t>
            </a:r>
            <a:r>
              <a:rPr dirty="0" sz="3200" spc="-45">
                <a:latin typeface="Arial"/>
                <a:cs typeface="Arial"/>
              </a:rPr>
              <a:t>any </a:t>
            </a:r>
            <a:r>
              <a:rPr dirty="0" sz="3200" spc="-55">
                <a:latin typeface="Arial"/>
                <a:cs typeface="Arial"/>
              </a:rPr>
              <a:t>other </a:t>
            </a:r>
            <a:r>
              <a:rPr dirty="0" sz="3200" spc="-110">
                <a:latin typeface="Arial"/>
                <a:cs typeface="Arial"/>
              </a:rPr>
              <a:t>way, </a:t>
            </a:r>
            <a:r>
              <a:rPr dirty="0" sz="3200" spc="-50">
                <a:latin typeface="Arial"/>
                <a:cs typeface="Arial"/>
              </a:rPr>
              <a:t>must </a:t>
            </a:r>
            <a:r>
              <a:rPr dirty="0" sz="3200" spc="-40">
                <a:latin typeface="Arial"/>
                <a:cs typeface="Arial"/>
              </a:rPr>
              <a:t>first </a:t>
            </a:r>
            <a:r>
              <a:rPr dirty="0" sz="3200" spc="-60">
                <a:latin typeface="Arial"/>
                <a:cs typeface="Arial"/>
              </a:rPr>
              <a:t>contact </a:t>
            </a:r>
            <a:r>
              <a:rPr dirty="0" sz="3200" spc="-65">
                <a:latin typeface="Arial"/>
                <a:cs typeface="Arial"/>
              </a:rPr>
              <a:t>the  </a:t>
            </a:r>
            <a:r>
              <a:rPr dirty="0" sz="3200" spc="-60">
                <a:latin typeface="Arial"/>
                <a:cs typeface="Arial"/>
              </a:rPr>
              <a:t>copyright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holder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and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negotiate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licence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for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the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use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they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require.</a:t>
            </a:r>
            <a:endParaRPr sz="3200">
              <a:latin typeface="Arial"/>
              <a:cs typeface="Arial"/>
            </a:endParaRPr>
          </a:p>
          <a:p>
            <a:pPr marL="12700" marR="102235">
              <a:lnSpc>
                <a:spcPts val="3700"/>
              </a:lnSpc>
              <a:spcBef>
                <a:spcPts val="2795"/>
              </a:spcBef>
            </a:pPr>
            <a:r>
              <a:rPr dirty="0" sz="3200" spc="-50">
                <a:latin typeface="Arial"/>
                <a:cs typeface="Arial"/>
              </a:rPr>
              <a:t>This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resource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and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other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50">
                <a:latin typeface="Arial"/>
                <a:cs typeface="Arial"/>
              </a:rPr>
              <a:t>free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educational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0">
                <a:latin typeface="Arial"/>
                <a:cs typeface="Arial"/>
              </a:rPr>
              <a:t>materials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are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available  </a:t>
            </a:r>
            <a:r>
              <a:rPr dirty="0" sz="3200" spc="-35">
                <a:latin typeface="Arial"/>
                <a:cs typeface="Arial"/>
              </a:rPr>
              <a:t>at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65" b="1">
                <a:solidFill>
                  <a:srgbClr val="EE2A24"/>
                </a:solidFill>
                <a:latin typeface="Arial"/>
                <a:cs typeface="Arial"/>
              </a:rPr>
              <a:t>redcross.org.uk/education</a:t>
            </a:r>
            <a:r>
              <a:rPr dirty="0" sz="3200" spc="-65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 marR="509270">
              <a:lnSpc>
                <a:spcPts val="3700"/>
              </a:lnSpc>
              <a:spcBef>
                <a:spcPts val="2795"/>
              </a:spcBef>
            </a:pPr>
            <a:r>
              <a:rPr dirty="0" sz="3200" spc="-45">
                <a:latin typeface="Arial"/>
                <a:cs typeface="Arial"/>
              </a:rPr>
              <a:t>The </a:t>
            </a:r>
            <a:r>
              <a:rPr dirty="0" sz="3200" spc="-60">
                <a:latin typeface="Arial"/>
                <a:cs typeface="Arial"/>
              </a:rPr>
              <a:t>British </a:t>
            </a:r>
            <a:r>
              <a:rPr dirty="0" sz="3200" spc="-50">
                <a:latin typeface="Arial"/>
                <a:cs typeface="Arial"/>
              </a:rPr>
              <a:t>Red </a:t>
            </a:r>
            <a:r>
              <a:rPr dirty="0" sz="3200" spc="-60">
                <a:latin typeface="Arial"/>
                <a:cs typeface="Arial"/>
              </a:rPr>
              <a:t>Cross </a:t>
            </a:r>
            <a:r>
              <a:rPr dirty="0" sz="3200" spc="-90">
                <a:latin typeface="Arial"/>
                <a:cs typeface="Arial"/>
              </a:rPr>
              <a:t>Society, </a:t>
            </a:r>
            <a:r>
              <a:rPr dirty="0" sz="3200" spc="-65">
                <a:latin typeface="Arial"/>
                <a:cs typeface="Arial"/>
              </a:rPr>
              <a:t>incorporated </a:t>
            </a:r>
            <a:r>
              <a:rPr dirty="0" sz="3200" spc="-35">
                <a:latin typeface="Arial"/>
                <a:cs typeface="Arial"/>
              </a:rPr>
              <a:t>by </a:t>
            </a:r>
            <a:r>
              <a:rPr dirty="0" sz="3200" spc="-60">
                <a:latin typeface="Arial"/>
                <a:cs typeface="Arial"/>
              </a:rPr>
              <a:t>Royal</a:t>
            </a:r>
            <a:r>
              <a:rPr dirty="0" sz="3200" spc="-615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Charter  </a:t>
            </a:r>
            <a:r>
              <a:rPr dirty="0" sz="3200" spc="-55">
                <a:latin typeface="Arial"/>
                <a:cs typeface="Arial"/>
              </a:rPr>
              <a:t>1908, </a:t>
            </a:r>
            <a:r>
              <a:rPr dirty="0" sz="3200" spc="-35">
                <a:latin typeface="Arial"/>
                <a:cs typeface="Arial"/>
              </a:rPr>
              <a:t>is </a:t>
            </a:r>
            <a:r>
              <a:rPr dirty="0" sz="3200">
                <a:latin typeface="Arial"/>
                <a:cs typeface="Arial"/>
              </a:rPr>
              <a:t>a </a:t>
            </a:r>
            <a:r>
              <a:rPr dirty="0" sz="3200" spc="-60">
                <a:latin typeface="Arial"/>
                <a:cs typeface="Arial"/>
              </a:rPr>
              <a:t>charity registered </a:t>
            </a:r>
            <a:r>
              <a:rPr dirty="0" sz="3200" spc="-35">
                <a:latin typeface="Arial"/>
                <a:cs typeface="Arial"/>
              </a:rPr>
              <a:t>in </a:t>
            </a:r>
            <a:r>
              <a:rPr dirty="0" sz="3200" spc="-60">
                <a:latin typeface="Arial"/>
                <a:cs typeface="Arial"/>
              </a:rPr>
              <a:t>England </a:t>
            </a:r>
            <a:r>
              <a:rPr dirty="0" sz="3200" spc="-45">
                <a:latin typeface="Arial"/>
                <a:cs typeface="Arial"/>
              </a:rPr>
              <a:t>and </a:t>
            </a:r>
            <a:r>
              <a:rPr dirty="0" sz="3200" spc="-80">
                <a:latin typeface="Arial"/>
                <a:cs typeface="Arial"/>
              </a:rPr>
              <a:t>Wales </a:t>
            </a:r>
            <a:r>
              <a:rPr dirty="0" sz="3200" spc="-65">
                <a:latin typeface="Arial"/>
                <a:cs typeface="Arial"/>
              </a:rPr>
              <a:t>(220949),  </a:t>
            </a:r>
            <a:r>
              <a:rPr dirty="0" sz="3200" spc="-60">
                <a:latin typeface="Arial"/>
                <a:cs typeface="Arial"/>
              </a:rPr>
              <a:t>Scotland (SC037738) </a:t>
            </a:r>
            <a:r>
              <a:rPr dirty="0" sz="3200" spc="-45">
                <a:latin typeface="Arial"/>
                <a:cs typeface="Arial"/>
              </a:rPr>
              <a:t>and </a:t>
            </a:r>
            <a:r>
              <a:rPr dirty="0" sz="3200" spc="-50">
                <a:latin typeface="Arial"/>
                <a:cs typeface="Arial"/>
              </a:rPr>
              <a:t>Isle </a:t>
            </a:r>
            <a:r>
              <a:rPr dirty="0" sz="3200" spc="-35">
                <a:latin typeface="Arial"/>
                <a:cs typeface="Arial"/>
              </a:rPr>
              <a:t>of </a:t>
            </a:r>
            <a:r>
              <a:rPr dirty="0" sz="3200" spc="-45">
                <a:latin typeface="Arial"/>
                <a:cs typeface="Arial"/>
              </a:rPr>
              <a:t>Man</a:t>
            </a:r>
            <a:r>
              <a:rPr dirty="0" sz="3200" spc="-54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(0752).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98" y="508527"/>
            <a:ext cx="485203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145">
                <a:solidFill>
                  <a:srgbClr val="9D1F21"/>
                </a:solidFill>
              </a:rPr>
              <a:t>Volunteer</a:t>
            </a:r>
            <a:r>
              <a:rPr dirty="0" sz="5500" spc="-300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roles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98500" y="1662209"/>
            <a:ext cx="7282180" cy="73787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130175">
              <a:lnSpc>
                <a:spcPts val="4000"/>
              </a:lnSpc>
              <a:spcBef>
                <a:spcPts val="400"/>
              </a:spcBef>
            </a:pPr>
            <a:r>
              <a:rPr dirty="0" sz="3500" spc="-90">
                <a:latin typeface="Arial"/>
                <a:cs typeface="Arial"/>
              </a:rPr>
              <a:t>Volunteers </a:t>
            </a:r>
            <a:r>
              <a:rPr dirty="0" sz="3500" spc="-70">
                <a:latin typeface="Arial"/>
                <a:cs typeface="Arial"/>
              </a:rPr>
              <a:t>performed </a:t>
            </a:r>
            <a:r>
              <a:rPr dirty="0" sz="3500">
                <a:latin typeface="Arial"/>
                <a:cs typeface="Arial"/>
              </a:rPr>
              <a:t>a </a:t>
            </a:r>
            <a:r>
              <a:rPr dirty="0" sz="3500" spc="-60">
                <a:latin typeface="Arial"/>
                <a:cs typeface="Arial"/>
              </a:rPr>
              <a:t>range </a:t>
            </a:r>
            <a:r>
              <a:rPr dirty="0" sz="3500" spc="-40">
                <a:latin typeface="Arial"/>
                <a:cs typeface="Arial"/>
              </a:rPr>
              <a:t>of</a:t>
            </a:r>
            <a:r>
              <a:rPr dirty="0" sz="3500" spc="-530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roles  </a:t>
            </a:r>
            <a:r>
              <a:rPr dirty="0" sz="3500" spc="-65">
                <a:latin typeface="Arial"/>
                <a:cs typeface="Arial"/>
              </a:rPr>
              <a:t>during </a:t>
            </a:r>
            <a:r>
              <a:rPr dirty="0" sz="3500" spc="-50">
                <a:latin typeface="Arial"/>
                <a:cs typeface="Arial"/>
              </a:rPr>
              <a:t>the</a:t>
            </a:r>
            <a:r>
              <a:rPr dirty="0" sz="3500" spc="-225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war:</a:t>
            </a:r>
            <a:endParaRPr sz="3500">
              <a:latin typeface="Arial"/>
              <a:cs typeface="Arial"/>
            </a:endParaRPr>
          </a:p>
          <a:p>
            <a:pPr marL="235585" indent="-235585">
              <a:lnSpc>
                <a:spcPct val="100000"/>
              </a:lnSpc>
              <a:spcBef>
                <a:spcPts val="1200"/>
              </a:spcBef>
              <a:buClr>
                <a:srgbClr val="EE2A24"/>
              </a:buClr>
              <a:buFont typeface="Arial"/>
              <a:buChar char="-"/>
              <a:tabLst>
                <a:tab pos="235585" algn="l"/>
              </a:tabLst>
            </a:pPr>
            <a:r>
              <a:rPr dirty="0" sz="3400" spc="-65">
                <a:latin typeface="Arial"/>
                <a:cs typeface="Arial"/>
              </a:rPr>
              <a:t>Auxiliary </a:t>
            </a:r>
            <a:r>
              <a:rPr dirty="0" sz="3400" spc="-60">
                <a:latin typeface="Arial"/>
                <a:cs typeface="Arial"/>
              </a:rPr>
              <a:t>nurse </a:t>
            </a:r>
            <a:r>
              <a:rPr dirty="0" sz="3400" spc="-65">
                <a:latin typeface="Arial"/>
                <a:cs typeface="Arial"/>
              </a:rPr>
              <a:t>(support</a:t>
            </a:r>
            <a:r>
              <a:rPr dirty="0" sz="3400" spc="-300">
                <a:latin typeface="Arial"/>
                <a:cs typeface="Arial"/>
              </a:rPr>
              <a:t> </a:t>
            </a:r>
            <a:r>
              <a:rPr dirty="0" sz="3400" spc="-70">
                <a:latin typeface="Arial"/>
                <a:cs typeface="Arial"/>
              </a:rPr>
              <a:t>nurse)</a:t>
            </a:r>
            <a:endParaRPr sz="3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320"/>
              </a:spcBef>
              <a:buClr>
                <a:srgbClr val="EE2A24"/>
              </a:buClr>
              <a:buFont typeface="Arial"/>
              <a:buChar char="-"/>
              <a:tabLst>
                <a:tab pos="259715" algn="l"/>
              </a:tabLst>
            </a:pPr>
            <a:r>
              <a:rPr dirty="0" sz="3400" spc="-65">
                <a:latin typeface="Arial"/>
                <a:cs typeface="Arial"/>
              </a:rPr>
              <a:t>Hospital</a:t>
            </a:r>
            <a:r>
              <a:rPr dirty="0" sz="3400" spc="-145">
                <a:latin typeface="Arial"/>
                <a:cs typeface="Arial"/>
              </a:rPr>
              <a:t> </a:t>
            </a:r>
            <a:r>
              <a:rPr dirty="0" sz="3400" spc="-70">
                <a:latin typeface="Arial"/>
                <a:cs typeface="Arial"/>
              </a:rPr>
              <a:t>cook</a:t>
            </a:r>
            <a:endParaRPr sz="3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320"/>
              </a:spcBef>
              <a:buClr>
                <a:srgbClr val="EE2A24"/>
              </a:buClr>
              <a:buFont typeface="Arial"/>
              <a:buChar char="-"/>
              <a:tabLst>
                <a:tab pos="259715" algn="l"/>
              </a:tabLst>
            </a:pPr>
            <a:r>
              <a:rPr dirty="0" sz="3400" spc="-70">
                <a:latin typeface="Arial"/>
                <a:cs typeface="Arial"/>
              </a:rPr>
              <a:t>Driver</a:t>
            </a:r>
            <a:endParaRPr sz="3400">
              <a:latin typeface="Arial"/>
              <a:cs typeface="Arial"/>
            </a:endParaRPr>
          </a:p>
          <a:p>
            <a:pPr marL="259079" indent="-246379">
              <a:lnSpc>
                <a:spcPct val="100000"/>
              </a:lnSpc>
              <a:spcBef>
                <a:spcPts val="315"/>
              </a:spcBef>
              <a:buClr>
                <a:srgbClr val="EE2A24"/>
              </a:buClr>
              <a:buFont typeface="Arial"/>
              <a:buChar char="-"/>
              <a:tabLst>
                <a:tab pos="259715" algn="l"/>
              </a:tabLst>
            </a:pPr>
            <a:r>
              <a:rPr dirty="0" sz="3400" spc="-60">
                <a:latin typeface="Arial"/>
                <a:cs typeface="Arial"/>
              </a:rPr>
              <a:t>Finding missing </a:t>
            </a:r>
            <a:r>
              <a:rPr dirty="0" sz="3400" spc="-50">
                <a:latin typeface="Arial"/>
                <a:cs typeface="Arial"/>
              </a:rPr>
              <a:t>and </a:t>
            </a:r>
            <a:r>
              <a:rPr dirty="0" sz="3400" spc="-60">
                <a:latin typeface="Arial"/>
                <a:cs typeface="Arial"/>
              </a:rPr>
              <a:t>wounded</a:t>
            </a:r>
            <a:r>
              <a:rPr dirty="0" sz="3400" spc="-475">
                <a:latin typeface="Arial"/>
                <a:cs typeface="Arial"/>
              </a:rPr>
              <a:t> </a:t>
            </a:r>
            <a:r>
              <a:rPr dirty="0" sz="3400" spc="-70">
                <a:latin typeface="Arial"/>
                <a:cs typeface="Arial"/>
              </a:rPr>
              <a:t>soldiers</a:t>
            </a:r>
            <a:endParaRPr sz="3400">
              <a:latin typeface="Arial"/>
              <a:cs typeface="Arial"/>
            </a:endParaRPr>
          </a:p>
          <a:p>
            <a:pPr marL="251460" marR="899794" indent="-238760">
              <a:lnSpc>
                <a:spcPts val="3400"/>
              </a:lnSpc>
              <a:spcBef>
                <a:spcPts val="1000"/>
              </a:spcBef>
              <a:buClr>
                <a:srgbClr val="EE2A24"/>
              </a:buClr>
              <a:buFont typeface="Arial"/>
              <a:buChar char="-"/>
              <a:tabLst>
                <a:tab pos="252095" algn="l"/>
              </a:tabLst>
            </a:pPr>
            <a:r>
              <a:rPr dirty="0" sz="3400" spc="-75">
                <a:latin typeface="Arial"/>
                <a:cs typeface="Arial"/>
              </a:rPr>
              <a:t>Transporting </a:t>
            </a:r>
            <a:r>
              <a:rPr dirty="0" sz="3400" spc="-65">
                <a:latin typeface="Arial"/>
                <a:cs typeface="Arial"/>
              </a:rPr>
              <a:t>supplies </a:t>
            </a:r>
            <a:r>
              <a:rPr dirty="0" sz="3400" spc="-35">
                <a:latin typeface="Arial"/>
                <a:cs typeface="Arial"/>
              </a:rPr>
              <a:t>to</a:t>
            </a:r>
            <a:r>
              <a:rPr dirty="0" sz="3400" spc="-340">
                <a:latin typeface="Arial"/>
                <a:cs typeface="Arial"/>
              </a:rPr>
              <a:t> </a:t>
            </a:r>
            <a:r>
              <a:rPr dirty="0" sz="3400" spc="-70">
                <a:latin typeface="Arial"/>
                <a:cs typeface="Arial"/>
              </a:rPr>
              <a:t>hospitals  </a:t>
            </a:r>
            <a:r>
              <a:rPr dirty="0" sz="3400" spc="-50">
                <a:latin typeface="Arial"/>
                <a:cs typeface="Arial"/>
              </a:rPr>
              <a:t>and </a:t>
            </a:r>
            <a:r>
              <a:rPr dirty="0" sz="3400" spc="-60">
                <a:latin typeface="Arial"/>
                <a:cs typeface="Arial"/>
              </a:rPr>
              <a:t>prison</a:t>
            </a:r>
            <a:r>
              <a:rPr dirty="0" sz="3400" spc="-240">
                <a:latin typeface="Arial"/>
                <a:cs typeface="Arial"/>
              </a:rPr>
              <a:t> </a:t>
            </a:r>
            <a:r>
              <a:rPr dirty="0" sz="3400" spc="-70">
                <a:latin typeface="Arial"/>
                <a:cs typeface="Arial"/>
              </a:rPr>
              <a:t>camps</a:t>
            </a:r>
            <a:endParaRPr sz="3400">
              <a:latin typeface="Arial"/>
              <a:cs typeface="Arial"/>
            </a:endParaRPr>
          </a:p>
          <a:p>
            <a:pPr marL="259079" marR="924560" indent="-246379">
              <a:lnSpc>
                <a:spcPts val="3400"/>
              </a:lnSpc>
              <a:spcBef>
                <a:spcPts val="1000"/>
              </a:spcBef>
              <a:buClr>
                <a:srgbClr val="EE2A24"/>
              </a:buClr>
              <a:buFont typeface="Arial"/>
              <a:buChar char="-"/>
              <a:tabLst>
                <a:tab pos="259715" algn="l"/>
              </a:tabLst>
            </a:pPr>
            <a:r>
              <a:rPr dirty="0" sz="3400" spc="-65">
                <a:latin typeface="Arial"/>
                <a:cs typeface="Arial"/>
              </a:rPr>
              <a:t>Carrying stretchers </a:t>
            </a:r>
            <a:r>
              <a:rPr dirty="0" sz="3400" spc="-50">
                <a:latin typeface="Arial"/>
                <a:cs typeface="Arial"/>
              </a:rPr>
              <a:t>and</a:t>
            </a:r>
            <a:r>
              <a:rPr dirty="0" sz="3400" spc="-330">
                <a:latin typeface="Arial"/>
                <a:cs typeface="Arial"/>
              </a:rPr>
              <a:t> </a:t>
            </a:r>
            <a:r>
              <a:rPr dirty="0" sz="3400" spc="-70">
                <a:latin typeface="Arial"/>
                <a:cs typeface="Arial"/>
              </a:rPr>
              <a:t>wounded  </a:t>
            </a:r>
            <a:r>
              <a:rPr dirty="0" sz="3400" spc="-55">
                <a:latin typeface="Arial"/>
                <a:cs typeface="Arial"/>
              </a:rPr>
              <a:t>away from </a:t>
            </a:r>
            <a:r>
              <a:rPr dirty="0" sz="3400" spc="-65">
                <a:latin typeface="Arial"/>
                <a:cs typeface="Arial"/>
              </a:rPr>
              <a:t>frontline </a:t>
            </a:r>
            <a:r>
              <a:rPr dirty="0" sz="3400" spc="-60">
                <a:latin typeface="Arial"/>
                <a:cs typeface="Arial"/>
              </a:rPr>
              <a:t>(male</a:t>
            </a:r>
            <a:r>
              <a:rPr dirty="0" sz="3400" spc="-390">
                <a:latin typeface="Arial"/>
                <a:cs typeface="Arial"/>
              </a:rPr>
              <a:t> </a:t>
            </a:r>
            <a:r>
              <a:rPr dirty="0" sz="3400" spc="-125">
                <a:latin typeface="Arial"/>
                <a:cs typeface="Arial"/>
              </a:rPr>
              <a:t>VADs)</a:t>
            </a:r>
            <a:endParaRPr sz="34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320"/>
              </a:spcBef>
              <a:buClr>
                <a:srgbClr val="EE2A24"/>
              </a:buClr>
              <a:buFont typeface="Arial"/>
              <a:buChar char="-"/>
              <a:tabLst>
                <a:tab pos="235585" algn="l"/>
              </a:tabLst>
            </a:pPr>
            <a:r>
              <a:rPr dirty="0" sz="3400" spc="-50">
                <a:latin typeface="Arial"/>
                <a:cs typeface="Arial"/>
              </a:rPr>
              <a:t>Air </a:t>
            </a:r>
            <a:r>
              <a:rPr dirty="0" sz="3400" spc="-55">
                <a:latin typeface="Arial"/>
                <a:cs typeface="Arial"/>
              </a:rPr>
              <a:t>raid</a:t>
            </a:r>
            <a:r>
              <a:rPr dirty="0" sz="3400" spc="-235">
                <a:latin typeface="Arial"/>
                <a:cs typeface="Arial"/>
              </a:rPr>
              <a:t> </a:t>
            </a:r>
            <a:r>
              <a:rPr dirty="0" sz="3400" spc="-70">
                <a:latin typeface="Arial"/>
                <a:cs typeface="Arial"/>
              </a:rPr>
              <a:t>duty</a:t>
            </a:r>
            <a:endParaRPr sz="3400">
              <a:latin typeface="Arial"/>
              <a:cs typeface="Arial"/>
            </a:endParaRPr>
          </a:p>
          <a:p>
            <a:pPr marL="12700" marR="1293495">
              <a:lnSpc>
                <a:spcPts val="4500"/>
              </a:lnSpc>
              <a:spcBef>
                <a:spcPts val="2225"/>
              </a:spcBef>
            </a:pPr>
            <a:r>
              <a:rPr dirty="0" sz="4000" spc="-60" b="1">
                <a:solidFill>
                  <a:srgbClr val="EE2A24"/>
                </a:solidFill>
                <a:latin typeface="Arial"/>
                <a:cs typeface="Arial"/>
              </a:rPr>
              <a:t>What were the</a:t>
            </a:r>
            <a:r>
              <a:rPr dirty="0" sz="4000" spc="-45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85" b="1">
                <a:solidFill>
                  <a:srgbClr val="EE2A24"/>
                </a:solidFill>
                <a:latin typeface="Arial"/>
                <a:cs typeface="Arial"/>
              </a:rPr>
              <a:t>challenges  </a:t>
            </a:r>
            <a:r>
              <a:rPr dirty="0" sz="4000" spc="-40" b="1">
                <a:solidFill>
                  <a:srgbClr val="EE2A24"/>
                </a:solidFill>
                <a:latin typeface="Arial"/>
                <a:cs typeface="Arial"/>
              </a:rPr>
              <a:t>of </a:t>
            </a:r>
            <a:r>
              <a:rPr dirty="0" sz="4000" spc="-65" b="1">
                <a:solidFill>
                  <a:srgbClr val="EE2A24"/>
                </a:solidFill>
                <a:latin typeface="Arial"/>
                <a:cs typeface="Arial"/>
              </a:rPr>
              <a:t>this</a:t>
            </a:r>
            <a:r>
              <a:rPr dirty="0" sz="4000" spc="-29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80" b="1">
                <a:solidFill>
                  <a:srgbClr val="EE2A24"/>
                </a:solidFill>
                <a:latin typeface="Arial"/>
                <a:cs typeface="Arial"/>
              </a:rPr>
              <a:t>work?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65999" y="1795792"/>
            <a:ext cx="4638800" cy="6678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98" y="508527"/>
            <a:ext cx="573786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100">
                <a:solidFill>
                  <a:srgbClr val="9D1F21"/>
                </a:solidFill>
              </a:rPr>
              <a:t>Helping </a:t>
            </a:r>
            <a:r>
              <a:rPr dirty="0" sz="5500" spc="-55">
                <a:solidFill>
                  <a:srgbClr val="9D1F21"/>
                </a:solidFill>
              </a:rPr>
              <a:t>in </a:t>
            </a:r>
            <a:r>
              <a:rPr dirty="0" sz="5500">
                <a:solidFill>
                  <a:srgbClr val="9D1F21"/>
                </a:solidFill>
              </a:rPr>
              <a:t>a</a:t>
            </a:r>
            <a:r>
              <a:rPr dirty="0" sz="5500" spc="-605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crisis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98500" y="1896207"/>
            <a:ext cx="8284845" cy="65405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902969">
              <a:lnSpc>
                <a:spcPts val="4000"/>
              </a:lnSpc>
              <a:spcBef>
                <a:spcPts val="400"/>
              </a:spcBef>
            </a:pPr>
            <a:r>
              <a:rPr dirty="0" sz="3500" spc="-120">
                <a:latin typeface="Arial"/>
                <a:cs typeface="Arial"/>
              </a:rPr>
              <a:t>VADs </a:t>
            </a:r>
            <a:r>
              <a:rPr dirty="0" sz="3500" spc="-60">
                <a:latin typeface="Arial"/>
                <a:cs typeface="Arial"/>
              </a:rPr>
              <a:t>often </a:t>
            </a:r>
            <a:r>
              <a:rPr dirty="0" sz="3500" spc="-50">
                <a:latin typeface="Arial"/>
                <a:cs typeface="Arial"/>
              </a:rPr>
              <a:t>had </a:t>
            </a:r>
            <a:r>
              <a:rPr dirty="0" sz="3500" spc="-35">
                <a:latin typeface="Arial"/>
                <a:cs typeface="Arial"/>
              </a:rPr>
              <a:t>to </a:t>
            </a:r>
            <a:r>
              <a:rPr dirty="0" sz="3500" spc="-60">
                <a:latin typeface="Arial"/>
                <a:cs typeface="Arial"/>
              </a:rPr>
              <a:t>work </a:t>
            </a:r>
            <a:r>
              <a:rPr dirty="0" sz="3500" spc="-40">
                <a:latin typeface="Arial"/>
                <a:cs typeface="Arial"/>
              </a:rPr>
              <a:t>in </a:t>
            </a:r>
            <a:r>
              <a:rPr dirty="0" sz="3500" spc="-55" b="1">
                <a:latin typeface="Arial"/>
                <a:cs typeface="Arial"/>
              </a:rPr>
              <a:t>difficult</a:t>
            </a:r>
            <a:r>
              <a:rPr dirty="0" sz="3500" spc="-700" b="1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and  </a:t>
            </a:r>
            <a:r>
              <a:rPr dirty="0" sz="3500" spc="-65">
                <a:latin typeface="Arial"/>
                <a:cs typeface="Arial"/>
              </a:rPr>
              <a:t>sometimes </a:t>
            </a:r>
            <a:r>
              <a:rPr dirty="0" sz="3500" spc="-65" b="1">
                <a:latin typeface="Arial"/>
                <a:cs typeface="Arial"/>
              </a:rPr>
              <a:t>dangerous</a:t>
            </a:r>
            <a:r>
              <a:rPr dirty="0" sz="3500" spc="-229" b="1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situations.</a:t>
            </a:r>
            <a:endParaRPr sz="3500">
              <a:latin typeface="Arial"/>
              <a:cs typeface="Arial"/>
            </a:endParaRPr>
          </a:p>
          <a:p>
            <a:pPr marL="12700" marR="690245">
              <a:lnSpc>
                <a:spcPts val="4000"/>
              </a:lnSpc>
              <a:spcBef>
                <a:spcPts val="2000"/>
              </a:spcBef>
            </a:pPr>
            <a:r>
              <a:rPr dirty="0" sz="3500" spc="-55">
                <a:latin typeface="Arial"/>
                <a:cs typeface="Arial"/>
              </a:rPr>
              <a:t>They </a:t>
            </a:r>
            <a:r>
              <a:rPr dirty="0" sz="3500" spc="-50">
                <a:latin typeface="Arial"/>
                <a:cs typeface="Arial"/>
              </a:rPr>
              <a:t>saw the </a:t>
            </a:r>
            <a:r>
              <a:rPr dirty="0" sz="3500" spc="-70">
                <a:latin typeface="Arial"/>
                <a:cs typeface="Arial"/>
              </a:rPr>
              <a:t>effects </a:t>
            </a:r>
            <a:r>
              <a:rPr dirty="0" sz="3500" spc="-40">
                <a:latin typeface="Arial"/>
                <a:cs typeface="Arial"/>
              </a:rPr>
              <a:t>of </a:t>
            </a:r>
            <a:r>
              <a:rPr dirty="0" sz="3500" spc="-50">
                <a:latin typeface="Arial"/>
                <a:cs typeface="Arial"/>
              </a:rPr>
              <a:t>war </a:t>
            </a:r>
            <a:r>
              <a:rPr dirty="0" sz="3500" spc="-45">
                <a:latin typeface="Arial"/>
                <a:cs typeface="Arial"/>
              </a:rPr>
              <a:t>first </a:t>
            </a:r>
            <a:r>
              <a:rPr dirty="0" sz="3500" spc="-75">
                <a:latin typeface="Arial"/>
                <a:cs typeface="Arial"/>
              </a:rPr>
              <a:t>hand,  </a:t>
            </a:r>
            <a:r>
              <a:rPr dirty="0" sz="3500" spc="-40">
                <a:latin typeface="Arial"/>
                <a:cs typeface="Arial"/>
              </a:rPr>
              <a:t>as </a:t>
            </a:r>
            <a:r>
              <a:rPr dirty="0" sz="3500" spc="-55">
                <a:latin typeface="Arial"/>
                <a:cs typeface="Arial"/>
              </a:rPr>
              <a:t>they </a:t>
            </a:r>
            <a:r>
              <a:rPr dirty="0" sz="3500" spc="-60">
                <a:latin typeface="Arial"/>
                <a:cs typeface="Arial"/>
              </a:rPr>
              <a:t>dealt with </a:t>
            </a:r>
            <a:r>
              <a:rPr dirty="0" sz="3500" spc="-65" b="1">
                <a:latin typeface="Arial"/>
                <a:cs typeface="Arial"/>
              </a:rPr>
              <a:t>injuries</a:t>
            </a:r>
            <a:r>
              <a:rPr dirty="0" sz="3500" spc="-65">
                <a:latin typeface="Arial"/>
                <a:cs typeface="Arial"/>
              </a:rPr>
              <a:t>, </a:t>
            </a:r>
            <a:r>
              <a:rPr dirty="0" sz="3500" spc="-60" b="1">
                <a:latin typeface="Arial"/>
                <a:cs typeface="Arial"/>
              </a:rPr>
              <a:t>shell</a:t>
            </a:r>
            <a:r>
              <a:rPr dirty="0" sz="3500" spc="-610" b="1">
                <a:latin typeface="Arial"/>
                <a:cs typeface="Arial"/>
              </a:rPr>
              <a:t> </a:t>
            </a:r>
            <a:r>
              <a:rPr dirty="0" sz="3500" spc="-65" b="1">
                <a:latin typeface="Arial"/>
                <a:cs typeface="Arial"/>
              </a:rPr>
              <a:t>shock</a:t>
            </a:r>
            <a:r>
              <a:rPr dirty="0" sz="3500" spc="-65">
                <a:latin typeface="Arial"/>
                <a:cs typeface="Arial"/>
              </a:rPr>
              <a:t>,  </a:t>
            </a:r>
            <a:r>
              <a:rPr dirty="0" sz="3500" spc="-60" b="1">
                <a:latin typeface="Arial"/>
                <a:cs typeface="Arial"/>
              </a:rPr>
              <a:t>burying </a:t>
            </a:r>
            <a:r>
              <a:rPr dirty="0" sz="3500" spc="-50" b="1">
                <a:latin typeface="Arial"/>
                <a:cs typeface="Arial"/>
              </a:rPr>
              <a:t>the </a:t>
            </a:r>
            <a:r>
              <a:rPr dirty="0" sz="3500" spc="-60" b="1">
                <a:latin typeface="Arial"/>
                <a:cs typeface="Arial"/>
              </a:rPr>
              <a:t>dead</a:t>
            </a:r>
            <a:r>
              <a:rPr dirty="0" sz="3500" spc="-60">
                <a:latin typeface="Arial"/>
                <a:cs typeface="Arial"/>
              </a:rPr>
              <a:t>, </a:t>
            </a:r>
            <a:r>
              <a:rPr dirty="0" sz="3500" spc="-50">
                <a:latin typeface="Arial"/>
                <a:cs typeface="Arial"/>
              </a:rPr>
              <a:t>and </a:t>
            </a:r>
            <a:r>
              <a:rPr dirty="0" sz="3500" spc="-65" b="1">
                <a:latin typeface="Arial"/>
                <a:cs typeface="Arial"/>
              </a:rPr>
              <a:t>telling </a:t>
            </a:r>
            <a:r>
              <a:rPr dirty="0" sz="3500" spc="-70" b="1">
                <a:latin typeface="Arial"/>
                <a:cs typeface="Arial"/>
              </a:rPr>
              <a:t>families  </a:t>
            </a:r>
            <a:r>
              <a:rPr dirty="0" sz="3500" spc="-60" b="1">
                <a:latin typeface="Arial"/>
                <a:cs typeface="Arial"/>
              </a:rPr>
              <a:t>about their loved</a:t>
            </a:r>
            <a:r>
              <a:rPr dirty="0" sz="3500" spc="-315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ones</a:t>
            </a:r>
            <a:r>
              <a:rPr dirty="0" sz="3500" spc="-60">
                <a:latin typeface="Arial"/>
                <a:cs typeface="Arial"/>
              </a:rPr>
              <a:t>.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000"/>
              </a:lnSpc>
              <a:spcBef>
                <a:spcPts val="2000"/>
              </a:spcBef>
            </a:pPr>
            <a:r>
              <a:rPr dirty="0" sz="3500" spc="-120">
                <a:latin typeface="Arial"/>
                <a:cs typeface="Arial"/>
              </a:rPr>
              <a:t>VADs </a:t>
            </a:r>
            <a:r>
              <a:rPr dirty="0" sz="3500" spc="-60">
                <a:latin typeface="Arial"/>
                <a:cs typeface="Arial"/>
              </a:rPr>
              <a:t>were even asked </a:t>
            </a:r>
            <a:r>
              <a:rPr dirty="0" sz="3500" spc="-35">
                <a:latin typeface="Arial"/>
                <a:cs typeface="Arial"/>
              </a:rPr>
              <a:t>to </a:t>
            </a:r>
            <a:r>
              <a:rPr dirty="0" sz="3500" spc="-40">
                <a:latin typeface="Arial"/>
                <a:cs typeface="Arial"/>
              </a:rPr>
              <a:t>be </a:t>
            </a:r>
            <a:r>
              <a:rPr dirty="0" sz="3500" spc="-70">
                <a:latin typeface="Arial"/>
                <a:cs typeface="Arial"/>
              </a:rPr>
              <a:t>responsible  </a:t>
            </a:r>
            <a:r>
              <a:rPr dirty="0" sz="3500" spc="-50">
                <a:latin typeface="Arial"/>
                <a:cs typeface="Arial"/>
              </a:rPr>
              <a:t>for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50" b="1">
                <a:latin typeface="Arial"/>
                <a:cs typeface="Arial"/>
              </a:rPr>
              <a:t>air</a:t>
            </a:r>
            <a:r>
              <a:rPr dirty="0" sz="3500" spc="-150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raid</a:t>
            </a:r>
            <a:r>
              <a:rPr dirty="0" sz="3500" spc="-150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duty</a:t>
            </a:r>
            <a:r>
              <a:rPr dirty="0" sz="3500" spc="-60">
                <a:latin typeface="Arial"/>
                <a:cs typeface="Arial"/>
              </a:rPr>
              <a:t>,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40">
                <a:latin typeface="Arial"/>
                <a:cs typeface="Arial"/>
              </a:rPr>
              <a:t>as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the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Red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60">
                <a:latin typeface="Arial"/>
                <a:cs typeface="Arial"/>
              </a:rPr>
              <a:t>Cross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emblem  </a:t>
            </a:r>
            <a:r>
              <a:rPr dirty="0" sz="3500" spc="-50">
                <a:latin typeface="Arial"/>
                <a:cs typeface="Arial"/>
              </a:rPr>
              <a:t>was </a:t>
            </a:r>
            <a:r>
              <a:rPr dirty="0" sz="3500" spc="-60">
                <a:latin typeface="Arial"/>
                <a:cs typeface="Arial"/>
              </a:rPr>
              <a:t>thought </a:t>
            </a:r>
            <a:r>
              <a:rPr dirty="0" sz="3500" spc="-35">
                <a:latin typeface="Arial"/>
                <a:cs typeface="Arial"/>
              </a:rPr>
              <a:t>to </a:t>
            </a:r>
            <a:r>
              <a:rPr dirty="0" sz="3500" spc="-60">
                <a:latin typeface="Arial"/>
                <a:cs typeface="Arial"/>
              </a:rPr>
              <a:t>make </a:t>
            </a:r>
            <a:r>
              <a:rPr dirty="0" sz="3500" spc="-65">
                <a:latin typeface="Arial"/>
                <a:cs typeface="Arial"/>
              </a:rPr>
              <a:t>people behave</a:t>
            </a:r>
            <a:r>
              <a:rPr dirty="0" sz="3500" spc="-620">
                <a:latin typeface="Arial"/>
                <a:cs typeface="Arial"/>
              </a:rPr>
              <a:t> </a:t>
            </a:r>
            <a:r>
              <a:rPr dirty="0" sz="3500" spc="-100">
                <a:latin typeface="Arial"/>
                <a:cs typeface="Arial"/>
              </a:rPr>
              <a:t>calmly.</a:t>
            </a:r>
            <a:endParaRPr sz="3500">
              <a:latin typeface="Arial"/>
              <a:cs typeface="Arial"/>
            </a:endParaRPr>
          </a:p>
          <a:p>
            <a:pPr marL="12700" marR="2943860">
              <a:lnSpc>
                <a:spcPts val="4500"/>
              </a:lnSpc>
              <a:spcBef>
                <a:spcPts val="2100"/>
              </a:spcBef>
            </a:pPr>
            <a:r>
              <a:rPr dirty="0" sz="4000" spc="-60" b="1">
                <a:solidFill>
                  <a:srgbClr val="EE2A24"/>
                </a:solidFill>
                <a:latin typeface="Arial"/>
                <a:cs typeface="Arial"/>
              </a:rPr>
              <a:t>What were the</a:t>
            </a:r>
            <a:r>
              <a:rPr dirty="0" sz="4000" spc="-45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70" b="1">
                <a:solidFill>
                  <a:srgbClr val="EE2A24"/>
                </a:solidFill>
                <a:latin typeface="Arial"/>
                <a:cs typeface="Arial"/>
              </a:rPr>
              <a:t>benefits  </a:t>
            </a:r>
            <a:r>
              <a:rPr dirty="0" sz="4000" spc="-40" b="1">
                <a:solidFill>
                  <a:srgbClr val="EE2A24"/>
                </a:solidFill>
                <a:latin typeface="Arial"/>
                <a:cs typeface="Arial"/>
              </a:rPr>
              <a:t>of </a:t>
            </a:r>
            <a:r>
              <a:rPr dirty="0" sz="4000" spc="-65" b="1">
                <a:solidFill>
                  <a:srgbClr val="EE2A24"/>
                </a:solidFill>
                <a:latin typeface="Arial"/>
                <a:cs typeface="Arial"/>
              </a:rPr>
              <a:t>this</a:t>
            </a:r>
            <a:r>
              <a:rPr dirty="0" sz="4000" spc="-29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80" b="1">
                <a:solidFill>
                  <a:srgbClr val="EE2A24"/>
                </a:solidFill>
                <a:latin typeface="Arial"/>
                <a:cs typeface="Arial"/>
              </a:rPr>
              <a:t>work?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98000" y="2034968"/>
            <a:ext cx="3606800" cy="667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98" y="508527"/>
            <a:ext cx="424370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90">
                <a:solidFill>
                  <a:srgbClr val="9D1F21"/>
                </a:solidFill>
              </a:rPr>
              <a:t>Hope </a:t>
            </a:r>
            <a:r>
              <a:rPr dirty="0" sz="5500" spc="-80">
                <a:solidFill>
                  <a:srgbClr val="9D1F21"/>
                </a:solidFill>
              </a:rPr>
              <a:t>and</a:t>
            </a:r>
            <a:r>
              <a:rPr dirty="0" sz="5500" spc="-434">
                <a:solidFill>
                  <a:srgbClr val="9D1F21"/>
                </a:solidFill>
              </a:rPr>
              <a:t> </a:t>
            </a:r>
            <a:r>
              <a:rPr dirty="0" sz="5500" spc="-110">
                <a:solidFill>
                  <a:srgbClr val="9D1F21"/>
                </a:solidFill>
              </a:rPr>
              <a:t>joy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98500" y="1904508"/>
            <a:ext cx="8006080" cy="66675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417195">
              <a:lnSpc>
                <a:spcPts val="4000"/>
              </a:lnSpc>
              <a:spcBef>
                <a:spcPts val="400"/>
              </a:spcBef>
            </a:pPr>
            <a:r>
              <a:rPr dirty="0" sz="3500" spc="-65">
                <a:latin typeface="Arial"/>
                <a:cs typeface="Arial"/>
              </a:rPr>
              <a:t>Despite </a:t>
            </a: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70">
                <a:latin typeface="Arial"/>
                <a:cs typeface="Arial"/>
              </a:rPr>
              <a:t>hardship </a:t>
            </a:r>
            <a:r>
              <a:rPr dirty="0" sz="3500" spc="-50">
                <a:latin typeface="Arial"/>
                <a:cs typeface="Arial"/>
              </a:rPr>
              <a:t>and </a:t>
            </a:r>
            <a:r>
              <a:rPr dirty="0" sz="3500" spc="-65">
                <a:latin typeface="Arial"/>
                <a:cs typeface="Arial"/>
              </a:rPr>
              <a:t>horror </a:t>
            </a:r>
            <a:r>
              <a:rPr dirty="0" sz="3500" spc="-40">
                <a:latin typeface="Arial"/>
                <a:cs typeface="Arial"/>
              </a:rPr>
              <a:t>of </a:t>
            </a:r>
            <a:r>
              <a:rPr dirty="0" sz="3500" spc="-105">
                <a:latin typeface="Arial"/>
                <a:cs typeface="Arial"/>
              </a:rPr>
              <a:t>war,  </a:t>
            </a:r>
            <a:r>
              <a:rPr dirty="0" sz="3500" spc="-60">
                <a:latin typeface="Arial"/>
                <a:cs typeface="Arial"/>
              </a:rPr>
              <a:t>being </a:t>
            </a:r>
            <a:r>
              <a:rPr dirty="0" sz="3500">
                <a:latin typeface="Arial"/>
                <a:cs typeface="Arial"/>
              </a:rPr>
              <a:t>a </a:t>
            </a:r>
            <a:r>
              <a:rPr dirty="0" sz="3500" spc="-135">
                <a:latin typeface="Arial"/>
                <a:cs typeface="Arial"/>
              </a:rPr>
              <a:t>VAD </a:t>
            </a:r>
            <a:r>
              <a:rPr dirty="0" sz="3500" spc="-60">
                <a:latin typeface="Arial"/>
                <a:cs typeface="Arial"/>
              </a:rPr>
              <a:t>also </a:t>
            </a:r>
            <a:r>
              <a:rPr dirty="0" sz="3500" spc="-70">
                <a:latin typeface="Arial"/>
                <a:cs typeface="Arial"/>
              </a:rPr>
              <a:t>provided </a:t>
            </a:r>
            <a:r>
              <a:rPr dirty="0" sz="3500" spc="-60">
                <a:latin typeface="Arial"/>
                <a:cs typeface="Arial"/>
              </a:rPr>
              <a:t>many</a:t>
            </a:r>
            <a:r>
              <a:rPr dirty="0" sz="3500" spc="-565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people  </a:t>
            </a:r>
            <a:r>
              <a:rPr dirty="0" sz="3500" spc="-60">
                <a:latin typeface="Arial"/>
                <a:cs typeface="Arial"/>
              </a:rPr>
              <a:t>with </a:t>
            </a:r>
            <a:r>
              <a:rPr dirty="0" sz="3500" spc="-50" b="1">
                <a:latin typeface="Arial"/>
                <a:cs typeface="Arial"/>
              </a:rPr>
              <a:t>new</a:t>
            </a:r>
            <a:r>
              <a:rPr dirty="0" sz="3500" spc="-229" b="1">
                <a:latin typeface="Arial"/>
                <a:cs typeface="Arial"/>
              </a:rPr>
              <a:t> </a:t>
            </a:r>
            <a:r>
              <a:rPr dirty="0" sz="3500" spc="-55" b="1">
                <a:latin typeface="Arial"/>
                <a:cs typeface="Arial"/>
              </a:rPr>
              <a:t>opportunities</a:t>
            </a:r>
            <a:r>
              <a:rPr dirty="0" sz="3500" spc="-55">
                <a:latin typeface="Arial"/>
                <a:cs typeface="Arial"/>
              </a:rPr>
              <a:t>.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000"/>
              </a:lnSpc>
              <a:spcBef>
                <a:spcPts val="2000"/>
              </a:spcBef>
            </a:pPr>
            <a:r>
              <a:rPr dirty="0" sz="3500" spc="-70">
                <a:latin typeface="Arial"/>
                <a:cs typeface="Arial"/>
              </a:rPr>
              <a:t>Letters, </a:t>
            </a:r>
            <a:r>
              <a:rPr dirty="0" sz="3500" spc="-65">
                <a:latin typeface="Arial"/>
                <a:cs typeface="Arial"/>
              </a:rPr>
              <a:t>memory albums </a:t>
            </a:r>
            <a:r>
              <a:rPr dirty="0" sz="3500" spc="-50">
                <a:latin typeface="Arial"/>
                <a:cs typeface="Arial"/>
              </a:rPr>
              <a:t>and </a:t>
            </a:r>
            <a:r>
              <a:rPr dirty="0" sz="3500" spc="-75">
                <a:latin typeface="Arial"/>
                <a:cs typeface="Arial"/>
              </a:rPr>
              <a:t>photographs  </a:t>
            </a:r>
            <a:r>
              <a:rPr dirty="0" sz="3500" spc="-55">
                <a:latin typeface="Arial"/>
                <a:cs typeface="Arial"/>
              </a:rPr>
              <a:t>show </a:t>
            </a:r>
            <a:r>
              <a:rPr dirty="0" sz="3500" spc="-40">
                <a:latin typeface="Arial"/>
                <a:cs typeface="Arial"/>
              </a:rPr>
              <a:t>us </a:t>
            </a:r>
            <a:r>
              <a:rPr dirty="0" sz="3500" spc="-55">
                <a:latin typeface="Arial"/>
                <a:cs typeface="Arial"/>
              </a:rPr>
              <a:t>that </a:t>
            </a:r>
            <a:r>
              <a:rPr dirty="0" sz="3500" spc="-60">
                <a:latin typeface="Arial"/>
                <a:cs typeface="Arial"/>
              </a:rPr>
              <a:t>many </a:t>
            </a:r>
            <a:r>
              <a:rPr dirty="0" sz="3500" spc="-120">
                <a:latin typeface="Arial"/>
                <a:cs typeface="Arial"/>
              </a:rPr>
              <a:t>VADs </a:t>
            </a:r>
            <a:r>
              <a:rPr dirty="0" sz="3500" spc="-50">
                <a:latin typeface="Arial"/>
                <a:cs typeface="Arial"/>
              </a:rPr>
              <a:t>had </a:t>
            </a:r>
            <a:r>
              <a:rPr dirty="0" sz="3500" spc="-60">
                <a:latin typeface="Arial"/>
                <a:cs typeface="Arial"/>
              </a:rPr>
              <a:t>happy</a:t>
            </a:r>
            <a:r>
              <a:rPr dirty="0" sz="3500" spc="-665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times  </a:t>
            </a:r>
            <a:r>
              <a:rPr dirty="0" sz="3500" spc="-60" b="1">
                <a:latin typeface="Arial"/>
                <a:cs typeface="Arial"/>
              </a:rPr>
              <a:t>working </a:t>
            </a:r>
            <a:r>
              <a:rPr dirty="0" sz="3500" spc="-55" b="1">
                <a:latin typeface="Arial"/>
                <a:cs typeface="Arial"/>
              </a:rPr>
              <a:t>with </a:t>
            </a:r>
            <a:r>
              <a:rPr dirty="0" sz="3500" spc="-60" b="1">
                <a:latin typeface="Arial"/>
                <a:cs typeface="Arial"/>
              </a:rPr>
              <a:t>others </a:t>
            </a:r>
            <a:r>
              <a:rPr dirty="0" sz="3500" spc="-50">
                <a:latin typeface="Arial"/>
                <a:cs typeface="Arial"/>
              </a:rPr>
              <a:t>and </a:t>
            </a:r>
            <a:r>
              <a:rPr dirty="0" sz="3500" spc="-60">
                <a:latin typeface="Arial"/>
                <a:cs typeface="Arial"/>
              </a:rPr>
              <a:t>being able </a:t>
            </a:r>
            <a:r>
              <a:rPr dirty="0" sz="3500" spc="-70">
                <a:latin typeface="Arial"/>
                <a:cs typeface="Arial"/>
              </a:rPr>
              <a:t>to  </a:t>
            </a:r>
            <a:r>
              <a:rPr dirty="0" sz="3500" spc="-55" b="1">
                <a:latin typeface="Arial"/>
                <a:cs typeface="Arial"/>
              </a:rPr>
              <a:t>help </a:t>
            </a:r>
            <a:r>
              <a:rPr dirty="0" sz="3500" spc="-35" b="1">
                <a:latin typeface="Arial"/>
                <a:cs typeface="Arial"/>
              </a:rPr>
              <a:t>or </a:t>
            </a:r>
            <a:r>
              <a:rPr dirty="0" sz="3500" spc="-60" b="1">
                <a:latin typeface="Arial"/>
                <a:cs typeface="Arial"/>
              </a:rPr>
              <a:t>care </a:t>
            </a:r>
            <a:r>
              <a:rPr dirty="0" sz="3500" spc="-50" b="1">
                <a:latin typeface="Arial"/>
                <a:cs typeface="Arial"/>
              </a:rPr>
              <a:t>for</a:t>
            </a:r>
            <a:r>
              <a:rPr dirty="0" sz="3500" spc="-425" b="1">
                <a:latin typeface="Arial"/>
                <a:cs typeface="Arial"/>
              </a:rPr>
              <a:t> </a:t>
            </a:r>
            <a:r>
              <a:rPr dirty="0" sz="3500" spc="-60" b="1">
                <a:latin typeface="Arial"/>
                <a:cs typeface="Arial"/>
              </a:rPr>
              <a:t>others</a:t>
            </a:r>
            <a:r>
              <a:rPr dirty="0" sz="3500" spc="-60">
                <a:latin typeface="Arial"/>
                <a:cs typeface="Arial"/>
              </a:rPr>
              <a:t>.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ts val="4100"/>
              </a:lnSpc>
              <a:spcBef>
                <a:spcPts val="1700"/>
              </a:spcBef>
            </a:pPr>
            <a:r>
              <a:rPr dirty="0" sz="3500" spc="-60">
                <a:latin typeface="Arial"/>
                <a:cs typeface="Arial"/>
              </a:rPr>
              <a:t>Many women </a:t>
            </a:r>
            <a:r>
              <a:rPr dirty="0" sz="3500" spc="-50">
                <a:latin typeface="Arial"/>
                <a:cs typeface="Arial"/>
              </a:rPr>
              <a:t>had </a:t>
            </a:r>
            <a:r>
              <a:rPr dirty="0" sz="3500" spc="-60" b="1">
                <a:latin typeface="Arial"/>
                <a:cs typeface="Arial"/>
              </a:rPr>
              <a:t>greater</a:t>
            </a:r>
            <a:r>
              <a:rPr dirty="0" sz="3500" spc="-425" b="1">
                <a:latin typeface="Arial"/>
                <a:cs typeface="Arial"/>
              </a:rPr>
              <a:t> </a:t>
            </a:r>
            <a:r>
              <a:rPr dirty="0" sz="3500" spc="-70" b="1">
                <a:latin typeface="Arial"/>
                <a:cs typeface="Arial"/>
              </a:rPr>
              <a:t>freedom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ts val="4100"/>
              </a:lnSpc>
            </a:pPr>
            <a:r>
              <a:rPr dirty="0" sz="3500" spc="-50">
                <a:latin typeface="Arial"/>
                <a:cs typeface="Arial"/>
              </a:rPr>
              <a:t>and </a:t>
            </a:r>
            <a:r>
              <a:rPr dirty="0" sz="3500" spc="-70" b="1">
                <a:latin typeface="Arial"/>
                <a:cs typeface="Arial"/>
              </a:rPr>
              <a:t>responsibility </a:t>
            </a:r>
            <a:r>
              <a:rPr dirty="0" sz="3500" spc="-40">
                <a:latin typeface="Arial"/>
                <a:cs typeface="Arial"/>
              </a:rPr>
              <a:t>by </a:t>
            </a:r>
            <a:r>
              <a:rPr dirty="0" sz="3500" spc="-60">
                <a:latin typeface="Arial"/>
                <a:cs typeface="Arial"/>
              </a:rPr>
              <a:t>being</a:t>
            </a:r>
            <a:r>
              <a:rPr dirty="0" sz="3500" spc="-430">
                <a:latin typeface="Arial"/>
                <a:cs typeface="Arial"/>
              </a:rPr>
              <a:t> </a:t>
            </a:r>
            <a:r>
              <a:rPr dirty="0" sz="3500" spc="-125">
                <a:latin typeface="Arial"/>
                <a:cs typeface="Arial"/>
              </a:rPr>
              <a:t>VADs.</a:t>
            </a:r>
            <a:endParaRPr sz="3500">
              <a:latin typeface="Arial"/>
              <a:cs typeface="Arial"/>
            </a:endParaRPr>
          </a:p>
          <a:p>
            <a:pPr marL="12700" marR="1271270">
              <a:lnSpc>
                <a:spcPts val="4500"/>
              </a:lnSpc>
              <a:spcBef>
                <a:spcPts val="3200"/>
              </a:spcBef>
            </a:pPr>
            <a:r>
              <a:rPr dirty="0" sz="4000" spc="-60" b="1">
                <a:solidFill>
                  <a:srgbClr val="EE2A24"/>
                </a:solidFill>
                <a:latin typeface="Arial"/>
                <a:cs typeface="Arial"/>
              </a:rPr>
              <a:t>How </a:t>
            </a:r>
            <a:r>
              <a:rPr dirty="0" sz="4000" spc="-55" b="1">
                <a:solidFill>
                  <a:srgbClr val="EE2A24"/>
                </a:solidFill>
                <a:latin typeface="Arial"/>
                <a:cs typeface="Arial"/>
              </a:rPr>
              <a:t>did </a:t>
            </a:r>
            <a:r>
              <a:rPr dirty="0" sz="4000" spc="-65" b="1">
                <a:solidFill>
                  <a:srgbClr val="EE2A24"/>
                </a:solidFill>
                <a:latin typeface="Arial"/>
                <a:cs typeface="Arial"/>
              </a:rPr>
              <a:t>this </a:t>
            </a:r>
            <a:r>
              <a:rPr dirty="0" sz="4000" spc="-75" b="1">
                <a:solidFill>
                  <a:srgbClr val="EE2A24"/>
                </a:solidFill>
                <a:latin typeface="Arial"/>
                <a:cs typeface="Arial"/>
              </a:rPr>
              <a:t>affect </a:t>
            </a:r>
            <a:r>
              <a:rPr dirty="0" sz="4000" spc="-70" b="1">
                <a:solidFill>
                  <a:srgbClr val="EE2A24"/>
                </a:solidFill>
                <a:latin typeface="Arial"/>
                <a:cs typeface="Arial"/>
              </a:rPr>
              <a:t>their</a:t>
            </a:r>
            <a:r>
              <a:rPr dirty="0" sz="4000" spc="-600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80" b="1">
                <a:solidFill>
                  <a:srgbClr val="EE2A24"/>
                </a:solidFill>
                <a:latin typeface="Arial"/>
                <a:cs typeface="Arial"/>
              </a:rPr>
              <a:t>lives  </a:t>
            </a:r>
            <a:r>
              <a:rPr dirty="0" sz="4000" spc="-70" b="1">
                <a:solidFill>
                  <a:srgbClr val="EE2A24"/>
                </a:solidFill>
                <a:latin typeface="Arial"/>
                <a:cs typeface="Arial"/>
              </a:rPr>
              <a:t>after </a:t>
            </a:r>
            <a:r>
              <a:rPr dirty="0" sz="4000" spc="-60" b="1">
                <a:solidFill>
                  <a:srgbClr val="EE2A24"/>
                </a:solidFill>
                <a:latin typeface="Arial"/>
                <a:cs typeface="Arial"/>
              </a:rPr>
              <a:t>the</a:t>
            </a:r>
            <a:r>
              <a:rPr dirty="0" sz="4000" spc="-265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80" b="1">
                <a:solidFill>
                  <a:srgbClr val="EE2A24"/>
                </a:solidFill>
                <a:latin typeface="Arial"/>
                <a:cs typeface="Arial"/>
              </a:rPr>
              <a:t>war?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3999" y="7670"/>
            <a:ext cx="3960799" cy="5784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43999" y="5905500"/>
            <a:ext cx="3960799" cy="384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498" y="508527"/>
            <a:ext cx="5394960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110">
                <a:solidFill>
                  <a:srgbClr val="9D1F21"/>
                </a:solidFill>
              </a:rPr>
              <a:t>Work</a:t>
            </a:r>
            <a:r>
              <a:rPr dirty="0" sz="5500" spc="-305">
                <a:solidFill>
                  <a:srgbClr val="9D1F21"/>
                </a:solidFill>
              </a:rPr>
              <a:t> </a:t>
            </a:r>
            <a:r>
              <a:rPr dirty="0" sz="5500" spc="-114">
                <a:solidFill>
                  <a:srgbClr val="9D1F21"/>
                </a:solidFill>
              </a:rPr>
              <a:t>experience</a:t>
            </a:r>
            <a:endParaRPr sz="5500"/>
          </a:p>
        </p:txBody>
      </p:sp>
      <p:sp>
        <p:nvSpPr>
          <p:cNvPr id="3" name="object 3"/>
          <p:cNvSpPr txBox="1"/>
          <p:nvPr/>
        </p:nvSpPr>
        <p:spPr>
          <a:xfrm>
            <a:off x="685800" y="1892300"/>
            <a:ext cx="8421370" cy="660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100"/>
              </a:lnSpc>
              <a:spcBef>
                <a:spcPts val="100"/>
              </a:spcBef>
            </a:pPr>
            <a:r>
              <a:rPr dirty="0" sz="3500" spc="-60">
                <a:latin typeface="Arial"/>
                <a:cs typeface="Arial"/>
              </a:rPr>
              <a:t>Many </a:t>
            </a:r>
            <a:r>
              <a:rPr dirty="0" sz="3500" spc="-120">
                <a:latin typeface="Arial"/>
                <a:cs typeface="Arial"/>
              </a:rPr>
              <a:t>VADs </a:t>
            </a:r>
            <a:r>
              <a:rPr dirty="0" sz="3500" spc="-65">
                <a:latin typeface="Arial"/>
                <a:cs typeface="Arial"/>
              </a:rPr>
              <a:t>gained </a:t>
            </a:r>
            <a:r>
              <a:rPr dirty="0" sz="3500" spc="-60" b="1">
                <a:latin typeface="Arial"/>
                <a:cs typeface="Arial"/>
              </a:rPr>
              <a:t>useful</a:t>
            </a:r>
            <a:r>
              <a:rPr dirty="0" sz="3500" spc="-335" b="1">
                <a:latin typeface="Arial"/>
                <a:cs typeface="Arial"/>
              </a:rPr>
              <a:t> </a:t>
            </a:r>
            <a:r>
              <a:rPr dirty="0" sz="3500" spc="-75" b="1">
                <a:latin typeface="Arial"/>
                <a:cs typeface="Arial"/>
              </a:rPr>
              <a:t>experience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ts val="4100"/>
              </a:lnSpc>
            </a:pPr>
            <a:r>
              <a:rPr dirty="0" sz="3500" spc="-50">
                <a:latin typeface="Arial"/>
                <a:cs typeface="Arial"/>
              </a:rPr>
              <a:t>out </a:t>
            </a:r>
            <a:r>
              <a:rPr dirty="0" sz="3500" spc="-40">
                <a:latin typeface="Arial"/>
                <a:cs typeface="Arial"/>
              </a:rPr>
              <a:t>of </a:t>
            </a:r>
            <a:r>
              <a:rPr dirty="0" sz="3500" spc="-60">
                <a:latin typeface="Arial"/>
                <a:cs typeface="Arial"/>
              </a:rPr>
              <a:t>their </a:t>
            </a:r>
            <a:r>
              <a:rPr dirty="0" sz="3500" spc="-65">
                <a:latin typeface="Arial"/>
                <a:cs typeface="Arial"/>
              </a:rPr>
              <a:t>wartime</a:t>
            </a:r>
            <a:r>
              <a:rPr dirty="0" sz="3500" spc="-440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volunteering.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ts val="4100"/>
              </a:lnSpc>
              <a:spcBef>
                <a:spcPts val="1795"/>
              </a:spcBef>
            </a:pP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60">
                <a:latin typeface="Arial"/>
                <a:cs typeface="Arial"/>
              </a:rPr>
              <a:t>British </a:t>
            </a:r>
            <a:r>
              <a:rPr dirty="0" sz="3500" spc="-50">
                <a:latin typeface="Arial"/>
                <a:cs typeface="Arial"/>
              </a:rPr>
              <a:t>Red </a:t>
            </a:r>
            <a:r>
              <a:rPr dirty="0" sz="3500" spc="-60">
                <a:latin typeface="Arial"/>
                <a:cs typeface="Arial"/>
              </a:rPr>
              <a:t>Cross </a:t>
            </a:r>
            <a:r>
              <a:rPr dirty="0" sz="3500" spc="-50">
                <a:latin typeface="Arial"/>
                <a:cs typeface="Arial"/>
              </a:rPr>
              <a:t>and the </a:t>
            </a:r>
            <a:r>
              <a:rPr dirty="0" sz="3500" spc="-60">
                <a:latin typeface="Arial"/>
                <a:cs typeface="Arial"/>
              </a:rPr>
              <a:t>Order</a:t>
            </a:r>
            <a:r>
              <a:rPr dirty="0" sz="3500" spc="-70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of</a:t>
            </a:r>
            <a:endParaRPr sz="3500">
              <a:latin typeface="Arial"/>
              <a:cs typeface="Arial"/>
            </a:endParaRPr>
          </a:p>
          <a:p>
            <a:pPr marL="12700" marR="5080">
              <a:lnSpc>
                <a:spcPts val="4000"/>
              </a:lnSpc>
              <a:spcBef>
                <a:spcPts val="204"/>
              </a:spcBef>
            </a:pPr>
            <a:r>
              <a:rPr dirty="0" sz="3500" spc="-35">
                <a:latin typeface="Arial"/>
                <a:cs typeface="Arial"/>
              </a:rPr>
              <a:t>St </a:t>
            </a:r>
            <a:r>
              <a:rPr dirty="0" sz="3500" spc="-55">
                <a:latin typeface="Arial"/>
                <a:cs typeface="Arial"/>
              </a:rPr>
              <a:t>John </a:t>
            </a:r>
            <a:r>
              <a:rPr dirty="0" sz="3500" spc="-70">
                <a:latin typeface="Arial"/>
                <a:cs typeface="Arial"/>
              </a:rPr>
              <a:t>provided </a:t>
            </a:r>
            <a:r>
              <a:rPr dirty="0" sz="3500" spc="-70" b="1">
                <a:latin typeface="Arial"/>
                <a:cs typeface="Arial"/>
              </a:rPr>
              <a:t>training </a:t>
            </a:r>
            <a:r>
              <a:rPr dirty="0" sz="3500" spc="-50" b="1">
                <a:latin typeface="Arial"/>
                <a:cs typeface="Arial"/>
              </a:rPr>
              <a:t>and</a:t>
            </a:r>
            <a:r>
              <a:rPr dirty="0" sz="3500" spc="-500" b="1">
                <a:latin typeface="Arial"/>
                <a:cs typeface="Arial"/>
              </a:rPr>
              <a:t> </a:t>
            </a:r>
            <a:r>
              <a:rPr dirty="0" sz="3500" spc="-70" b="1">
                <a:latin typeface="Arial"/>
                <a:cs typeface="Arial"/>
              </a:rPr>
              <a:t>professional  </a:t>
            </a:r>
            <a:r>
              <a:rPr dirty="0" sz="3500" spc="-65" b="1">
                <a:latin typeface="Arial"/>
                <a:cs typeface="Arial"/>
              </a:rPr>
              <a:t>exams</a:t>
            </a:r>
            <a:r>
              <a:rPr dirty="0" sz="3500" spc="-65">
                <a:latin typeface="Arial"/>
                <a:cs typeface="Arial"/>
              </a:rPr>
              <a:t>. </a:t>
            </a:r>
            <a:r>
              <a:rPr dirty="0" sz="3500" spc="-55">
                <a:latin typeface="Arial"/>
                <a:cs typeface="Arial"/>
              </a:rPr>
              <a:t>They </a:t>
            </a:r>
            <a:r>
              <a:rPr dirty="0" sz="3500" spc="-60">
                <a:latin typeface="Arial"/>
                <a:cs typeface="Arial"/>
              </a:rPr>
              <a:t>also </a:t>
            </a:r>
            <a:r>
              <a:rPr dirty="0" sz="3500" spc="-70">
                <a:latin typeface="Arial"/>
                <a:cs typeface="Arial"/>
              </a:rPr>
              <a:t>rewarded </a:t>
            </a:r>
            <a:r>
              <a:rPr dirty="0" sz="3500" spc="-60">
                <a:latin typeface="Arial"/>
                <a:cs typeface="Arial"/>
              </a:rPr>
              <a:t>service </a:t>
            </a:r>
            <a:r>
              <a:rPr dirty="0" sz="3500" spc="-75">
                <a:latin typeface="Arial"/>
                <a:cs typeface="Arial"/>
              </a:rPr>
              <a:t>and  </a:t>
            </a:r>
            <a:r>
              <a:rPr dirty="0" sz="3500" spc="-70">
                <a:latin typeface="Arial"/>
                <a:cs typeface="Arial"/>
              </a:rPr>
              <a:t>achievement </a:t>
            </a:r>
            <a:r>
              <a:rPr dirty="0" sz="3500" spc="-60">
                <a:latin typeface="Arial"/>
                <a:cs typeface="Arial"/>
              </a:rPr>
              <a:t>with </a:t>
            </a:r>
            <a:r>
              <a:rPr dirty="0" sz="3500" spc="-65">
                <a:latin typeface="Arial"/>
                <a:cs typeface="Arial"/>
              </a:rPr>
              <a:t>honours </a:t>
            </a:r>
            <a:r>
              <a:rPr dirty="0" sz="3500" spc="-50">
                <a:latin typeface="Arial"/>
                <a:cs typeface="Arial"/>
              </a:rPr>
              <a:t>and</a:t>
            </a:r>
            <a:r>
              <a:rPr dirty="0" sz="3500" spc="-405">
                <a:latin typeface="Arial"/>
                <a:cs typeface="Arial"/>
              </a:rPr>
              <a:t> </a:t>
            </a:r>
            <a:r>
              <a:rPr dirty="0" sz="3500" spc="-70">
                <a:latin typeface="Arial"/>
                <a:cs typeface="Arial"/>
              </a:rPr>
              <a:t>“stripes“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ts val="3900"/>
              </a:lnSpc>
            </a:pPr>
            <a:r>
              <a:rPr dirty="0" sz="3500" spc="-50">
                <a:latin typeface="Arial"/>
                <a:cs typeface="Arial"/>
              </a:rPr>
              <a:t>for </a:t>
            </a:r>
            <a:r>
              <a:rPr dirty="0" sz="3500" spc="-65">
                <a:latin typeface="Arial"/>
                <a:cs typeface="Arial"/>
              </a:rPr>
              <a:t>volunteers </a:t>
            </a:r>
            <a:r>
              <a:rPr dirty="0" sz="3500" spc="-35">
                <a:latin typeface="Arial"/>
                <a:cs typeface="Arial"/>
              </a:rPr>
              <a:t>to </a:t>
            </a:r>
            <a:r>
              <a:rPr dirty="0" sz="3500" spc="-50">
                <a:latin typeface="Arial"/>
                <a:cs typeface="Arial"/>
              </a:rPr>
              <a:t>sew </a:t>
            </a:r>
            <a:r>
              <a:rPr dirty="0" sz="3500" spc="-40">
                <a:latin typeface="Arial"/>
                <a:cs typeface="Arial"/>
              </a:rPr>
              <a:t>on </a:t>
            </a:r>
            <a:r>
              <a:rPr dirty="0" sz="3500" spc="-60">
                <a:latin typeface="Arial"/>
                <a:cs typeface="Arial"/>
              </a:rPr>
              <a:t>their</a:t>
            </a:r>
            <a:r>
              <a:rPr dirty="0" sz="3500" spc="-620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uniform.</a:t>
            </a:r>
            <a:endParaRPr sz="3500">
              <a:latin typeface="Arial"/>
              <a:cs typeface="Arial"/>
            </a:endParaRPr>
          </a:p>
          <a:p>
            <a:pPr marL="12700" marR="315595">
              <a:lnSpc>
                <a:spcPts val="4000"/>
              </a:lnSpc>
              <a:spcBef>
                <a:spcPts val="2095"/>
              </a:spcBef>
            </a:pPr>
            <a:r>
              <a:rPr dirty="0" sz="3500" spc="-60">
                <a:latin typeface="Arial"/>
                <a:cs typeface="Arial"/>
              </a:rPr>
              <a:t>After </a:t>
            </a:r>
            <a:r>
              <a:rPr dirty="0" sz="3500" spc="-50">
                <a:latin typeface="Arial"/>
                <a:cs typeface="Arial"/>
              </a:rPr>
              <a:t>the </a:t>
            </a:r>
            <a:r>
              <a:rPr dirty="0" sz="3500" spc="-105">
                <a:latin typeface="Arial"/>
                <a:cs typeface="Arial"/>
              </a:rPr>
              <a:t>war, </a:t>
            </a:r>
            <a:r>
              <a:rPr dirty="0" sz="3500" spc="-60">
                <a:latin typeface="Arial"/>
                <a:cs typeface="Arial"/>
              </a:rPr>
              <a:t>more </a:t>
            </a:r>
            <a:r>
              <a:rPr dirty="0" sz="3500" spc="-60" b="1">
                <a:latin typeface="Arial"/>
                <a:cs typeface="Arial"/>
              </a:rPr>
              <a:t>women </a:t>
            </a:r>
            <a:r>
              <a:rPr dirty="0" sz="3500" spc="-50">
                <a:latin typeface="Arial"/>
                <a:cs typeface="Arial"/>
              </a:rPr>
              <a:t>had </a:t>
            </a:r>
            <a:r>
              <a:rPr dirty="0" sz="3500" spc="-60">
                <a:latin typeface="Arial"/>
                <a:cs typeface="Arial"/>
              </a:rPr>
              <a:t>paid </a:t>
            </a:r>
            <a:r>
              <a:rPr dirty="0" sz="3500" spc="-75">
                <a:latin typeface="Arial"/>
                <a:cs typeface="Arial"/>
              </a:rPr>
              <a:t>jobs  </a:t>
            </a:r>
            <a:r>
              <a:rPr dirty="0" sz="3500" spc="-50">
                <a:latin typeface="Arial"/>
                <a:cs typeface="Arial"/>
              </a:rPr>
              <a:t>and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55">
                <a:latin typeface="Arial"/>
                <a:cs typeface="Arial"/>
              </a:rPr>
              <a:t>this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was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65">
                <a:latin typeface="Arial"/>
                <a:cs typeface="Arial"/>
              </a:rPr>
              <a:t>partly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due</a:t>
            </a:r>
            <a:r>
              <a:rPr dirty="0" sz="3500" spc="-150">
                <a:latin typeface="Arial"/>
                <a:cs typeface="Arial"/>
              </a:rPr>
              <a:t> </a:t>
            </a:r>
            <a:r>
              <a:rPr dirty="0" sz="3500" spc="-35">
                <a:latin typeface="Arial"/>
                <a:cs typeface="Arial"/>
              </a:rPr>
              <a:t>to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50">
                <a:latin typeface="Arial"/>
                <a:cs typeface="Arial"/>
              </a:rPr>
              <a:t>the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60">
                <a:latin typeface="Arial"/>
                <a:cs typeface="Arial"/>
              </a:rPr>
              <a:t>role</a:t>
            </a:r>
            <a:r>
              <a:rPr dirty="0" sz="3500" spc="-140">
                <a:latin typeface="Arial"/>
                <a:cs typeface="Arial"/>
              </a:rPr>
              <a:t> </a:t>
            </a:r>
            <a:r>
              <a:rPr dirty="0" sz="3500" spc="-55">
                <a:latin typeface="Arial"/>
                <a:cs typeface="Arial"/>
              </a:rPr>
              <a:t>they</a:t>
            </a:r>
            <a:r>
              <a:rPr dirty="0" sz="3500" spc="-145">
                <a:latin typeface="Arial"/>
                <a:cs typeface="Arial"/>
              </a:rPr>
              <a:t> </a:t>
            </a:r>
            <a:r>
              <a:rPr dirty="0" sz="3500" spc="-75">
                <a:latin typeface="Arial"/>
                <a:cs typeface="Arial"/>
              </a:rPr>
              <a:t>had  </a:t>
            </a:r>
            <a:r>
              <a:rPr dirty="0" sz="3500" spc="-65">
                <a:latin typeface="Arial"/>
                <a:cs typeface="Arial"/>
              </a:rPr>
              <a:t>played </a:t>
            </a:r>
            <a:r>
              <a:rPr dirty="0" sz="3500" spc="-40">
                <a:latin typeface="Arial"/>
                <a:cs typeface="Arial"/>
              </a:rPr>
              <a:t>as</a:t>
            </a:r>
            <a:r>
              <a:rPr dirty="0" sz="3500" spc="-229">
                <a:latin typeface="Arial"/>
                <a:cs typeface="Arial"/>
              </a:rPr>
              <a:t> </a:t>
            </a:r>
            <a:r>
              <a:rPr dirty="0" sz="3500" spc="-125">
                <a:latin typeface="Arial"/>
                <a:cs typeface="Arial"/>
              </a:rPr>
              <a:t>VADs.</a:t>
            </a: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dirty="0" sz="4000" spc="-55" b="1">
                <a:solidFill>
                  <a:srgbClr val="EE2A24"/>
                </a:solidFill>
                <a:latin typeface="Arial"/>
                <a:cs typeface="Arial"/>
              </a:rPr>
              <a:t>Who did </a:t>
            </a:r>
            <a:r>
              <a:rPr dirty="0" sz="4000" spc="-140" b="1">
                <a:solidFill>
                  <a:srgbClr val="EE2A24"/>
                </a:solidFill>
                <a:latin typeface="Arial"/>
                <a:cs typeface="Arial"/>
              </a:rPr>
              <a:t>VADs </a:t>
            </a:r>
            <a:r>
              <a:rPr dirty="0" sz="4000" spc="-70" b="1">
                <a:solidFill>
                  <a:srgbClr val="EE2A24"/>
                </a:solidFill>
                <a:latin typeface="Arial"/>
                <a:cs typeface="Arial"/>
              </a:rPr>
              <a:t>provide </a:t>
            </a:r>
            <a:r>
              <a:rPr dirty="0" sz="4000" spc="-60" b="1">
                <a:solidFill>
                  <a:srgbClr val="EE2A24"/>
                </a:solidFill>
                <a:latin typeface="Arial"/>
                <a:cs typeface="Arial"/>
              </a:rPr>
              <a:t>help</a:t>
            </a:r>
            <a:r>
              <a:rPr dirty="0" sz="4000" spc="-509" b="1">
                <a:solidFill>
                  <a:srgbClr val="EE2A24"/>
                </a:solidFill>
                <a:latin typeface="Arial"/>
                <a:cs typeface="Arial"/>
              </a:rPr>
              <a:t> </a:t>
            </a:r>
            <a:r>
              <a:rPr dirty="0" sz="4000" spc="-80" b="1">
                <a:solidFill>
                  <a:srgbClr val="EE2A24"/>
                </a:solidFill>
                <a:latin typeface="Arial"/>
                <a:cs typeface="Arial"/>
              </a:rPr>
              <a:t>to?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64738" y="695744"/>
            <a:ext cx="3540061" cy="5044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64740" y="5863846"/>
            <a:ext cx="3540059" cy="2544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2018-10-12T14:31:05Z</dcterms:created>
  <dcterms:modified xsi:type="dcterms:W3CDTF">2018-10-12T14:31:05Z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2018-10-12T00:00:00Z</vt:filetime>
  </property>
</Properties>
</file>