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F_D852355D.xml" ContentType="application/vnd.ms-powerpoint.comment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7" r:id="rId7"/>
  </p:sldMasterIdLst>
  <p:notesMasterIdLst>
    <p:notesMasterId r:id="rId21"/>
  </p:notesMasterIdLst>
  <p:sldIdLst>
    <p:sldId id="266" r:id="rId8"/>
    <p:sldId id="256" r:id="rId9"/>
    <p:sldId id="258" r:id="rId10"/>
    <p:sldId id="257" r:id="rId11"/>
    <p:sldId id="259" r:id="rId12"/>
    <p:sldId id="261" r:id="rId13"/>
    <p:sldId id="268" r:id="rId14"/>
    <p:sldId id="269" r:id="rId15"/>
    <p:sldId id="267" r:id="rId16"/>
    <p:sldId id="270" r:id="rId17"/>
    <p:sldId id="264" r:id="rId18"/>
    <p:sldId id="271"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C3A641-4797-75F0-F54B-BC6179AABA99}" name="Clare Stevenson" initials="CS" userId="S::clarestevenson@redcross.org.uk::a7063c9a-49b6-4025-8264-d6fbdc81e9a0" providerId="AD"/>
  <p188:author id="{0E5B4458-146F-7CBA-716C-F429E7AEAF56}" name="Clare Stevenson" initials="CS" userId="S::ClareStevenson@redcross.org.uk::a7063c9a-49b6-4025-8264-d6fbdc81e9a0" providerId="AD"/>
  <p188:author id="{BA5D9BE8-B0EF-A813-B2D4-5E52722841B0}" name="Becky Dawson" initials="BD" userId="S::rebeccadawson@redcross.org.uk::36b2ace2-30a9-4518-aa35-e252dfc8be27" providerId="AD"/>
  <p188:author id="{7DC1C5F0-8C9A-0917-6F43-CF65C7386D24}" name="Fran Thompson" initials="FT" userId="S::francesthompson@redcross.org.uk::f0a8fc33-8793-4e9a-b865-bceeb4c718e5" providerId="AD"/>
  <p188:author id="{04428BF9-BEFE-0A6F-300F-E99339D53D34}" name="William Spencer" initials="WS" userId="S::williamspencer@redcross.org.uk::dc8f8ff1-8897-48c8-bcb5-a556a2aa18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A24"/>
    <a:srgbClr val="9D1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D2797-1891-0F5C-BC41-980BB1D8AE79}" v="88" dt="2023-07-04T08:22:46.430"/>
    <p1510:client id="{648649A6-5B44-9266-2427-461BFAF1F551}" v="4" dt="2023-07-10T13:54:25.082"/>
    <p1510:client id="{81623EE5-2DC7-4363-A519-7A82E64EF7CC}" v="113" dt="2023-07-03T16:24:38.399"/>
    <p1510:client id="{E6CA9018-2DA9-A236-FAA2-C5104FCF8738}" v="3" dt="2023-07-07T15:52:34.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1042" y="58"/>
      </p:cViewPr>
      <p:guideLst/>
    </p:cSldViewPr>
  </p:slideViewPr>
  <p:notesTextViewPr>
    <p:cViewPr>
      <p:scale>
        <a:sx n="1" d="1"/>
        <a:sy n="1" d="1"/>
      </p:scale>
      <p:origin x="0" y="-92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Whitmarsh-Trew" userId="S::charlottewtrew@redcross.org.uk::37ea0451-5556-477d-bf3f-d78c510dbc65" providerId="AD" clId="Web-{648649A6-5B44-9266-2427-461BFAF1F551}"/>
    <pc:docChg chg="modSld">
      <pc:chgData name="Charlotte Whitmarsh-Trew" userId="S::charlottewtrew@redcross.org.uk::37ea0451-5556-477d-bf3f-d78c510dbc65" providerId="AD" clId="Web-{648649A6-5B44-9266-2427-461BFAF1F551}" dt="2023-07-10T13:54:25.082" v="1" actId="20577"/>
      <pc:docMkLst>
        <pc:docMk/>
      </pc:docMkLst>
      <pc:sldChg chg="modSp">
        <pc:chgData name="Charlotte Whitmarsh-Trew" userId="S::charlottewtrew@redcross.org.uk::37ea0451-5556-477d-bf3f-d78c510dbc65" providerId="AD" clId="Web-{648649A6-5B44-9266-2427-461BFAF1F551}" dt="2023-07-10T13:54:13.988" v="0" actId="20577"/>
        <pc:sldMkLst>
          <pc:docMk/>
          <pc:sldMk cId="723504760" sldId="270"/>
        </pc:sldMkLst>
        <pc:spChg chg="mod">
          <ac:chgData name="Charlotte Whitmarsh-Trew" userId="S::charlottewtrew@redcross.org.uk::37ea0451-5556-477d-bf3f-d78c510dbc65" providerId="AD" clId="Web-{648649A6-5B44-9266-2427-461BFAF1F551}" dt="2023-07-10T13:54:13.988" v="0" actId="20577"/>
          <ac:spMkLst>
            <pc:docMk/>
            <pc:sldMk cId="723504760" sldId="270"/>
            <ac:spMk id="3" creationId="{51FDE083-ABBF-BD5B-2E13-DA24F4AA1EED}"/>
          </ac:spMkLst>
        </pc:spChg>
      </pc:sldChg>
      <pc:sldChg chg="modSp">
        <pc:chgData name="Charlotte Whitmarsh-Trew" userId="S::charlottewtrew@redcross.org.uk::37ea0451-5556-477d-bf3f-d78c510dbc65" providerId="AD" clId="Web-{648649A6-5B44-9266-2427-461BFAF1F551}" dt="2023-07-10T13:54:25.082" v="1" actId="20577"/>
        <pc:sldMkLst>
          <pc:docMk/>
          <pc:sldMk cId="3629266269" sldId="271"/>
        </pc:sldMkLst>
        <pc:spChg chg="mod">
          <ac:chgData name="Charlotte Whitmarsh-Trew" userId="S::charlottewtrew@redcross.org.uk::37ea0451-5556-477d-bf3f-d78c510dbc65" providerId="AD" clId="Web-{648649A6-5B44-9266-2427-461BFAF1F551}" dt="2023-07-10T13:54:25.082" v="1" actId="20577"/>
          <ac:spMkLst>
            <pc:docMk/>
            <pc:sldMk cId="3629266269" sldId="271"/>
            <ac:spMk id="6" creationId="{5CA617D7-04F9-CAE2-03A7-B28A02EFDA08}"/>
          </ac:spMkLst>
        </pc:spChg>
      </pc:sldChg>
    </pc:docChg>
  </pc:docChgLst>
  <pc:docChgLst>
    <pc:chgData name="Charlotte Whitmarsh-Trew" userId="S::charlottewtrew@redcross.org.uk::37ea0451-5556-477d-bf3f-d78c510dbc65" providerId="AD" clId="Web-{E6CA9018-2DA9-A236-FAA2-C5104FCF8738}"/>
    <pc:docChg chg="modSld">
      <pc:chgData name="Charlotte Whitmarsh-Trew" userId="S::charlottewtrew@redcross.org.uk::37ea0451-5556-477d-bf3f-d78c510dbc65" providerId="AD" clId="Web-{E6CA9018-2DA9-A236-FAA2-C5104FCF8738}" dt="2023-07-07T15:52:34.450" v="2" actId="14100"/>
      <pc:docMkLst>
        <pc:docMk/>
      </pc:docMkLst>
      <pc:sldChg chg="modSp">
        <pc:chgData name="Charlotte Whitmarsh-Trew" userId="S::charlottewtrew@redcross.org.uk::37ea0451-5556-477d-bf3f-d78c510dbc65" providerId="AD" clId="Web-{E6CA9018-2DA9-A236-FAA2-C5104FCF8738}" dt="2023-07-07T15:52:34.450" v="2" actId="14100"/>
        <pc:sldMkLst>
          <pc:docMk/>
          <pc:sldMk cId="4065921637" sldId="258"/>
        </pc:sldMkLst>
        <pc:picChg chg="mod">
          <ac:chgData name="Charlotte Whitmarsh-Trew" userId="S::charlottewtrew@redcross.org.uk::37ea0451-5556-477d-bf3f-d78c510dbc65" providerId="AD" clId="Web-{E6CA9018-2DA9-A236-FAA2-C5104FCF8738}" dt="2023-07-07T15:52:34.450" v="2" actId="14100"/>
          <ac:picMkLst>
            <pc:docMk/>
            <pc:sldMk cId="4065921637" sldId="258"/>
            <ac:picMk id="2" creationId="{5E265855-EC5A-7653-85D1-006D536F4AEE}"/>
          </ac:picMkLst>
        </pc:picChg>
      </pc:sldChg>
    </pc:docChg>
  </pc:docChgLst>
</pc:chgInfo>
</file>

<file path=ppt/comments/modernComment_10F_D852355D.xml><?xml version="1.0" encoding="utf-8"?>
<p188:cmLst xmlns:a="http://schemas.openxmlformats.org/drawingml/2006/main" xmlns:r="http://schemas.openxmlformats.org/officeDocument/2006/relationships" xmlns:p188="http://schemas.microsoft.com/office/powerpoint/2018/8/main">
  <p188:cm id="{34E14E0C-AD31-4CD3-8B57-462413FA8E8D}" authorId="{04428BF9-BEFE-0A6F-300F-E99339D53D34}" status="resolved" created="2022-12-16T08:42:45.720" complete="100000">
    <ac:deMkLst xmlns:ac="http://schemas.microsoft.com/office/drawing/2013/main/command">
      <pc:docMk xmlns:pc="http://schemas.microsoft.com/office/powerpoint/2013/main/command"/>
      <pc:sldMk xmlns:pc="http://schemas.microsoft.com/office/powerpoint/2013/main/command" cId="955694609" sldId="296"/>
      <ac:spMk id="6" creationId="{5CA617D7-04F9-CAE2-03A7-B28A02EFDA08}"/>
    </ac:deMkLst>
    <p188:txBody>
      <a:bodyPr/>
      <a:lstStyle/>
      <a:p>
        <a:r>
          <a:rPr lang="en-GB"/>
          <a:t>Is heat or the quiz dangerous?</a:t>
        </a:r>
      </a:p>
    </p188:txBody>
  </p188:cm>
  <p188:cm id="{6CABFBF2-5681-4419-A30A-4670ED1198DC}" authorId="{BA5D9BE8-B0EF-A813-B2D4-5E52722841B0}" status="resolved" created="2022-12-19T11:45:54.290" complete="100000">
    <pc:sldMkLst xmlns:pc="http://schemas.microsoft.com/office/powerpoint/2013/main/command">
      <pc:docMk/>
      <pc:sldMk cId="955694609" sldId="296"/>
    </pc:sldMkLst>
    <p188:txBody>
      <a:bodyPr/>
      <a:lstStyle/>
      <a:p>
        <a:r>
          <a:rPr lang="en-GB"/>
          <a:t>i assume the image is pending change?</a:t>
        </a:r>
      </a:p>
    </p188:txBody>
  </p188:cm>
  <p188:cm id="{25C8790B-D493-49C0-A2F3-9DDA74380865}" authorId="{7DC1C5F0-8C9A-0917-6F43-CF65C7386D24}" status="resolved" created="2023-01-12T10:45:25.842" complete="100000">
    <pc:sldMkLst xmlns:pc="http://schemas.microsoft.com/office/powerpoint/2013/main/command">
      <pc:docMk/>
      <pc:sldMk cId="955694609" sldId="296"/>
    </pc:sldMkLst>
    <p188:txBody>
      <a:bodyPr/>
      <a:lstStyle/>
      <a:p>
        <a:r>
          <a:rPr lang="en-GB"/>
          <a:t>Update with new Heatwaves graphic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3F951-D097-4602-8818-C4635AFEE334}" type="datetimeFigureOut">
              <a:rPr lang="en-GB" smtClean="0"/>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755EC-C570-4554-8587-79AAB6812E0E}" type="slidenum">
              <a:rPr lang="en-GB" smtClean="0"/>
              <a:t>‹#›</a:t>
            </a:fld>
            <a:endParaRPr lang="en-GB"/>
          </a:p>
        </p:txBody>
      </p:sp>
    </p:spTree>
    <p:extLst>
      <p:ext uri="{BB962C8B-B14F-4D97-AF65-F5344CB8AC3E}">
        <p14:creationId xmlns:p14="http://schemas.microsoft.com/office/powerpoint/2010/main" val="406471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edcross.org.uk/get-involved/teaching-resources/weather-together-resour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dcross.org.uk/get-involved/teaching-resources/weather-together-resour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dcross.org.uk/get-help/prepare-for-emergencies/heatwaves-uk"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edcross.org.uk/first-aid/save-a-lif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dcross.org.uk/get-involved/teaching-resources/weather-together-resourc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dcross.org.uk/about-us/what-we-do/climate-chang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edcross.org.uk/get-involved/teaching-resources/weather-together-resourc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dcross.org.uk/get-help/prepare-for-emergencies/heatwaves-uk/advice-and-tip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redcross.org.uk/get-involved/teaching-resources/weather-together-resource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dcross.org.uk/stories/disasters-and-emergencies/world/mothers-of-zimbabwe-growing-their-ow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redcross.org.uk/stories/disasters-and-emergencies/world/climate-smart-farming-in-zimbabw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the learning objectives.</a:t>
            </a:r>
          </a:p>
          <a:p>
            <a:r>
              <a:rPr lang="en-US" dirty="0"/>
              <a:t>If time, learners may wish to share information, knowledge or thoughts they have on the topic.</a:t>
            </a:r>
          </a:p>
          <a:p>
            <a:pPr>
              <a:lnSpc>
                <a:spcPct val="107000"/>
              </a:lnSpc>
              <a:spcAft>
                <a:spcPts val="80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you would like to extend the learning about heatwaves, download our free </a:t>
            </a:r>
            <a:r>
              <a:rPr lang="en-US"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Weather Together</a:t>
            </a: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toolkit: teaching resources to use with 10 – 16 year olds covering heatwaves, flooding and eco-anxiety.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D7755EC-C570-4554-8587-79AAB6812E0E}" type="slidenum">
              <a:rPr lang="en-GB" smtClean="0"/>
              <a:t>2</a:t>
            </a:fld>
            <a:endParaRPr lang="en-GB"/>
          </a:p>
        </p:txBody>
      </p:sp>
    </p:spTree>
    <p:extLst>
      <p:ext uri="{BB962C8B-B14F-4D97-AF65-F5344CB8AC3E}">
        <p14:creationId xmlns:p14="http://schemas.microsoft.com/office/powerpoint/2010/main" val="120170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HelveticaNeueLT Pro 65 Md" panose="020B0804020202020204"/>
              </a:rPr>
              <a:t>This is an extension task for personal reflection. Encourage learners to reflect on the learning and discussions that have taken place in the lesson, whether writing it down or just thinking about the topic discussed.</a:t>
            </a:r>
          </a:p>
          <a:p>
            <a:endParaRPr lang="en-GB"/>
          </a:p>
        </p:txBody>
      </p:sp>
      <p:sp>
        <p:nvSpPr>
          <p:cNvPr id="4" name="Slide Number Placeholder 3"/>
          <p:cNvSpPr>
            <a:spLocks noGrp="1"/>
          </p:cNvSpPr>
          <p:nvPr>
            <p:ph type="sldNum" sz="quarter" idx="5"/>
          </p:nvPr>
        </p:nvSpPr>
        <p:spPr/>
        <p:txBody>
          <a:bodyPr/>
          <a:lstStyle/>
          <a:p>
            <a:fld id="{2D7755EC-C570-4554-8587-79AAB6812E0E}" type="slidenum">
              <a:rPr lang="en-GB" smtClean="0"/>
              <a:t>11</a:t>
            </a:fld>
            <a:endParaRPr lang="en-GB"/>
          </a:p>
        </p:txBody>
      </p:sp>
    </p:spTree>
    <p:extLst>
      <p:ext uri="{BB962C8B-B14F-4D97-AF65-F5344CB8AC3E}">
        <p14:creationId xmlns:p14="http://schemas.microsoft.com/office/powerpoint/2010/main" val="1014782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AA0278-688E-42E3-937F-2133A26C00E2}" type="slidenum">
              <a:rPr lang="en-GB" smtClean="0"/>
              <a:t>12</a:t>
            </a:fld>
            <a:endParaRPr lang="en-GB"/>
          </a:p>
        </p:txBody>
      </p:sp>
    </p:spTree>
    <p:extLst>
      <p:ext uri="{BB962C8B-B14F-4D97-AF65-F5344CB8AC3E}">
        <p14:creationId xmlns:p14="http://schemas.microsoft.com/office/powerpoint/2010/main" val="208321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404040"/>
                </a:solidFill>
                <a:effectLst/>
                <a:latin typeface="Roboto" panose="02000000000000000000" pitchFamily="2" charset="0"/>
                <a:ea typeface="Roboto" panose="02000000000000000000" pitchFamily="2" charset="0"/>
                <a:cs typeface="Roboto" panose="02000000000000000000" pitchFamily="2" charset="0"/>
              </a:rPr>
              <a:t>Expand learners’ knowledge of heatwaves then take the learning further and look at another form of extreme weather – flooding – with the </a:t>
            </a:r>
            <a:r>
              <a:rPr lang="en-GB" sz="1200">
                <a:solidFill>
                  <a:srgbClr val="1155CC"/>
                </a:solidFill>
                <a:effectLst/>
                <a:latin typeface="Roboto" panose="02000000000000000000" pitchFamily="2" charset="0"/>
                <a:ea typeface="Roboto" panose="02000000000000000000" pitchFamily="2" charset="0"/>
                <a:cs typeface="Roboto" panose="02000000000000000000" pitchFamily="2" charset="0"/>
                <a:hlinkClick r:id="rId3"/>
              </a:rPr>
              <a:t>Weather Together</a:t>
            </a:r>
            <a:r>
              <a:rPr lang="en-GB" sz="1200">
                <a:solidFill>
                  <a:srgbClr val="404040"/>
                </a:solidFill>
                <a:effectLst/>
                <a:latin typeface="Roboto" panose="02000000000000000000" pitchFamily="2" charset="0"/>
                <a:ea typeface="Roboto" panose="02000000000000000000" pitchFamily="2" charset="0"/>
                <a:cs typeface="Roboto" panose="02000000000000000000" pitchFamily="2" charset="0"/>
              </a:rPr>
              <a:t> (https://</a:t>
            </a:r>
            <a:r>
              <a:rPr lang="en-GB" sz="1200" err="1">
                <a:solidFill>
                  <a:srgbClr val="404040"/>
                </a:solidFill>
                <a:effectLst/>
                <a:latin typeface="Roboto" panose="02000000000000000000" pitchFamily="2" charset="0"/>
                <a:ea typeface="Roboto" panose="02000000000000000000" pitchFamily="2" charset="0"/>
                <a:cs typeface="Roboto" panose="02000000000000000000" pitchFamily="2" charset="0"/>
              </a:rPr>
              <a:t>www.redcross.org.uk</a:t>
            </a:r>
            <a:r>
              <a:rPr lang="en-GB" sz="1200">
                <a:solidFill>
                  <a:srgbClr val="404040"/>
                </a:solidFill>
                <a:effectLst/>
                <a:latin typeface="Roboto" panose="02000000000000000000" pitchFamily="2" charset="0"/>
                <a:ea typeface="Roboto" panose="02000000000000000000" pitchFamily="2" charset="0"/>
                <a:cs typeface="Roboto" panose="02000000000000000000" pitchFamily="2" charset="0"/>
              </a:rPr>
              <a:t>/get-involved/teaching-resources/weather-together-resources) teaching resources. Weather Together is a toolkit to teach 10-16-year-olds how to prepare for and cope with extreme weather events, including resources on flood risk, how to prepare for the next heatwave, and eco-anxiety. </a:t>
            </a:r>
            <a:endParaRPr lang="en-GB" sz="1200">
              <a:effectLst/>
              <a:latin typeface="Arial" panose="020B0604020202020204" pitchFamily="34" charset="0"/>
              <a:ea typeface="Arial" panose="020B0604020202020204" pitchFamily="34" charset="0"/>
            </a:endParaRPr>
          </a:p>
          <a:p>
            <a:pPr algn="l"/>
            <a:endParaRPr lang="en-GB">
              <a:latin typeface="HelveticaNeueLT Pro 65 Md" panose="020B0804020202020204"/>
            </a:endParaRPr>
          </a:p>
          <a:p>
            <a:pPr algn="l"/>
            <a:r>
              <a:rPr lang="en-GB">
                <a:latin typeface="HelveticaNeueLT Pro 65 Md" panose="020B0804020202020204"/>
              </a:rPr>
              <a:t>If learners are keen to get involved with helping communities affected by climate change (including heatwaves), consider organising a fundraising event at school.</a:t>
            </a:r>
          </a:p>
        </p:txBody>
      </p:sp>
      <p:sp>
        <p:nvSpPr>
          <p:cNvPr id="4" name="Slide Number Placeholder 3"/>
          <p:cNvSpPr>
            <a:spLocks noGrp="1"/>
          </p:cNvSpPr>
          <p:nvPr>
            <p:ph type="sldNum" sz="quarter" idx="5"/>
          </p:nvPr>
        </p:nvSpPr>
        <p:spPr/>
        <p:txBody>
          <a:bodyPr/>
          <a:lstStyle/>
          <a:p>
            <a:fld id="{2D7755EC-C570-4554-8587-79AAB6812E0E}" type="slidenum">
              <a:rPr lang="en-GB" smtClean="0"/>
              <a:t>13</a:t>
            </a:fld>
            <a:endParaRPr lang="en-GB"/>
          </a:p>
        </p:txBody>
      </p:sp>
    </p:spTree>
    <p:extLst>
      <p:ext uri="{BB962C8B-B14F-4D97-AF65-F5344CB8AC3E}">
        <p14:creationId xmlns:p14="http://schemas.microsoft.com/office/powerpoint/2010/main" val="132804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a:solidFill>
                  <a:srgbClr val="000000"/>
                </a:solidFill>
                <a:effectLst/>
                <a:latin typeface="Arial" panose="020B0604020202020204" pitchFamily="34" charset="0"/>
              </a:rPr>
              <a:t>Support learners by explaining:</a:t>
            </a:r>
            <a:endParaRPr lang="en-US" b="1">
              <a:effectLst/>
            </a:endParaRPr>
          </a:p>
          <a:p>
            <a:pPr rtl="0">
              <a:spcBef>
                <a:spcPts val="0"/>
              </a:spcBef>
              <a:spcAft>
                <a:spcPts val="0"/>
              </a:spcAft>
            </a:pPr>
            <a:br>
              <a:rPr lang="en-US" b="0">
                <a:effectLst/>
                <a:cs typeface="+mn-lt"/>
              </a:rPr>
            </a:br>
            <a:r>
              <a:rPr lang="en-US" sz="1200" b="0" i="0" u="none" strike="noStrike">
                <a:solidFill>
                  <a:srgbClr val="000000"/>
                </a:solidFill>
                <a:effectLst/>
                <a:latin typeface="Arial"/>
                <a:cs typeface="Arial"/>
              </a:rPr>
              <a:t>Cities can get up to 10°C hotter than the countryside, causing roads to melt and rail tracks to buckle. But it is not only transport that can be disrupted.  Phone networks and energy generation can also be affected by extreme heat.</a:t>
            </a:r>
            <a:endParaRPr lang="en-US" b="0">
              <a:effectLst/>
              <a:latin typeface="Arial"/>
              <a:cs typeface="Arial"/>
            </a:endParaRPr>
          </a:p>
          <a:p>
            <a:pPr rtl="0">
              <a:spcBef>
                <a:spcPts val="0"/>
              </a:spcBef>
              <a:spcAft>
                <a:spcPts val="0"/>
              </a:spcAft>
            </a:pPr>
            <a:br>
              <a:rPr lang="en-US" b="0">
                <a:effectLst/>
              </a:rPr>
            </a:br>
            <a:r>
              <a:rPr lang="en-US" sz="1200" b="0" i="0" u="none" strike="noStrike">
                <a:solidFill>
                  <a:srgbClr val="000000"/>
                </a:solidFill>
                <a:effectLst/>
                <a:latin typeface="Arial" panose="020B0604020202020204" pitchFamily="34" charset="0"/>
              </a:rPr>
              <a:t>Extreme heat is deadly and kills more people than any other weather event. Heatwaves can directly lead to a number of medical conditions:</a:t>
            </a:r>
            <a:endParaRPr lang="en-US" b="0">
              <a:effectLst/>
            </a:endParaRPr>
          </a:p>
          <a:p>
            <a:pPr rtl="0">
              <a:spcBef>
                <a:spcPts val="0"/>
              </a:spcBef>
              <a:spcAft>
                <a:spcPts val="0"/>
              </a:spcAft>
            </a:pPr>
            <a:endParaRPr lang="en-US" b="0">
              <a:effectLst/>
            </a:endParaRPr>
          </a:p>
          <a:p>
            <a:pPr rtl="0">
              <a:spcBef>
                <a:spcPts val="0"/>
              </a:spcBef>
              <a:spcAft>
                <a:spcPts val="0"/>
              </a:spcAft>
            </a:pPr>
            <a:r>
              <a:rPr lang="en-US" sz="1200" b="1" i="0" u="none" strike="noStrike">
                <a:solidFill>
                  <a:srgbClr val="080808"/>
                </a:solidFill>
                <a:effectLst/>
                <a:latin typeface="Arial" panose="020B0604020202020204" pitchFamily="34" charset="0"/>
              </a:rPr>
              <a:t>Heatstroke</a:t>
            </a:r>
            <a:r>
              <a:rPr lang="en-US" sz="1200" b="0" i="0" u="none" strike="noStrike">
                <a:solidFill>
                  <a:srgbClr val="080808"/>
                </a:solidFill>
                <a:effectLst/>
                <a:latin typeface="Arial" panose="020B0604020202020204" pitchFamily="34" charset="0"/>
              </a:rPr>
              <a:t> This is where the body gets too hot and can’t cool itself. It causes </a:t>
            </a:r>
            <a:r>
              <a:rPr lang="en-US" sz="1200" b="0" i="0" u="none" strike="noStrike">
                <a:solidFill>
                  <a:srgbClr val="000000"/>
                </a:solidFill>
                <a:effectLst/>
                <a:latin typeface="Arial" panose="020B0604020202020204" pitchFamily="34" charset="0"/>
              </a:rPr>
              <a:t>hot and dry skin, headaches, dizziness, and confusion. The body temperature rises to over </a:t>
            </a:r>
            <a:r>
              <a:rPr lang="en-GB" sz="1800" b="0" i="0">
                <a:solidFill>
                  <a:srgbClr val="4D5156"/>
                </a:solidFill>
                <a:effectLst/>
                <a:latin typeface="arial" panose="020B0604020202020204" pitchFamily="34" charset="0"/>
              </a:rPr>
              <a:t>40 °C. As the body gets hotter, the person becomes unresponsive.</a:t>
            </a:r>
            <a:endParaRPr lang="en-US" sz="1200" b="0" i="0" u="none" strike="noStrike">
              <a:solidFill>
                <a:srgbClr val="080808"/>
              </a:solidFill>
              <a:effectLst/>
              <a:latin typeface="Arial" panose="020B0604020202020204" pitchFamily="34" charset="0"/>
            </a:endParaRPr>
          </a:p>
          <a:p>
            <a:pPr rtl="0">
              <a:spcBef>
                <a:spcPts val="0"/>
              </a:spcBef>
              <a:spcAft>
                <a:spcPts val="0"/>
              </a:spcAft>
            </a:pPr>
            <a:endParaRPr lang="en-US" b="0">
              <a:effectLst/>
            </a:endParaRPr>
          </a:p>
          <a:p>
            <a:pPr rtl="0">
              <a:spcBef>
                <a:spcPts val="0"/>
              </a:spcBef>
              <a:spcAft>
                <a:spcPts val="0"/>
              </a:spcAft>
            </a:pPr>
            <a:r>
              <a:rPr lang="en-US" sz="1200" b="1" i="0" u="none" strike="noStrike">
                <a:solidFill>
                  <a:srgbClr val="000000"/>
                </a:solidFill>
                <a:effectLst/>
                <a:latin typeface="Arial" panose="020B0604020202020204" pitchFamily="34" charset="0"/>
              </a:rPr>
              <a:t>Dehydration</a:t>
            </a:r>
            <a:r>
              <a:rPr lang="en-US" sz="1200" b="0" i="0" u="none" strike="noStrike">
                <a:solidFill>
                  <a:srgbClr val="000000"/>
                </a:solidFill>
                <a:effectLst/>
                <a:latin typeface="Arial" panose="020B0604020202020204" pitchFamily="34" charset="0"/>
              </a:rPr>
              <a:t> This is where the body uses more water than is taken in. It causes dry mouth, headaches, dizziness or confusion, less or dark urine, and cramps or tightness in some muscles.</a:t>
            </a:r>
            <a:endParaRPr lang="en-US" b="0">
              <a:effectLst/>
            </a:endParaRPr>
          </a:p>
          <a:p>
            <a:pPr rtl="0">
              <a:spcBef>
                <a:spcPts val="0"/>
              </a:spcBef>
              <a:spcAft>
                <a:spcPts val="0"/>
              </a:spcAft>
            </a:pPr>
            <a:br>
              <a:rPr lang="en-US" b="0">
                <a:effectLst/>
              </a:rPr>
            </a:br>
            <a:r>
              <a:rPr lang="en-US" sz="1200" b="1" i="0" u="none" strike="noStrike">
                <a:solidFill>
                  <a:srgbClr val="000000"/>
                </a:solidFill>
                <a:effectLst/>
                <a:latin typeface="Arial" panose="020B0604020202020204" pitchFamily="34" charset="0"/>
              </a:rPr>
              <a:t>Sunburn</a:t>
            </a:r>
            <a:r>
              <a:rPr lang="en-US" sz="1200" b="0" i="0" u="none" strike="noStrike">
                <a:solidFill>
                  <a:srgbClr val="000000"/>
                </a:solidFill>
                <a:effectLst/>
                <a:latin typeface="Arial" panose="020B0604020202020204" pitchFamily="34" charset="0"/>
              </a:rPr>
              <a:t> This is where skin damage is caused by too much time in direct sunlight. It causes ​​skin to feel hot and painful and appear redder than usual. It might become blistered and can take up to 5 hours to appear after the damage has happened.</a:t>
            </a:r>
            <a:endParaRPr lang="en-US" b="0">
              <a:effectLst/>
            </a:endParaRPr>
          </a:p>
          <a:p>
            <a:pPr rtl="0">
              <a:spcBef>
                <a:spcPts val="0"/>
              </a:spcBef>
              <a:spcAft>
                <a:spcPts val="0"/>
              </a:spcAft>
            </a:pPr>
            <a:br>
              <a:rPr lang="en-US" b="0">
                <a:effectLst/>
              </a:rPr>
            </a:br>
            <a:r>
              <a:rPr lang="en-US" sz="1200" b="1" i="0" u="none" strike="noStrike">
                <a:solidFill>
                  <a:srgbClr val="000000"/>
                </a:solidFill>
                <a:effectLst/>
                <a:latin typeface="Arial" panose="020B0604020202020204" pitchFamily="34" charset="0"/>
              </a:rPr>
              <a:t>Heat exhaustion</a:t>
            </a:r>
            <a:r>
              <a:rPr lang="en-US" sz="1200" b="0" i="0" u="none" strike="noStrike">
                <a:solidFill>
                  <a:srgbClr val="000000"/>
                </a:solidFill>
                <a:effectLst/>
                <a:latin typeface="Arial" panose="020B0604020202020204" pitchFamily="34" charset="0"/>
              </a:rPr>
              <a:t> This is where too much water and salt is lost from the body. It causes dizziness, confusion, headache, nausea (feeling sick), fast breathing, sweating and skin is cool, paler skin than usual and cramps. </a:t>
            </a:r>
            <a:endParaRPr lang="en-US" b="0">
              <a:effectLst/>
            </a:endParaRPr>
          </a:p>
          <a:p>
            <a:pPr rtl="0">
              <a:spcBef>
                <a:spcPts val="0"/>
              </a:spcBef>
              <a:spcAft>
                <a:spcPts val="0"/>
              </a:spcAft>
            </a:pPr>
            <a:br>
              <a:rPr lang="en-US" b="0">
                <a:effectLst/>
              </a:rPr>
            </a:br>
            <a:r>
              <a:rPr lang="en-US" sz="1200" b="0" i="0" u="none" strike="noStrike">
                <a:solidFill>
                  <a:srgbClr val="000000"/>
                </a:solidFill>
                <a:effectLst/>
                <a:latin typeface="Arial" panose="020B0604020202020204" pitchFamily="34" charset="0"/>
              </a:rPr>
              <a:t>Elderly people, small children and pregnant women are particularly susceptible to extreme heat. As are people with underlying medical conditions. People who are exposed to high temperatures such as those who work outside or the homeless are also at greater risk. </a:t>
            </a:r>
            <a:endParaRPr lang="en-US" b="0">
              <a:effectLst/>
            </a:endParaRPr>
          </a:p>
          <a:p>
            <a:br>
              <a:rPr lang="en-US">
                <a:cs typeface="+mn-lt"/>
              </a:rPr>
            </a:br>
            <a:r>
              <a:rPr lang="en-US"/>
              <a:t>Advice on first aid to help people suffering with heatstroke and heat exhaustion can be found on the British Red Cross website on the page about heatwaves: </a:t>
            </a:r>
            <a:r>
              <a:rPr lang="en-US">
                <a:hlinkClick r:id="rId3"/>
              </a:rPr>
              <a:t>https://www.redcross.org.uk/get-help/prepare-for-emergencies/heatwaves-uk</a:t>
            </a:r>
            <a:r>
              <a:rPr lang="en-US"/>
              <a:t> </a:t>
            </a:r>
            <a:endParaRPr lang="en-US">
              <a:cs typeface="Calibri"/>
            </a:endParaRPr>
          </a:p>
          <a:p>
            <a:endParaRPr lang="en-US"/>
          </a:p>
          <a:p>
            <a:r>
              <a:rPr lang="en-US"/>
              <a:t>Make learners aware of the British Red Cross free first aid app, which provide simple first aid skills to use during emergencies. </a:t>
            </a:r>
            <a:r>
              <a:rPr lang="en-US">
                <a:hlinkClick r:id="rId4"/>
              </a:rPr>
              <a:t>https://www.redcross.org.uk/first-aid/save-a-life</a:t>
            </a:r>
            <a:endParaRPr lang="en-US">
              <a:cs typeface="Calibri"/>
            </a:endParaRPr>
          </a:p>
          <a:p>
            <a:endParaRPr lang="en-US">
              <a:latin typeface="Calibri" panose="020F0502020204030204"/>
              <a:cs typeface="Calibri"/>
            </a:endParaRPr>
          </a:p>
          <a:p>
            <a:endParaRPr lang="en-US">
              <a:latin typeface="HelveticaNeueLT Pro 65 Md" panose="020B0804020202020204"/>
            </a:endParaRPr>
          </a:p>
        </p:txBody>
      </p:sp>
      <p:sp>
        <p:nvSpPr>
          <p:cNvPr id="4" name="Slide Number Placeholder 3"/>
          <p:cNvSpPr>
            <a:spLocks noGrp="1"/>
          </p:cNvSpPr>
          <p:nvPr>
            <p:ph type="sldNum" sz="quarter" idx="5"/>
          </p:nvPr>
        </p:nvSpPr>
        <p:spPr/>
        <p:txBody>
          <a:bodyPr/>
          <a:lstStyle/>
          <a:p>
            <a:fld id="{2D7755EC-C570-4554-8587-79AAB6812E0E}" type="slidenum">
              <a:rPr lang="en-GB" smtClean="0"/>
              <a:t>3</a:t>
            </a:fld>
            <a:endParaRPr lang="en-GB"/>
          </a:p>
        </p:txBody>
      </p:sp>
    </p:spTree>
    <p:extLst>
      <p:ext uri="{BB962C8B-B14F-4D97-AF65-F5344CB8AC3E}">
        <p14:creationId xmlns:p14="http://schemas.microsoft.com/office/powerpoint/2010/main" val="424087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a:solidFill>
                  <a:srgbClr val="000000"/>
                </a:solidFill>
                <a:effectLst/>
                <a:latin typeface="Arial" panose="020B0604020202020204" pitchFamily="34" charset="0"/>
              </a:rPr>
              <a:t>Support learners by explaining:</a:t>
            </a:r>
            <a:endParaRPr lang="en-US" b="1">
              <a:effectLst/>
            </a:endParaRPr>
          </a:p>
          <a:p>
            <a:pPr rtl="0">
              <a:spcBef>
                <a:spcPts val="0"/>
              </a:spcBef>
              <a:spcAft>
                <a:spcPts val="0"/>
              </a:spcAft>
            </a:pPr>
            <a:br>
              <a:rPr lang="en-US" b="0">
                <a:effectLst/>
              </a:rPr>
            </a:br>
            <a:r>
              <a:rPr lang="en-US" sz="1200" b="0" i="0" u="none" strike="noStrike">
                <a:solidFill>
                  <a:srgbClr val="000000"/>
                </a:solidFill>
                <a:effectLst/>
                <a:latin typeface="Arial" panose="020B0604020202020204" pitchFamily="34" charset="0"/>
              </a:rPr>
              <a:t>The picture on the left is London during a heatwave. A heatwave is defined as a period of unusually hot weather that persists for at least three consecutive days. In the UK, heatwaves are becoming hotter, longer, more frequent and more dangerous. </a:t>
            </a:r>
            <a:r>
              <a:rPr lang="en-US" sz="1200" b="0" i="0" u="none" strike="noStrike">
                <a:solidFill>
                  <a:srgbClr val="1C1D1E"/>
                </a:solidFill>
                <a:effectLst/>
                <a:latin typeface="Arial" panose="020B0604020202020204" pitchFamily="34" charset="0"/>
              </a:rPr>
              <a:t>All of the top 10 warmest years on record have occurred since 2002. </a:t>
            </a:r>
            <a:r>
              <a:rPr lang="en-US" sz="1200" b="0" i="0" u="none" strike="noStrike">
                <a:solidFill>
                  <a:srgbClr val="000000"/>
                </a:solidFill>
                <a:effectLst/>
                <a:latin typeface="Arial" panose="020B0604020202020204" pitchFamily="34" charset="0"/>
              </a:rPr>
              <a:t>The hottest day on record in the UK was 19th July 2022 when temperatures reached 40.3°C.</a:t>
            </a:r>
            <a:endParaRPr lang="en-US" b="0">
              <a:effectLst/>
            </a:endParaRPr>
          </a:p>
          <a:p>
            <a:br>
              <a:rPr lang="en-US" b="0">
                <a:effectLst/>
              </a:rPr>
            </a:br>
            <a:r>
              <a:rPr lang="en-US" sz="1200" b="0" i="0" u="none" strike="noStrike">
                <a:solidFill>
                  <a:srgbClr val="000000"/>
                </a:solidFill>
                <a:effectLst/>
                <a:latin typeface="Arial" panose="020B0604020202020204" pitchFamily="34" charset="0"/>
              </a:rPr>
              <a:t>The picture on the right shows </a:t>
            </a:r>
            <a:r>
              <a:rPr lang="en-US" sz="1200" b="0" i="0" u="none" strike="noStrike">
                <a:solidFill>
                  <a:srgbClr val="404040"/>
                </a:solidFill>
                <a:effectLst/>
                <a:latin typeface="Roboto" panose="02000000000000000000" pitchFamily="2" charset="0"/>
              </a:rPr>
              <a:t>volunteers establishing an emergency water supply in Peru. In times of extreme weather, water is extremely important. Unfortunately, heatwaves often coincide with times when there is a shortage of water. Heatwaves are most common in arid areas. Some countries have been identified as being the most at risk of heatwaves, including Afghanistan, Papua New Guinea, Guatemala, Honduras and Nicaragua.</a:t>
            </a:r>
          </a:p>
          <a:p>
            <a:endParaRPr lang="en-US" sz="1200" b="0" i="0" u="none" strike="noStrike">
              <a:solidFill>
                <a:srgbClr val="40404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rgbClr val="404040"/>
                </a:solidFill>
                <a:effectLst/>
                <a:latin typeface="Roboto" panose="02000000000000000000" pitchFamily="2" charset="0"/>
              </a:rPr>
              <a:t>Climate change is contributing to extreme weather conditions, including heatwaves and flooding. You can explore these issues further with </a:t>
            </a:r>
            <a:r>
              <a:rPr lang="en-GB" sz="1200">
                <a:solidFill>
                  <a:srgbClr val="404040"/>
                </a:solidFill>
                <a:effectLst/>
                <a:latin typeface="Roboto" panose="02000000000000000000" pitchFamily="2" charset="0"/>
                <a:ea typeface="Roboto" panose="02000000000000000000" pitchFamily="2" charset="0"/>
                <a:cs typeface="Roboto" panose="02000000000000000000" pitchFamily="2" charset="0"/>
              </a:rPr>
              <a:t>the British Red Cross </a:t>
            </a:r>
            <a:r>
              <a:rPr lang="en-GB" sz="1200" u="sng">
                <a:solidFill>
                  <a:srgbClr val="1155CC"/>
                </a:solidFill>
                <a:effectLst/>
                <a:latin typeface="Roboto" panose="02000000000000000000" pitchFamily="2" charset="0"/>
                <a:ea typeface="Roboto" panose="02000000000000000000" pitchFamily="2" charset="0"/>
                <a:cs typeface="Roboto" panose="02000000000000000000" pitchFamily="2" charset="0"/>
                <a:hlinkClick r:id="rId3"/>
              </a:rPr>
              <a:t>Weather Together</a:t>
            </a:r>
            <a:r>
              <a:rPr lang="en-GB" sz="1200">
                <a:solidFill>
                  <a:srgbClr val="404040"/>
                </a:solidFill>
                <a:effectLst/>
                <a:latin typeface="Roboto" panose="02000000000000000000" pitchFamily="2" charset="0"/>
                <a:ea typeface="Roboto" panose="02000000000000000000" pitchFamily="2" charset="0"/>
                <a:cs typeface="Roboto" panose="02000000000000000000" pitchFamily="2" charset="0"/>
              </a:rPr>
              <a:t> teaching resources: a toolkit to teach 10-16-year-olds how to prepare for and cope with extreme weather events, including resources on flood risk, how to prepare for the next heatwave, and eco-anxiety. </a:t>
            </a:r>
            <a:endParaRPr lang="en-GB" sz="1200">
              <a:effectLst/>
              <a:latin typeface="Arial" panose="020B0604020202020204" pitchFamily="34" charset="0"/>
              <a:ea typeface="Arial" panose="020B0604020202020204" pitchFamily="34" charset="0"/>
            </a:endParaRPr>
          </a:p>
          <a:p>
            <a:endParaRPr lang="en-US">
              <a:latin typeface="HelveticaNeueLT Pro 65 Md" panose="020B0804020202020204"/>
            </a:endParaRPr>
          </a:p>
        </p:txBody>
      </p:sp>
      <p:sp>
        <p:nvSpPr>
          <p:cNvPr id="4" name="Slide Number Placeholder 3"/>
          <p:cNvSpPr>
            <a:spLocks noGrp="1"/>
          </p:cNvSpPr>
          <p:nvPr>
            <p:ph type="sldNum" sz="quarter" idx="5"/>
          </p:nvPr>
        </p:nvSpPr>
        <p:spPr/>
        <p:txBody>
          <a:bodyPr/>
          <a:lstStyle/>
          <a:p>
            <a:fld id="{2D7755EC-C570-4554-8587-79AAB6812E0E}" type="slidenum">
              <a:rPr lang="en-GB" smtClean="0"/>
              <a:t>4</a:t>
            </a:fld>
            <a:endParaRPr lang="en-GB"/>
          </a:p>
        </p:txBody>
      </p:sp>
    </p:spTree>
    <p:extLst>
      <p:ext uri="{BB962C8B-B14F-4D97-AF65-F5344CB8AC3E}">
        <p14:creationId xmlns:p14="http://schemas.microsoft.com/office/powerpoint/2010/main" val="4275844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HelveticaNeueLT Pro 65 Md" panose="020B0804020202020204"/>
              </a:rPr>
              <a:t>Support learners by explaining that:</a:t>
            </a:r>
          </a:p>
          <a:p>
            <a:endParaRPr lang="en-US" dirty="0">
              <a:latin typeface="HelveticaNeueLT Pro 65 Md" panose="020B0804020202020204"/>
            </a:endParaRPr>
          </a:p>
          <a:p>
            <a:r>
              <a:rPr lang="en-US" dirty="0"/>
              <a:t>People can feel extremely stressed during heat waves. They are often worried about their own health and the well-being of loved ones. Disruption to transport and phone networks means they might not be able to check up on vulnerable relatives which can lead to increased levels of anxiety.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404040"/>
                </a:solidFill>
                <a:effectLst/>
                <a:latin typeface="Arial"/>
                <a:ea typeface="Roboto"/>
                <a:cs typeface="Arial"/>
              </a:rPr>
              <a:t>T</a:t>
            </a:r>
            <a:r>
              <a:rPr lang="en-GB" sz="1200" dirty="0">
                <a:solidFill>
                  <a:srgbClr val="404040"/>
                </a:solidFill>
                <a:effectLst/>
                <a:latin typeface="Arial"/>
                <a:ea typeface="Roboto"/>
                <a:cs typeface="Arial"/>
              </a:rPr>
              <a:t>he</a:t>
            </a:r>
            <a:r>
              <a:rPr lang="en-GB" sz="1200" dirty="0">
                <a:solidFill>
                  <a:srgbClr val="404040"/>
                </a:solidFill>
                <a:latin typeface="Arial"/>
                <a:ea typeface="Roboto"/>
                <a:cs typeface="Arial"/>
              </a:rPr>
              <a:t> British</a:t>
            </a:r>
            <a:r>
              <a:rPr lang="en-GB" sz="1200" dirty="0">
                <a:solidFill>
                  <a:srgbClr val="404040"/>
                </a:solidFill>
                <a:effectLst/>
                <a:latin typeface="Arial"/>
                <a:ea typeface="Roboto"/>
                <a:cs typeface="Arial"/>
              </a:rPr>
              <a:t> Red Cross helps people in the UK and around the world prepare for, deal with and recover from the </a:t>
            </a:r>
            <a:r>
              <a:rPr lang="en-GB" sz="1200" dirty="0">
                <a:solidFill>
                  <a:srgbClr val="1155CC"/>
                </a:solidFill>
                <a:effectLst/>
                <a:latin typeface="Arial"/>
                <a:ea typeface="Roboto"/>
                <a:cs typeface="Arial"/>
                <a:hlinkClick r:id="rId3"/>
              </a:rPr>
              <a:t>impact of climate change</a:t>
            </a:r>
            <a:r>
              <a:rPr lang="en-GB" sz="1200" dirty="0">
                <a:solidFill>
                  <a:srgbClr val="404040"/>
                </a:solidFill>
                <a:effectLst/>
                <a:latin typeface="Arial"/>
                <a:ea typeface="Roboto"/>
                <a:cs typeface="Arial"/>
              </a:rPr>
              <a:t>. </a:t>
            </a:r>
            <a:r>
              <a:rPr lang="en-GB" dirty="0"/>
              <a:t>For example, teaching agricultural techniques to mothers in Zimbabwe and farming techniques to those in drought-hit areas.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free </a:t>
            </a:r>
            <a:r>
              <a:rPr lang="en-GB" sz="1800" u="sng"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hlinkClick r:id="rId4"/>
              </a:rPr>
              <a:t>Weather Together</a:t>
            </a:r>
            <a:r>
              <a:rPr lang="en-GB"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teaching resources from the British Red Cross cover how to prepare for the next heatwave.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latin typeface="HelveticaNeueLT Pro 65 Md" panose="020B0804020202020204"/>
            </a:endParaRPr>
          </a:p>
        </p:txBody>
      </p:sp>
      <p:sp>
        <p:nvSpPr>
          <p:cNvPr id="4" name="Slide Number Placeholder 3"/>
          <p:cNvSpPr>
            <a:spLocks noGrp="1"/>
          </p:cNvSpPr>
          <p:nvPr>
            <p:ph type="sldNum" sz="quarter" idx="5"/>
          </p:nvPr>
        </p:nvSpPr>
        <p:spPr/>
        <p:txBody>
          <a:bodyPr/>
          <a:lstStyle/>
          <a:p>
            <a:fld id="{2D7755EC-C570-4554-8587-79AAB6812E0E}" type="slidenum">
              <a:rPr lang="en-GB" smtClean="0"/>
              <a:t>5</a:t>
            </a:fld>
            <a:endParaRPr lang="en-GB"/>
          </a:p>
        </p:txBody>
      </p:sp>
    </p:spTree>
    <p:extLst>
      <p:ext uri="{BB962C8B-B14F-4D97-AF65-F5344CB8AC3E}">
        <p14:creationId xmlns:p14="http://schemas.microsoft.com/office/powerpoint/2010/main" val="372235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Support learners by explaining: </a:t>
            </a:r>
          </a:p>
          <a:p>
            <a:endParaRPr lang="en-US"/>
          </a:p>
          <a:p>
            <a:r>
              <a:rPr lang="en-US"/>
              <a:t>This is purely opinion-based and that there is no right or wrong answer. The intention of the exercise is for them to process and </a:t>
            </a:r>
            <a:r>
              <a:rPr lang="en-US" err="1"/>
              <a:t>prioritise</a:t>
            </a:r>
            <a:r>
              <a:rPr lang="en-US"/>
              <a:t> the impacts of a heatwave from a personal point of view. </a:t>
            </a:r>
          </a:p>
          <a:p>
            <a:endParaRPr lang="en-US"/>
          </a:p>
          <a:p>
            <a:r>
              <a:rPr lang="en-US"/>
              <a:t>Share learners’ responses to allow them to consider others’ perspectives and the reasons behind others’ opinions.</a:t>
            </a:r>
            <a:endParaRPr lang="en-GB"/>
          </a:p>
        </p:txBody>
      </p:sp>
      <p:sp>
        <p:nvSpPr>
          <p:cNvPr id="4" name="Slide Number Placeholder 3"/>
          <p:cNvSpPr>
            <a:spLocks noGrp="1"/>
          </p:cNvSpPr>
          <p:nvPr>
            <p:ph type="sldNum" sz="quarter" idx="5"/>
          </p:nvPr>
        </p:nvSpPr>
        <p:spPr/>
        <p:txBody>
          <a:bodyPr/>
          <a:lstStyle/>
          <a:p>
            <a:fld id="{2D7755EC-C570-4554-8587-79AAB6812E0E}" type="slidenum">
              <a:rPr lang="en-GB" smtClean="0"/>
              <a:t>6</a:t>
            </a:fld>
            <a:endParaRPr lang="en-GB"/>
          </a:p>
        </p:txBody>
      </p:sp>
    </p:spTree>
    <p:extLst>
      <p:ext uri="{BB962C8B-B14F-4D97-AF65-F5344CB8AC3E}">
        <p14:creationId xmlns:p14="http://schemas.microsoft.com/office/powerpoint/2010/main" val="144743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Support learners by explaining: </a:t>
            </a:r>
          </a:p>
          <a:p>
            <a:endParaRPr lang="en-US" dirty="0"/>
          </a:p>
          <a:p>
            <a:r>
              <a:rPr lang="en-US" dirty="0"/>
              <a:t>The five-point plan should show awareness of how to avoid becoming ill during a heatwave. Remind learners about the medical risks and what is needed to help those who are ill. Remind them to reflect on their personal circumstances and those of their loved ones - which might be quite different from other people.</a:t>
            </a:r>
          </a:p>
          <a:p>
            <a:endParaRPr lang="en-US" dirty="0"/>
          </a:p>
          <a:p>
            <a:r>
              <a:rPr lang="en-GB" sz="1800" dirty="0">
                <a:solidFill>
                  <a:srgbClr val="404040"/>
                </a:solidFill>
                <a:effectLst/>
                <a:latin typeface="Arial" panose="020B0604020202020204" pitchFamily="34" charset="0"/>
                <a:ea typeface="Roboto" panose="02000000000000000000" pitchFamily="2" charset="0"/>
              </a:rPr>
              <a:t>You may wish to refer to the </a:t>
            </a:r>
            <a:r>
              <a:rPr lang="en-GB" sz="1800" u="sng" dirty="0">
                <a:solidFill>
                  <a:srgbClr val="404040"/>
                </a:solidFill>
                <a:effectLst/>
                <a:latin typeface="Arial" panose="020B0604020202020204" pitchFamily="34" charset="0"/>
                <a:ea typeface="Roboto" panose="02000000000000000000" pitchFamily="2" charset="0"/>
                <a:hlinkClick r:id="rId3"/>
              </a:rPr>
              <a:t>advice</a:t>
            </a:r>
            <a:r>
              <a:rPr lang="en-GB" sz="1800" dirty="0">
                <a:solidFill>
                  <a:srgbClr val="404040"/>
                </a:solidFill>
                <a:effectLst/>
                <a:latin typeface="Arial" panose="020B0604020202020204" pitchFamily="34" charset="0"/>
                <a:ea typeface="Roboto" panose="02000000000000000000" pitchFamily="2" charset="0"/>
              </a:rPr>
              <a:t> on preparing for very hot weather or extreme heat in the UK, on the British Red Cross website.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free </a:t>
            </a:r>
            <a:r>
              <a:rPr lang="en-GB" sz="1800" u="sng"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hlinkClick r:id="rId4"/>
              </a:rPr>
              <a:t>Weather Together</a:t>
            </a:r>
            <a:r>
              <a:rPr lang="en-GB" sz="1800"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teaching resources from the British Red Cross also cover how to prepare for the next heatwave.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D7755EC-C570-4554-8587-79AAB6812E0E}" type="slidenum">
              <a:rPr lang="en-GB" smtClean="0"/>
              <a:t>7</a:t>
            </a:fld>
            <a:endParaRPr lang="en-GB"/>
          </a:p>
        </p:txBody>
      </p:sp>
    </p:spTree>
    <p:extLst>
      <p:ext uri="{BB962C8B-B14F-4D97-AF65-F5344CB8AC3E}">
        <p14:creationId xmlns:p14="http://schemas.microsoft.com/office/powerpoint/2010/main" val="3888416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Support learners by explaining: </a:t>
            </a:r>
          </a:p>
          <a:p>
            <a:endParaRPr lang="en-US"/>
          </a:p>
          <a:p>
            <a:r>
              <a:rPr lang="en-US"/>
              <a:t>Some areas of the world are significantly hotter than the UK. Many of these areas are less economically developed and do not have the same level of infrastructure - particularly when it comes to water. </a:t>
            </a:r>
            <a:endParaRPr lang="en-US">
              <a:cs typeface="Calibri"/>
            </a:endParaRPr>
          </a:p>
          <a:p>
            <a:endParaRPr lang="en-US"/>
          </a:p>
          <a:p>
            <a:r>
              <a:rPr lang="en-US"/>
              <a:t>The Red Cross uses research to inform the work they do. The latest report from the International Panel on Climate Change (IPCC) states that climate change is already impacting the lives of billions, particularly the world’s poorest, who have contributed the least to it.</a:t>
            </a:r>
            <a:endParaRPr lang="en-US">
              <a:cs typeface="Calibri"/>
            </a:endParaRPr>
          </a:p>
          <a:p>
            <a:endParaRPr lang="en-US"/>
          </a:p>
          <a:p>
            <a:r>
              <a:rPr lang="en-US" b="0" i="0">
                <a:solidFill>
                  <a:srgbClr val="262626"/>
                </a:solidFill>
                <a:effectLst/>
                <a:latin typeface="Montserrat" panose="00000500000000000000" pitchFamily="2" charset="0"/>
              </a:rPr>
              <a:t>The IPCC report warns that between 3.3 and 3.6 billion people live in areas that are highly vulnerable to the impacts of climate change.  The latest science also confirms, with very high confidence, that climate impacts and risks increase vulnerabilities and socio-economic inequalities. In addition, the report highlights that climate-related weather extremes are increasingly driving displacement.</a:t>
            </a:r>
          </a:p>
          <a:p>
            <a:endParaRPr lang="en-US" b="0" i="0">
              <a:solidFill>
                <a:srgbClr val="262626"/>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62626"/>
                </a:solidFill>
                <a:effectLst/>
                <a:latin typeface="Montserrat" panose="00000500000000000000" pitchFamily="2" charset="0"/>
              </a:rPr>
              <a:t>Explain to learners that as well as responding to emergencies and disasters caused by climate change, the Red Cross </a:t>
            </a:r>
            <a:r>
              <a:rPr lang="en-GB" sz="1800">
                <a:solidFill>
                  <a:srgbClr val="000000"/>
                </a:solidFill>
                <a:effectLst/>
                <a:latin typeface="Arial" panose="020B0604020202020204" pitchFamily="34" charset="0"/>
                <a:ea typeface="Arial" panose="020B0604020202020204" pitchFamily="34" charset="0"/>
              </a:rPr>
              <a:t>also empower communities to combat the effects of climate change. For example, </a:t>
            </a:r>
            <a:r>
              <a:rPr lang="en-GB" sz="1800" u="sng">
                <a:solidFill>
                  <a:srgbClr val="000000"/>
                </a:solidFill>
                <a:effectLst/>
                <a:latin typeface="Arial" panose="020B0604020202020204" pitchFamily="34" charset="0"/>
                <a:ea typeface="Arial" panose="020B0604020202020204" pitchFamily="34" charset="0"/>
                <a:hlinkClick r:id="rId3"/>
              </a:rPr>
              <a:t>teaching agricultural techniques to mothers in Zimbabwe</a:t>
            </a:r>
            <a:r>
              <a:rPr lang="en-GB" sz="1800">
                <a:solidFill>
                  <a:srgbClr val="000000"/>
                </a:solidFill>
                <a:effectLst/>
                <a:latin typeface="Arial" panose="020B0604020202020204" pitchFamily="34" charset="0"/>
                <a:ea typeface="Arial" panose="020B0604020202020204" pitchFamily="34" charset="0"/>
              </a:rPr>
              <a:t> and </a:t>
            </a:r>
            <a:r>
              <a:rPr lang="en-GB" sz="1800" u="sng">
                <a:solidFill>
                  <a:srgbClr val="000000"/>
                </a:solidFill>
                <a:effectLst/>
                <a:latin typeface="Arial" panose="020B0604020202020204" pitchFamily="34" charset="0"/>
                <a:ea typeface="Arial" panose="020B0604020202020204" pitchFamily="34" charset="0"/>
                <a:hlinkClick r:id="rId4"/>
              </a:rPr>
              <a:t>farming techniques to those in drought-hit areas</a:t>
            </a:r>
            <a:r>
              <a:rPr lang="en-GB" sz="1800">
                <a:solidFill>
                  <a:srgbClr val="000000"/>
                </a:solidFill>
                <a:effectLst/>
                <a:latin typeface="Arial" panose="020B0604020202020204" pitchFamily="34" charset="0"/>
                <a:ea typeface="Arial" panose="020B0604020202020204" pitchFamily="34" charset="0"/>
              </a:rPr>
              <a:t>.</a:t>
            </a:r>
            <a:endParaRPr lang="en-GB" sz="1800">
              <a:effectLst/>
              <a:latin typeface="Arial" panose="020B0604020202020204" pitchFamily="34" charset="0"/>
              <a:ea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2D7755EC-C570-4554-8587-79AAB6812E0E}" type="slidenum">
              <a:rPr lang="en-GB" smtClean="0"/>
              <a:t>8</a:t>
            </a:fld>
            <a:endParaRPr lang="en-GB"/>
          </a:p>
        </p:txBody>
      </p:sp>
    </p:spTree>
    <p:extLst>
      <p:ext uri="{BB962C8B-B14F-4D97-AF65-F5344CB8AC3E}">
        <p14:creationId xmlns:p14="http://schemas.microsoft.com/office/powerpoint/2010/main" val="285684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HelveticaNeueLT Pro 65 Md" panose="020B0804020202020204"/>
              </a:rPr>
              <a:t>Read the statement together and ask the group whether they agree or disagree. Encourage learners to think about the reasons behind their view.</a:t>
            </a:r>
          </a:p>
          <a:p>
            <a:r>
              <a:rPr lang="en-GB">
                <a:latin typeface="HelveticaNeueLT Pro 65 Md" panose="020B0804020202020204"/>
              </a:rPr>
              <a:t>Give learners the opportunity to share their answers. Once they’ve listened to each other’s arguments, give them a chance to review their position. If they wish to change sides, encourage them to do so.</a:t>
            </a:r>
          </a:p>
          <a:p>
            <a:endParaRPr lang="en-GB"/>
          </a:p>
        </p:txBody>
      </p:sp>
      <p:sp>
        <p:nvSpPr>
          <p:cNvPr id="4" name="Slide Number Placeholder 3"/>
          <p:cNvSpPr>
            <a:spLocks noGrp="1"/>
          </p:cNvSpPr>
          <p:nvPr>
            <p:ph type="sldNum" sz="quarter" idx="5"/>
          </p:nvPr>
        </p:nvSpPr>
        <p:spPr/>
        <p:txBody>
          <a:bodyPr/>
          <a:lstStyle/>
          <a:p>
            <a:fld id="{2D7755EC-C570-4554-8587-79AAB6812E0E}" type="slidenum">
              <a:rPr lang="en-GB" smtClean="0"/>
              <a:t>9</a:t>
            </a:fld>
            <a:endParaRPr lang="en-GB"/>
          </a:p>
        </p:txBody>
      </p:sp>
    </p:spTree>
    <p:extLst>
      <p:ext uri="{BB962C8B-B14F-4D97-AF65-F5344CB8AC3E}">
        <p14:creationId xmlns:p14="http://schemas.microsoft.com/office/powerpoint/2010/main" val="4108268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HelveticaNeueLT Pro 65 Md" panose="020B0804020202020204"/>
              </a:rPr>
              <a:t>Read the statement together and ask the group whether they agree or disagree. Encourage learners to think about the reasons behind their view.</a:t>
            </a:r>
          </a:p>
          <a:p>
            <a:r>
              <a:rPr lang="en-GB">
                <a:latin typeface="HelveticaNeueLT Pro 65 Md" panose="020B0804020202020204"/>
              </a:rPr>
              <a:t>Give learners the opportunity to share their answers. Once they’ve listened to each other’s arguments, give them a chance to review their position. If they wish to change sides, encourage them to do so.</a:t>
            </a:r>
          </a:p>
          <a:p>
            <a:endParaRPr lang="en-GB"/>
          </a:p>
        </p:txBody>
      </p:sp>
      <p:sp>
        <p:nvSpPr>
          <p:cNvPr id="4" name="Slide Number Placeholder 3"/>
          <p:cNvSpPr>
            <a:spLocks noGrp="1"/>
          </p:cNvSpPr>
          <p:nvPr>
            <p:ph type="sldNum" sz="quarter" idx="5"/>
          </p:nvPr>
        </p:nvSpPr>
        <p:spPr/>
        <p:txBody>
          <a:bodyPr/>
          <a:lstStyle/>
          <a:p>
            <a:fld id="{2D7755EC-C570-4554-8587-79AAB6812E0E}" type="slidenum">
              <a:rPr lang="en-GB" smtClean="0"/>
              <a:t>10</a:t>
            </a:fld>
            <a:endParaRPr lang="en-GB"/>
          </a:p>
        </p:txBody>
      </p:sp>
    </p:spTree>
    <p:extLst>
      <p:ext uri="{BB962C8B-B14F-4D97-AF65-F5344CB8AC3E}">
        <p14:creationId xmlns:p14="http://schemas.microsoft.com/office/powerpoint/2010/main" val="3258148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7228-FFDC-433D-8482-4BC27938EFCF}"/>
              </a:ext>
            </a:extLst>
          </p:cNvPr>
          <p:cNvSpPr>
            <a:spLocks noGrp="1"/>
          </p:cNvSpPr>
          <p:nvPr>
            <p:ph type="ctrTitle"/>
          </p:nvPr>
        </p:nvSpPr>
        <p:spPr>
          <a:xfrm>
            <a:off x="1353312"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6C795E1-6F31-48D2-8ACF-BB94765DCA75}"/>
              </a:ext>
            </a:extLst>
          </p:cNvPr>
          <p:cNvSpPr>
            <a:spLocks noGrp="1"/>
          </p:cNvSpPr>
          <p:nvPr>
            <p:ph type="subTitle" idx="1"/>
          </p:nvPr>
        </p:nvSpPr>
        <p:spPr>
          <a:xfrm>
            <a:off x="135331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94484829"/>
      </p:ext>
    </p:extLst>
  </p:cSld>
  <p:clrMapOvr>
    <a:masterClrMapping/>
  </p:clrMapOvr>
  <p:extLst>
    <p:ext uri="{DCECCB84-F9BA-43D5-87BE-67443E8EF086}">
      <p15:sldGuideLst xmlns:p15="http://schemas.microsoft.com/office/powerpoint/2012/main">
        <p15:guide id="1" pos="70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C494-0242-4051-FACA-56D5AD7DBC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4BFD359-A1AB-D695-D3AC-56B6D01A9E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28666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E2731-2598-10B6-E463-F1B0400CF8F0}"/>
              </a:ext>
            </a:extLst>
          </p:cNvPr>
          <p:cNvSpPr>
            <a:spLocks noGrp="1"/>
          </p:cNvSpPr>
          <p:nvPr>
            <p:ph type="title"/>
          </p:nvPr>
        </p:nvSpPr>
        <p:spPr>
          <a:xfrm>
            <a:off x="679622" y="1709738"/>
            <a:ext cx="10478529"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34873CD-E7E2-C4CD-B79D-54AA0DE2293D}"/>
              </a:ext>
            </a:extLst>
          </p:cNvPr>
          <p:cNvSpPr>
            <a:spLocks noGrp="1"/>
          </p:cNvSpPr>
          <p:nvPr>
            <p:ph type="body" idx="1"/>
          </p:nvPr>
        </p:nvSpPr>
        <p:spPr>
          <a:xfrm>
            <a:off x="679622" y="4589463"/>
            <a:ext cx="1047852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141003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2100-302D-702B-C270-BB28654293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1054B5A-CE49-E90C-8662-E5AFD5CDAE02}"/>
              </a:ext>
            </a:extLst>
          </p:cNvPr>
          <p:cNvSpPr>
            <a:spLocks noGrp="1"/>
          </p:cNvSpPr>
          <p:nvPr>
            <p:ph sz="half" idx="1"/>
          </p:nvPr>
        </p:nvSpPr>
        <p:spPr>
          <a:xfrm>
            <a:off x="679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4928F4A-202A-BDC1-EB3D-C7EDAD367BBD}"/>
              </a:ext>
            </a:extLst>
          </p:cNvPr>
          <p:cNvSpPr>
            <a:spLocks noGrp="1"/>
          </p:cNvSpPr>
          <p:nvPr>
            <p:ph sz="half" idx="2"/>
          </p:nvPr>
        </p:nvSpPr>
        <p:spPr>
          <a:xfrm>
            <a:off x="6013622" y="1825625"/>
            <a:ext cx="5144529"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82467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C38CB-DD72-6824-EC2C-BAD0E04EF4F0}"/>
              </a:ext>
            </a:extLst>
          </p:cNvPr>
          <p:cNvSpPr>
            <a:spLocks noGrp="1"/>
          </p:cNvSpPr>
          <p:nvPr>
            <p:ph type="title"/>
          </p:nvPr>
        </p:nvSpPr>
        <p:spPr>
          <a:xfrm>
            <a:off x="679151"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F84A20B-F385-EDFE-13FA-D521E62C6E75}"/>
              </a:ext>
            </a:extLst>
          </p:cNvPr>
          <p:cNvSpPr>
            <a:spLocks noGrp="1"/>
          </p:cNvSpPr>
          <p:nvPr>
            <p:ph type="body" idx="1"/>
          </p:nvPr>
        </p:nvSpPr>
        <p:spPr>
          <a:xfrm>
            <a:off x="67915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BF2CAFB-D621-CDC6-AB94-C4386010C2F4}"/>
              </a:ext>
            </a:extLst>
          </p:cNvPr>
          <p:cNvSpPr>
            <a:spLocks noGrp="1"/>
          </p:cNvSpPr>
          <p:nvPr>
            <p:ph sz="half" idx="2"/>
          </p:nvPr>
        </p:nvSpPr>
        <p:spPr>
          <a:xfrm>
            <a:off x="679151"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8AE31F9-2ED2-8504-2CD9-F275A71C4BA5}"/>
              </a:ext>
            </a:extLst>
          </p:cNvPr>
          <p:cNvSpPr>
            <a:spLocks noGrp="1"/>
          </p:cNvSpPr>
          <p:nvPr>
            <p:ph type="body" sz="quarter" idx="3"/>
          </p:nvPr>
        </p:nvSpPr>
        <p:spPr>
          <a:xfrm>
            <a:off x="601156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2CED11-1148-7A55-6EAE-DB32D13AA16C}"/>
              </a:ext>
            </a:extLst>
          </p:cNvPr>
          <p:cNvSpPr>
            <a:spLocks noGrp="1"/>
          </p:cNvSpPr>
          <p:nvPr>
            <p:ph sz="quarter" idx="4"/>
          </p:nvPr>
        </p:nvSpPr>
        <p:spPr>
          <a:xfrm>
            <a:off x="6011563"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9814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25CD-AA63-79D4-8C64-D2A66F35D099}"/>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252954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313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1FC8-E374-ED79-CAF6-80167FE44794}"/>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29FF546-57DE-82B2-ECAD-F3089D962ECD}"/>
              </a:ext>
            </a:extLst>
          </p:cNvPr>
          <p:cNvSpPr>
            <a:spLocks noGrp="1"/>
          </p:cNvSpPr>
          <p:nvPr>
            <p:ph idx="1"/>
          </p:nvPr>
        </p:nvSpPr>
        <p:spPr>
          <a:xfrm>
            <a:off x="4973123"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5F1E8F-5D0D-267D-5519-47209A18C43D}"/>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80252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B72FC4-5883-201A-19DA-032BC85F41CD}"/>
              </a:ext>
            </a:extLst>
          </p:cNvPr>
          <p:cNvSpPr>
            <a:spLocks noGrp="1"/>
          </p:cNvSpPr>
          <p:nvPr>
            <p:ph type="pic" idx="1"/>
          </p:nvPr>
        </p:nvSpPr>
        <p:spPr>
          <a:xfrm>
            <a:off x="4973123"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F56BBFCD-6654-3711-C7A7-41F7FC0CB7DD}"/>
              </a:ext>
            </a:extLst>
          </p:cNvPr>
          <p:cNvSpPr>
            <a:spLocks noGrp="1"/>
          </p:cNvSpPr>
          <p:nvPr>
            <p:ph type="title"/>
          </p:nvPr>
        </p:nvSpPr>
        <p:spPr>
          <a:xfrm>
            <a:off x="691978" y="457200"/>
            <a:ext cx="3869982" cy="1600200"/>
          </a:xfrm>
        </p:spPr>
        <p:txBody>
          <a:bodyPr anchor="b"/>
          <a:lstStyle>
            <a:lvl1pPr>
              <a:defRPr sz="3200"/>
            </a:lvl1pPr>
          </a:lstStyle>
          <a:p>
            <a:r>
              <a:rPr lang="en-GB"/>
              <a:t>Click to edit Master title style</a:t>
            </a:r>
            <a:endParaRPr lang="en-US"/>
          </a:p>
        </p:txBody>
      </p:sp>
      <p:sp>
        <p:nvSpPr>
          <p:cNvPr id="9" name="Text Placeholder 3">
            <a:extLst>
              <a:ext uri="{FF2B5EF4-FFF2-40B4-BE49-F238E27FC236}">
                <a16:creationId xmlns:a16="http://schemas.microsoft.com/office/drawing/2014/main" id="{B8991DF8-935B-438E-9A40-D84A4BB820C9}"/>
              </a:ext>
            </a:extLst>
          </p:cNvPr>
          <p:cNvSpPr>
            <a:spLocks noGrp="1"/>
          </p:cNvSpPr>
          <p:nvPr>
            <p:ph type="body" sz="half" idx="2"/>
          </p:nvPr>
        </p:nvSpPr>
        <p:spPr>
          <a:xfrm>
            <a:off x="691978" y="2057400"/>
            <a:ext cx="38699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142810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BC9F-D2AB-7B3E-1075-C1F64846414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286D5EB-CF3C-FAA6-ABB1-6E91476F20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29281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2E625-496C-0E61-8D2F-14DC8DDEB649}"/>
              </a:ext>
            </a:extLst>
          </p:cNvPr>
          <p:cNvSpPr>
            <a:spLocks noGrp="1"/>
          </p:cNvSpPr>
          <p:nvPr>
            <p:ph type="title" orient="vert"/>
          </p:nvPr>
        </p:nvSpPr>
        <p:spPr>
          <a:xfrm>
            <a:off x="851483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C7E0064-6BBF-46F4-51CF-F08EC7C10542}"/>
              </a:ext>
            </a:extLst>
          </p:cNvPr>
          <p:cNvSpPr>
            <a:spLocks noGrp="1"/>
          </p:cNvSpPr>
          <p:nvPr>
            <p:ph type="body" orient="vert" idx="1"/>
          </p:nvPr>
        </p:nvSpPr>
        <p:spPr>
          <a:xfrm>
            <a:off x="62813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17412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10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8D7D-BD5F-4848-87E5-ADD1F4A6E5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551084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uble - 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52670"/>
            <a:ext cx="1934005"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2"/>
          <p:cNvSpPr>
            <a:spLocks noGrp="1"/>
          </p:cNvSpPr>
          <p:nvPr>
            <p:ph sz="half" idx="1" hasCustomPrompt="1"/>
          </p:nvPr>
        </p:nvSpPr>
        <p:spPr>
          <a:xfrm>
            <a:off x="609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
        <p:nvSpPr>
          <p:cNvPr id="4" name="Content Placeholder 3"/>
          <p:cNvSpPr>
            <a:spLocks noGrp="1"/>
          </p:cNvSpPr>
          <p:nvPr>
            <p:ph sz="half" idx="2" hasCustomPrompt="1"/>
          </p:nvPr>
        </p:nvSpPr>
        <p:spPr>
          <a:xfrm>
            <a:off x="6197600" y="1600201"/>
            <a:ext cx="5384800" cy="4525433"/>
          </a:xfrm>
          <a:prstGeom prst="rect">
            <a:avLst/>
          </a:prstGeom>
        </p:spPr>
        <p:txBody>
          <a:bodyPr/>
          <a:lstStyle>
            <a:lvl1pPr marL="380990" indent="-380990">
              <a:buClr>
                <a:srgbClr val="EE2A24"/>
              </a:buClr>
              <a:buFont typeface="Arial" panose="020B0604020202020204" pitchFamily="34" charset="0"/>
              <a:buChar char="­"/>
              <a:defRPr sz="24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12363138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bullet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548681"/>
            <a:ext cx="1741984" cy="753567"/>
          </a:xfrm>
          <a:prstGeom prst="rect">
            <a:avLst/>
          </a:prstGeom>
        </p:spPr>
        <p:txBody>
          <a:bodyPr/>
          <a:lstStyle>
            <a:lvl1pPr>
              <a:defRPr sz="4267" b="1">
                <a:latin typeface="Arial" panose="020B0604020202020204" pitchFamily="34" charset="0"/>
                <a:cs typeface="Arial" panose="020B0604020202020204" pitchFamily="34" charset="0"/>
              </a:defRPr>
            </a:lvl1pPr>
          </a:lstStyle>
          <a:p>
            <a:r>
              <a:rPr lang="en-US"/>
              <a:t>Title</a:t>
            </a:r>
            <a:endParaRPr lang="en-GB"/>
          </a:p>
        </p:txBody>
      </p:sp>
      <p:sp>
        <p:nvSpPr>
          <p:cNvPr id="3" name="Content Placeholder 3"/>
          <p:cNvSpPr>
            <a:spLocks noGrp="1"/>
          </p:cNvSpPr>
          <p:nvPr>
            <p:ph sz="half" idx="2" hasCustomPrompt="1"/>
          </p:nvPr>
        </p:nvSpPr>
        <p:spPr>
          <a:xfrm>
            <a:off x="609600" y="1700809"/>
            <a:ext cx="10094912" cy="4424825"/>
          </a:xfrm>
          <a:prstGeom prst="rect">
            <a:avLst/>
          </a:prstGeom>
        </p:spPr>
        <p:txBody>
          <a:bodyPr/>
          <a:lstStyle>
            <a:lvl1pPr marL="380990" indent="-380990">
              <a:buClr>
                <a:srgbClr val="EE2A24"/>
              </a:buClr>
              <a:buFont typeface="Arial" panose="020B0604020202020204" pitchFamily="34" charset="0"/>
              <a:buChar char="­"/>
              <a:defRPr sz="24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p>
          <a:p>
            <a:pPr marL="380990" lvl="0" indent="-380990">
              <a:buClr>
                <a:srgbClr val="EE2A24"/>
              </a:buClr>
              <a:buFont typeface="Arial" panose="020B0604020202020204" pitchFamily="34" charset="0"/>
              <a:buChar char="­"/>
            </a:pPr>
            <a:r>
              <a:rPr lang="en-GB" sz="2400" b="0" cap="none">
                <a:latin typeface="Arial" panose="020B0604020202020204" pitchFamily="34" charset="0"/>
                <a:cs typeface="Arial" panose="020B0604020202020204" pitchFamily="34" charset="0"/>
              </a:rPr>
              <a:t>Bullets</a:t>
            </a:r>
            <a:endParaRPr lang="en-US" sz="2400" b="0" cap="none">
              <a:latin typeface="Arial" panose="020B0604020202020204" pitchFamily="34" charset="0"/>
              <a:cs typeface="Arial" panose="020B0604020202020204" pitchFamily="34" charset="0"/>
            </a:endParaRPr>
          </a:p>
          <a:p>
            <a:pPr lvl="0"/>
            <a:endParaRPr lang="en-GB"/>
          </a:p>
        </p:txBody>
      </p:sp>
    </p:spTree>
    <p:extLst>
      <p:ext uri="{BB962C8B-B14F-4D97-AF65-F5344CB8AC3E}">
        <p14:creationId xmlns:p14="http://schemas.microsoft.com/office/powerpoint/2010/main" val="2302498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E8F030-08E8-746F-6B60-6944293C97BC}"/>
              </a:ext>
            </a:extLst>
          </p:cNvPr>
          <p:cNvSpPr>
            <a:spLocks noGrp="1"/>
          </p:cNvSpPr>
          <p:nvPr>
            <p:ph type="ftr" sz="quarter" idx="11"/>
          </p:nvPr>
        </p:nvSpPr>
        <p:spPr>
          <a:xfrm>
            <a:off x="4038603" y="6356351"/>
            <a:ext cx="4114799" cy="365125"/>
          </a:xfrm>
          <a:prstGeom prst="rect">
            <a:avLst/>
          </a:prstGeom>
        </p:spPr>
        <p:txBody>
          <a:bodyPr/>
          <a:lstStyle/>
          <a:p>
            <a:endParaRPr lang="en-GB"/>
          </a:p>
        </p:txBody>
      </p:sp>
    </p:spTree>
    <p:extLst>
      <p:ext uri="{BB962C8B-B14F-4D97-AF65-F5344CB8AC3E}">
        <p14:creationId xmlns:p14="http://schemas.microsoft.com/office/powerpoint/2010/main" val="95156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6" name="Picture 5">
            <a:extLst>
              <a:ext uri="{FF2B5EF4-FFF2-40B4-BE49-F238E27FC236}">
                <a16:creationId xmlns:a16="http://schemas.microsoft.com/office/drawing/2014/main" id="{F649A373-49EB-ABF8-71A3-5AD6C85E59CE}"/>
              </a:ext>
            </a:extLst>
          </p:cNvPr>
          <p:cNvPicPr>
            <a:picLocks noChangeAspect="1"/>
          </p:cNvPicPr>
          <p:nvPr userDrawn="1"/>
        </p:nvPicPr>
        <p:blipFill>
          <a:blip r:embed="rId2"/>
          <a:stretch>
            <a:fillRect/>
          </a:stretch>
        </p:blipFill>
        <p:spPr>
          <a:xfrm>
            <a:off x="4433887" y="123825"/>
            <a:ext cx="7743825" cy="6715125"/>
          </a:xfrm>
          <a:prstGeom prst="rect">
            <a:avLst/>
          </a:prstGeom>
        </p:spPr>
      </p:pic>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651CE-BA12-362B-8D63-484D5ECFFD71}"/>
              </a:ext>
            </a:extLst>
          </p:cNvPr>
          <p:cNvSpPr>
            <a:spLocks noGrp="1"/>
          </p:cNvSpPr>
          <p:nvPr>
            <p:ph type="title"/>
          </p:nvPr>
        </p:nvSpPr>
        <p:spPr>
          <a:xfrm>
            <a:off x="679622" y="365125"/>
            <a:ext cx="10478529"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BBE032-79E9-CFEB-77B7-2F1C41A26B0F}"/>
              </a:ext>
            </a:extLst>
          </p:cNvPr>
          <p:cNvSpPr>
            <a:spLocks noGrp="1"/>
          </p:cNvSpPr>
          <p:nvPr>
            <p:ph type="body" idx="1"/>
          </p:nvPr>
        </p:nvSpPr>
        <p:spPr>
          <a:xfrm>
            <a:off x="679622" y="1825625"/>
            <a:ext cx="10478529"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Box 10">
            <a:extLst>
              <a:ext uri="{FF2B5EF4-FFF2-40B4-BE49-F238E27FC236}">
                <a16:creationId xmlns:a16="http://schemas.microsoft.com/office/drawing/2014/main" id="{669B2732-90BB-5C30-7D32-2F33F5139378}"/>
              </a:ext>
            </a:extLst>
          </p:cNvPr>
          <p:cNvSpPr txBox="1"/>
          <p:nvPr userDrawn="1"/>
        </p:nvSpPr>
        <p:spPr>
          <a:xfrm>
            <a:off x="568411" y="5895972"/>
            <a:ext cx="4191848" cy="646331"/>
          </a:xfrm>
          <a:prstGeom prst="rect">
            <a:avLst/>
          </a:prstGeom>
          <a:solidFill>
            <a:schemeClr val="bg1"/>
          </a:solidFill>
        </p:spPr>
        <p:txBody>
          <a:bodyPr wrap="square" rtlCol="0" anchor="b">
            <a:spAutoFit/>
          </a:bodyPr>
          <a:lstStyle/>
          <a:p>
            <a:r>
              <a:rPr lang="en-US" sz="3600" b="1">
                <a:solidFill>
                  <a:schemeClr val="tx1"/>
                </a:solidFill>
                <a:latin typeface="HelveticaNeueLT Pro 55 Roman" panose="020B0604020202020204"/>
                <a:cs typeface="Arial" panose="020B0604020202020204" pitchFamily="34" charset="0"/>
              </a:rPr>
              <a:t>Weather</a:t>
            </a:r>
            <a:r>
              <a:rPr lang="en-US" sz="3600" b="1">
                <a:solidFill>
                  <a:srgbClr val="FF0000"/>
                </a:solidFill>
                <a:latin typeface="HelveticaNeueLT Pro 55 Roman" panose="020B0604020202020204"/>
                <a:cs typeface="Arial" panose="020B0604020202020204" pitchFamily="34" charset="0"/>
              </a:rPr>
              <a:t> Together</a:t>
            </a:r>
          </a:p>
        </p:txBody>
      </p:sp>
      <p:sp>
        <p:nvSpPr>
          <p:cNvPr id="4" name="TextBox 3">
            <a:extLst>
              <a:ext uri="{FF2B5EF4-FFF2-40B4-BE49-F238E27FC236}">
                <a16:creationId xmlns:a16="http://schemas.microsoft.com/office/drawing/2014/main" id="{3131B823-D84F-F158-150A-44B35954DC6E}"/>
              </a:ext>
            </a:extLst>
          </p:cNvPr>
          <p:cNvSpPr txBox="1"/>
          <p:nvPr userDrawn="1"/>
        </p:nvSpPr>
        <p:spPr>
          <a:xfrm>
            <a:off x="5933516" y="6228056"/>
            <a:ext cx="3268673" cy="276999"/>
          </a:xfrm>
          <a:prstGeom prst="rect">
            <a:avLst/>
          </a:prstGeom>
          <a:solidFill>
            <a:schemeClr val="bg1"/>
          </a:solidFill>
        </p:spPr>
        <p:txBody>
          <a:bodyPr wrap="square" rtlCol="0">
            <a:spAutoFit/>
          </a:bodyPr>
          <a:lstStyle/>
          <a:p>
            <a:r>
              <a:rPr lang="en-GB" sz="1200" b="1">
                <a:solidFill>
                  <a:srgbClr val="FF0000"/>
                </a:solidFill>
                <a:latin typeface="Arial" panose="020B0604020202020204" pitchFamily="34" charset="0"/>
                <a:cs typeface="Arial" panose="020B0604020202020204" pitchFamily="34" charset="0"/>
              </a:rPr>
              <a:t>Heatwaves            Facts	                 </a:t>
            </a:r>
            <a:r>
              <a:rPr lang="en-GB" sz="1200" b="1">
                <a:latin typeface="Arial" panose="020B0604020202020204" pitchFamily="34" charset="0"/>
                <a:cs typeface="Arial" panose="020B0604020202020204" pitchFamily="34" charset="0"/>
              </a:rPr>
              <a:t>Learn</a:t>
            </a:r>
          </a:p>
        </p:txBody>
      </p:sp>
      <p:pic>
        <p:nvPicPr>
          <p:cNvPr id="5" name="Picture 4">
            <a:extLst>
              <a:ext uri="{FF2B5EF4-FFF2-40B4-BE49-F238E27FC236}">
                <a16:creationId xmlns:a16="http://schemas.microsoft.com/office/drawing/2014/main" id="{BA5C3E04-1CE3-F2E4-8A17-A24701AE68D8}"/>
              </a:ext>
            </a:extLst>
          </p:cNvPr>
          <p:cNvPicPr>
            <a:picLocks noChangeAspect="1"/>
          </p:cNvPicPr>
          <p:nvPr userDrawn="1"/>
        </p:nvPicPr>
        <p:blipFill>
          <a:blip r:embed="rId19"/>
          <a:stretch>
            <a:fillRect/>
          </a:stretch>
        </p:blipFill>
        <p:spPr>
          <a:xfrm>
            <a:off x="7028987" y="6250368"/>
            <a:ext cx="172432" cy="172432"/>
          </a:xfrm>
          <a:prstGeom prst="rect">
            <a:avLst/>
          </a:prstGeom>
        </p:spPr>
      </p:pic>
      <p:pic>
        <p:nvPicPr>
          <p:cNvPr id="6" name="Picture 5">
            <a:extLst>
              <a:ext uri="{FF2B5EF4-FFF2-40B4-BE49-F238E27FC236}">
                <a16:creationId xmlns:a16="http://schemas.microsoft.com/office/drawing/2014/main" id="{9A69AE46-A77E-F391-22FD-ADF00B71B4DE}"/>
              </a:ext>
            </a:extLst>
          </p:cNvPr>
          <p:cNvPicPr>
            <a:picLocks noChangeAspect="1"/>
          </p:cNvPicPr>
          <p:nvPr userDrawn="1"/>
        </p:nvPicPr>
        <p:blipFill>
          <a:blip r:embed="rId20"/>
          <a:stretch>
            <a:fillRect/>
          </a:stretch>
        </p:blipFill>
        <p:spPr>
          <a:xfrm>
            <a:off x="8214259" y="6242452"/>
            <a:ext cx="172432" cy="177994"/>
          </a:xfrm>
          <a:prstGeom prst="rect">
            <a:avLst/>
          </a:prstGeom>
        </p:spPr>
      </p:pic>
    </p:spTree>
    <p:extLst>
      <p:ext uri="{BB962C8B-B14F-4D97-AF65-F5344CB8AC3E}">
        <p14:creationId xmlns:p14="http://schemas.microsoft.com/office/powerpoint/2010/main" val="322868925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EE2A24"/>
        </a:buClr>
        <a:buFont typeface="System Font Regular"/>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EE2A24"/>
        </a:buClr>
        <a:buFont typeface="System Font Regular"/>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EE2A24"/>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EE2A24"/>
        </a:buClr>
        <a:buFont typeface="System Font Regular"/>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8">
          <p15:clr>
            <a:srgbClr val="F26B43"/>
          </p15:clr>
        </p15:guide>
        <p15:guide id="2" pos="415">
          <p15:clr>
            <a:srgbClr val="F26B43"/>
          </p15:clr>
        </p15:guide>
        <p15:guide id="3" pos="3795">
          <p15:clr>
            <a:srgbClr val="F26B43"/>
          </p15:clr>
        </p15:guide>
        <p15:guide id="4" pos="365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gif"/><Relationship Id="rId3" Type="http://schemas.microsoft.com/office/2018/10/relationships/comments" Target="../comments/modernComment_10F_D852355D.xm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hyperlink" Target="https://www.redcross.org.uk/get-involved/teaching-resources/weather-together-resources"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www.redcross.org.uk/get-involved"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78D170-4658-07C4-8F15-1F49032BF062}"/>
              </a:ext>
            </a:extLst>
          </p:cNvPr>
          <p:cNvSpPr>
            <a:spLocks noGrp="1" noRot="1" noMove="1" noResize="1" noEditPoints="1" noAdjustHandles="1" noChangeArrowheads="1" noChangeShapeType="1"/>
          </p:cNvSpPr>
          <p:nvPr/>
        </p:nvSpPr>
        <p:spPr>
          <a:xfrm>
            <a:off x="1" y="0"/>
            <a:ext cx="11209572" cy="3171825"/>
          </a:xfrm>
          <a:prstGeom prst="rect">
            <a:avLst/>
          </a:prstGeom>
          <a:solidFill>
            <a:srgbClr val="EE2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a:extLst>
              <a:ext uri="{FF2B5EF4-FFF2-40B4-BE49-F238E27FC236}">
                <a16:creationId xmlns:a16="http://schemas.microsoft.com/office/drawing/2014/main" id="{41C5A8A0-4EE4-F2B2-BF6B-6D1FE314570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38024" y="631033"/>
            <a:ext cx="153352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CED261C5-C6B4-69A9-F0E4-384EC43A53E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3526" y="1721645"/>
            <a:ext cx="1285875"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629A6256-44F6-5026-A354-8792DF2062B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40638" y="658180"/>
            <a:ext cx="1209675"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a:extLst>
              <a:ext uri="{FF2B5EF4-FFF2-40B4-BE49-F238E27FC236}">
                <a16:creationId xmlns:a16="http://schemas.microsoft.com/office/drawing/2014/main" id="{90D915BD-370C-13A9-CB72-214CC091C3B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09573" y="0"/>
            <a:ext cx="981075" cy="3171825"/>
          </a:xfrm>
          <a:prstGeom prst="rect">
            <a:avLst/>
          </a:prstGeom>
        </p:spPr>
      </p:pic>
      <p:pic>
        <p:nvPicPr>
          <p:cNvPr id="4" name="Graphic 3">
            <a:extLst>
              <a:ext uri="{FF2B5EF4-FFF2-40B4-BE49-F238E27FC236}">
                <a16:creationId xmlns:a16="http://schemas.microsoft.com/office/drawing/2014/main" id="{8FFAAD38-B271-7DB6-44BE-CEAC4B1743A9}"/>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2200" y="5886450"/>
            <a:ext cx="2209800" cy="971550"/>
          </a:xfrm>
          <a:prstGeom prst="rect">
            <a:avLst/>
          </a:prstGeom>
        </p:spPr>
      </p:pic>
      <p:cxnSp>
        <p:nvCxnSpPr>
          <p:cNvPr id="5" name="Straight Connector 4">
            <a:extLst>
              <a:ext uri="{FF2B5EF4-FFF2-40B4-BE49-F238E27FC236}">
                <a16:creationId xmlns:a16="http://schemas.microsoft.com/office/drawing/2014/main" id="{CADCE799-6BF1-A3E4-A501-F1A67133A71A}"/>
              </a:ext>
            </a:extLst>
          </p:cNvPr>
          <p:cNvCxnSpPr>
            <a:cxnSpLocks noGrp="1" noRot="1" noMove="1" noResize="1" noEditPoints="1" noAdjustHandles="1" noChangeArrowheads="1" noChangeShapeType="1"/>
          </p:cNvCxnSpPr>
          <p:nvPr/>
        </p:nvCxnSpPr>
        <p:spPr>
          <a:xfrm flipH="1">
            <a:off x="381000" y="5886450"/>
            <a:ext cx="1142523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6087E8C-F7F9-ED2E-A128-A2E1A321BE8B}"/>
              </a:ext>
            </a:extLst>
          </p:cNvPr>
          <p:cNvSpPr txBox="1">
            <a:spLocks noGrp="1" noRot="1" noMove="1" noResize="1" noEditPoints="1" noAdjustHandles="1" noChangeArrowheads="1" noChangeShapeType="1"/>
          </p:cNvSpPr>
          <p:nvPr/>
        </p:nvSpPr>
        <p:spPr>
          <a:xfrm>
            <a:off x="381000" y="5940810"/>
            <a:ext cx="6890028" cy="577081"/>
          </a:xfrm>
          <a:prstGeom prst="rect">
            <a:avLst/>
          </a:prstGeom>
          <a:noFill/>
        </p:spPr>
        <p:txBody>
          <a:bodyPr wrap="none" rtlCol="0">
            <a:spAutoFit/>
          </a:bodyPr>
          <a:lstStyle/>
          <a:p>
            <a:r>
              <a:rPr lang="en-GB" sz="1050">
                <a:latin typeface="Arial" panose="020B0604020202020204" pitchFamily="34" charset="0"/>
                <a:cs typeface="Arial" panose="020B0604020202020204" pitchFamily="34" charset="0"/>
              </a:rPr>
              <a:t>© British Red Cross 2023. All images © British Red Cross 2023 unless otherwise stated.</a:t>
            </a:r>
          </a:p>
          <a:p>
            <a:r>
              <a:rPr lang="en-GB" sz="1050">
                <a:latin typeface="Arial" panose="020B0604020202020204" pitchFamily="34" charset="0"/>
                <a:cs typeface="Arial" panose="020B0604020202020204" pitchFamily="34" charset="0"/>
              </a:rPr>
              <a:t>This resource and other free educational materials are available at </a:t>
            </a:r>
            <a:r>
              <a:rPr lang="en-GB" sz="1050" err="1">
                <a:latin typeface="Arial" panose="020B0604020202020204" pitchFamily="34" charset="0"/>
                <a:cs typeface="Arial" panose="020B0604020202020204" pitchFamily="34" charset="0"/>
              </a:rPr>
              <a:t>www.redcross.org.uk</a:t>
            </a:r>
            <a:r>
              <a:rPr lang="en-GB" sz="1050">
                <a:latin typeface="Arial" panose="020B0604020202020204" pitchFamily="34" charset="0"/>
                <a:cs typeface="Arial" panose="020B0604020202020204" pitchFamily="34" charset="0"/>
              </a:rPr>
              <a:t>/education</a:t>
            </a:r>
          </a:p>
          <a:p>
            <a:r>
              <a:rPr lang="en-GB" sz="1050">
                <a:latin typeface="Arial" panose="020B0604020202020204" pitchFamily="34" charset="0"/>
                <a:cs typeface="Arial" panose="020B0604020202020204" pitchFamily="34" charset="0"/>
              </a:rPr>
              <a:t>The British Red Cross Society is a charity registered in England and Wales (220949) and Scotland (SCO37738).</a:t>
            </a:r>
          </a:p>
        </p:txBody>
      </p:sp>
      <p:sp>
        <p:nvSpPr>
          <p:cNvPr id="8" name="TextBox 7">
            <a:extLst>
              <a:ext uri="{FF2B5EF4-FFF2-40B4-BE49-F238E27FC236}">
                <a16:creationId xmlns:a16="http://schemas.microsoft.com/office/drawing/2014/main" id="{1038BB2E-BF5E-7B58-C850-D42CF7981FF2}"/>
              </a:ext>
            </a:extLst>
          </p:cNvPr>
          <p:cNvSpPr txBox="1">
            <a:spLocks noGrp="1" noRot="1" noMove="1" noResize="1" noEditPoints="1" noAdjustHandles="1" noChangeArrowheads="1" noChangeShapeType="1"/>
          </p:cNvSpPr>
          <p:nvPr/>
        </p:nvSpPr>
        <p:spPr>
          <a:xfrm>
            <a:off x="314325" y="3350009"/>
            <a:ext cx="2302233" cy="584775"/>
          </a:xfrm>
          <a:prstGeom prst="rect">
            <a:avLst/>
          </a:prstGeom>
          <a:noFill/>
        </p:spPr>
        <p:txBody>
          <a:bodyPr wrap="none" rtlCol="0">
            <a:spAutoFit/>
          </a:bodyPr>
          <a:lstStyle/>
          <a:p>
            <a:r>
              <a:rPr lang="en-GB" sz="3200" b="1">
                <a:latin typeface="Arial" panose="020B0604020202020204" pitchFamily="34" charset="0"/>
                <a:cs typeface="Arial" panose="020B0604020202020204" pitchFamily="34" charset="0"/>
              </a:rPr>
              <a:t>Heatwaves</a:t>
            </a:r>
          </a:p>
        </p:txBody>
      </p:sp>
      <p:sp>
        <p:nvSpPr>
          <p:cNvPr id="9" name="Title 8">
            <a:extLst>
              <a:ext uri="{FF2B5EF4-FFF2-40B4-BE49-F238E27FC236}">
                <a16:creationId xmlns:a16="http://schemas.microsoft.com/office/drawing/2014/main" id="{D52ED7C9-D11B-1480-812F-3C25222BD152}"/>
              </a:ext>
            </a:extLst>
          </p:cNvPr>
          <p:cNvSpPr txBox="1">
            <a:spLocks noGrp="1" noRot="1" noMove="1" noResize="1" noEditPoints="1" noAdjustHandles="1" noChangeArrowheads="1" noChangeShapeType="1"/>
          </p:cNvSpPr>
          <p:nvPr>
            <p:ph type="title" idx="4294967295"/>
          </p:nvPr>
        </p:nvSpPr>
        <p:spPr>
          <a:xfrm>
            <a:off x="314325" y="1945039"/>
            <a:ext cx="5601213" cy="132343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Newsthink</a:t>
            </a:r>
            <a:r>
              <a:rPr kumimoji="0" lang="en-GB" sz="8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03610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DE083-ABBF-BD5B-2E13-DA24F4AA1EED}"/>
              </a:ext>
            </a:extLst>
          </p:cNvPr>
          <p:cNvSpPr txBox="1"/>
          <p:nvPr/>
        </p:nvSpPr>
        <p:spPr>
          <a:xfrm>
            <a:off x="2034292" y="1451892"/>
            <a:ext cx="8945401" cy="1323439"/>
          </a:xfrm>
          <a:prstGeom prst="rect">
            <a:avLst/>
          </a:prstGeom>
          <a:noFill/>
        </p:spPr>
        <p:txBody>
          <a:bodyPr wrap="square" lIns="91440" tIns="45720" rIns="91440" bIns="45720" anchor="t">
            <a:spAutoFit/>
          </a:bodyPr>
          <a:lstStyle/>
          <a:p>
            <a:pPr marL="8890" marR="10795" algn="ctr">
              <a:spcBef>
                <a:spcPts val="75"/>
              </a:spcBef>
            </a:pPr>
            <a:r>
              <a:rPr lang="en-GB" sz="4000" dirty="0">
                <a:latin typeface="Arial"/>
                <a:cs typeface="Arial"/>
              </a:rPr>
              <a:t>“</a:t>
            </a:r>
            <a:r>
              <a:rPr lang="en-US" sz="4000" dirty="0">
                <a:latin typeface="Arial"/>
                <a:cs typeface="Arial"/>
              </a:rPr>
              <a:t>The impact of heatwaves will be felt equally in all parts of the world.”</a:t>
            </a:r>
            <a:endParaRPr lang="en-GB" sz="4000" dirty="0">
              <a:latin typeface="Arial"/>
              <a:cs typeface="Arial"/>
            </a:endParaRPr>
          </a:p>
        </p:txBody>
      </p:sp>
      <p:pic>
        <p:nvPicPr>
          <p:cNvPr id="6146" name="Picture 2">
            <a:extLst>
              <a:ext uri="{FF2B5EF4-FFF2-40B4-BE49-F238E27FC236}">
                <a16:creationId xmlns:a16="http://schemas.microsoft.com/office/drawing/2014/main" id="{452E0BED-D63D-D3A9-5BB8-E36B7A99745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1305" y="1556354"/>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FE11B88B-CBDA-77B9-FB15-9F886FE97CC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61014" y="2018614"/>
            <a:ext cx="4905375" cy="46196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4BEADC7-8C56-7988-12FF-E16236FD6823}"/>
              </a:ext>
            </a:extLst>
          </p:cNvPr>
          <p:cNvSpPr>
            <a:spLocks noGrp="1" noRot="1" noMove="1" noResize="1" noEditPoints="1" noAdjustHandles="1" noChangeArrowheads="1" noChangeShapeType="1"/>
          </p:cNvSpPr>
          <p:nvPr/>
        </p:nvSpPr>
        <p:spPr>
          <a:xfrm>
            <a:off x="1900237" y="4113817"/>
            <a:ext cx="1838325" cy="619125"/>
          </a:xfrm>
          <a:prstGeom prst="roundRect">
            <a:avLst/>
          </a:prstGeom>
          <a:noFill/>
          <a:ln w="3810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Arial" panose="020B0604020202020204" pitchFamily="34" charset="0"/>
                <a:cs typeface="Arial" panose="020B0604020202020204" pitchFamily="34" charset="0"/>
              </a:rPr>
              <a:t>Agree</a:t>
            </a:r>
            <a:endParaRPr lang="en-GB" sz="2400" b="1">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F9E24F3-F6F9-14E8-EB38-7DD823800D3F}"/>
              </a:ext>
            </a:extLst>
          </p:cNvPr>
          <p:cNvSpPr>
            <a:spLocks noGrp="1" noRot="1" noMove="1" noResize="1" noEditPoints="1" noAdjustHandles="1" noChangeArrowheads="1" noChangeShapeType="1"/>
          </p:cNvSpPr>
          <p:nvPr/>
        </p:nvSpPr>
        <p:spPr>
          <a:xfrm>
            <a:off x="8666389" y="4113817"/>
            <a:ext cx="1838325" cy="619125"/>
          </a:xfrm>
          <a:prstGeom prst="roundRect">
            <a:avLst/>
          </a:prstGeom>
          <a:noFill/>
          <a:ln w="3810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Arial" panose="020B0604020202020204" pitchFamily="34" charset="0"/>
                <a:cs typeface="Arial" panose="020B0604020202020204" pitchFamily="34" charset="0"/>
              </a:rPr>
              <a:t>Disagree</a:t>
            </a:r>
            <a:endParaRPr lang="en-GB" sz="2400" b="1">
              <a:solidFill>
                <a:schemeClr val="tx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32F8A134-716F-293A-DB21-2C4178CE9030}"/>
              </a:ext>
            </a:extLst>
          </p:cNvPr>
          <p:cNvSpPr txBox="1">
            <a:spLocks noGrp="1" noRot="1" noMove="1" noResize="1" noEditPoints="1" noAdjustHandles="1" noChangeArrowheads="1" noChangeShapeType="1"/>
          </p:cNvSpPr>
          <p:nvPr>
            <p:ph type="title" idx="4294967295"/>
          </p:nvPr>
        </p:nvSpPr>
        <p:spPr>
          <a:xfrm>
            <a:off x="670495" y="6086475"/>
            <a:ext cx="198323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News</a:t>
            </a:r>
            <a:r>
              <a:rPr kumimoji="0" lang="en-GB" sz="2800" b="1" i="0" u="none" strike="noStrike" kern="1200" cap="none" spc="0" normalizeH="0" baseline="0" noProof="0">
                <a:ln>
                  <a:noFill/>
                </a:ln>
                <a:solidFill>
                  <a:srgbClr val="EE2A24"/>
                </a:solidFill>
                <a:effectLst/>
                <a:uLnTx/>
                <a:uFillTx/>
                <a:latin typeface="Arial" panose="020B0604020202020204" pitchFamily="34" charset="0"/>
                <a:ea typeface="+mn-ea"/>
                <a:cs typeface="Arial" panose="020B0604020202020204" pitchFamily="34" charset="0"/>
              </a:rPr>
              <a:t>think</a:t>
            </a:r>
          </a:p>
        </p:txBody>
      </p:sp>
      <p:sp>
        <p:nvSpPr>
          <p:cNvPr id="9" name="TextBox 8">
            <a:extLst>
              <a:ext uri="{FF2B5EF4-FFF2-40B4-BE49-F238E27FC236}">
                <a16:creationId xmlns:a16="http://schemas.microsoft.com/office/drawing/2014/main" id="{B1589137-9DB0-E7EE-D96B-4363C6C2EFC0}"/>
              </a:ext>
            </a:extLst>
          </p:cNvPr>
          <p:cNvSpPr txBox="1">
            <a:spLocks noGrp="1" noRot="1" noMove="1" noResize="1" noEditPoints="1" noAdjustHandles="1" noChangeArrowheads="1" noChangeShapeType="1"/>
          </p:cNvSpPr>
          <p:nvPr/>
        </p:nvSpPr>
        <p:spPr>
          <a:xfrm rot="16200000">
            <a:off x="10993916"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spTree>
    <p:extLst>
      <p:ext uri="{BB962C8B-B14F-4D97-AF65-F5344CB8AC3E}">
        <p14:creationId xmlns:p14="http://schemas.microsoft.com/office/powerpoint/2010/main" val="72350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5DEC7F-F076-03E1-160B-217ABB0CB87C}"/>
              </a:ext>
            </a:extLst>
          </p:cNvPr>
          <p:cNvSpPr txBox="1">
            <a:spLocks noGrp="1" noRot="1" noMove="1" noResize="1" noEditPoints="1" noAdjustHandles="1" noChangeArrowheads="1" noChangeShapeType="1"/>
          </p:cNvSpPr>
          <p:nvPr>
            <p:ph type="title" idx="4294967295"/>
          </p:nvPr>
        </p:nvSpPr>
        <p:spPr>
          <a:xfrm>
            <a:off x="3524250" y="2054334"/>
            <a:ext cx="6096000"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Reflect on your 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What are your thoughts and feelings about these images and the topic we’ve talked about?</a:t>
            </a:r>
          </a:p>
        </p:txBody>
      </p:sp>
      <p:pic>
        <p:nvPicPr>
          <p:cNvPr id="9218" name="Picture 2">
            <a:extLst>
              <a:ext uri="{FF2B5EF4-FFF2-40B4-BE49-F238E27FC236}">
                <a16:creationId xmlns:a16="http://schemas.microsoft.com/office/drawing/2014/main" id="{85032774-409C-3AFA-F495-587F87AA693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10443" y="2219325"/>
            <a:ext cx="1485900" cy="1485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2D44047-3A46-E0FD-CE56-CACFE5F2A81A}"/>
              </a:ext>
            </a:extLst>
          </p:cNvPr>
          <p:cNvSpPr txBox="1">
            <a:spLocks noGrp="1" noRot="1" noMove="1" noResize="1" noEditPoints="1" noAdjustHandles="1" noChangeArrowheads="1" noChangeShapeType="1"/>
          </p:cNvSpPr>
          <p:nvPr/>
        </p:nvSpPr>
        <p:spPr>
          <a:xfrm>
            <a:off x="670495" y="6086475"/>
            <a:ext cx="1983235"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News</a:t>
            </a:r>
            <a:r>
              <a:rPr lang="en-GB" sz="2800" b="1">
                <a:solidFill>
                  <a:srgbClr val="EE2A24"/>
                </a:solidFill>
                <a:latin typeface="Arial" panose="020B0604020202020204" pitchFamily="34" charset="0"/>
                <a:cs typeface="Arial" panose="020B0604020202020204" pitchFamily="34" charset="0"/>
              </a:rPr>
              <a:t>think</a:t>
            </a:r>
          </a:p>
        </p:txBody>
      </p:sp>
      <p:sp>
        <p:nvSpPr>
          <p:cNvPr id="7" name="TextBox 6">
            <a:extLst>
              <a:ext uri="{FF2B5EF4-FFF2-40B4-BE49-F238E27FC236}">
                <a16:creationId xmlns:a16="http://schemas.microsoft.com/office/drawing/2014/main" id="{5EDE7324-9C00-5A3C-68C0-9B563E1F7B52}"/>
              </a:ext>
            </a:extLst>
          </p:cNvPr>
          <p:cNvSpPr txBox="1">
            <a:spLocks noGrp="1" noRot="1" noMove="1" noResize="1" noEditPoints="1" noAdjustHandles="1" noChangeArrowheads="1" noChangeShapeType="1"/>
          </p:cNvSpPr>
          <p:nvPr/>
        </p:nvSpPr>
        <p:spPr>
          <a:xfrm rot="16200000">
            <a:off x="10993914"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spTree>
    <p:extLst>
      <p:ext uri="{BB962C8B-B14F-4D97-AF65-F5344CB8AC3E}">
        <p14:creationId xmlns:p14="http://schemas.microsoft.com/office/powerpoint/2010/main" val="319281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5E12FBCB-9408-31E1-C31D-66E3D7F38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99" y="310605"/>
            <a:ext cx="10558901" cy="5705444"/>
          </a:xfrm>
          <a:prstGeom prst="rect">
            <a:avLst/>
          </a:prstGeom>
        </p:spPr>
      </p:pic>
      <p:sp>
        <p:nvSpPr>
          <p:cNvPr id="6" name="Subtitle 5">
            <a:extLst>
              <a:ext uri="{FF2B5EF4-FFF2-40B4-BE49-F238E27FC236}">
                <a16:creationId xmlns:a16="http://schemas.microsoft.com/office/drawing/2014/main" id="{5CA617D7-04F9-CAE2-03A7-B28A02EFDA08}"/>
              </a:ext>
            </a:extLst>
          </p:cNvPr>
          <p:cNvSpPr>
            <a:spLocks noGrp="1"/>
          </p:cNvSpPr>
          <p:nvPr>
            <p:ph type="subTitle" idx="4294967295"/>
          </p:nvPr>
        </p:nvSpPr>
        <p:spPr>
          <a:xfrm>
            <a:off x="1135781" y="3996748"/>
            <a:ext cx="9997773" cy="2019300"/>
          </a:xfrm>
          <a:solidFill>
            <a:schemeClr val="bg1"/>
          </a:solidFill>
        </p:spPr>
        <p:txBody>
          <a:bodyPr vert="horz" lIns="91440" tIns="45720" rIns="91440" bIns="45720" rtlCol="0" anchor="t">
            <a:normAutofit lnSpcReduction="10000"/>
          </a:bodyPr>
          <a:lstStyle/>
          <a:p>
            <a:pPr>
              <a:lnSpc>
                <a:spcPct val="120000"/>
              </a:lnSpc>
            </a:pPr>
            <a:r>
              <a:rPr lang="en-GB" sz="3300" dirty="0">
                <a:latin typeface="Arial"/>
                <a:cs typeface="Arial"/>
              </a:rPr>
              <a:t>Is heat dangerous?</a:t>
            </a:r>
          </a:p>
          <a:p>
            <a:pPr>
              <a:lnSpc>
                <a:spcPct val="120000"/>
              </a:lnSpc>
            </a:pPr>
            <a:r>
              <a:rPr lang="en-GB" sz="3300" dirty="0">
                <a:latin typeface="Arial"/>
                <a:cs typeface="Arial"/>
              </a:rPr>
              <a:t>Learn more about heatwaves and take the quiz with our </a:t>
            </a:r>
            <a:r>
              <a:rPr lang="en-GB" sz="3300" dirty="0">
                <a:latin typeface="Arial"/>
                <a:cs typeface="Arial"/>
                <a:hlinkClick r:id="rId5"/>
              </a:rPr>
              <a:t>Weather Together</a:t>
            </a:r>
            <a:r>
              <a:rPr lang="en-GB" sz="3300" dirty="0">
                <a:latin typeface="Arial"/>
                <a:cs typeface="Arial"/>
              </a:rPr>
              <a:t> lesson resource.</a:t>
            </a:r>
          </a:p>
          <a:p>
            <a:pPr>
              <a:lnSpc>
                <a:spcPct val="120000"/>
              </a:lnSpc>
            </a:pPr>
            <a:endParaRPr lang="en-GB" sz="2400" dirty="0">
              <a:latin typeface="Arial"/>
            </a:endParaRPr>
          </a:p>
          <a:p>
            <a:endParaRPr lang="en-GB" dirty="0">
              <a:latin typeface="HelveticaNeueLT Pro 55 Roman" panose="020B0604020202020204" pitchFamily="34" charset="0"/>
            </a:endParaRPr>
          </a:p>
        </p:txBody>
      </p:sp>
      <p:pic>
        <p:nvPicPr>
          <p:cNvPr id="8" name="Picture 2">
            <a:extLst>
              <a:ext uri="{FF2B5EF4-FFF2-40B4-BE49-F238E27FC236}">
                <a16:creationId xmlns:a16="http://schemas.microsoft.com/office/drawing/2014/main" id="{2B219C70-EC30-1C4F-F043-1A0E6700598D}"/>
              </a:ext>
            </a:extLst>
          </p:cNvPr>
          <p:cNvPicPr/>
          <p:nvPr/>
        </p:nvPicPr>
        <p:blipFill rotWithShape="1">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t="45243"/>
          <a:stretch/>
        </p:blipFill>
        <p:spPr bwMode="auto">
          <a:xfrm>
            <a:off x="6010" y="-1"/>
            <a:ext cx="11127545" cy="13039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E14CE1-E271-5D76-51EB-A58CE3610B5C}"/>
              </a:ext>
            </a:extLst>
          </p:cNvPr>
          <p:cNvSpPr txBox="1"/>
          <p:nvPr/>
        </p:nvSpPr>
        <p:spPr>
          <a:xfrm rot="16200000">
            <a:off x="10385878" y="1369008"/>
            <a:ext cx="2381250" cy="584775"/>
          </a:xfrm>
          <a:prstGeom prst="rect">
            <a:avLst/>
          </a:prstGeom>
          <a:noFill/>
        </p:spPr>
        <p:txBody>
          <a:bodyPr wrap="square" rtlCol="0">
            <a:spAutoFit/>
          </a:bodyPr>
          <a:lstStyle/>
          <a:p>
            <a:r>
              <a:rPr lang="en-GB" sz="3200" b="1">
                <a:solidFill>
                  <a:srgbClr val="FF0000"/>
                </a:solidFill>
                <a:latin typeface="HelveticaNeueLT Pro 55 Roman" panose="020B0604020202020204"/>
              </a:rPr>
              <a:t>Heatwaves</a:t>
            </a:r>
          </a:p>
        </p:txBody>
      </p:sp>
      <p:pic>
        <p:nvPicPr>
          <p:cNvPr id="10" name="Picture 9" descr="Shape&#10;&#10;Description automatically generated with medium confidence">
            <a:extLst>
              <a:ext uri="{FF2B5EF4-FFF2-40B4-BE49-F238E27FC236}">
                <a16:creationId xmlns:a16="http://schemas.microsoft.com/office/drawing/2014/main" id="{C49FC4C5-BE49-EA1B-7AD0-B1E4D1F65B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12834" y="459102"/>
            <a:ext cx="5672137" cy="3191824"/>
          </a:xfrm>
          <a:prstGeom prst="rect">
            <a:avLst/>
          </a:prstGeom>
        </p:spPr>
      </p:pic>
      <p:sp>
        <p:nvSpPr>
          <p:cNvPr id="2" name="Title 1">
            <a:extLst>
              <a:ext uri="{FF2B5EF4-FFF2-40B4-BE49-F238E27FC236}">
                <a16:creationId xmlns:a16="http://schemas.microsoft.com/office/drawing/2014/main" id="{93A7E2EB-0784-74B6-8FCF-7488C975B406}"/>
              </a:ext>
            </a:extLst>
          </p:cNvPr>
          <p:cNvSpPr>
            <a:spLocks noGrp="1"/>
          </p:cNvSpPr>
          <p:nvPr>
            <p:ph type="title" idx="4294967295"/>
          </p:nvPr>
        </p:nvSpPr>
        <p:spPr>
          <a:xfrm>
            <a:off x="679622" y="-1325563"/>
            <a:ext cx="10478529" cy="1325563"/>
          </a:xfrm>
        </p:spPr>
        <p:txBody>
          <a:bodyPr vert="horz" lIns="91440" tIns="45720" rIns="91440" bIns="45720" rtlCol="0" anchor="b">
            <a:normAutofit/>
          </a:bodyPr>
          <a:lstStyle/>
          <a:p>
            <a:r>
              <a:rPr lang="en-GB"/>
              <a:t>Objective</a:t>
            </a:r>
          </a:p>
        </p:txBody>
      </p:sp>
    </p:spTree>
    <p:extLst>
      <p:ext uri="{BB962C8B-B14F-4D97-AF65-F5344CB8AC3E}">
        <p14:creationId xmlns:p14="http://schemas.microsoft.com/office/powerpoint/2010/main" val="362926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1E5A03B-58B0-8E9A-8055-FDA748B8A1AC}"/>
              </a:ext>
            </a:extLst>
          </p:cNvPr>
          <p:cNvSpPr txBox="1">
            <a:spLocks noGrp="1" noRot="1" noMove="1" noResize="1" noEditPoints="1" noAdjustHandles="1" noChangeArrowheads="1" noChangeShapeType="1"/>
          </p:cNvSpPr>
          <p:nvPr>
            <p:ph type="title" idx="4294967295"/>
          </p:nvPr>
        </p:nvSpPr>
        <p:spPr>
          <a:xfrm>
            <a:off x="3047999" y="1034668"/>
            <a:ext cx="7424057"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Learn more:</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Learn more about how the British Red Cross are helping vulnerable people plan and survive heatwaves.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Share with others:</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Share your thoughts on the impact that extreme heat events have on some of the most vulnerable members of society with your peers and family members.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 something:</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solidFill>
                  <a:srgbClr val="000000"/>
                </a:solidFill>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See how </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you can help the British Red Cross </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help others through fundraising and volunteering.</a:t>
            </a:r>
            <a:endParaRPr kumimoji="0" lang="en-US"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0242" name="Picture 2">
            <a:extLst>
              <a:ext uri="{FF2B5EF4-FFF2-40B4-BE49-F238E27FC236}">
                <a16:creationId xmlns:a16="http://schemas.microsoft.com/office/drawing/2014/main" id="{CCE853C9-062C-5CEC-2FE9-5E44E181B7A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1787" y="843415"/>
            <a:ext cx="1095375"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a:extLst>
              <a:ext uri="{FF2B5EF4-FFF2-40B4-BE49-F238E27FC236}">
                <a16:creationId xmlns:a16="http://schemas.microsoft.com/office/drawing/2014/main" id="{543CB4E0-414A-82A2-307D-7366F5E79257}"/>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1787" y="2160587"/>
            <a:ext cx="1095375" cy="11049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D5537FD-065F-CE44-1278-3C72D94F4358}"/>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01786" y="4030208"/>
            <a:ext cx="1095375" cy="11049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0B10C1A-6C6E-9C10-99A4-199DB7D24F35}"/>
              </a:ext>
            </a:extLst>
          </p:cNvPr>
          <p:cNvSpPr txBox="1">
            <a:spLocks noGrp="1" noRot="1" noMove="1" noResize="1" noEditPoints="1" noAdjustHandles="1" noChangeArrowheads="1" noChangeShapeType="1"/>
          </p:cNvSpPr>
          <p:nvPr/>
        </p:nvSpPr>
        <p:spPr>
          <a:xfrm>
            <a:off x="670495" y="6086475"/>
            <a:ext cx="1983235"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News</a:t>
            </a:r>
            <a:r>
              <a:rPr lang="en-GB" sz="2800" b="1">
                <a:solidFill>
                  <a:srgbClr val="EE2A24"/>
                </a:solidFill>
                <a:latin typeface="Arial" panose="020B0604020202020204" pitchFamily="34" charset="0"/>
                <a:cs typeface="Arial" panose="020B0604020202020204" pitchFamily="34" charset="0"/>
              </a:rPr>
              <a:t>think</a:t>
            </a:r>
          </a:p>
        </p:txBody>
      </p:sp>
      <p:sp>
        <p:nvSpPr>
          <p:cNvPr id="11" name="TextBox 10">
            <a:extLst>
              <a:ext uri="{FF2B5EF4-FFF2-40B4-BE49-F238E27FC236}">
                <a16:creationId xmlns:a16="http://schemas.microsoft.com/office/drawing/2014/main" id="{1F4DB99C-DC4E-488C-7916-3ADD611073C0}"/>
              </a:ext>
            </a:extLst>
          </p:cNvPr>
          <p:cNvSpPr txBox="1">
            <a:spLocks noGrp="1" noRot="1" noMove="1" noResize="1" noEditPoints="1" noAdjustHandles="1" noChangeArrowheads="1" noChangeShapeType="1"/>
          </p:cNvSpPr>
          <p:nvPr/>
        </p:nvSpPr>
        <p:spPr>
          <a:xfrm rot="16200000">
            <a:off x="10993915" y="1584445"/>
            <a:ext cx="1510350" cy="400110"/>
          </a:xfrm>
          <a:prstGeom prst="rect">
            <a:avLst/>
          </a:prstGeom>
          <a:noFill/>
        </p:spPr>
        <p:txBody>
          <a:bodyPr wrap="none" lIns="91440" tIns="45720" rIns="91440" bIns="45720" rtlCol="0" anchor="t">
            <a:spAutoFit/>
          </a:bodyPr>
          <a:lstStyle/>
          <a:p>
            <a:r>
              <a:rPr lang="en-GB" sz="2000" b="1">
                <a:solidFill>
                  <a:srgbClr val="EE2A24"/>
                </a:solidFill>
                <a:latin typeface="Arial"/>
                <a:cs typeface="Arial"/>
              </a:rPr>
              <a:t>Heatwaves</a:t>
            </a:r>
          </a:p>
        </p:txBody>
      </p:sp>
    </p:spTree>
    <p:extLst>
      <p:ext uri="{BB962C8B-B14F-4D97-AF65-F5344CB8AC3E}">
        <p14:creationId xmlns:p14="http://schemas.microsoft.com/office/powerpoint/2010/main" val="3519658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2434D-C4D8-E610-6DE1-D54212ACC9FC}"/>
              </a:ext>
            </a:extLst>
          </p:cNvPr>
          <p:cNvSpPr txBox="1">
            <a:spLocks noGrp="1"/>
          </p:cNvSpPr>
          <p:nvPr>
            <p:ph type="title" idx="4294967295"/>
          </p:nvPr>
        </p:nvSpPr>
        <p:spPr>
          <a:xfrm>
            <a:off x="2653730" y="1451125"/>
            <a:ext cx="7396842" cy="34163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EE2A24"/>
              </a:buClr>
              <a:buSzTx/>
              <a:buFontTx/>
              <a:buChar char="-"/>
              <a:tabLst/>
              <a:defRPr/>
            </a:pPr>
            <a:r>
              <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Learn about the definitions and dangers of heatwaves.</a:t>
            </a:r>
          </a:p>
          <a:p>
            <a:pPr marL="285750" marR="0" lvl="0" indent="-285750" algn="l" defTabSz="914400" rtl="0" eaLnBrk="1" fontAlgn="auto" latinLnBrk="0" hangingPunct="1">
              <a:lnSpc>
                <a:spcPct val="100000"/>
              </a:lnSpc>
              <a:spcBef>
                <a:spcPts val="0"/>
              </a:spcBef>
              <a:spcAft>
                <a:spcPts val="0"/>
              </a:spcAft>
              <a:buClr>
                <a:srgbClr val="EE2A24"/>
              </a:buClr>
              <a:buSzTx/>
              <a:buFontTx/>
              <a:buChar char="-"/>
              <a:tabLst/>
              <a:defRPr/>
            </a:pPr>
            <a:r>
              <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Apply your understanding of how extreme heat events can impact people’s lives, particularly vulnerable communities. </a:t>
            </a:r>
          </a:p>
          <a:p>
            <a:pPr marL="285750" marR="0" lvl="0" indent="-285750" algn="l" defTabSz="914400" rtl="0" eaLnBrk="1" fontAlgn="auto" latinLnBrk="0" hangingPunct="1">
              <a:lnSpc>
                <a:spcPct val="100000"/>
              </a:lnSpc>
              <a:spcBef>
                <a:spcPts val="0"/>
              </a:spcBef>
              <a:spcAft>
                <a:spcPts val="0"/>
              </a:spcAft>
              <a:buClr>
                <a:srgbClr val="EE2A24"/>
              </a:buClr>
              <a:buSzTx/>
              <a:buFontTx/>
              <a:buChar char="-"/>
              <a:tabLst/>
              <a:defRPr/>
            </a:pPr>
            <a:r>
              <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Share your thoughts and ideas on which aspects of a heatwave’s effects are most significant. </a:t>
            </a:r>
          </a:p>
        </p:txBody>
      </p:sp>
      <p:pic>
        <p:nvPicPr>
          <p:cNvPr id="1032" name="Picture 8">
            <a:extLst>
              <a:ext uri="{FF2B5EF4-FFF2-40B4-BE49-F238E27FC236}">
                <a16:creationId xmlns:a16="http://schemas.microsoft.com/office/drawing/2014/main" id="{148D7AFC-47E6-E9BE-DB9E-C2B860BAA66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0648" y="1209388"/>
            <a:ext cx="1328737" cy="14140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C73A14-C1CE-F350-5F71-7948CD9FB103}"/>
              </a:ext>
            </a:extLst>
          </p:cNvPr>
          <p:cNvSpPr txBox="1">
            <a:spLocks noGrp="1" noRot="1" noMove="1" noResize="1" noEditPoints="1" noAdjustHandles="1" noChangeArrowheads="1" noChangeShapeType="1"/>
          </p:cNvSpPr>
          <p:nvPr/>
        </p:nvSpPr>
        <p:spPr>
          <a:xfrm>
            <a:off x="670495" y="6086475"/>
            <a:ext cx="1983235"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News</a:t>
            </a:r>
            <a:r>
              <a:rPr lang="en-GB" sz="2800" b="1">
                <a:solidFill>
                  <a:srgbClr val="EE2A24"/>
                </a:solidFill>
                <a:latin typeface="Arial" panose="020B0604020202020204" pitchFamily="34" charset="0"/>
                <a:cs typeface="Arial" panose="020B0604020202020204" pitchFamily="34" charset="0"/>
              </a:rPr>
              <a:t>think</a:t>
            </a:r>
          </a:p>
        </p:txBody>
      </p:sp>
      <p:sp>
        <p:nvSpPr>
          <p:cNvPr id="8" name="TextBox 7">
            <a:extLst>
              <a:ext uri="{FF2B5EF4-FFF2-40B4-BE49-F238E27FC236}">
                <a16:creationId xmlns:a16="http://schemas.microsoft.com/office/drawing/2014/main" id="{521FED4A-F364-015B-4A86-D1B1CE6CEE3B}"/>
              </a:ext>
            </a:extLst>
          </p:cNvPr>
          <p:cNvSpPr txBox="1">
            <a:spLocks noGrp="1" noRot="1" noMove="1" noResize="1" noEditPoints="1" noAdjustHandles="1" noChangeArrowheads="1" noChangeShapeType="1"/>
          </p:cNvSpPr>
          <p:nvPr/>
        </p:nvSpPr>
        <p:spPr>
          <a:xfrm rot="16200000">
            <a:off x="10993914"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475D6F-0BA4-6565-A0FC-850A8E1131A0}"/>
              </a:ext>
            </a:extLst>
          </p:cNvPr>
          <p:cNvSpPr txBox="1">
            <a:spLocks noGrp="1" noRot="1" noMove="1" noResize="1" noEditPoints="1" noAdjustHandles="1" noChangeArrowheads="1" noChangeShapeType="1"/>
          </p:cNvSpPr>
          <p:nvPr/>
        </p:nvSpPr>
        <p:spPr>
          <a:xfrm>
            <a:off x="670495" y="6086475"/>
            <a:ext cx="1983235"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News</a:t>
            </a:r>
            <a:r>
              <a:rPr lang="en-GB" sz="2800" b="1">
                <a:solidFill>
                  <a:srgbClr val="EE2A24"/>
                </a:solidFill>
                <a:latin typeface="Arial" panose="020B0604020202020204" pitchFamily="34" charset="0"/>
                <a:cs typeface="Arial" panose="020B0604020202020204" pitchFamily="34" charset="0"/>
              </a:rPr>
              <a:t>think</a:t>
            </a:r>
          </a:p>
        </p:txBody>
      </p:sp>
      <p:sp>
        <p:nvSpPr>
          <p:cNvPr id="7" name="TextBox 6">
            <a:extLst>
              <a:ext uri="{FF2B5EF4-FFF2-40B4-BE49-F238E27FC236}">
                <a16:creationId xmlns:a16="http://schemas.microsoft.com/office/drawing/2014/main" id="{D76A7771-30BB-087C-E922-6F081B5982DF}"/>
              </a:ext>
            </a:extLst>
          </p:cNvPr>
          <p:cNvSpPr txBox="1">
            <a:spLocks noGrp="1" noRot="1" noMove="1" noResize="1" noEditPoints="1" noAdjustHandles="1" noChangeArrowheads="1" noChangeShapeType="1"/>
          </p:cNvSpPr>
          <p:nvPr/>
        </p:nvSpPr>
        <p:spPr>
          <a:xfrm rot="16200000">
            <a:off x="10993914"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pic>
        <p:nvPicPr>
          <p:cNvPr id="2" name="Picture 2" descr="An image depicting London during a heatwave.">
            <a:extLst>
              <a:ext uri="{FF2B5EF4-FFF2-40B4-BE49-F238E27FC236}">
                <a16:creationId xmlns:a16="http://schemas.microsoft.com/office/drawing/2014/main" id="{5E265855-EC5A-7653-85D1-006D536F4A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78"/>
          <a:stretch/>
        </p:blipFill>
        <p:spPr bwMode="auto">
          <a:xfrm>
            <a:off x="4837118" y="758716"/>
            <a:ext cx="3088755" cy="50023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ternational Federation of Red Cross (IFRC) volunteers establishing an emergency water supply in Peru.">
            <a:extLst>
              <a:ext uri="{FF2B5EF4-FFF2-40B4-BE49-F238E27FC236}">
                <a16:creationId xmlns:a16="http://schemas.microsoft.com/office/drawing/2014/main" id="{593F20F2-01E0-1273-AA21-B25BF3A27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642" y="758716"/>
            <a:ext cx="3323369" cy="50023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361669A4-387B-456D-5553-EE199346606D}"/>
              </a:ext>
            </a:extLst>
          </p:cNvPr>
          <p:cNvSpPr txBox="1">
            <a:spLocks noGrp="1"/>
          </p:cNvSpPr>
          <p:nvPr>
            <p:ph type="title" idx="4294967295"/>
          </p:nvPr>
        </p:nvSpPr>
        <p:spPr>
          <a:xfrm>
            <a:off x="1093632" y="1431583"/>
            <a:ext cx="3453465" cy="4154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Think: </a:t>
            </a: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How might cities like London be affected by heatwaves?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defRPr/>
            </a:pPr>
            <a:r>
              <a:rPr kumimoji="0" lang="en-US" sz="2400" b="0" i="0" u="none" strike="noStrike" kern="1200" cap="none" spc="0" normalizeH="0" baseline="0" noProof="0">
                <a:ln>
                  <a:noFill/>
                </a:ln>
                <a:effectLst/>
                <a:uLnTx/>
                <a:uFillTx/>
                <a:latin typeface="Arial"/>
                <a:ea typeface="+mn-ea"/>
                <a:cs typeface="Arial"/>
              </a:rPr>
              <a:t>How </a:t>
            </a:r>
            <a:r>
              <a:rPr lang="en-US" sz="2400">
                <a:latin typeface="Arial"/>
                <a:ea typeface="+mn-ea"/>
                <a:cs typeface="Arial"/>
              </a:rPr>
              <a:t>might people's health be </a:t>
            </a:r>
            <a:r>
              <a:rPr kumimoji="0" lang="en-US" sz="2400" b="0" i="0" u="none" strike="noStrike" kern="1200" cap="none" spc="0" normalizeH="0" baseline="0" noProof="0">
                <a:ln>
                  <a:noFill/>
                </a:ln>
                <a:effectLst/>
                <a:uLnTx/>
                <a:uFillTx/>
                <a:latin typeface="Arial"/>
                <a:ea typeface="+mn-ea"/>
                <a:cs typeface="Arial"/>
              </a:rPr>
              <a:t>affected by heatwaves?</a:t>
            </a:r>
            <a:r>
              <a:rPr lang="en-US" sz="2400">
                <a:latin typeface="Arial"/>
                <a:ea typeface="+mn-ea"/>
                <a:cs typeface="Arial"/>
              </a:rPr>
              <a:t> </a:t>
            </a:r>
            <a:endParaRPr lang="en-US"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Which people are most at risk during a heatwave?</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1CF879CA-BEB5-4C19-8529-451D20974C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192" y="1389966"/>
            <a:ext cx="1034606" cy="1037088"/>
          </a:xfrm>
          <a:prstGeom prst="rect">
            <a:avLst/>
          </a:prstGeom>
        </p:spPr>
      </p:pic>
    </p:spTree>
    <p:extLst>
      <p:ext uri="{BB962C8B-B14F-4D97-AF65-F5344CB8AC3E}">
        <p14:creationId xmlns:p14="http://schemas.microsoft.com/office/powerpoint/2010/main" val="406592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3E9FC-1448-44E2-58F2-B2021FB4EFB5}"/>
              </a:ext>
            </a:extLst>
          </p:cNvPr>
          <p:cNvSpPr txBox="1">
            <a:spLocks noGrp="1"/>
          </p:cNvSpPr>
          <p:nvPr>
            <p:ph type="title" idx="4294967295"/>
          </p:nvPr>
        </p:nvSpPr>
        <p:spPr>
          <a:xfrm>
            <a:off x="1093633" y="1431583"/>
            <a:ext cx="33593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Arial"/>
              </a:rPr>
              <a:t>See: </a:t>
            </a:r>
            <a:r>
              <a:rPr kumimoji="0" lang="en-US" sz="2400" b="0" i="0" u="none" strike="noStrike" kern="1200" cap="none" spc="0" normalizeH="0" baseline="0" noProof="0">
                <a:ln>
                  <a:noFill/>
                </a:ln>
                <a:solidFill>
                  <a:srgbClr val="000000"/>
                </a:solidFill>
                <a:effectLst/>
                <a:uLnTx/>
                <a:uFillTx/>
                <a:latin typeface="Arial"/>
                <a:ea typeface="+mn-ea"/>
                <a:cs typeface="Arial"/>
              </a:rPr>
              <a:t>What can you see in these pictures?</a:t>
            </a:r>
            <a:endParaRPr kumimoji="0" lang="en-GB" sz="24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a:ea typeface="+mn-ea"/>
                <a:cs typeface="Arial"/>
              </a:rPr>
              <a:t>What might the people be doing?</a:t>
            </a:r>
            <a:endParaRPr kumimoji="0" lang="en-GB" sz="2400" b="0" i="0" u="none" strike="noStrike" kern="1200" cap="none" spc="0" normalizeH="0" baseline="0" noProof="0">
              <a:ln>
                <a:noFill/>
              </a:ln>
              <a:solidFill>
                <a:schemeClr val="tx1"/>
              </a:solidFill>
              <a:effectLst/>
              <a:uLnTx/>
              <a:uFillTx/>
              <a:latin typeface="Arial"/>
              <a:ea typeface="+mn-ea"/>
              <a:cs typeface="Arial"/>
            </a:endParaRPr>
          </a:p>
        </p:txBody>
      </p:sp>
      <p:sp>
        <p:nvSpPr>
          <p:cNvPr id="5" name="TextBox 4">
            <a:extLst>
              <a:ext uri="{FF2B5EF4-FFF2-40B4-BE49-F238E27FC236}">
                <a16:creationId xmlns:a16="http://schemas.microsoft.com/office/drawing/2014/main" id="{8FD998F0-0DF7-B677-E879-3BFCB68F5840}"/>
              </a:ext>
            </a:extLst>
          </p:cNvPr>
          <p:cNvSpPr txBox="1">
            <a:spLocks noGrp="1" noRot="1" noMove="1" noResize="1" noEditPoints="1" noAdjustHandles="1" noChangeArrowheads="1" noChangeShapeType="1"/>
          </p:cNvSpPr>
          <p:nvPr/>
        </p:nvSpPr>
        <p:spPr>
          <a:xfrm>
            <a:off x="670495" y="6086475"/>
            <a:ext cx="1983235"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News</a:t>
            </a:r>
            <a:r>
              <a:rPr lang="en-GB" sz="2800" b="1">
                <a:solidFill>
                  <a:srgbClr val="EE2A24"/>
                </a:solidFill>
                <a:latin typeface="Arial" panose="020B0604020202020204" pitchFamily="34" charset="0"/>
                <a:cs typeface="Arial" panose="020B0604020202020204" pitchFamily="34" charset="0"/>
              </a:rPr>
              <a:t>think</a:t>
            </a:r>
          </a:p>
        </p:txBody>
      </p:sp>
      <p:sp>
        <p:nvSpPr>
          <p:cNvPr id="6" name="TextBox 5">
            <a:extLst>
              <a:ext uri="{FF2B5EF4-FFF2-40B4-BE49-F238E27FC236}">
                <a16:creationId xmlns:a16="http://schemas.microsoft.com/office/drawing/2014/main" id="{A86D65F3-8689-1D4C-EED4-CDDB0C1FD48C}"/>
              </a:ext>
            </a:extLst>
          </p:cNvPr>
          <p:cNvSpPr txBox="1">
            <a:spLocks noGrp="1" noRot="1" noMove="1" noResize="1" noEditPoints="1" noAdjustHandles="1" noChangeArrowheads="1" noChangeShapeType="1"/>
          </p:cNvSpPr>
          <p:nvPr/>
        </p:nvSpPr>
        <p:spPr>
          <a:xfrm rot="16200000">
            <a:off x="10993914"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pic>
        <p:nvPicPr>
          <p:cNvPr id="2" name="Picture 2" descr="An image depicting London during a heatwave ">
            <a:extLst>
              <a:ext uri="{FF2B5EF4-FFF2-40B4-BE49-F238E27FC236}">
                <a16:creationId xmlns:a16="http://schemas.microsoft.com/office/drawing/2014/main" id="{DF74BE7E-E2A5-DBDB-10C9-F6EDAC6BCF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78"/>
          <a:stretch/>
        </p:blipFill>
        <p:spPr bwMode="auto">
          <a:xfrm>
            <a:off x="4837118" y="758716"/>
            <a:ext cx="3087406" cy="50023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nternational Federation of Red Cross (IFRC) volunteers establishing an emergency water supply in Peru.">
            <a:extLst>
              <a:ext uri="{FF2B5EF4-FFF2-40B4-BE49-F238E27FC236}">
                <a16:creationId xmlns:a16="http://schemas.microsoft.com/office/drawing/2014/main" id="{46AB0DD7-E815-C395-832C-E5B314A35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642" y="758716"/>
            <a:ext cx="3323369" cy="50023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E31DC99B-43EA-CCB2-4293-941FFD08B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192" y="1389966"/>
            <a:ext cx="1034606" cy="1037088"/>
          </a:xfrm>
          <a:prstGeom prst="rect">
            <a:avLst/>
          </a:prstGeom>
        </p:spPr>
      </p:pic>
    </p:spTree>
    <p:extLst>
      <p:ext uri="{BB962C8B-B14F-4D97-AF65-F5344CB8AC3E}">
        <p14:creationId xmlns:p14="http://schemas.microsoft.com/office/powerpoint/2010/main" val="77317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7FD482-ACCE-8351-D482-C39C5FB12E44}"/>
              </a:ext>
            </a:extLst>
          </p:cNvPr>
          <p:cNvSpPr txBox="1">
            <a:spLocks noGrp="1" noRot="1" noMove="1" noResize="1" noEditPoints="1" noAdjustHandles="1" noChangeArrowheads="1" noChangeShapeType="1"/>
          </p:cNvSpPr>
          <p:nvPr/>
        </p:nvSpPr>
        <p:spPr>
          <a:xfrm>
            <a:off x="670495" y="6086475"/>
            <a:ext cx="1983235"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News</a:t>
            </a:r>
            <a:r>
              <a:rPr lang="en-GB" sz="2800" b="1">
                <a:solidFill>
                  <a:srgbClr val="EE2A24"/>
                </a:solidFill>
                <a:latin typeface="Arial" panose="020B0604020202020204" pitchFamily="34" charset="0"/>
                <a:cs typeface="Arial" panose="020B0604020202020204" pitchFamily="34" charset="0"/>
              </a:rPr>
              <a:t>think</a:t>
            </a:r>
          </a:p>
        </p:txBody>
      </p:sp>
      <p:sp>
        <p:nvSpPr>
          <p:cNvPr id="5" name="TextBox 4">
            <a:extLst>
              <a:ext uri="{FF2B5EF4-FFF2-40B4-BE49-F238E27FC236}">
                <a16:creationId xmlns:a16="http://schemas.microsoft.com/office/drawing/2014/main" id="{F6C0FB26-CE3B-1DB8-3251-98B3C6D8A0EC}"/>
              </a:ext>
            </a:extLst>
          </p:cNvPr>
          <p:cNvSpPr txBox="1">
            <a:spLocks noGrp="1" noRot="1" noMove="1" noResize="1" noEditPoints="1" noAdjustHandles="1" noChangeArrowheads="1" noChangeShapeType="1"/>
          </p:cNvSpPr>
          <p:nvPr/>
        </p:nvSpPr>
        <p:spPr>
          <a:xfrm rot="16200000">
            <a:off x="10993914"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pic>
        <p:nvPicPr>
          <p:cNvPr id="2" name="Picture 2" descr="An image depicting London during a heatwave.">
            <a:extLst>
              <a:ext uri="{FF2B5EF4-FFF2-40B4-BE49-F238E27FC236}">
                <a16:creationId xmlns:a16="http://schemas.microsoft.com/office/drawing/2014/main" id="{B8906241-6BB6-0E45-ADD1-5BA2338BB6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78"/>
          <a:stretch/>
        </p:blipFill>
        <p:spPr bwMode="auto">
          <a:xfrm>
            <a:off x="4837118" y="758716"/>
            <a:ext cx="3089414" cy="50023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nternational Federation of Red Cross (IFRC) volunteers establishing an emergency water supply in Peru.">
            <a:extLst>
              <a:ext uri="{FF2B5EF4-FFF2-40B4-BE49-F238E27FC236}">
                <a16:creationId xmlns:a16="http://schemas.microsoft.com/office/drawing/2014/main" id="{CB376769-7F72-4A42-6C60-FF2193AEC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642" y="758716"/>
            <a:ext cx="3323369" cy="500236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DE68A15E-A356-BC11-A78B-0DF72F4192E0}"/>
              </a:ext>
            </a:extLst>
          </p:cNvPr>
          <p:cNvSpPr txBox="1">
            <a:spLocks noGrp="1"/>
          </p:cNvSpPr>
          <p:nvPr>
            <p:ph type="title" idx="4294967295"/>
          </p:nvPr>
        </p:nvSpPr>
        <p:spPr>
          <a:xfrm>
            <a:off x="1090904" y="800333"/>
            <a:ext cx="3453465" cy="4893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Feel: </a:t>
            </a:r>
            <a:r>
              <a:rPr kumimoji="0" lang="en-US" sz="2400" b="0" i="0" u="none" strike="noStrike" kern="1200" cap="none" spc="0" normalizeH="0" baseline="0" noProof="0">
                <a:ln>
                  <a:noFill/>
                </a:ln>
                <a:solidFill>
                  <a:schemeClr val="tx1"/>
                </a:solidFill>
                <a:effectLst/>
                <a:uLnTx/>
                <a:uFillTx/>
                <a:latin typeface="+mn-lt"/>
                <a:ea typeface="+mn-ea"/>
                <a:cs typeface="+mn-cs"/>
              </a:rPr>
              <a:t> </a:t>
            </a: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How might people be emotionally affected during a heatwave?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How might those suffering in a heatwave be helped and by whom?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How could communities prepare for and cope with heatwaves?</a:t>
            </a: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DEDCE0CF-F23B-16E4-9290-3C2CD4A18A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464" y="758716"/>
            <a:ext cx="1034606" cy="1037088"/>
          </a:xfrm>
          <a:prstGeom prst="rect">
            <a:avLst/>
          </a:prstGeom>
        </p:spPr>
      </p:pic>
    </p:spTree>
    <p:extLst>
      <p:ext uri="{BB962C8B-B14F-4D97-AF65-F5344CB8AC3E}">
        <p14:creationId xmlns:p14="http://schemas.microsoft.com/office/powerpoint/2010/main" val="24775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DE083-ABBF-BD5B-2E13-DA24F4AA1EED}"/>
              </a:ext>
            </a:extLst>
          </p:cNvPr>
          <p:cNvSpPr txBox="1"/>
          <p:nvPr/>
        </p:nvSpPr>
        <p:spPr>
          <a:xfrm>
            <a:off x="2249105" y="1264644"/>
            <a:ext cx="8705188" cy="1828706"/>
          </a:xfrm>
          <a:prstGeom prst="rect">
            <a:avLst/>
          </a:prstGeom>
          <a:noFill/>
        </p:spPr>
        <p:txBody>
          <a:bodyPr wrap="square">
            <a:spAutoFit/>
          </a:bodyPr>
          <a:lstStyle/>
          <a:p>
            <a:pPr marL="9049" marR="10953">
              <a:spcBef>
                <a:spcPts val="75"/>
              </a:spcBef>
            </a:pPr>
            <a:r>
              <a:rPr lang="en-US" sz="2800">
                <a:latin typeface="Arial" panose="020B0604020202020204" pitchFamily="34" charset="0"/>
                <a:cs typeface="Arial" panose="020B0604020202020204" pitchFamily="34" charset="0"/>
              </a:rPr>
              <a:t>If a heatwave were to happen next week, which of the following would concern you most? </a:t>
            </a:r>
          </a:p>
          <a:p>
            <a:pPr marL="9049" marR="10953">
              <a:spcBef>
                <a:spcPts val="75"/>
              </a:spcBef>
            </a:pPr>
            <a:r>
              <a:rPr lang="en-US" sz="2800">
                <a:latin typeface="Arial" panose="020B0604020202020204" pitchFamily="34" charset="0"/>
                <a:cs typeface="Arial" panose="020B0604020202020204" pitchFamily="34" charset="0"/>
              </a:rPr>
              <a:t>Give each a score out of 10, with 10 being the most concerning and 1 being the least. </a:t>
            </a:r>
          </a:p>
        </p:txBody>
      </p:sp>
      <p:pic>
        <p:nvPicPr>
          <p:cNvPr id="6146" name="Picture 2">
            <a:extLst>
              <a:ext uri="{FF2B5EF4-FFF2-40B4-BE49-F238E27FC236}">
                <a16:creationId xmlns:a16="http://schemas.microsoft.com/office/drawing/2014/main" id="{452E0BED-D63D-D3A9-5BB8-E36B7A99745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1305" y="1556354"/>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32F8A134-716F-293A-DB21-2C4178CE9030}"/>
              </a:ext>
            </a:extLst>
          </p:cNvPr>
          <p:cNvSpPr txBox="1">
            <a:spLocks noGrp="1" noRot="1" noMove="1" noResize="1" noEditPoints="1" noAdjustHandles="1" noChangeArrowheads="1" noChangeShapeType="1"/>
          </p:cNvSpPr>
          <p:nvPr>
            <p:ph type="title" idx="4294967295"/>
          </p:nvPr>
        </p:nvSpPr>
        <p:spPr>
          <a:xfrm>
            <a:off x="670495" y="6086475"/>
            <a:ext cx="198323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News</a:t>
            </a:r>
            <a:r>
              <a:rPr kumimoji="0" lang="en-GB" sz="2800" b="1" i="0" u="none" strike="noStrike" kern="1200" cap="none" spc="0" normalizeH="0" baseline="0" noProof="0">
                <a:ln>
                  <a:noFill/>
                </a:ln>
                <a:solidFill>
                  <a:srgbClr val="EE2A24"/>
                </a:solidFill>
                <a:effectLst/>
                <a:uLnTx/>
                <a:uFillTx/>
                <a:latin typeface="Arial" panose="020B0604020202020204" pitchFamily="34" charset="0"/>
                <a:ea typeface="+mn-ea"/>
                <a:cs typeface="Arial" panose="020B0604020202020204" pitchFamily="34" charset="0"/>
              </a:rPr>
              <a:t>think</a:t>
            </a:r>
          </a:p>
        </p:txBody>
      </p:sp>
      <p:sp>
        <p:nvSpPr>
          <p:cNvPr id="9" name="TextBox 8">
            <a:extLst>
              <a:ext uri="{FF2B5EF4-FFF2-40B4-BE49-F238E27FC236}">
                <a16:creationId xmlns:a16="http://schemas.microsoft.com/office/drawing/2014/main" id="{B1589137-9DB0-E7EE-D96B-4363C6C2EFC0}"/>
              </a:ext>
            </a:extLst>
          </p:cNvPr>
          <p:cNvSpPr txBox="1">
            <a:spLocks noGrp="1" noRot="1" noMove="1" noResize="1" noEditPoints="1" noAdjustHandles="1" noChangeArrowheads="1" noChangeShapeType="1"/>
          </p:cNvSpPr>
          <p:nvPr/>
        </p:nvSpPr>
        <p:spPr>
          <a:xfrm rot="16200000">
            <a:off x="10993916"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sp>
        <p:nvSpPr>
          <p:cNvPr id="2" name="TextBox 1">
            <a:extLst>
              <a:ext uri="{FF2B5EF4-FFF2-40B4-BE49-F238E27FC236}">
                <a16:creationId xmlns:a16="http://schemas.microsoft.com/office/drawing/2014/main" id="{D2AFA777-0116-4DDD-5313-560DB7494DFE}"/>
              </a:ext>
            </a:extLst>
          </p:cNvPr>
          <p:cNvSpPr txBox="1"/>
          <p:nvPr/>
        </p:nvSpPr>
        <p:spPr>
          <a:xfrm>
            <a:off x="1055304" y="3485764"/>
            <a:ext cx="9714295" cy="1569660"/>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Your physical and mental health                                              	/10</a:t>
            </a:r>
          </a:p>
          <a:p>
            <a:r>
              <a:rPr lang="en-US" sz="2400">
                <a:latin typeface="Arial" panose="020B0604020202020204" pitchFamily="34" charset="0"/>
                <a:cs typeface="Arial" panose="020B0604020202020204" pitchFamily="34" charset="0"/>
              </a:rPr>
              <a:t>Your loved ones' physical and mental health                           /10</a:t>
            </a:r>
          </a:p>
          <a:p>
            <a:r>
              <a:rPr lang="en-US" sz="2400">
                <a:latin typeface="Arial" panose="020B0604020202020204" pitchFamily="34" charset="0"/>
                <a:cs typeface="Arial" panose="020B0604020202020204" pitchFamily="34" charset="0"/>
              </a:rPr>
              <a:t>Disruption to the phone and transport networks                  	/10</a:t>
            </a:r>
          </a:p>
          <a:p>
            <a:r>
              <a:rPr lang="en-US" sz="2400">
                <a:latin typeface="Arial" panose="020B0604020202020204" pitchFamily="34" charset="0"/>
                <a:cs typeface="Arial" panose="020B0604020202020204" pitchFamily="34" charset="0"/>
              </a:rPr>
              <a:t>A shortage of water                                                                   /10</a:t>
            </a: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87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DE083-ABBF-BD5B-2E13-DA24F4AA1EED}"/>
              </a:ext>
            </a:extLst>
          </p:cNvPr>
          <p:cNvSpPr txBox="1"/>
          <p:nvPr/>
        </p:nvSpPr>
        <p:spPr>
          <a:xfrm>
            <a:off x="2379998" y="2468851"/>
            <a:ext cx="8705188" cy="1384995"/>
          </a:xfrm>
          <a:prstGeom prst="rect">
            <a:avLst/>
          </a:prstGeom>
          <a:noFill/>
        </p:spPr>
        <p:txBody>
          <a:bodyPr wrap="square" lIns="91440" tIns="45720" rIns="91440" bIns="45720" anchor="t">
            <a:spAutoFit/>
          </a:bodyPr>
          <a:lstStyle/>
          <a:p>
            <a:pPr marL="8890" marR="10795">
              <a:spcBef>
                <a:spcPts val="75"/>
              </a:spcBef>
            </a:pPr>
            <a:r>
              <a:rPr lang="en-US" sz="2800">
                <a:latin typeface="Arial" panose="020B0604020202020204" pitchFamily="34" charset="0"/>
                <a:cs typeface="Arial" panose="020B0604020202020204" pitchFamily="34" charset="0"/>
              </a:rPr>
              <a:t>Based on the scores you have given, create a five-point plan on how you would </a:t>
            </a:r>
            <a:r>
              <a:rPr lang="en-US" sz="2800">
                <a:solidFill>
                  <a:srgbClr val="EE2A24"/>
                </a:solidFill>
                <a:latin typeface="Arial" panose="020B0604020202020204" pitchFamily="34" charset="0"/>
                <a:cs typeface="Arial" panose="020B0604020202020204" pitchFamily="34" charset="0"/>
              </a:rPr>
              <a:t>prepare</a:t>
            </a:r>
            <a:r>
              <a:rPr lang="en-US" sz="2800">
                <a:latin typeface="Arial" panose="020B0604020202020204" pitchFamily="34" charset="0"/>
                <a:cs typeface="Arial" panose="020B0604020202020204" pitchFamily="34" charset="0"/>
              </a:rPr>
              <a:t> for an upcoming heatwave.</a:t>
            </a:r>
          </a:p>
        </p:txBody>
      </p:sp>
      <p:sp>
        <p:nvSpPr>
          <p:cNvPr id="8" name="Title 7">
            <a:extLst>
              <a:ext uri="{FF2B5EF4-FFF2-40B4-BE49-F238E27FC236}">
                <a16:creationId xmlns:a16="http://schemas.microsoft.com/office/drawing/2014/main" id="{32F8A134-716F-293A-DB21-2C4178CE9030}"/>
              </a:ext>
            </a:extLst>
          </p:cNvPr>
          <p:cNvSpPr txBox="1">
            <a:spLocks noGrp="1" noRot="1" noMove="1" noResize="1" noEditPoints="1" noAdjustHandles="1" noChangeArrowheads="1" noChangeShapeType="1"/>
          </p:cNvSpPr>
          <p:nvPr>
            <p:ph type="title" idx="4294967295"/>
          </p:nvPr>
        </p:nvSpPr>
        <p:spPr>
          <a:xfrm>
            <a:off x="670495" y="6086475"/>
            <a:ext cx="198323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News</a:t>
            </a:r>
            <a:r>
              <a:rPr kumimoji="0" lang="en-GB" sz="2800" b="1" i="0" u="none" strike="noStrike" kern="1200" cap="none" spc="0" normalizeH="0" baseline="0" noProof="0">
                <a:ln>
                  <a:noFill/>
                </a:ln>
                <a:solidFill>
                  <a:srgbClr val="EE2A24"/>
                </a:solidFill>
                <a:effectLst/>
                <a:uLnTx/>
                <a:uFillTx/>
                <a:latin typeface="Arial" panose="020B0604020202020204" pitchFamily="34" charset="0"/>
                <a:ea typeface="+mn-ea"/>
                <a:cs typeface="Arial" panose="020B0604020202020204" pitchFamily="34" charset="0"/>
              </a:rPr>
              <a:t>think</a:t>
            </a:r>
          </a:p>
        </p:txBody>
      </p:sp>
      <p:sp>
        <p:nvSpPr>
          <p:cNvPr id="9" name="TextBox 8">
            <a:extLst>
              <a:ext uri="{FF2B5EF4-FFF2-40B4-BE49-F238E27FC236}">
                <a16:creationId xmlns:a16="http://schemas.microsoft.com/office/drawing/2014/main" id="{B1589137-9DB0-E7EE-D96B-4363C6C2EFC0}"/>
              </a:ext>
            </a:extLst>
          </p:cNvPr>
          <p:cNvSpPr txBox="1">
            <a:spLocks noGrp="1" noRot="1" noMove="1" noResize="1" noEditPoints="1" noAdjustHandles="1" noChangeArrowheads="1" noChangeShapeType="1"/>
          </p:cNvSpPr>
          <p:nvPr/>
        </p:nvSpPr>
        <p:spPr>
          <a:xfrm rot="16200000">
            <a:off x="10993916"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pic>
        <p:nvPicPr>
          <p:cNvPr id="4" name="Picture 3" descr="Icon&#10;&#10;Description automatically generated">
            <a:extLst>
              <a:ext uri="{FF2B5EF4-FFF2-40B4-BE49-F238E27FC236}">
                <a16:creationId xmlns:a16="http://schemas.microsoft.com/office/drawing/2014/main" id="{E2E14889-4278-85E8-E9C8-8AAD9D605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28725" y="2468851"/>
            <a:ext cx="1451273" cy="1447801"/>
          </a:xfrm>
          <a:prstGeom prst="rect">
            <a:avLst/>
          </a:prstGeom>
          <a:solidFill>
            <a:schemeClr val="bg1"/>
          </a:solidFill>
        </p:spPr>
      </p:pic>
    </p:spTree>
    <p:extLst>
      <p:ext uri="{BB962C8B-B14F-4D97-AF65-F5344CB8AC3E}">
        <p14:creationId xmlns:p14="http://schemas.microsoft.com/office/powerpoint/2010/main" val="39691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DE083-ABBF-BD5B-2E13-DA24F4AA1EED}"/>
              </a:ext>
            </a:extLst>
          </p:cNvPr>
          <p:cNvSpPr txBox="1"/>
          <p:nvPr/>
        </p:nvSpPr>
        <p:spPr>
          <a:xfrm>
            <a:off x="2379998" y="1625655"/>
            <a:ext cx="8705188" cy="3134191"/>
          </a:xfrm>
          <a:prstGeom prst="rect">
            <a:avLst/>
          </a:prstGeom>
          <a:noFill/>
        </p:spPr>
        <p:txBody>
          <a:bodyPr wrap="square">
            <a:spAutoFit/>
          </a:bodyPr>
          <a:lstStyle/>
          <a:p>
            <a:pPr marL="466249" marR="10953" indent="-457200">
              <a:spcBef>
                <a:spcPts val="75"/>
              </a:spcBef>
              <a:buFont typeface="Arial" panose="020B0604020202020204" pitchFamily="34" charset="0"/>
              <a:buChar char="•"/>
            </a:pPr>
            <a:r>
              <a:rPr lang="en-US" sz="2800">
                <a:latin typeface="Arial" panose="020B0604020202020204" pitchFamily="34" charset="0"/>
                <a:cs typeface="Arial" panose="020B0604020202020204" pitchFamily="34" charset="0"/>
              </a:rPr>
              <a:t>Why might other people’s plans be different from yours? </a:t>
            </a:r>
          </a:p>
          <a:p>
            <a:pPr marL="466249" marR="10953" indent="-457200">
              <a:spcBef>
                <a:spcPts val="75"/>
              </a:spcBef>
              <a:buFont typeface="Arial" panose="020B0604020202020204" pitchFamily="34" charset="0"/>
              <a:buChar char="•"/>
            </a:pPr>
            <a:r>
              <a:rPr lang="en-US" sz="2800">
                <a:latin typeface="Arial" panose="020B0604020202020204" pitchFamily="34" charset="0"/>
                <a:cs typeface="Arial" panose="020B0604020202020204" pitchFamily="34" charset="0"/>
              </a:rPr>
              <a:t>Do you think the increased risk posed by more frequent and hotter heatwaves is the same all over the world? </a:t>
            </a:r>
          </a:p>
          <a:p>
            <a:pPr marL="466249" marR="10953" indent="-457200">
              <a:spcBef>
                <a:spcPts val="75"/>
              </a:spcBef>
              <a:buFont typeface="Arial" panose="020B0604020202020204" pitchFamily="34" charset="0"/>
              <a:buChar char="•"/>
            </a:pPr>
            <a:r>
              <a:rPr lang="en-US" sz="2800">
                <a:latin typeface="Arial" panose="020B0604020202020204" pitchFamily="34" charset="0"/>
                <a:cs typeface="Arial" panose="020B0604020202020204" pitchFamily="34" charset="0"/>
              </a:rPr>
              <a:t>Are some parts of the world more at risk than others? Why might this be?</a:t>
            </a:r>
          </a:p>
        </p:txBody>
      </p:sp>
      <p:sp>
        <p:nvSpPr>
          <p:cNvPr id="8" name="Title 7">
            <a:extLst>
              <a:ext uri="{FF2B5EF4-FFF2-40B4-BE49-F238E27FC236}">
                <a16:creationId xmlns:a16="http://schemas.microsoft.com/office/drawing/2014/main" id="{32F8A134-716F-293A-DB21-2C4178CE9030}"/>
              </a:ext>
            </a:extLst>
          </p:cNvPr>
          <p:cNvSpPr txBox="1">
            <a:spLocks noGrp="1" noRot="1" noMove="1" noResize="1" noEditPoints="1" noAdjustHandles="1" noChangeArrowheads="1" noChangeShapeType="1"/>
          </p:cNvSpPr>
          <p:nvPr>
            <p:ph type="title" idx="4294967295"/>
          </p:nvPr>
        </p:nvSpPr>
        <p:spPr>
          <a:xfrm>
            <a:off x="670495" y="6086475"/>
            <a:ext cx="198323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News</a:t>
            </a:r>
            <a:r>
              <a:rPr kumimoji="0" lang="en-GB" sz="2800" b="1" i="0" u="none" strike="noStrike" kern="1200" cap="none" spc="0" normalizeH="0" baseline="0" noProof="0">
                <a:ln>
                  <a:noFill/>
                </a:ln>
                <a:solidFill>
                  <a:srgbClr val="EE2A24"/>
                </a:solidFill>
                <a:effectLst/>
                <a:uLnTx/>
                <a:uFillTx/>
                <a:latin typeface="Arial" panose="020B0604020202020204" pitchFamily="34" charset="0"/>
                <a:ea typeface="+mn-ea"/>
                <a:cs typeface="Arial" panose="020B0604020202020204" pitchFamily="34" charset="0"/>
              </a:rPr>
              <a:t>think</a:t>
            </a:r>
          </a:p>
        </p:txBody>
      </p:sp>
      <p:sp>
        <p:nvSpPr>
          <p:cNvPr id="9" name="TextBox 8">
            <a:extLst>
              <a:ext uri="{FF2B5EF4-FFF2-40B4-BE49-F238E27FC236}">
                <a16:creationId xmlns:a16="http://schemas.microsoft.com/office/drawing/2014/main" id="{B1589137-9DB0-E7EE-D96B-4363C6C2EFC0}"/>
              </a:ext>
            </a:extLst>
          </p:cNvPr>
          <p:cNvSpPr txBox="1">
            <a:spLocks noGrp="1" noRot="1" noMove="1" noResize="1" noEditPoints="1" noAdjustHandles="1" noChangeArrowheads="1" noChangeShapeType="1"/>
          </p:cNvSpPr>
          <p:nvPr/>
        </p:nvSpPr>
        <p:spPr>
          <a:xfrm rot="16200000">
            <a:off x="10993916"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pic>
        <p:nvPicPr>
          <p:cNvPr id="4" name="Picture 3" descr="Icon&#10;&#10;Description automatically generated">
            <a:extLst>
              <a:ext uri="{FF2B5EF4-FFF2-40B4-BE49-F238E27FC236}">
                <a16:creationId xmlns:a16="http://schemas.microsoft.com/office/drawing/2014/main" id="{E2E14889-4278-85E8-E9C8-8AAD9D605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6475" y="2303751"/>
            <a:ext cx="1451273" cy="1447801"/>
          </a:xfrm>
          <a:prstGeom prst="rect">
            <a:avLst/>
          </a:prstGeom>
          <a:solidFill>
            <a:schemeClr val="bg1"/>
          </a:solidFill>
        </p:spPr>
      </p:pic>
    </p:spTree>
    <p:extLst>
      <p:ext uri="{BB962C8B-B14F-4D97-AF65-F5344CB8AC3E}">
        <p14:creationId xmlns:p14="http://schemas.microsoft.com/office/powerpoint/2010/main" val="225779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DE083-ABBF-BD5B-2E13-DA24F4AA1EED}"/>
              </a:ext>
            </a:extLst>
          </p:cNvPr>
          <p:cNvSpPr txBox="1"/>
          <p:nvPr/>
        </p:nvSpPr>
        <p:spPr>
          <a:xfrm>
            <a:off x="2008892" y="1310758"/>
            <a:ext cx="8945401" cy="1938992"/>
          </a:xfrm>
          <a:prstGeom prst="rect">
            <a:avLst/>
          </a:prstGeom>
          <a:noFill/>
        </p:spPr>
        <p:txBody>
          <a:bodyPr wrap="square" lIns="91440" tIns="45720" rIns="91440" bIns="45720" anchor="t">
            <a:spAutoFit/>
          </a:bodyPr>
          <a:lstStyle/>
          <a:p>
            <a:pPr algn="ctr"/>
            <a:r>
              <a:rPr lang="en-GB" sz="4000" b="0" i="0" u="none" strike="noStrike" dirty="0">
                <a:solidFill>
                  <a:srgbClr val="000000"/>
                </a:solidFill>
                <a:effectLst/>
                <a:latin typeface="Arial"/>
                <a:cs typeface="Arial"/>
              </a:rPr>
              <a:t>“</a:t>
            </a:r>
            <a:r>
              <a:rPr lang="en-GB" sz="4000" dirty="0">
                <a:solidFill>
                  <a:srgbClr val="404040"/>
                </a:solidFill>
                <a:effectLst/>
                <a:latin typeface="Arial"/>
                <a:ea typeface="Roboto"/>
                <a:cs typeface="Arial"/>
              </a:rPr>
              <a:t>The impact on people’s physical health is the most significant and </a:t>
            </a:r>
            <a:r>
              <a:rPr lang="en-GB" sz="4000" dirty="0">
                <a:solidFill>
                  <a:srgbClr val="404040"/>
                </a:solidFill>
                <a:latin typeface="Arial"/>
                <a:ea typeface="Roboto"/>
                <a:cs typeface="Arial"/>
              </a:rPr>
              <a:t>worrying </a:t>
            </a:r>
            <a:r>
              <a:rPr lang="en-GB" sz="4000" dirty="0">
                <a:solidFill>
                  <a:srgbClr val="404040"/>
                </a:solidFill>
                <a:effectLst/>
                <a:latin typeface="Arial"/>
                <a:ea typeface="Roboto"/>
                <a:cs typeface="Arial"/>
              </a:rPr>
              <a:t>aspect of heatwaves.</a:t>
            </a:r>
            <a:r>
              <a:rPr lang="en-GB" sz="4000" b="0" i="0" u="none" strike="noStrike" dirty="0">
                <a:solidFill>
                  <a:srgbClr val="000000"/>
                </a:solidFill>
                <a:effectLst/>
                <a:latin typeface="Arial"/>
                <a:cs typeface="Arial"/>
              </a:rPr>
              <a:t>”</a:t>
            </a:r>
            <a:endParaRPr lang="en-GB" sz="4000" dirty="0">
              <a:latin typeface="Arial"/>
              <a:cs typeface="Arial"/>
            </a:endParaRPr>
          </a:p>
        </p:txBody>
      </p:sp>
      <p:pic>
        <p:nvPicPr>
          <p:cNvPr id="6146" name="Picture 2">
            <a:extLst>
              <a:ext uri="{FF2B5EF4-FFF2-40B4-BE49-F238E27FC236}">
                <a16:creationId xmlns:a16="http://schemas.microsoft.com/office/drawing/2014/main" id="{452E0BED-D63D-D3A9-5BB8-E36B7A99745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1305" y="1556354"/>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FE11B88B-CBDA-77B9-FB15-9F886FE97CC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61014" y="2018614"/>
            <a:ext cx="4905375" cy="46196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14BEADC7-8C56-7988-12FF-E16236FD6823}"/>
              </a:ext>
            </a:extLst>
          </p:cNvPr>
          <p:cNvSpPr>
            <a:spLocks noGrp="1" noRot="1" noMove="1" noResize="1" noEditPoints="1" noAdjustHandles="1" noChangeArrowheads="1" noChangeShapeType="1"/>
          </p:cNvSpPr>
          <p:nvPr/>
        </p:nvSpPr>
        <p:spPr>
          <a:xfrm>
            <a:off x="1900237" y="4113817"/>
            <a:ext cx="1838325" cy="619125"/>
          </a:xfrm>
          <a:prstGeom prst="roundRect">
            <a:avLst/>
          </a:prstGeom>
          <a:noFill/>
          <a:ln w="3810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Arial" panose="020B0604020202020204" pitchFamily="34" charset="0"/>
                <a:cs typeface="Arial" panose="020B0604020202020204" pitchFamily="34" charset="0"/>
              </a:rPr>
              <a:t>Agree</a:t>
            </a:r>
            <a:endParaRPr lang="en-GB" sz="2400" b="1">
              <a:solidFill>
                <a:schemeClr val="tx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F9E24F3-F6F9-14E8-EB38-7DD823800D3F}"/>
              </a:ext>
            </a:extLst>
          </p:cNvPr>
          <p:cNvSpPr>
            <a:spLocks noGrp="1" noRot="1" noMove="1" noResize="1" noEditPoints="1" noAdjustHandles="1" noChangeArrowheads="1" noChangeShapeType="1"/>
          </p:cNvSpPr>
          <p:nvPr/>
        </p:nvSpPr>
        <p:spPr>
          <a:xfrm>
            <a:off x="8666389" y="4113817"/>
            <a:ext cx="1838325" cy="619125"/>
          </a:xfrm>
          <a:prstGeom prst="roundRect">
            <a:avLst/>
          </a:prstGeom>
          <a:noFill/>
          <a:ln w="38100">
            <a:solidFill>
              <a:srgbClr val="EE2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Arial" panose="020B0604020202020204" pitchFamily="34" charset="0"/>
                <a:cs typeface="Arial" panose="020B0604020202020204" pitchFamily="34" charset="0"/>
              </a:rPr>
              <a:t>Disagree</a:t>
            </a:r>
            <a:endParaRPr lang="en-GB" sz="2400" b="1">
              <a:solidFill>
                <a:schemeClr val="tx1"/>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32F8A134-716F-293A-DB21-2C4178CE9030}"/>
              </a:ext>
            </a:extLst>
          </p:cNvPr>
          <p:cNvSpPr txBox="1">
            <a:spLocks noGrp="1" noRot="1" noMove="1" noResize="1" noEditPoints="1" noAdjustHandles="1" noChangeArrowheads="1" noChangeShapeType="1"/>
          </p:cNvSpPr>
          <p:nvPr>
            <p:ph type="title" idx="4294967295"/>
          </p:nvPr>
        </p:nvSpPr>
        <p:spPr>
          <a:xfrm>
            <a:off x="670495" y="6086475"/>
            <a:ext cx="1983235"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News</a:t>
            </a:r>
            <a:r>
              <a:rPr kumimoji="0" lang="en-GB" sz="2800" b="1" i="0" u="none" strike="noStrike" kern="1200" cap="none" spc="0" normalizeH="0" baseline="0" noProof="0">
                <a:ln>
                  <a:noFill/>
                </a:ln>
                <a:solidFill>
                  <a:srgbClr val="EE2A24"/>
                </a:solidFill>
                <a:effectLst/>
                <a:uLnTx/>
                <a:uFillTx/>
                <a:latin typeface="Arial" panose="020B0604020202020204" pitchFamily="34" charset="0"/>
                <a:ea typeface="+mn-ea"/>
                <a:cs typeface="Arial" panose="020B0604020202020204" pitchFamily="34" charset="0"/>
              </a:rPr>
              <a:t>think</a:t>
            </a:r>
          </a:p>
        </p:txBody>
      </p:sp>
      <p:sp>
        <p:nvSpPr>
          <p:cNvPr id="9" name="TextBox 8">
            <a:extLst>
              <a:ext uri="{FF2B5EF4-FFF2-40B4-BE49-F238E27FC236}">
                <a16:creationId xmlns:a16="http://schemas.microsoft.com/office/drawing/2014/main" id="{B1589137-9DB0-E7EE-D96B-4363C6C2EFC0}"/>
              </a:ext>
            </a:extLst>
          </p:cNvPr>
          <p:cNvSpPr txBox="1">
            <a:spLocks noGrp="1" noRot="1" noMove="1" noResize="1" noEditPoints="1" noAdjustHandles="1" noChangeArrowheads="1" noChangeShapeType="1"/>
          </p:cNvSpPr>
          <p:nvPr/>
        </p:nvSpPr>
        <p:spPr>
          <a:xfrm rot="16200000">
            <a:off x="10993916" y="1584445"/>
            <a:ext cx="1510350" cy="400110"/>
          </a:xfrm>
          <a:prstGeom prst="rect">
            <a:avLst/>
          </a:prstGeom>
          <a:noFill/>
        </p:spPr>
        <p:txBody>
          <a:bodyPr wrap="none" rtlCol="0">
            <a:spAutoFit/>
          </a:bodyPr>
          <a:lstStyle/>
          <a:p>
            <a:r>
              <a:rPr lang="en-GB" sz="2000" b="1">
                <a:solidFill>
                  <a:srgbClr val="EE2A24"/>
                </a:solidFill>
                <a:latin typeface="Arial" panose="020B0604020202020204" pitchFamily="34" charset="0"/>
                <a:cs typeface="Arial" panose="020B0604020202020204" pitchFamily="34" charset="0"/>
              </a:rPr>
              <a:t>Heatwaves</a:t>
            </a:r>
          </a:p>
        </p:txBody>
      </p:sp>
    </p:spTree>
    <p:extLst>
      <p:ext uri="{BB962C8B-B14F-4D97-AF65-F5344CB8AC3E}">
        <p14:creationId xmlns:p14="http://schemas.microsoft.com/office/powerpoint/2010/main" val="4215830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Assets" ma:contentTypeID="0x0101007A203357742FF248AE2D1DAD86F6C6960059F5F1509B5FE34A9AF2F26B8EEFE3FD00BAC6B23FD386DA4BA6EF194BCCACEC4E" ma:contentTypeVersion="6" ma:contentTypeDescription="The resources used to make community Education " ma:contentTypeScope="" ma:versionID="98367792b13ebee1f117c11231dc3785">
  <xsd:schema xmlns:xsd="http://www.w3.org/2001/XMLSchema" xmlns:xs="http://www.w3.org/2001/XMLSchema" xmlns:p="http://schemas.microsoft.com/office/2006/metadata/properties" xmlns:ns2="71b2ca4f-545d-4566-a037-99a475aa59e9" xmlns:ns3="7aff5d3a-ac69-412e-8e86-2dc83d63a9de" targetNamespace="http://schemas.microsoft.com/office/2006/metadata/properties" ma:root="true" ma:fieldsID="dd35040570c4762f6c2fc6d754e032d3" ns2:_="" ns3:_="">
    <xsd:import namespace="71b2ca4f-545d-4566-a037-99a475aa59e9"/>
    <xsd:import namespace="7aff5d3a-ac69-412e-8e86-2dc83d63a9de"/>
    <xsd:element name="properties">
      <xsd:complexType>
        <xsd:sequence>
          <xsd:element name="documentManagement">
            <xsd:complexType>
              <xsd:all>
                <xsd:element ref="ns2:b5bd0e747d9243cdba6014139b7d7e8a" minOccurs="0"/>
                <xsd:element ref="ns2:TaxCatchAll" minOccurs="0"/>
                <xsd:element ref="ns2:TaxCatchAllLabel" minOccurs="0"/>
                <xsd:element ref="ns2:Disposal_x0020_Date" minOccurs="0"/>
                <xsd:element ref="ns2:Trigger_x0020_Date" minOccurs="0"/>
                <xsd:element ref="ns3:Misc_x002e_"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b2ca4f-545d-4566-a037-99a475aa59e9" elementFormDefault="qualified">
    <xsd:import namespace="http://schemas.microsoft.com/office/2006/documentManagement/types"/>
    <xsd:import namespace="http://schemas.microsoft.com/office/infopath/2007/PartnerControls"/>
    <xsd:element name="b5bd0e747d9243cdba6014139b7d7e8a" ma:index="8" nillable="true" ma:taxonomy="true" ma:internalName="b5bd0e747d9243cdba6014139b7d7e8a" ma:taxonomyFieldName="BRC_x002d_Classification" ma:displayName="BRC-Classification" ma:default="" ma:fieldId="{b5bd0e74-7d92-43cd-ba60-14139b7d7e8a}" ma:sspId="15167c16-a890-4d0e-8066-19c144e748d9" ma:termSetId="d25c6ded-22da-4cd0-bdd9-00471a82405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8c83fd2a-b779-4e0a-a6fb-926dc665f8d5}" ma:internalName="TaxCatchAll" ma:showField="CatchAllData" ma:web="097b2218-eb8c-44f0-b50d-d57756f492c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c83fd2a-b779-4e0a-a6fb-926dc665f8d5}" ma:internalName="TaxCatchAllLabel" ma:readOnly="true" ma:showField="CatchAllDataLabel" ma:web="097b2218-eb8c-44f0-b50d-d57756f492cd">
      <xsd:complexType>
        <xsd:complexContent>
          <xsd:extension base="dms:MultiChoiceLookup">
            <xsd:sequence>
              <xsd:element name="Value" type="dms:Lookup" maxOccurs="unbounded" minOccurs="0" nillable="true"/>
            </xsd:sequence>
          </xsd:extension>
        </xsd:complexContent>
      </xsd:complexType>
    </xsd:element>
    <xsd:element name="Disposal_x0020_Date" ma:index="12" nillable="true" ma:displayName="Disposal-Date" ma:description="DO NOT EDIT. This field is calculated based on trigger date or modified date" ma:format="DateOnly" ma:internalName="Disposal_x0020_Date">
      <xsd:simpleType>
        <xsd:restriction base="dms:DateTime"/>
      </xsd:simpleType>
    </xsd:element>
    <xsd:element name="Trigger_x0020_Date" ma:index="13" nillable="true" ma:displayName="Trigger-Date" ma:description="Populate this field with the date of the event or action from which disposal will be calculated.&#10;If left blank last modified date will be used" ma:format="DateOnly" ma:internalName="Trigger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aff5d3a-ac69-412e-8e86-2dc83d63a9de" elementFormDefault="qualified">
    <xsd:import namespace="http://schemas.microsoft.com/office/2006/documentManagement/types"/>
    <xsd:import namespace="http://schemas.microsoft.com/office/infopath/2007/PartnerControls"/>
    <xsd:element name="Misc_x002e_" ma:index="14" nillable="true" ma:displayName="Misc. " ma:description="After the file has been tagged under Topic and Project, this column is for any further description to be added. Please avoid acronyms where possible. " ma:format="Dropdown" ma:internalName="Misc_x002e_">
      <xsd:complexType>
        <xsd:complexContent>
          <xsd:extension base="dms:MultiChoice">
            <xsd:sequence>
              <xsd:element name="Value" maxOccurs="unbounded" minOccurs="0" nillable="true">
                <xsd:simpleType>
                  <xsd:restriction base="dms:Choice">
                    <xsd:enumeration value="Business Case"/>
                    <xsd:enumeration value="-Covid-19"/>
                    <xsd:enumeration value="-Comms Plans"/>
                    <xsd:enumeration value="-Creative"/>
                    <xsd:enumeration value="-Direct Delivery"/>
                    <xsd:enumeration value="-Discrimination"/>
                    <xsd:enumeration value="-Diversity"/>
                    <xsd:enumeration value="-Evaluation"/>
                    <xsd:enumeration value="-GDPR"/>
                    <xsd:enumeration value="-Guidance"/>
                    <xsd:enumeration value="-Induction"/>
                    <xsd:enumeration value="-Minutes"/>
                    <xsd:enumeration value="-Partnerships"/>
                    <xsd:enumeration value="-Printed Pack"/>
                    <xsd:enumeration value="-Retrospective"/>
                    <xsd:enumeration value="-Analysis"/>
                    <xsd:enumeration value="-21 Day Challenge"/>
                    <xsd:enumeration value="-Bookings"/>
                    <xsd:enumeration value="-Competitor Landscape"/>
                    <xsd:enumeration value="-Advocacy"/>
                    <xsd:enumeration value="-Style Guide"/>
                    <xsd:enumeration value="-Engagement"/>
                    <xsd:enumeration value="-Impact Assessment"/>
                    <xsd:enumeration value="-Evidence"/>
                    <xsd:enumeration value="-Kick-off"/>
                    <xsd:enumeration value="-Forms"/>
                    <xsd:enumeration value="-Kids Kits Cards"/>
                    <xsd:enumeration value="-Icons"/>
                    <xsd:enumeration value="-Intern"/>
                    <xsd:enumeration value="-Introduction"/>
                    <xsd:enumeration value="-July 2020 survey"/>
                    <xsd:enumeration value="-Lunch and Learn"/>
                    <xsd:enumeration value="-Visuals and Artwork"/>
                    <xsd:enumeration value="-Pilot"/>
                    <xsd:enumeration value="-Primary School"/>
                    <xsd:enumeration value="-Project Board"/>
                    <xsd:enumeration value="-React"/>
                    <xsd:enumeration value="-Recover"/>
                    <xsd:enumeration value="-Reflect"/>
                    <xsd:enumeration value="-Reporting"/>
                    <xsd:enumeration value="-Risk Assessments"/>
                    <xsd:enumeration value="-Secondary School"/>
                    <xsd:enumeration value="-Skill Guide"/>
                    <xsd:enumeration value="-Comms"/>
                    <xsd:enumeration value="-Content"/>
                    <xsd:enumeration value="-Other"/>
                    <xsd:enumeration value="-Welsh Language"/>
                    <xsd:enumeration value="-Sticker"/>
                    <xsd:enumeration value="-Minutes"/>
                    <xsd:enumeration value="-Template"/>
                    <xsd:enumeration value="-User Workshop"/>
                    <xsd:enumeration value="-Project Management"/>
                    <xsd:enumeration value="-Baby and Child"/>
                    <xsd:enumeration value="-E-mails"/>
                    <xsd:enumeration value="-Photos"/>
                    <xsd:enumeration value="-Video"/>
                    <xsd:enumeration value="Leaflet"/>
                  </xsd:restriction>
                </xsd:simpleType>
              </xsd:element>
            </xsd:sequence>
          </xsd:extension>
        </xsd:complexContent>
      </xsd:complexType>
    </xsd:element>
    <xsd:element name="lcf76f155ced4ddcb4097134ff3c332f" ma:index="15"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Misc_x002e_ xmlns="7aff5d3a-ac69-412e-8e86-2dc83d63a9de" xsi:nil="true"/>
    <lcf76f155ced4ddcb4097134ff3c332f xmlns="7aff5d3a-ac69-412e-8e86-2dc83d63a9de" xsi:nil="true"/>
    <TaxCatchAll xmlns="71b2ca4f-545d-4566-a037-99a475aa59e9" xsi:nil="true"/>
    <Disposal_x0020_Date xmlns="71b2ca4f-545d-4566-a037-99a475aa59e9" xsi:nil="true"/>
    <Trigger_x0020_Date xmlns="71b2ca4f-545d-4566-a037-99a475aa59e9" xsi:nil="true"/>
    <b5bd0e747d9243cdba6014139b7d7e8a xmlns="71b2ca4f-545d-4566-a037-99a475aa59e9">
      <Terms xmlns="http://schemas.microsoft.com/office/infopath/2007/PartnerControls"/>
    </b5bd0e747d9243cdba6014139b7d7e8a>
  </documentManagement>
</p:properties>
</file>

<file path=customXml/item5.xml><?xml version="1.0" encoding="utf-8"?>
<?mso-contentType ?>
<SharedContentType xmlns="Microsoft.SharePoint.Taxonomy.ContentTypeSync" SourceId="15167c16-a890-4d0e-8066-19c144e748d9" ContentTypeId="0x0101007A203357742FF248AE2D1DAD86F6C696" PreviousValue="false"/>
</file>

<file path=customXml/itemProps1.xml><?xml version="1.0" encoding="utf-8"?>
<ds:datastoreItem xmlns:ds="http://schemas.openxmlformats.org/officeDocument/2006/customXml" ds:itemID="{C191D437-F0DB-4918-B5B5-C2DCCDABB188}">
  <ds:schemaRefs>
    <ds:schemaRef ds:uri="http://schemas.microsoft.com/sharepoint/v3/contenttype/forms"/>
  </ds:schemaRefs>
</ds:datastoreItem>
</file>

<file path=customXml/itemProps2.xml><?xml version="1.0" encoding="utf-8"?>
<ds:datastoreItem xmlns:ds="http://schemas.openxmlformats.org/officeDocument/2006/customXml" ds:itemID="{EE59A098-B6AA-4315-9383-3CE917FEBBAA}">
  <ds:schemaRefs>
    <ds:schemaRef ds:uri="http://schemas.microsoft.com/office/2006/metadata/customXsn"/>
  </ds:schemaRefs>
</ds:datastoreItem>
</file>

<file path=customXml/itemProps3.xml><?xml version="1.0" encoding="utf-8"?>
<ds:datastoreItem xmlns:ds="http://schemas.openxmlformats.org/officeDocument/2006/customXml" ds:itemID="{03C17895-3E0E-4152-A2B2-AFD81A9B96A0}">
  <ds:schemaRefs>
    <ds:schemaRef ds:uri="71b2ca4f-545d-4566-a037-99a475aa59e9"/>
    <ds:schemaRef ds:uri="7aff5d3a-ac69-412e-8e86-2dc83d63a9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1C009AE5-AE3D-4072-A4ED-F221FEA7A0CC}">
  <ds:schemaRefs>
    <ds:schemaRef ds:uri="71b2ca4f-545d-4566-a037-99a475aa59e9"/>
    <ds:schemaRef ds:uri="7aff5d3a-ac69-412e-8e86-2dc83d63a9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56E763AC-6894-42C7-A645-7F610649717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1971</Words>
  <Application>Microsoft Office PowerPoint</Application>
  <PresentationFormat>Widescreen</PresentationFormat>
  <Paragraphs>142</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Office Theme 2013 - 2022</vt:lpstr>
      <vt:lpstr>Newsthink.</vt:lpstr>
      <vt:lpstr>Learning objectives:  Learn about the definitions and dangers of heatwaves. Apply your understanding of how extreme heat events can impact people’s lives, particularly vulnerable communities.  Share your thoughts and ideas on which aspects of a heatwave’s effects are most significant. </vt:lpstr>
      <vt:lpstr>Think: How might cities like London be affected by heatwaves?   How might people's health be affected by heatwaves?   Which people are most at risk during a heatwave?</vt:lpstr>
      <vt:lpstr>See: What can you see in these pictures?  What might the people be doing?</vt:lpstr>
      <vt:lpstr>Feel:  How might people be emotionally affected during a heatwave?   How might those suffering in a heatwave be helped and by whom?   How could communities prepare for and cope with heatwaves?</vt:lpstr>
      <vt:lpstr>Newsthink</vt:lpstr>
      <vt:lpstr>Newsthink</vt:lpstr>
      <vt:lpstr>Newsthink</vt:lpstr>
      <vt:lpstr>Newsthink</vt:lpstr>
      <vt:lpstr>Newsthink</vt:lpstr>
      <vt:lpstr>Reflect on your own: What are your thoughts and feelings about these images and the topic we’ve talked about?</vt:lpstr>
      <vt:lpstr>Objective</vt:lpstr>
      <vt:lpstr>Learn more:​ Learn more about how the British Red Cross are helping vulnerable people plan and survive heatwaves.  ​ Share with others:​ Share your thoughts on the impact that extreme heat events have on some of the most vulnerable members of society with your peers and family members. ​ Do something:​ See how you can help the British Red Cross to help others through fundraising and volunteering.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Booth</dc:creator>
  <cp:lastModifiedBy>Faye Booth</cp:lastModifiedBy>
  <cp:revision>15</cp:revision>
  <dcterms:created xsi:type="dcterms:W3CDTF">2023-06-05T12:34:07Z</dcterms:created>
  <dcterms:modified xsi:type="dcterms:W3CDTF">2023-07-10T13:54:29Z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0x0101007A203357742FF248AE2D1DAD86F6C6960059F5F1509B5FE34A9AF2F26B8EEFE3FD00BAC6B23FD386DA4BA6EF194BCCACEC4E</vt:lpwstr>
  </property>
  <property fmtid="{D5CDD505-2E9C-101B-9397-08002B2CF9AE}" pid="3" name="Order">
    <vt:r8>15400</vt:r8>
  </property>
  <property fmtid="{D5CDD505-2E9C-101B-9397-08002B2CF9AE}" pid="4" name="Archive">
    <vt:bool>false</vt:bool>
  </property>
  <property fmtid="{D5CDD505-2E9C-101B-9397-08002B2CF9AE}" pid="5" name="SharedWithUsers">
    <vt:lpwstr/>
  </property>
  <property fmtid="{D5CDD505-2E9C-101B-9397-08002B2CF9AE}" pid="6" name="ComplianceAssetId">
    <vt:lpwstr/>
  </property>
  <property fmtid="{D5CDD505-2E9C-101B-9397-08002B2CF9AE}" pid="7" name="_activity">
    <vt:lpwstr>{"FileActivityType":"9","FileActivityTimeStamp":"2023-06-12T10:52:36.810Z","FileActivityUsersOnPage":[{"DisplayName":"Clare Stevenson","Id":"clarestevenson@redcross.org.uk"}],"FileActivityNavigationId":null}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BRC-Classification">
    <vt:lpwstr/>
  </property>
  <property fmtid="{D5CDD505-2E9C-101B-9397-08002B2CF9AE}" pid="11" name="_dlc_policyId">
    <vt:lpwstr/>
  </property>
  <property fmtid="{D5CDD505-2E9C-101B-9397-08002B2CF9AE}" pid="12" name="ItemRetentionFormula">
    <vt:lpwstr/>
  </property>
  <property fmtid="{D5CDD505-2E9C-101B-9397-08002B2CF9AE}" pid="13" name="MediaServiceImageTags">
    <vt:lpwstr/>
  </property>
</Properties>
</file>