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Lst>
  <p:notesMasterIdLst>
    <p:notesMasterId r:id="rId18"/>
  </p:notesMasterIdLst>
  <p:handoutMasterIdLst>
    <p:handoutMasterId r:id="rId19"/>
  </p:handoutMasterIdLst>
  <p:sldIdLst>
    <p:sldId id="256" r:id="rId2"/>
    <p:sldId id="260" r:id="rId3"/>
    <p:sldId id="266" r:id="rId4"/>
    <p:sldId id="298" r:id="rId5"/>
    <p:sldId id="299" r:id="rId6"/>
    <p:sldId id="301" r:id="rId7"/>
    <p:sldId id="302" r:id="rId8"/>
    <p:sldId id="303" r:id="rId9"/>
    <p:sldId id="304" r:id="rId10"/>
    <p:sldId id="305" r:id="rId11"/>
    <p:sldId id="300" r:id="rId12"/>
    <p:sldId id="306" r:id="rId13"/>
    <p:sldId id="265" r:id="rId14"/>
    <p:sldId id="297" r:id="rId15"/>
    <p:sldId id="307" r:id="rId16"/>
    <p:sldId id="280" r:id="rId1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loe Bruce" initials="CB" lastIdx="2" clrIdx="0">
    <p:extLst>
      <p:ext uri="{19B8F6BF-5375-455C-9EA6-DF929625EA0E}">
        <p15:presenceInfo xmlns:p15="http://schemas.microsoft.com/office/powerpoint/2012/main" userId="S::ChloeBruce@redcross.org.uk::cd14b7cc-a47c-4568-a7e1-17940fbf5a9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2A24"/>
    <a:srgbClr val="E42A24"/>
    <a:srgbClr val="E41B1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C0207C9-397A-4052-8C6A-1895134E3962}" v="2" dt="2022-02-03T11:56:11.805"/>
    <p1510:client id="{C57B79FF-0C48-4700-A63C-A373494DCB92}" v="4" dt="2022-02-03T14:18:08.02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73"/>
  </p:normalViewPr>
  <p:slideViewPr>
    <p:cSldViewPr snapToGrid="0">
      <p:cViewPr varScale="1">
        <p:scale>
          <a:sx n="83" d="100"/>
          <a:sy n="83" d="100"/>
        </p:scale>
        <p:origin x="104" y="52"/>
      </p:cViewPr>
      <p:guideLst>
        <p:guide orient="horz" pos="162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AB2E3DA-5A0F-4F19-A3B8-D922933969F5}" type="datetimeFigureOut">
              <a:rPr lang="en-GB" smtClean="0"/>
              <a:t>03/03/2022</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C4F4050-90E4-443E-B6FA-2DD9C016838F}" type="slidenum">
              <a:rPr lang="en-GB" smtClean="0"/>
              <a:t>‹#›</a:t>
            </a:fld>
            <a:endParaRPr lang="en-GB"/>
          </a:p>
        </p:txBody>
      </p:sp>
    </p:spTree>
    <p:extLst>
      <p:ext uri="{BB962C8B-B14F-4D97-AF65-F5344CB8AC3E}">
        <p14:creationId xmlns:p14="http://schemas.microsoft.com/office/powerpoint/2010/main" val="7788653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304D18-74B1-4B5E-B52C-19CCD19D4303}" type="datetimeFigureOut">
              <a:rPr lang="en-GB" smtClean="0"/>
              <a:t>03/03/2022</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6C794D-7DC7-4755-8744-0523C236382F}" type="slidenum">
              <a:rPr lang="en-GB" smtClean="0"/>
              <a:t>‹#›</a:t>
            </a:fld>
            <a:endParaRPr lang="en-GB"/>
          </a:p>
        </p:txBody>
      </p:sp>
    </p:spTree>
    <p:extLst>
      <p:ext uri="{BB962C8B-B14F-4D97-AF65-F5344CB8AC3E}">
        <p14:creationId xmlns:p14="http://schemas.microsoft.com/office/powerpoint/2010/main" val="7461073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Ask your learners to think about this question. Give them time to think or discuss in pairs and then ask for answers. </a:t>
            </a:r>
          </a:p>
          <a:p>
            <a:endParaRPr lang="en-GB"/>
          </a:p>
          <a:p>
            <a:r>
              <a:rPr lang="en-GB"/>
              <a:t>You could encourage people to write down their answers on a sticky note and have them put it anonymously on the board if done in a classroom. </a:t>
            </a:r>
          </a:p>
        </p:txBody>
      </p:sp>
      <p:sp>
        <p:nvSpPr>
          <p:cNvPr id="4" name="Slide Number Placeholder 3"/>
          <p:cNvSpPr>
            <a:spLocks noGrp="1"/>
          </p:cNvSpPr>
          <p:nvPr>
            <p:ph type="sldNum" sz="quarter" idx="5"/>
          </p:nvPr>
        </p:nvSpPr>
        <p:spPr/>
        <p:txBody>
          <a:bodyPr/>
          <a:lstStyle/>
          <a:p>
            <a:fld id="{016C794D-7DC7-4755-8744-0523C236382F}" type="slidenum">
              <a:rPr lang="en-GB" smtClean="0"/>
              <a:t>2</a:t>
            </a:fld>
            <a:endParaRPr lang="en-GB"/>
          </a:p>
        </p:txBody>
      </p:sp>
    </p:spTree>
    <p:extLst>
      <p:ext uri="{BB962C8B-B14F-4D97-AF65-F5344CB8AC3E}">
        <p14:creationId xmlns:p14="http://schemas.microsoft.com/office/powerpoint/2010/main" val="29569360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Show learners this video about how powerful kindness can be. Ask them to think about the power of kindness in the video. What acts of kindness can they see? How does the kindness make the people feel?</a:t>
            </a:r>
          </a:p>
          <a:p>
            <a:endParaRPr lang="en-GB"/>
          </a:p>
          <a:p>
            <a:r>
              <a:rPr lang="en-GB"/>
              <a:t>Ask them to think about the last time someone was kind to them, or they were kind to someone. What kind act was done? How did it make you feel? If learners feel comfortable, they can share their stories with the group.</a:t>
            </a:r>
          </a:p>
        </p:txBody>
      </p:sp>
      <p:sp>
        <p:nvSpPr>
          <p:cNvPr id="4" name="Slide Number Placeholder 3"/>
          <p:cNvSpPr>
            <a:spLocks noGrp="1"/>
          </p:cNvSpPr>
          <p:nvPr>
            <p:ph type="sldNum" sz="quarter" idx="10"/>
          </p:nvPr>
        </p:nvSpPr>
        <p:spPr/>
        <p:txBody>
          <a:bodyPr/>
          <a:lstStyle/>
          <a:p>
            <a:fld id="{016C794D-7DC7-4755-8744-0523C236382F}" type="slidenum">
              <a:rPr lang="en-GB" smtClean="0"/>
              <a:t>3</a:t>
            </a:fld>
            <a:endParaRPr lang="en-GB"/>
          </a:p>
        </p:txBody>
      </p:sp>
    </p:spTree>
    <p:extLst>
      <p:ext uri="{BB962C8B-B14F-4D97-AF65-F5344CB8AC3E}">
        <p14:creationId xmlns:p14="http://schemas.microsoft.com/office/powerpoint/2010/main" val="20598110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Pick from the three stories and read it to your learners. Ask them to think about the power of kindness in the stories. </a:t>
            </a:r>
          </a:p>
          <a:p>
            <a:endParaRPr lang="en-GB"/>
          </a:p>
          <a:p>
            <a:r>
              <a:rPr lang="en-GB"/>
              <a:t>You can add details and descriptions to the stories if you want to, or use this opportunity to tell another story you know which demonstrates the power of kindness. We recommend stories like:</a:t>
            </a:r>
          </a:p>
          <a:p>
            <a:r>
              <a:rPr lang="en-GB"/>
              <a:t>https://www.youtube.com/watch?v=kAo4-2UzgPo</a:t>
            </a:r>
          </a:p>
          <a:p>
            <a:endParaRPr lang="en-GB"/>
          </a:p>
          <a:p>
            <a:endParaRPr lang="en-GB"/>
          </a:p>
          <a:p>
            <a:r>
              <a:rPr lang="en-GB"/>
              <a:t>- </a:t>
            </a:r>
          </a:p>
        </p:txBody>
      </p:sp>
      <p:sp>
        <p:nvSpPr>
          <p:cNvPr id="4" name="Slide Number Placeholder 3"/>
          <p:cNvSpPr>
            <a:spLocks noGrp="1"/>
          </p:cNvSpPr>
          <p:nvPr>
            <p:ph type="sldNum" sz="quarter" idx="5"/>
          </p:nvPr>
        </p:nvSpPr>
        <p:spPr/>
        <p:txBody>
          <a:bodyPr/>
          <a:lstStyle/>
          <a:p>
            <a:fld id="{016C794D-7DC7-4755-8744-0523C236382F}" type="slidenum">
              <a:rPr lang="en-GB" smtClean="0"/>
              <a:t>4</a:t>
            </a:fld>
            <a:endParaRPr lang="en-GB"/>
          </a:p>
        </p:txBody>
      </p:sp>
    </p:spTree>
    <p:extLst>
      <p:ext uri="{BB962C8B-B14F-4D97-AF65-F5344CB8AC3E}">
        <p14:creationId xmlns:p14="http://schemas.microsoft.com/office/powerpoint/2010/main" val="29783709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sz="2200" baseline="0">
                <a:effectLst/>
                <a:latin typeface="Helvetica Neue"/>
                <a:ea typeface="Helvetica Neue"/>
                <a:cs typeface="Helvetica Neue"/>
                <a:sym typeface="Helvetica Neue"/>
              </a:rPr>
              <a:t>Ask learners to reflect on the story and what they learned about being kind to others and the impact kindness can have.</a:t>
            </a:r>
          </a:p>
        </p:txBody>
      </p:sp>
    </p:spTree>
    <p:extLst>
      <p:ext uri="{BB962C8B-B14F-4D97-AF65-F5344CB8AC3E}">
        <p14:creationId xmlns:p14="http://schemas.microsoft.com/office/powerpoint/2010/main" val="28166102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Ask learners to think about one way they could be kind to someone today. They could set themselves a ‘Kindness intention’ for that day or week.</a:t>
            </a:r>
          </a:p>
        </p:txBody>
      </p:sp>
      <p:sp>
        <p:nvSpPr>
          <p:cNvPr id="4" name="Slide Number Placeholder 3"/>
          <p:cNvSpPr>
            <a:spLocks noGrp="1"/>
          </p:cNvSpPr>
          <p:nvPr>
            <p:ph type="sldNum" sz="quarter" idx="5"/>
          </p:nvPr>
        </p:nvSpPr>
        <p:spPr/>
        <p:txBody>
          <a:bodyPr/>
          <a:lstStyle/>
          <a:p>
            <a:fld id="{016C794D-7DC7-4755-8744-0523C236382F}" type="slidenum">
              <a:rPr lang="en-GB" smtClean="0"/>
              <a:t>14</a:t>
            </a:fld>
            <a:endParaRPr lang="en-GB"/>
          </a:p>
        </p:txBody>
      </p:sp>
    </p:spTree>
    <p:extLst>
      <p:ext uri="{BB962C8B-B14F-4D97-AF65-F5344CB8AC3E}">
        <p14:creationId xmlns:p14="http://schemas.microsoft.com/office/powerpoint/2010/main" val="19958814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Use the Kindness calendar with learners to continue thinking about how we can be kind to someone everyday. Encourage learners to think of one way they can kind to someone in their life everyday for the next month. It could be the same kind thing everyday like “I will say thank you to everyone who helps me everyday” or it can a different thing each day. Can they try and do more than one thing a day? Could they add a new kind act each week?</a:t>
            </a:r>
          </a:p>
          <a:p>
            <a:endParaRPr lang="en-GB"/>
          </a:p>
          <a:p>
            <a:r>
              <a:rPr lang="en-GB"/>
              <a:t>Keep track of their progress on the individual kindness calendar or set a group intention and track it together on the giant calendar. Think about how you can reward your learners for being kind for the whole month – could you host a kindness awards ceremony and give them each a certificate? Could you give them extra break time or have a kindness party, where they dance to some music? It’s important to model kind behaviour, but also to reward it.</a:t>
            </a:r>
          </a:p>
        </p:txBody>
      </p:sp>
      <p:sp>
        <p:nvSpPr>
          <p:cNvPr id="4" name="Slide Number Placeholder 3"/>
          <p:cNvSpPr>
            <a:spLocks noGrp="1"/>
          </p:cNvSpPr>
          <p:nvPr>
            <p:ph type="sldNum" sz="quarter" idx="5"/>
          </p:nvPr>
        </p:nvSpPr>
        <p:spPr/>
        <p:txBody>
          <a:bodyPr/>
          <a:lstStyle/>
          <a:p>
            <a:fld id="{016C794D-7DC7-4755-8744-0523C236382F}" type="slidenum">
              <a:rPr lang="en-GB" smtClean="0"/>
              <a:t>15</a:t>
            </a:fld>
            <a:endParaRPr lang="en-GB"/>
          </a:p>
        </p:txBody>
      </p:sp>
    </p:spTree>
    <p:extLst>
      <p:ext uri="{BB962C8B-B14F-4D97-AF65-F5344CB8AC3E}">
        <p14:creationId xmlns:p14="http://schemas.microsoft.com/office/powerpoint/2010/main" val="28543160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16C794D-7DC7-4755-8744-0523C236382F}" type="slidenum">
              <a:rPr lang="en-GB" smtClean="0"/>
              <a:t>16</a:t>
            </a:fld>
            <a:endParaRPr lang="en-GB"/>
          </a:p>
        </p:txBody>
      </p:sp>
    </p:spTree>
    <p:extLst>
      <p:ext uri="{BB962C8B-B14F-4D97-AF65-F5344CB8AC3E}">
        <p14:creationId xmlns:p14="http://schemas.microsoft.com/office/powerpoint/2010/main" val="14788255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2" descr="G:\Communications\MCDB\Brand\Brand guidelines\Logos\Marque CMYK.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4219100"/>
            <a:ext cx="2430574" cy="92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42904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AFAD4C-6B38-434A-99C7-BBA0441A61EB}" type="datetimeFigureOut">
              <a:rPr lang="en-GB" smtClean="0"/>
              <a:t>03/03/2022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51A8458-56C9-42DD-8655-BEB149082940}" type="slidenum">
              <a:rPr lang="en-GB" smtClean="0"/>
              <a:t>‹#›</a:t>
            </a:fld>
            <a:endParaRPr lang="en-GB"/>
          </a:p>
        </p:txBody>
      </p:sp>
    </p:spTree>
    <p:extLst>
      <p:ext uri="{BB962C8B-B14F-4D97-AF65-F5344CB8AC3E}">
        <p14:creationId xmlns:p14="http://schemas.microsoft.com/office/powerpoint/2010/main" val="29160568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and bullets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7544" y="411510"/>
            <a:ext cx="1306488" cy="565175"/>
          </a:xfrm>
          <a:prstGeom prst="rect">
            <a:avLst/>
          </a:prstGeom>
        </p:spPr>
        <p:txBody>
          <a:bodyPr/>
          <a:lstStyle>
            <a:lvl1pPr>
              <a:defRPr sz="3200" b="1">
                <a:latin typeface="Arial" panose="020B0604020202020204" pitchFamily="34" charset="0"/>
                <a:cs typeface="Arial" panose="020B0604020202020204" pitchFamily="34" charset="0"/>
              </a:defRPr>
            </a:lvl1pPr>
          </a:lstStyle>
          <a:p>
            <a:r>
              <a:rPr lang="en-US"/>
              <a:t>Title</a:t>
            </a:r>
            <a:endParaRPr lang="en-GB"/>
          </a:p>
        </p:txBody>
      </p:sp>
      <p:sp>
        <p:nvSpPr>
          <p:cNvPr id="3" name="Content Placeholder 3"/>
          <p:cNvSpPr>
            <a:spLocks noGrp="1"/>
          </p:cNvSpPr>
          <p:nvPr>
            <p:ph sz="half" idx="2" hasCustomPrompt="1"/>
          </p:nvPr>
        </p:nvSpPr>
        <p:spPr>
          <a:xfrm>
            <a:off x="457200" y="1275606"/>
            <a:ext cx="7571184" cy="3318619"/>
          </a:xfrm>
          <a:prstGeom prst="rect">
            <a:avLst/>
          </a:prstGeom>
        </p:spPr>
        <p:txBody>
          <a:bodyPr/>
          <a:lstStyle>
            <a:lvl1pPr marL="285750" indent="-285750">
              <a:buClr>
                <a:srgbClr val="EE2A24"/>
              </a:buClr>
              <a:buFont typeface="Arial" panose="020B0604020202020204" pitchFamily="34" charset="0"/>
              <a:buChar char="­"/>
              <a:defRPr sz="18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marL="285750" lvl="0" indent="-285750">
              <a:buClr>
                <a:srgbClr val="EE2A24"/>
              </a:buClr>
              <a:buFont typeface="Arial" panose="020B0604020202020204" pitchFamily="34" charset="0"/>
              <a:buChar char="­"/>
            </a:pPr>
            <a:r>
              <a:rPr lang="en-GB" sz="1800" b="0" cap="none">
                <a:latin typeface="Arial" panose="020B0604020202020204" pitchFamily="34" charset="0"/>
                <a:cs typeface="Arial" panose="020B0604020202020204" pitchFamily="34" charset="0"/>
              </a:rPr>
              <a:t>Bullets</a:t>
            </a:r>
          </a:p>
          <a:p>
            <a:pPr marL="285750" lvl="0" indent="-285750">
              <a:buClr>
                <a:srgbClr val="EE2A24"/>
              </a:buClr>
              <a:buFont typeface="Arial" panose="020B0604020202020204" pitchFamily="34" charset="0"/>
              <a:buChar char="­"/>
            </a:pPr>
            <a:r>
              <a:rPr lang="en-GB" sz="1800" b="0" cap="none">
                <a:latin typeface="Arial" panose="020B0604020202020204" pitchFamily="34" charset="0"/>
                <a:cs typeface="Arial" panose="020B0604020202020204" pitchFamily="34" charset="0"/>
              </a:rPr>
              <a:t>Bullet</a:t>
            </a:r>
          </a:p>
          <a:p>
            <a:pPr marL="285750" lvl="0" indent="-285750">
              <a:buClr>
                <a:srgbClr val="EE2A24"/>
              </a:buClr>
              <a:buFont typeface="Arial" panose="020B0604020202020204" pitchFamily="34" charset="0"/>
              <a:buChar char="­"/>
            </a:pPr>
            <a:r>
              <a:rPr lang="en-GB" sz="1800" b="0" cap="none">
                <a:latin typeface="Arial" panose="020B0604020202020204" pitchFamily="34" charset="0"/>
                <a:cs typeface="Arial" panose="020B0604020202020204" pitchFamily="34" charset="0"/>
              </a:rPr>
              <a:t>Bullets</a:t>
            </a:r>
          </a:p>
          <a:p>
            <a:pPr marL="285750" lvl="0" indent="-285750">
              <a:buClr>
                <a:srgbClr val="EE2A24"/>
              </a:buClr>
              <a:buFont typeface="Arial" panose="020B0604020202020204" pitchFamily="34" charset="0"/>
              <a:buChar char="­"/>
            </a:pPr>
            <a:r>
              <a:rPr lang="en-GB" sz="1800" b="0" cap="none">
                <a:latin typeface="Arial" panose="020B0604020202020204" pitchFamily="34" charset="0"/>
                <a:cs typeface="Arial" panose="020B0604020202020204" pitchFamily="34" charset="0"/>
              </a:rPr>
              <a:t>Bullets</a:t>
            </a:r>
            <a:endParaRPr lang="en-US" sz="1800" b="0" cap="none">
              <a:latin typeface="Arial" panose="020B0604020202020204" pitchFamily="34" charset="0"/>
              <a:cs typeface="Arial" panose="020B0604020202020204" pitchFamily="34" charset="0"/>
            </a:endParaRPr>
          </a:p>
          <a:p>
            <a:pPr lvl="0"/>
            <a:endParaRPr lang="en-GB"/>
          </a:p>
        </p:txBody>
      </p:sp>
      <p:sp>
        <p:nvSpPr>
          <p:cNvPr id="4" name="Date Placeholder 3"/>
          <p:cNvSpPr>
            <a:spLocks noGrp="1"/>
          </p:cNvSpPr>
          <p:nvPr>
            <p:ph type="dt" sz="half" idx="10"/>
          </p:nvPr>
        </p:nvSpPr>
        <p:spPr/>
        <p:txBody>
          <a:bodyPr/>
          <a:lstStyle/>
          <a:p>
            <a:fld id="{17AFAD4C-6B38-434A-99C7-BBA0441A61EB}" type="datetimeFigureOut">
              <a:rPr lang="en-GB" smtClean="0"/>
              <a:t>03/03/2022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51A8458-56C9-42DD-8655-BEB149082940}" type="slidenum">
              <a:rPr lang="en-GB" smtClean="0"/>
              <a:t>‹#›</a:t>
            </a:fld>
            <a:endParaRPr lang="en-GB"/>
          </a:p>
        </p:txBody>
      </p:sp>
    </p:spTree>
    <p:extLst>
      <p:ext uri="{BB962C8B-B14F-4D97-AF65-F5344CB8AC3E}">
        <p14:creationId xmlns:p14="http://schemas.microsoft.com/office/powerpoint/2010/main" val="37071304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Double - title and bullets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7544" y="339502"/>
            <a:ext cx="1450504" cy="565175"/>
          </a:xfrm>
          <a:prstGeom prst="rect">
            <a:avLst/>
          </a:prstGeom>
        </p:spPr>
        <p:txBody>
          <a:bodyPr/>
          <a:lstStyle>
            <a:lvl1pPr>
              <a:defRPr sz="3200" b="1">
                <a:latin typeface="Arial" panose="020B0604020202020204" pitchFamily="34" charset="0"/>
                <a:cs typeface="Arial" panose="020B0604020202020204" pitchFamily="34" charset="0"/>
              </a:defRPr>
            </a:lvl1pPr>
          </a:lstStyle>
          <a:p>
            <a:r>
              <a:rPr lang="en-US"/>
              <a:t>Title</a:t>
            </a:r>
            <a:endParaRPr lang="en-GB"/>
          </a:p>
        </p:txBody>
      </p:sp>
      <p:sp>
        <p:nvSpPr>
          <p:cNvPr id="3" name="Content Placeholder 2"/>
          <p:cNvSpPr>
            <a:spLocks noGrp="1"/>
          </p:cNvSpPr>
          <p:nvPr>
            <p:ph sz="half" idx="1" hasCustomPrompt="1"/>
          </p:nvPr>
        </p:nvSpPr>
        <p:spPr>
          <a:xfrm>
            <a:off x="457200" y="1200150"/>
            <a:ext cx="4038600" cy="3394075"/>
          </a:xfrm>
          <a:prstGeom prst="rect">
            <a:avLst/>
          </a:prstGeom>
        </p:spPr>
        <p:txBody>
          <a:bodyPr/>
          <a:lstStyle>
            <a:lvl1pPr marL="285750" indent="-285750">
              <a:buClr>
                <a:srgbClr val="EE2A24"/>
              </a:buClr>
              <a:buFont typeface="Arial" panose="020B0604020202020204" pitchFamily="34" charset="0"/>
              <a:buChar char="­"/>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marL="285750" lvl="0" indent="-285750">
              <a:buClr>
                <a:srgbClr val="EE2A24"/>
              </a:buClr>
              <a:buFont typeface="Arial" panose="020B0604020202020204" pitchFamily="34" charset="0"/>
              <a:buChar char="­"/>
            </a:pPr>
            <a:r>
              <a:rPr lang="en-GB" sz="1800" b="0" cap="none">
                <a:latin typeface="Arial" panose="020B0604020202020204" pitchFamily="34" charset="0"/>
                <a:cs typeface="Arial" panose="020B0604020202020204" pitchFamily="34" charset="0"/>
              </a:rPr>
              <a:t>Bullets</a:t>
            </a:r>
          </a:p>
          <a:p>
            <a:pPr marL="285750" lvl="0" indent="-285750">
              <a:buClr>
                <a:srgbClr val="EE2A24"/>
              </a:buClr>
              <a:buFont typeface="Arial" panose="020B0604020202020204" pitchFamily="34" charset="0"/>
              <a:buChar char="­"/>
            </a:pPr>
            <a:r>
              <a:rPr lang="en-GB" sz="1800" b="0" cap="none">
                <a:latin typeface="Arial" panose="020B0604020202020204" pitchFamily="34" charset="0"/>
                <a:cs typeface="Arial" panose="020B0604020202020204" pitchFamily="34" charset="0"/>
              </a:rPr>
              <a:t>Bullet</a:t>
            </a:r>
          </a:p>
          <a:p>
            <a:pPr marL="285750" lvl="0" indent="-285750">
              <a:buClr>
                <a:srgbClr val="EE2A24"/>
              </a:buClr>
              <a:buFont typeface="Arial" panose="020B0604020202020204" pitchFamily="34" charset="0"/>
              <a:buChar char="­"/>
            </a:pPr>
            <a:r>
              <a:rPr lang="en-GB" sz="1800" b="0" cap="none">
                <a:latin typeface="Arial" panose="020B0604020202020204" pitchFamily="34" charset="0"/>
                <a:cs typeface="Arial" panose="020B0604020202020204" pitchFamily="34" charset="0"/>
              </a:rPr>
              <a:t>Bullets</a:t>
            </a:r>
          </a:p>
          <a:p>
            <a:pPr marL="285750" lvl="0" indent="-285750">
              <a:buClr>
                <a:srgbClr val="EE2A24"/>
              </a:buClr>
              <a:buFont typeface="Arial" panose="020B0604020202020204" pitchFamily="34" charset="0"/>
              <a:buChar char="­"/>
            </a:pPr>
            <a:r>
              <a:rPr lang="en-GB" sz="1800" b="0" cap="none">
                <a:latin typeface="Arial" panose="020B0604020202020204" pitchFamily="34" charset="0"/>
                <a:cs typeface="Arial" panose="020B0604020202020204" pitchFamily="34" charset="0"/>
              </a:rPr>
              <a:t>Bullets</a:t>
            </a:r>
            <a:endParaRPr lang="en-US" sz="1800" b="0" cap="none">
              <a:latin typeface="Arial" panose="020B0604020202020204" pitchFamily="34" charset="0"/>
              <a:cs typeface="Arial" panose="020B0604020202020204" pitchFamily="34" charset="0"/>
            </a:endParaRPr>
          </a:p>
          <a:p>
            <a:pPr lvl="0"/>
            <a:endParaRPr lang="en-GB"/>
          </a:p>
        </p:txBody>
      </p:sp>
      <p:sp>
        <p:nvSpPr>
          <p:cNvPr id="4" name="Content Placeholder 3"/>
          <p:cNvSpPr>
            <a:spLocks noGrp="1"/>
          </p:cNvSpPr>
          <p:nvPr>
            <p:ph sz="half" idx="2" hasCustomPrompt="1"/>
          </p:nvPr>
        </p:nvSpPr>
        <p:spPr>
          <a:xfrm>
            <a:off x="4648200" y="1200150"/>
            <a:ext cx="4038600" cy="3394075"/>
          </a:xfrm>
          <a:prstGeom prst="rect">
            <a:avLst/>
          </a:prstGeom>
        </p:spPr>
        <p:txBody>
          <a:bodyPr/>
          <a:lstStyle>
            <a:lvl1pPr marL="285750" indent="-285750">
              <a:buClr>
                <a:srgbClr val="EE2A24"/>
              </a:buClr>
              <a:buFont typeface="Arial" panose="020B0604020202020204" pitchFamily="34" charset="0"/>
              <a:buChar char="­"/>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marL="285750" lvl="0" indent="-285750">
              <a:buClr>
                <a:srgbClr val="EE2A24"/>
              </a:buClr>
              <a:buFont typeface="Arial" panose="020B0604020202020204" pitchFamily="34" charset="0"/>
              <a:buChar char="­"/>
            </a:pPr>
            <a:r>
              <a:rPr lang="en-GB" sz="1800" b="0" cap="none">
                <a:latin typeface="Arial" panose="020B0604020202020204" pitchFamily="34" charset="0"/>
                <a:cs typeface="Arial" panose="020B0604020202020204" pitchFamily="34" charset="0"/>
              </a:rPr>
              <a:t>Bullets</a:t>
            </a:r>
          </a:p>
          <a:p>
            <a:pPr marL="285750" lvl="0" indent="-285750">
              <a:buClr>
                <a:srgbClr val="EE2A24"/>
              </a:buClr>
              <a:buFont typeface="Arial" panose="020B0604020202020204" pitchFamily="34" charset="0"/>
              <a:buChar char="­"/>
            </a:pPr>
            <a:r>
              <a:rPr lang="en-GB" sz="1800" b="0" cap="none">
                <a:latin typeface="Arial" panose="020B0604020202020204" pitchFamily="34" charset="0"/>
                <a:cs typeface="Arial" panose="020B0604020202020204" pitchFamily="34" charset="0"/>
              </a:rPr>
              <a:t>Bullet</a:t>
            </a:r>
          </a:p>
          <a:p>
            <a:pPr marL="285750" lvl="0" indent="-285750">
              <a:buClr>
                <a:srgbClr val="EE2A24"/>
              </a:buClr>
              <a:buFont typeface="Arial" panose="020B0604020202020204" pitchFamily="34" charset="0"/>
              <a:buChar char="­"/>
            </a:pPr>
            <a:r>
              <a:rPr lang="en-GB" sz="1800" b="0" cap="none">
                <a:latin typeface="Arial" panose="020B0604020202020204" pitchFamily="34" charset="0"/>
                <a:cs typeface="Arial" panose="020B0604020202020204" pitchFamily="34" charset="0"/>
              </a:rPr>
              <a:t>Bullets</a:t>
            </a:r>
          </a:p>
          <a:p>
            <a:pPr marL="285750" lvl="0" indent="-285750">
              <a:buClr>
                <a:srgbClr val="EE2A24"/>
              </a:buClr>
              <a:buFont typeface="Arial" panose="020B0604020202020204" pitchFamily="34" charset="0"/>
              <a:buChar char="­"/>
            </a:pPr>
            <a:r>
              <a:rPr lang="en-GB" sz="1800" b="0" cap="none">
                <a:latin typeface="Arial" panose="020B0604020202020204" pitchFamily="34" charset="0"/>
                <a:cs typeface="Arial" panose="020B0604020202020204" pitchFamily="34" charset="0"/>
              </a:rPr>
              <a:t>Bullets</a:t>
            </a:r>
            <a:endParaRPr lang="en-US" sz="1800" b="0" cap="none">
              <a:latin typeface="Arial" panose="020B0604020202020204" pitchFamily="34" charset="0"/>
              <a:cs typeface="Arial" panose="020B0604020202020204" pitchFamily="34" charset="0"/>
            </a:endParaRPr>
          </a:p>
          <a:p>
            <a:pPr lvl="0"/>
            <a:endParaRPr lang="en-GB"/>
          </a:p>
        </p:txBody>
      </p:sp>
      <p:sp>
        <p:nvSpPr>
          <p:cNvPr id="5" name="Date Placeholder 4"/>
          <p:cNvSpPr>
            <a:spLocks noGrp="1"/>
          </p:cNvSpPr>
          <p:nvPr>
            <p:ph type="dt" sz="half" idx="10"/>
          </p:nvPr>
        </p:nvSpPr>
        <p:spPr/>
        <p:txBody>
          <a:bodyPr/>
          <a:lstStyle/>
          <a:p>
            <a:fld id="{17AFAD4C-6B38-434A-99C7-BBA0441A61EB}" type="datetimeFigureOut">
              <a:rPr lang="en-GB" smtClean="0"/>
              <a:t>03/03/2022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51A8458-56C9-42DD-8655-BEB149082940}" type="slidenum">
              <a:rPr lang="en-GB" smtClean="0"/>
              <a:t>‹#›</a:t>
            </a:fld>
            <a:endParaRPr lang="en-GB"/>
          </a:p>
        </p:txBody>
      </p:sp>
    </p:spTree>
    <p:extLst>
      <p:ext uri="{BB962C8B-B14F-4D97-AF65-F5344CB8AC3E}">
        <p14:creationId xmlns:p14="http://schemas.microsoft.com/office/powerpoint/2010/main" val="3091777934"/>
      </p:ext>
    </p:extLst>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2" descr="H:\downloads\6033956_Power_of_Kindness_lockup.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86761" y="4418774"/>
            <a:ext cx="1512168" cy="668352"/>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2"/>
          </p:nvPr>
        </p:nvSpPr>
        <p:spPr>
          <a:xfrm>
            <a:off x="827584" y="4812489"/>
            <a:ext cx="946448"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17AFAD4C-6B38-434A-99C7-BBA0441A61EB}" type="datetimeFigureOut">
              <a:rPr lang="en-GB" smtClean="0"/>
              <a:t>03/03/2022</a:t>
            </a:fld>
            <a:endParaRPr lang="en-GB"/>
          </a:p>
        </p:txBody>
      </p:sp>
      <p:sp>
        <p:nvSpPr>
          <p:cNvPr id="3" name="Footer Placeholder 2"/>
          <p:cNvSpPr>
            <a:spLocks noGrp="1"/>
          </p:cNvSpPr>
          <p:nvPr>
            <p:ph type="ftr" sz="quarter" idx="3"/>
          </p:nvPr>
        </p:nvSpPr>
        <p:spPr>
          <a:xfrm>
            <a:off x="2123728" y="4791826"/>
            <a:ext cx="253556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4" name="Slide Number Placeholder 3"/>
          <p:cNvSpPr>
            <a:spLocks noGrp="1"/>
          </p:cNvSpPr>
          <p:nvPr>
            <p:ph type="sldNum" sz="quarter" idx="4"/>
          </p:nvPr>
        </p:nvSpPr>
        <p:spPr>
          <a:xfrm>
            <a:off x="107504" y="4810876"/>
            <a:ext cx="477416"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B51A8458-56C9-42DD-8655-BEB149082940}" type="slidenum">
              <a:rPr lang="en-GB" smtClean="0"/>
              <a:t>‹#›</a:t>
            </a:fld>
            <a:endParaRPr lang="en-GB"/>
          </a:p>
        </p:txBody>
      </p:sp>
    </p:spTree>
    <p:extLst>
      <p:ext uri="{BB962C8B-B14F-4D97-AF65-F5344CB8AC3E}">
        <p14:creationId xmlns:p14="http://schemas.microsoft.com/office/powerpoint/2010/main" val="419031450"/>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81" r:id="rId3"/>
    <p:sldLayoutId id="2147483682" r:id="rId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video" Target="https://www.youtube.com/embed/14EYaUThB9Q?feature=oembed" TargetMode="Externa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D4B8A80-B285-5B4F-B918-0829ED3F15A8}"/>
              </a:ext>
            </a:extLst>
          </p:cNvPr>
          <p:cNvSpPr/>
          <p:nvPr/>
        </p:nvSpPr>
        <p:spPr>
          <a:xfrm rot="5340000">
            <a:off x="2916331" y="234301"/>
            <a:ext cx="201484" cy="4674897"/>
          </a:xfrm>
          <a:prstGeom prst="rect">
            <a:avLst/>
          </a:prstGeom>
          <a:solidFill>
            <a:srgbClr val="EE2A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770528C3-AF6D-FD4E-91A7-76C85D51E76F}"/>
              </a:ext>
            </a:extLst>
          </p:cNvPr>
          <p:cNvSpPr txBox="1"/>
          <p:nvPr/>
        </p:nvSpPr>
        <p:spPr>
          <a:xfrm>
            <a:off x="611560" y="1503396"/>
            <a:ext cx="6696744" cy="2554545"/>
          </a:xfrm>
          <a:prstGeom prst="rect">
            <a:avLst/>
          </a:prstGeom>
          <a:noFill/>
        </p:spPr>
        <p:txBody>
          <a:bodyPr wrap="square" rtlCol="0">
            <a:spAutoFit/>
          </a:bodyPr>
          <a:lstStyle/>
          <a:p>
            <a:pPr marL="9525" indent="-9525">
              <a:tabLst>
                <a:tab pos="1420813" algn="l"/>
              </a:tabLst>
            </a:pPr>
            <a:r>
              <a:rPr lang="en-US" sz="8000" b="1" dirty="0">
                <a:latin typeface="Arial" panose="020B0604020202020204" pitchFamily="34" charset="0"/>
                <a:cs typeface="Arial" panose="020B0604020202020204" pitchFamily="34" charset="0"/>
              </a:rPr>
              <a:t>Kindness is powerful </a:t>
            </a:r>
          </a:p>
        </p:txBody>
      </p:sp>
      <p:pic>
        <p:nvPicPr>
          <p:cNvPr id="8" name="Picture 7" descr="A picture containing text, gauge&#10;&#10;Description automatically generated">
            <a:extLst>
              <a:ext uri="{FF2B5EF4-FFF2-40B4-BE49-F238E27FC236}">
                <a16:creationId xmlns:a16="http://schemas.microsoft.com/office/drawing/2014/main" id="{36DC8732-3BC3-4B59-83E3-2B6AFAF26E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451" y="-553037"/>
            <a:ext cx="9625693" cy="2046278"/>
          </a:xfrm>
          <a:prstGeom prst="rect">
            <a:avLst/>
          </a:prstGeom>
        </p:spPr>
      </p:pic>
      <p:pic>
        <p:nvPicPr>
          <p:cNvPr id="15" name="Picture 14" descr="Shape, circle&#10;&#10;Description automatically generated">
            <a:extLst>
              <a:ext uri="{FF2B5EF4-FFF2-40B4-BE49-F238E27FC236}">
                <a16:creationId xmlns:a16="http://schemas.microsoft.com/office/drawing/2014/main" id="{F6B12150-80ED-DB4B-8AF9-535241B5934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49192" y="1593849"/>
            <a:ext cx="1483247" cy="1377668"/>
          </a:xfrm>
          <a:prstGeom prst="rect">
            <a:avLst/>
          </a:prstGeom>
        </p:spPr>
      </p:pic>
      <p:pic>
        <p:nvPicPr>
          <p:cNvPr id="17" name="Picture 16" descr="Icon&#10;&#10;Description automatically generated with low confidence">
            <a:extLst>
              <a:ext uri="{FF2B5EF4-FFF2-40B4-BE49-F238E27FC236}">
                <a16:creationId xmlns:a16="http://schemas.microsoft.com/office/drawing/2014/main" id="{086E15E5-6528-D849-9A33-54CC24388BF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17822" y="3145535"/>
            <a:ext cx="1221447" cy="1114136"/>
          </a:xfrm>
          <a:prstGeom prst="rect">
            <a:avLst/>
          </a:prstGeom>
        </p:spPr>
      </p:pic>
    </p:spTree>
    <p:extLst>
      <p:ext uri="{BB962C8B-B14F-4D97-AF65-F5344CB8AC3E}">
        <p14:creationId xmlns:p14="http://schemas.microsoft.com/office/powerpoint/2010/main" val="42489485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4E1F2-81BF-40D5-A06B-8CC099A74380}"/>
              </a:ext>
            </a:extLst>
          </p:cNvPr>
          <p:cNvSpPr>
            <a:spLocks noGrp="1"/>
          </p:cNvSpPr>
          <p:nvPr>
            <p:ph type="title"/>
          </p:nvPr>
        </p:nvSpPr>
        <p:spPr>
          <a:xfrm>
            <a:off x="467543" y="339502"/>
            <a:ext cx="4122787" cy="565175"/>
          </a:xfrm>
        </p:spPr>
        <p:txBody>
          <a:bodyPr>
            <a:normAutofit/>
          </a:bodyPr>
          <a:lstStyle/>
          <a:p>
            <a:pPr>
              <a:lnSpc>
                <a:spcPct val="90000"/>
              </a:lnSpc>
            </a:pPr>
            <a:r>
              <a:rPr lang="en-GB"/>
              <a:t>A story of kindness</a:t>
            </a:r>
          </a:p>
        </p:txBody>
      </p:sp>
      <p:sp>
        <p:nvSpPr>
          <p:cNvPr id="13" name="Content Placeholder 3">
            <a:extLst>
              <a:ext uri="{FF2B5EF4-FFF2-40B4-BE49-F238E27FC236}">
                <a16:creationId xmlns:a16="http://schemas.microsoft.com/office/drawing/2014/main" id="{1515E10F-6ADD-4773-9D85-3077DA4F3C5B}"/>
              </a:ext>
            </a:extLst>
          </p:cNvPr>
          <p:cNvSpPr>
            <a:spLocks noGrp="1"/>
          </p:cNvSpPr>
          <p:nvPr>
            <p:ph sz="half" idx="2"/>
          </p:nvPr>
        </p:nvSpPr>
        <p:spPr>
          <a:xfrm>
            <a:off x="689658" y="1409923"/>
            <a:ext cx="4596333" cy="3394075"/>
          </a:xfrm>
        </p:spPr>
        <p:txBody>
          <a:bodyPr/>
          <a:lstStyle/>
          <a:p>
            <a:r>
              <a:rPr lang="en-US">
                <a:latin typeface="Helvetica Neue"/>
              </a:rPr>
              <a:t>Darby had lots of friends at school.</a:t>
            </a:r>
          </a:p>
          <a:p>
            <a:r>
              <a:rPr lang="en-US">
                <a:latin typeface="Helvetica Neue"/>
              </a:rPr>
              <a:t>He sat next to Ari in class, but didn’t really speak to her.</a:t>
            </a:r>
          </a:p>
          <a:p>
            <a:r>
              <a:rPr lang="en-US">
                <a:latin typeface="Helvetica Neue"/>
              </a:rPr>
              <a:t>He got the idea that she was a bit sad. She always sat alone at lunch time.</a:t>
            </a:r>
          </a:p>
        </p:txBody>
      </p:sp>
      <p:pic>
        <p:nvPicPr>
          <p:cNvPr id="4" name="Picture 3" descr="A picture containing text, clipart&#10;&#10;Description automatically generated">
            <a:extLst>
              <a:ext uri="{FF2B5EF4-FFF2-40B4-BE49-F238E27FC236}">
                <a16:creationId xmlns:a16="http://schemas.microsoft.com/office/drawing/2014/main" id="{0FF6DD98-45E8-4D62-8A2B-C49DF5D92C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4168" y="483518"/>
            <a:ext cx="1050858" cy="4367328"/>
          </a:xfrm>
          <a:prstGeom prst="rect">
            <a:avLst/>
          </a:prstGeom>
        </p:spPr>
      </p:pic>
    </p:spTree>
    <p:extLst>
      <p:ext uri="{BB962C8B-B14F-4D97-AF65-F5344CB8AC3E}">
        <p14:creationId xmlns:p14="http://schemas.microsoft.com/office/powerpoint/2010/main" val="3793061345"/>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8004973-641F-8D4A-9566-4C9FEE4BD386}"/>
              </a:ext>
            </a:extLst>
          </p:cNvPr>
          <p:cNvSpPr txBox="1"/>
          <p:nvPr/>
        </p:nvSpPr>
        <p:spPr>
          <a:xfrm>
            <a:off x="611560" y="494258"/>
            <a:ext cx="7128792" cy="3139321"/>
          </a:xfrm>
          <a:prstGeom prst="rect">
            <a:avLst/>
          </a:prstGeom>
          <a:noFill/>
        </p:spPr>
        <p:txBody>
          <a:bodyPr wrap="square" rtlCol="0">
            <a:spAutoFit/>
          </a:bodyPr>
          <a:lstStyle/>
          <a:p>
            <a:pPr marL="9525" indent="-9525"/>
            <a:r>
              <a:rPr lang="en-US" sz="6600" b="1">
                <a:latin typeface="Arial" panose="020B0604020202020204" pitchFamily="34" charset="0"/>
                <a:cs typeface="Arial" panose="020B0604020202020204" pitchFamily="34" charset="0"/>
              </a:rPr>
              <a:t>How could Darby and Ari be kind to each other</a:t>
            </a:r>
          </a:p>
        </p:txBody>
      </p:sp>
      <p:pic>
        <p:nvPicPr>
          <p:cNvPr id="5" name="Picture 4" descr="Logo&#10;&#10;Description automatically generated">
            <a:extLst>
              <a:ext uri="{FF2B5EF4-FFF2-40B4-BE49-F238E27FC236}">
                <a16:creationId xmlns:a16="http://schemas.microsoft.com/office/drawing/2014/main" id="{9F7A54BE-74A1-4C51-8A38-03C086D571E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6136" y="2499742"/>
            <a:ext cx="955197" cy="957488"/>
          </a:xfrm>
          <a:prstGeom prst="rect">
            <a:avLst/>
          </a:prstGeom>
        </p:spPr>
      </p:pic>
      <p:pic>
        <p:nvPicPr>
          <p:cNvPr id="4" name="Picture 3" descr="Icon&#10;&#10;Description automatically generated with low confidence">
            <a:extLst>
              <a:ext uri="{FF2B5EF4-FFF2-40B4-BE49-F238E27FC236}">
                <a16:creationId xmlns:a16="http://schemas.microsoft.com/office/drawing/2014/main" id="{B878C25C-821B-47F1-A197-3F7EED1F07A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18905" y="3757856"/>
            <a:ext cx="1221447" cy="1114136"/>
          </a:xfrm>
          <a:prstGeom prst="rect">
            <a:avLst/>
          </a:prstGeom>
        </p:spPr>
      </p:pic>
    </p:spTree>
    <p:extLst>
      <p:ext uri="{BB962C8B-B14F-4D97-AF65-F5344CB8AC3E}">
        <p14:creationId xmlns:p14="http://schemas.microsoft.com/office/powerpoint/2010/main" val="34192188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4E1F2-81BF-40D5-A06B-8CC099A74380}"/>
              </a:ext>
            </a:extLst>
          </p:cNvPr>
          <p:cNvSpPr>
            <a:spLocks noGrp="1"/>
          </p:cNvSpPr>
          <p:nvPr>
            <p:ph type="title"/>
          </p:nvPr>
        </p:nvSpPr>
        <p:spPr>
          <a:xfrm>
            <a:off x="467543" y="339502"/>
            <a:ext cx="4122787" cy="565175"/>
          </a:xfrm>
        </p:spPr>
        <p:txBody>
          <a:bodyPr>
            <a:normAutofit/>
          </a:bodyPr>
          <a:lstStyle/>
          <a:p>
            <a:pPr>
              <a:lnSpc>
                <a:spcPct val="90000"/>
              </a:lnSpc>
            </a:pPr>
            <a:r>
              <a:rPr lang="en-GB"/>
              <a:t>A story of kindness</a:t>
            </a:r>
          </a:p>
        </p:txBody>
      </p:sp>
      <p:sp>
        <p:nvSpPr>
          <p:cNvPr id="13" name="Content Placeholder 3">
            <a:extLst>
              <a:ext uri="{FF2B5EF4-FFF2-40B4-BE49-F238E27FC236}">
                <a16:creationId xmlns:a16="http://schemas.microsoft.com/office/drawing/2014/main" id="{1515E10F-6ADD-4773-9D85-3077DA4F3C5B}"/>
              </a:ext>
            </a:extLst>
          </p:cNvPr>
          <p:cNvSpPr>
            <a:spLocks noGrp="1"/>
          </p:cNvSpPr>
          <p:nvPr>
            <p:ph sz="half" idx="2"/>
          </p:nvPr>
        </p:nvSpPr>
        <p:spPr>
          <a:xfrm>
            <a:off x="689658" y="1409923"/>
            <a:ext cx="4596333" cy="3394075"/>
          </a:xfrm>
        </p:spPr>
        <p:txBody>
          <a:bodyPr/>
          <a:lstStyle/>
          <a:p>
            <a:r>
              <a:rPr lang="en-US" dirty="0">
                <a:latin typeface="Helvetica Neue"/>
              </a:rPr>
              <a:t>One day Darby asked Ari if she wanted to come and have lunch with him and his friends.</a:t>
            </a:r>
          </a:p>
          <a:p>
            <a:r>
              <a:rPr lang="en-US" dirty="0">
                <a:latin typeface="Helvetica Neue"/>
              </a:rPr>
              <a:t>She said yes, even though she was still quite shy.</a:t>
            </a:r>
          </a:p>
          <a:p>
            <a:r>
              <a:rPr lang="en-US" dirty="0">
                <a:latin typeface="Helvetica Neue"/>
              </a:rPr>
              <a:t>She thanked him.</a:t>
            </a:r>
          </a:p>
          <a:p>
            <a:r>
              <a:rPr lang="en-US" dirty="0">
                <a:latin typeface="Helvetica Neue"/>
              </a:rPr>
              <a:t>They became good friends, since they both really liked sports, and often had lunch together from then on.</a:t>
            </a:r>
          </a:p>
        </p:txBody>
      </p:sp>
      <p:pic>
        <p:nvPicPr>
          <p:cNvPr id="9" name="Picture 8" descr="A picture containing text, clipart&#10;&#10;Description automatically generated">
            <a:extLst>
              <a:ext uri="{FF2B5EF4-FFF2-40B4-BE49-F238E27FC236}">
                <a16:creationId xmlns:a16="http://schemas.microsoft.com/office/drawing/2014/main" id="{C85BAC30-A0AF-4B11-9A30-A6A5D80768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47268" y="637803"/>
            <a:ext cx="1129189" cy="3867894"/>
          </a:xfrm>
          <a:prstGeom prst="rect">
            <a:avLst/>
          </a:prstGeom>
        </p:spPr>
      </p:pic>
      <p:pic>
        <p:nvPicPr>
          <p:cNvPr id="5" name="Picture 4" descr="A picture containing text, clipart&#10;&#10;Description automatically generated">
            <a:extLst>
              <a:ext uri="{FF2B5EF4-FFF2-40B4-BE49-F238E27FC236}">
                <a16:creationId xmlns:a16="http://schemas.microsoft.com/office/drawing/2014/main" id="{AC02301B-2AC9-4864-B88C-A6BADF195E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8184" y="345552"/>
            <a:ext cx="1050858" cy="4367328"/>
          </a:xfrm>
          <a:prstGeom prst="rect">
            <a:avLst/>
          </a:prstGeom>
        </p:spPr>
      </p:pic>
    </p:spTree>
    <p:extLst>
      <p:ext uri="{BB962C8B-B14F-4D97-AF65-F5344CB8AC3E}">
        <p14:creationId xmlns:p14="http://schemas.microsoft.com/office/powerpoint/2010/main" val="3924358935"/>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278221" y="1091581"/>
            <a:ext cx="891099" cy="243143"/>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1336" tIns="21336" rIns="21336" bIns="21336" numCol="1" spcCol="16002" rtlCol="0" anchor="ctr">
            <a:spAutoFit/>
          </a:bodyPr>
          <a:lstStyle/>
          <a:p>
            <a:pPr algn="ctr" defTabSz="346710" hangingPunct="0"/>
            <a:endParaRPr lang="en-GB" sz="1300">
              <a:solidFill>
                <a:srgbClr val="FFFFFF"/>
              </a:solidFill>
              <a:sym typeface="Helvetica Light"/>
            </a:endParaRPr>
          </a:p>
        </p:txBody>
      </p:sp>
      <p:sp>
        <p:nvSpPr>
          <p:cNvPr id="13" name="Rectangle 12"/>
          <p:cNvSpPr/>
          <p:nvPr/>
        </p:nvSpPr>
        <p:spPr>
          <a:xfrm>
            <a:off x="1764319" y="3235991"/>
            <a:ext cx="1133495" cy="243143"/>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1336" tIns="21336" rIns="21336" bIns="21336" numCol="1" spcCol="16002" rtlCol="0" anchor="ctr">
            <a:spAutoFit/>
          </a:bodyPr>
          <a:lstStyle/>
          <a:p>
            <a:pPr algn="ctr" defTabSz="346710" hangingPunct="0"/>
            <a:endParaRPr lang="en-GB" sz="1300">
              <a:solidFill>
                <a:srgbClr val="FFFFFF"/>
              </a:solidFill>
              <a:sym typeface="Helvetica Light"/>
            </a:endParaRPr>
          </a:p>
        </p:txBody>
      </p:sp>
      <p:pic>
        <p:nvPicPr>
          <p:cNvPr id="7" name="Picture 6">
            <a:extLst>
              <a:ext uri="{FF2B5EF4-FFF2-40B4-BE49-F238E27FC236}">
                <a16:creationId xmlns:a16="http://schemas.microsoft.com/office/drawing/2014/main" id="{0E919300-87EA-7C4F-B50E-110F172B977B}"/>
              </a:ext>
            </a:extLst>
          </p:cNvPr>
          <p:cNvPicPr>
            <a:picLocks noChangeAspect="1"/>
          </p:cNvPicPr>
          <p:nvPr/>
        </p:nvPicPr>
        <p:blipFill rotWithShape="1">
          <a:blip r:embed="rId3"/>
          <a:srcRect l="18882" t="22100" r="26775" b="26618"/>
          <a:stretch/>
        </p:blipFill>
        <p:spPr>
          <a:xfrm>
            <a:off x="0" y="0"/>
            <a:ext cx="9144000" cy="5122962"/>
          </a:xfrm>
          <a:prstGeom prst="rect">
            <a:avLst/>
          </a:prstGeom>
        </p:spPr>
      </p:pic>
      <p:sp>
        <p:nvSpPr>
          <p:cNvPr id="2" name="TextBox 1"/>
          <p:cNvSpPr txBox="1"/>
          <p:nvPr/>
        </p:nvSpPr>
        <p:spPr>
          <a:xfrm>
            <a:off x="693964" y="991820"/>
            <a:ext cx="7870372" cy="3139321"/>
          </a:xfrm>
          <a:prstGeom prst="rect">
            <a:avLst/>
          </a:prstGeom>
          <a:solidFill>
            <a:schemeClr val="bg1"/>
          </a:solidFill>
        </p:spPr>
        <p:txBody>
          <a:bodyPr wrap="square" rtlCol="0">
            <a:spAutoFit/>
          </a:bodyPr>
          <a:lstStyle/>
          <a:p>
            <a:pPr algn="ctr"/>
            <a:r>
              <a:rPr lang="en-GB" sz="6600" b="1" dirty="0">
                <a:latin typeface="Arial" panose="020B0604020202020204" pitchFamily="34" charset="0"/>
                <a:cs typeface="Arial" panose="020B0604020202020204" pitchFamily="34" charset="0"/>
              </a:rPr>
              <a:t>What power did kindness </a:t>
            </a:r>
          </a:p>
          <a:p>
            <a:pPr algn="ctr"/>
            <a:r>
              <a:rPr lang="en-GB" sz="6600" b="1" dirty="0">
                <a:latin typeface="Arial" panose="020B0604020202020204" pitchFamily="34" charset="0"/>
                <a:cs typeface="Arial" panose="020B0604020202020204" pitchFamily="34" charset="0"/>
              </a:rPr>
              <a:t>have in the story?</a:t>
            </a:r>
          </a:p>
        </p:txBody>
      </p:sp>
    </p:spTree>
    <p:extLst>
      <p:ext uri="{BB962C8B-B14F-4D97-AF65-F5344CB8AC3E}">
        <p14:creationId xmlns:p14="http://schemas.microsoft.com/office/powerpoint/2010/main" val="1948097970"/>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8004973-641F-8D4A-9566-4C9FEE4BD386}"/>
              </a:ext>
            </a:extLst>
          </p:cNvPr>
          <p:cNvSpPr txBox="1"/>
          <p:nvPr/>
        </p:nvSpPr>
        <p:spPr>
          <a:xfrm>
            <a:off x="611560" y="843558"/>
            <a:ext cx="7128792" cy="3139321"/>
          </a:xfrm>
          <a:prstGeom prst="rect">
            <a:avLst/>
          </a:prstGeom>
          <a:noFill/>
        </p:spPr>
        <p:txBody>
          <a:bodyPr wrap="square" rtlCol="0">
            <a:spAutoFit/>
          </a:bodyPr>
          <a:lstStyle/>
          <a:p>
            <a:pPr marL="9525" indent="-9525"/>
            <a:r>
              <a:rPr lang="en-US" sz="6600" b="1" dirty="0">
                <a:latin typeface="Arial" panose="020B0604020202020204" pitchFamily="34" charset="0"/>
                <a:cs typeface="Arial" panose="020B0604020202020204" pitchFamily="34" charset="0"/>
              </a:rPr>
              <a:t>How could you be kind to someone today</a:t>
            </a:r>
          </a:p>
        </p:txBody>
      </p:sp>
      <p:pic>
        <p:nvPicPr>
          <p:cNvPr id="5" name="Picture 4" descr="Logo&#10;&#10;Description automatically generated">
            <a:extLst>
              <a:ext uri="{FF2B5EF4-FFF2-40B4-BE49-F238E27FC236}">
                <a16:creationId xmlns:a16="http://schemas.microsoft.com/office/drawing/2014/main" id="{9F7A54BE-74A1-4C51-8A38-03C086D571E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60232" y="2859782"/>
            <a:ext cx="955197" cy="957488"/>
          </a:xfrm>
          <a:prstGeom prst="rect">
            <a:avLst/>
          </a:prstGeom>
        </p:spPr>
      </p:pic>
      <p:pic>
        <p:nvPicPr>
          <p:cNvPr id="7" name="Picture 6" descr="Icon&#10;&#10;Description automatically generated">
            <a:extLst>
              <a:ext uri="{FF2B5EF4-FFF2-40B4-BE49-F238E27FC236}">
                <a16:creationId xmlns:a16="http://schemas.microsoft.com/office/drawing/2014/main" id="{BFD8C76A-A7D5-4747-95A5-0C1944A659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40252" y="260521"/>
            <a:ext cx="1800200" cy="1800200"/>
          </a:xfrm>
          <a:prstGeom prst="rect">
            <a:avLst/>
          </a:prstGeom>
        </p:spPr>
      </p:pic>
    </p:spTree>
    <p:extLst>
      <p:ext uri="{BB962C8B-B14F-4D97-AF65-F5344CB8AC3E}">
        <p14:creationId xmlns:p14="http://schemas.microsoft.com/office/powerpoint/2010/main" val="25273447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alendar&#10;&#10;Description automatically generated">
            <a:extLst>
              <a:ext uri="{FF2B5EF4-FFF2-40B4-BE49-F238E27FC236}">
                <a16:creationId xmlns:a16="http://schemas.microsoft.com/office/drawing/2014/main" id="{015BF0E4-BEB2-BD4A-92C1-417A3EC787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21"/>
            <a:ext cx="9144000" cy="5142879"/>
          </a:xfrm>
          <a:prstGeom prst="rect">
            <a:avLst/>
          </a:prstGeom>
        </p:spPr>
      </p:pic>
      <p:sp>
        <p:nvSpPr>
          <p:cNvPr id="2" name="TextBox 1">
            <a:extLst>
              <a:ext uri="{FF2B5EF4-FFF2-40B4-BE49-F238E27FC236}">
                <a16:creationId xmlns:a16="http://schemas.microsoft.com/office/drawing/2014/main" id="{FD3B5DEE-955E-4128-A8C1-A6B70C388616}"/>
              </a:ext>
            </a:extLst>
          </p:cNvPr>
          <p:cNvSpPr txBox="1"/>
          <p:nvPr/>
        </p:nvSpPr>
        <p:spPr>
          <a:xfrm>
            <a:off x="323528" y="267494"/>
            <a:ext cx="2436297" cy="1200329"/>
          </a:xfrm>
          <a:prstGeom prst="rect">
            <a:avLst/>
          </a:prstGeom>
          <a:noFill/>
        </p:spPr>
        <p:txBody>
          <a:bodyPr wrap="square" rtlCol="0">
            <a:spAutoFit/>
          </a:bodyPr>
          <a:lstStyle/>
          <a:p>
            <a:r>
              <a:rPr lang="en-GB" dirty="0">
                <a:latin typeface="Helvetica Neue"/>
              </a:rPr>
              <a:t>Use the </a:t>
            </a:r>
            <a:r>
              <a:rPr lang="en-GB" b="1" dirty="0">
                <a:latin typeface="Helvetica Neue"/>
              </a:rPr>
              <a:t>Spring kindness calendar </a:t>
            </a:r>
            <a:r>
              <a:rPr lang="en-GB" dirty="0">
                <a:latin typeface="Helvetica Neue"/>
              </a:rPr>
              <a:t>to challenge yourself to do one kind act a day</a:t>
            </a:r>
          </a:p>
        </p:txBody>
      </p:sp>
      <p:pic>
        <p:nvPicPr>
          <p:cNvPr id="8" name="Picture 7">
            <a:extLst>
              <a:ext uri="{FF2B5EF4-FFF2-40B4-BE49-F238E27FC236}">
                <a16:creationId xmlns:a16="http://schemas.microsoft.com/office/drawing/2014/main" id="{9EEDB742-D62A-DB4E-A977-E8D69F8F302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1054" y="3192087"/>
            <a:ext cx="3454976" cy="2072986"/>
          </a:xfrm>
          <a:prstGeom prst="rect">
            <a:avLst/>
          </a:prstGeom>
        </p:spPr>
      </p:pic>
      <p:pic>
        <p:nvPicPr>
          <p:cNvPr id="9" name="Picture 8" descr="Shape, circle&#10;&#10;Description automatically generated">
            <a:extLst>
              <a:ext uri="{FF2B5EF4-FFF2-40B4-BE49-F238E27FC236}">
                <a16:creationId xmlns:a16="http://schemas.microsoft.com/office/drawing/2014/main" id="{FF18E1C8-29EC-9441-B2FE-694DB4DF043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88349" y="2510855"/>
            <a:ext cx="967395" cy="898535"/>
          </a:xfrm>
          <a:prstGeom prst="rect">
            <a:avLst/>
          </a:prstGeom>
        </p:spPr>
      </p:pic>
      <p:pic>
        <p:nvPicPr>
          <p:cNvPr id="10" name="Picture 9" descr="Icon&#10;&#10;Description automatically generated with low confidence">
            <a:extLst>
              <a:ext uri="{FF2B5EF4-FFF2-40B4-BE49-F238E27FC236}">
                <a16:creationId xmlns:a16="http://schemas.microsoft.com/office/drawing/2014/main" id="{24C1773A-47C4-404F-B285-3C44E0C980C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34942" y="1840949"/>
            <a:ext cx="650323" cy="593188"/>
          </a:xfrm>
          <a:prstGeom prst="rect">
            <a:avLst/>
          </a:prstGeom>
        </p:spPr>
      </p:pic>
      <p:pic>
        <p:nvPicPr>
          <p:cNvPr id="12" name="Picture 11" descr="Logo&#10;&#10;Description automatically generated">
            <a:extLst>
              <a:ext uri="{FF2B5EF4-FFF2-40B4-BE49-F238E27FC236}">
                <a16:creationId xmlns:a16="http://schemas.microsoft.com/office/drawing/2014/main" id="{D81D449D-5F1D-4B40-82A6-CC879A1F020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81453" y="3577647"/>
            <a:ext cx="650323" cy="609805"/>
          </a:xfrm>
          <a:prstGeom prst="rect">
            <a:avLst/>
          </a:prstGeom>
        </p:spPr>
      </p:pic>
    </p:spTree>
    <p:extLst>
      <p:ext uri="{BB962C8B-B14F-4D97-AF65-F5344CB8AC3E}">
        <p14:creationId xmlns:p14="http://schemas.microsoft.com/office/powerpoint/2010/main" val="38936787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C8D2223-4855-AE40-8277-19DC26DB0D26}"/>
              </a:ext>
            </a:extLst>
          </p:cNvPr>
          <p:cNvPicPr>
            <a:picLocks noChangeAspect="1"/>
          </p:cNvPicPr>
          <p:nvPr/>
        </p:nvPicPr>
        <p:blipFill rotWithShape="1">
          <a:blip r:embed="rId3"/>
          <a:srcRect l="18777" t="22099" r="28236" b="26415"/>
          <a:stretch/>
        </p:blipFill>
        <p:spPr>
          <a:xfrm>
            <a:off x="-19050" y="0"/>
            <a:ext cx="9163050" cy="5143500"/>
          </a:xfrm>
          <a:prstGeom prst="rect">
            <a:avLst/>
          </a:prstGeom>
        </p:spPr>
      </p:pic>
      <p:sp>
        <p:nvSpPr>
          <p:cNvPr id="5" name="TextBox 4"/>
          <p:cNvSpPr txBox="1"/>
          <p:nvPr/>
        </p:nvSpPr>
        <p:spPr>
          <a:xfrm>
            <a:off x="1250241" y="1477265"/>
            <a:ext cx="6897716" cy="2123658"/>
          </a:xfrm>
          <a:prstGeom prst="rect">
            <a:avLst/>
          </a:prstGeom>
          <a:solidFill>
            <a:schemeClr val="bg1"/>
          </a:solidFill>
        </p:spPr>
        <p:txBody>
          <a:bodyPr wrap="square" rtlCol="0">
            <a:spAutoFit/>
          </a:bodyPr>
          <a:lstStyle/>
          <a:p>
            <a:pPr algn="ctr"/>
            <a:r>
              <a:rPr lang="en-GB" sz="6600" b="1" dirty="0">
                <a:latin typeface="Arial" panose="020B0604020202020204" pitchFamily="34" charset="0"/>
                <a:cs typeface="Arial" panose="020B0604020202020204" pitchFamily="34" charset="0"/>
              </a:rPr>
              <a:t>Your kindness </a:t>
            </a:r>
          </a:p>
          <a:p>
            <a:pPr algn="ctr"/>
            <a:r>
              <a:rPr lang="en-GB" sz="6600" b="1" dirty="0">
                <a:latin typeface="Arial" panose="020B0604020202020204" pitchFamily="34" charset="0"/>
                <a:cs typeface="Arial" panose="020B0604020202020204" pitchFamily="34" charset="0"/>
              </a:rPr>
              <a:t>is powerful</a:t>
            </a:r>
          </a:p>
        </p:txBody>
      </p:sp>
    </p:spTree>
    <p:extLst>
      <p:ext uri="{BB962C8B-B14F-4D97-AF65-F5344CB8AC3E}">
        <p14:creationId xmlns:p14="http://schemas.microsoft.com/office/powerpoint/2010/main" val="1111938865"/>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8004973-641F-8D4A-9566-4C9FEE4BD386}"/>
              </a:ext>
            </a:extLst>
          </p:cNvPr>
          <p:cNvSpPr txBox="1"/>
          <p:nvPr/>
        </p:nvSpPr>
        <p:spPr>
          <a:xfrm>
            <a:off x="764794" y="1002089"/>
            <a:ext cx="6500469" cy="3139321"/>
          </a:xfrm>
          <a:prstGeom prst="rect">
            <a:avLst/>
          </a:prstGeom>
          <a:noFill/>
        </p:spPr>
        <p:txBody>
          <a:bodyPr wrap="square" rtlCol="0">
            <a:spAutoFit/>
          </a:bodyPr>
          <a:lstStyle/>
          <a:p>
            <a:pPr marL="9525" indent="-9525"/>
            <a:r>
              <a:rPr lang="en-US" sz="6600" b="1">
                <a:latin typeface="Arial" panose="020B0604020202020204" pitchFamily="34" charset="0"/>
                <a:cs typeface="Arial" panose="020B0604020202020204" pitchFamily="34" charset="0"/>
              </a:rPr>
              <a:t>What does being kind mean to you</a:t>
            </a:r>
          </a:p>
        </p:txBody>
      </p:sp>
      <p:pic>
        <p:nvPicPr>
          <p:cNvPr id="5" name="Picture 4" descr="Logo&#10;&#10;Description automatically generated">
            <a:extLst>
              <a:ext uri="{FF2B5EF4-FFF2-40B4-BE49-F238E27FC236}">
                <a16:creationId xmlns:a16="http://schemas.microsoft.com/office/drawing/2014/main" id="{9F7A54BE-74A1-4C51-8A38-03C086D571E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80112" y="3003798"/>
            <a:ext cx="955197" cy="957488"/>
          </a:xfrm>
          <a:prstGeom prst="rect">
            <a:avLst/>
          </a:prstGeom>
        </p:spPr>
      </p:pic>
      <p:pic>
        <p:nvPicPr>
          <p:cNvPr id="7" name="Picture 6" descr="Icon&#10;&#10;Description automatically generated">
            <a:extLst>
              <a:ext uri="{FF2B5EF4-FFF2-40B4-BE49-F238E27FC236}">
                <a16:creationId xmlns:a16="http://schemas.microsoft.com/office/drawing/2014/main" id="{BFD8C76A-A7D5-4747-95A5-0C1944A659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40252" y="260521"/>
            <a:ext cx="1800200" cy="1800200"/>
          </a:xfrm>
          <a:prstGeom prst="rect">
            <a:avLst/>
          </a:prstGeom>
        </p:spPr>
      </p:pic>
    </p:spTree>
    <p:extLst>
      <p:ext uri="{BB962C8B-B14F-4D97-AF65-F5344CB8AC3E}">
        <p14:creationId xmlns:p14="http://schemas.microsoft.com/office/powerpoint/2010/main" val="12877831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nline Media 2" title="Your kindness is powerful">
            <a:hlinkClick r:id="" action="ppaction://media"/>
            <a:extLst>
              <a:ext uri="{FF2B5EF4-FFF2-40B4-BE49-F238E27FC236}">
                <a16:creationId xmlns:a16="http://schemas.microsoft.com/office/drawing/2014/main" id="{E391121F-290D-44AF-A34D-851812066C84}"/>
              </a:ext>
            </a:extLst>
          </p:cNvPr>
          <p:cNvPicPr>
            <a:picLocks noRot="1" noChangeAspect="1"/>
          </p:cNvPicPr>
          <p:nvPr>
            <a:videoFile r:link="rId1"/>
          </p:nvPr>
        </p:nvPicPr>
        <p:blipFill>
          <a:blip r:embed="rId4"/>
          <a:stretch>
            <a:fillRect/>
          </a:stretch>
        </p:blipFill>
        <p:spPr>
          <a:xfrm>
            <a:off x="1439652" y="801973"/>
            <a:ext cx="6264696" cy="3539553"/>
          </a:xfrm>
          <a:prstGeom prst="rect">
            <a:avLst/>
          </a:prstGeom>
        </p:spPr>
      </p:pic>
    </p:spTree>
    <p:extLst>
      <p:ext uri="{BB962C8B-B14F-4D97-AF65-F5344CB8AC3E}">
        <p14:creationId xmlns:p14="http://schemas.microsoft.com/office/powerpoint/2010/main" val="192008066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4E1F2-81BF-40D5-A06B-8CC099A74380}"/>
              </a:ext>
            </a:extLst>
          </p:cNvPr>
          <p:cNvSpPr>
            <a:spLocks noGrp="1"/>
          </p:cNvSpPr>
          <p:nvPr>
            <p:ph type="title"/>
          </p:nvPr>
        </p:nvSpPr>
        <p:spPr>
          <a:xfrm>
            <a:off x="467543" y="339502"/>
            <a:ext cx="4122787" cy="565175"/>
          </a:xfrm>
        </p:spPr>
        <p:txBody>
          <a:bodyPr>
            <a:normAutofit/>
          </a:bodyPr>
          <a:lstStyle/>
          <a:p>
            <a:pPr>
              <a:lnSpc>
                <a:spcPct val="90000"/>
              </a:lnSpc>
            </a:pPr>
            <a:r>
              <a:rPr lang="en-GB"/>
              <a:t>A story of kindness</a:t>
            </a:r>
          </a:p>
        </p:txBody>
      </p:sp>
      <p:pic>
        <p:nvPicPr>
          <p:cNvPr id="8" name="Content Placeholder 7" descr="A picture containing text, clipart&#10;&#10;Description automatically generated">
            <a:extLst>
              <a:ext uri="{FF2B5EF4-FFF2-40B4-BE49-F238E27FC236}">
                <a16:creationId xmlns:a16="http://schemas.microsoft.com/office/drawing/2014/main" id="{26C15B00-8975-49FD-9800-2B95DAC0A090}"/>
              </a:ext>
            </a:extLst>
          </p:cNvPr>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6156176" y="874712"/>
            <a:ext cx="1917652" cy="3394075"/>
          </a:xfrm>
          <a:noFill/>
        </p:spPr>
      </p:pic>
      <p:sp>
        <p:nvSpPr>
          <p:cNvPr id="13" name="Content Placeholder 3">
            <a:extLst>
              <a:ext uri="{FF2B5EF4-FFF2-40B4-BE49-F238E27FC236}">
                <a16:creationId xmlns:a16="http://schemas.microsoft.com/office/drawing/2014/main" id="{1515E10F-6ADD-4773-9D85-3077DA4F3C5B}"/>
              </a:ext>
            </a:extLst>
          </p:cNvPr>
          <p:cNvSpPr>
            <a:spLocks noGrp="1"/>
          </p:cNvSpPr>
          <p:nvPr>
            <p:ph sz="half" idx="2"/>
          </p:nvPr>
        </p:nvSpPr>
        <p:spPr>
          <a:xfrm>
            <a:off x="689658" y="1409923"/>
            <a:ext cx="4596333" cy="3394075"/>
          </a:xfrm>
        </p:spPr>
        <p:txBody>
          <a:bodyPr/>
          <a:lstStyle/>
          <a:p>
            <a:r>
              <a:rPr lang="en-US">
                <a:latin typeface="Helvetica Neue"/>
              </a:rPr>
              <a:t>Mr Phillpotts was feeling lonely. </a:t>
            </a:r>
          </a:p>
          <a:p>
            <a:r>
              <a:rPr lang="en-US">
                <a:latin typeface="Helvetica Neue"/>
              </a:rPr>
              <a:t>He lived alone and didn’t see or talk to many people.</a:t>
            </a:r>
          </a:p>
          <a:p>
            <a:r>
              <a:rPr lang="en-US">
                <a:latin typeface="Helvetica Neue"/>
              </a:rPr>
              <a:t>His only friend’s were his pets. He had a goat, some chickens and a cat called Sally.</a:t>
            </a:r>
          </a:p>
          <a:p>
            <a:endParaRPr lang="en-US"/>
          </a:p>
        </p:txBody>
      </p:sp>
    </p:spTree>
    <p:extLst>
      <p:ext uri="{BB962C8B-B14F-4D97-AF65-F5344CB8AC3E}">
        <p14:creationId xmlns:p14="http://schemas.microsoft.com/office/powerpoint/2010/main" val="996490250"/>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4E1F2-81BF-40D5-A06B-8CC099A74380}"/>
              </a:ext>
            </a:extLst>
          </p:cNvPr>
          <p:cNvSpPr>
            <a:spLocks noGrp="1"/>
          </p:cNvSpPr>
          <p:nvPr>
            <p:ph type="title"/>
          </p:nvPr>
        </p:nvSpPr>
        <p:spPr>
          <a:xfrm>
            <a:off x="467543" y="339502"/>
            <a:ext cx="4122787" cy="565175"/>
          </a:xfrm>
        </p:spPr>
        <p:txBody>
          <a:bodyPr>
            <a:normAutofit/>
          </a:bodyPr>
          <a:lstStyle/>
          <a:p>
            <a:pPr>
              <a:lnSpc>
                <a:spcPct val="90000"/>
              </a:lnSpc>
            </a:pPr>
            <a:r>
              <a:rPr lang="en-GB"/>
              <a:t>A story of kindness</a:t>
            </a:r>
          </a:p>
        </p:txBody>
      </p:sp>
      <p:sp>
        <p:nvSpPr>
          <p:cNvPr id="13" name="Content Placeholder 3">
            <a:extLst>
              <a:ext uri="{FF2B5EF4-FFF2-40B4-BE49-F238E27FC236}">
                <a16:creationId xmlns:a16="http://schemas.microsoft.com/office/drawing/2014/main" id="{1515E10F-6ADD-4773-9D85-3077DA4F3C5B}"/>
              </a:ext>
            </a:extLst>
          </p:cNvPr>
          <p:cNvSpPr>
            <a:spLocks noGrp="1"/>
          </p:cNvSpPr>
          <p:nvPr>
            <p:ph sz="half" idx="2"/>
          </p:nvPr>
        </p:nvSpPr>
        <p:spPr>
          <a:xfrm>
            <a:off x="689658" y="1409923"/>
            <a:ext cx="4596333" cy="3394075"/>
          </a:xfrm>
        </p:spPr>
        <p:txBody>
          <a:bodyPr/>
          <a:lstStyle/>
          <a:p>
            <a:r>
              <a:rPr lang="en-US">
                <a:latin typeface="Helvetica Neue"/>
              </a:rPr>
              <a:t>One day, Ari moved in next door.</a:t>
            </a:r>
          </a:p>
          <a:p>
            <a:r>
              <a:rPr lang="en-US">
                <a:latin typeface="Helvetica Neue"/>
              </a:rPr>
              <a:t>She was new to town and didn’t have many friends either.</a:t>
            </a:r>
          </a:p>
          <a:p>
            <a:r>
              <a:rPr lang="en-US">
                <a:latin typeface="Helvetica Neue"/>
              </a:rPr>
              <a:t>Ari’s family saw My Phillpotts often, and would wave hello to him.</a:t>
            </a:r>
          </a:p>
          <a:p>
            <a:r>
              <a:rPr lang="en-US">
                <a:latin typeface="Helvetica Neue"/>
              </a:rPr>
              <a:t>She loved animals, and every morning she saw him feeding his goat and chickens. </a:t>
            </a:r>
          </a:p>
          <a:p>
            <a:r>
              <a:rPr lang="en-US">
                <a:latin typeface="Helvetica Neue"/>
              </a:rPr>
              <a:t>She wished she could help him.</a:t>
            </a:r>
          </a:p>
        </p:txBody>
      </p:sp>
      <p:pic>
        <p:nvPicPr>
          <p:cNvPr id="6" name="Picture 5" descr="A picture containing text, clipart&#10;&#10;Description automatically generated">
            <a:extLst>
              <a:ext uri="{FF2B5EF4-FFF2-40B4-BE49-F238E27FC236}">
                <a16:creationId xmlns:a16="http://schemas.microsoft.com/office/drawing/2014/main" id="{1FA8DF16-8059-4699-B129-F2C5B8DB97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72200" y="771550"/>
            <a:ext cx="1129189" cy="3867894"/>
          </a:xfrm>
          <a:prstGeom prst="rect">
            <a:avLst/>
          </a:prstGeom>
        </p:spPr>
      </p:pic>
    </p:spTree>
    <p:extLst>
      <p:ext uri="{BB962C8B-B14F-4D97-AF65-F5344CB8AC3E}">
        <p14:creationId xmlns:p14="http://schemas.microsoft.com/office/powerpoint/2010/main" val="3357833675"/>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4E1F2-81BF-40D5-A06B-8CC099A74380}"/>
              </a:ext>
            </a:extLst>
          </p:cNvPr>
          <p:cNvSpPr>
            <a:spLocks noGrp="1"/>
          </p:cNvSpPr>
          <p:nvPr>
            <p:ph type="title"/>
          </p:nvPr>
        </p:nvSpPr>
        <p:spPr>
          <a:xfrm>
            <a:off x="467543" y="339502"/>
            <a:ext cx="4122787" cy="565175"/>
          </a:xfrm>
        </p:spPr>
        <p:txBody>
          <a:bodyPr>
            <a:normAutofit/>
          </a:bodyPr>
          <a:lstStyle/>
          <a:p>
            <a:pPr>
              <a:lnSpc>
                <a:spcPct val="90000"/>
              </a:lnSpc>
            </a:pPr>
            <a:r>
              <a:rPr lang="en-GB"/>
              <a:t>A story of kindness</a:t>
            </a:r>
          </a:p>
        </p:txBody>
      </p:sp>
      <p:pic>
        <p:nvPicPr>
          <p:cNvPr id="8" name="Content Placeholder 7" descr="A picture containing text, clipart&#10;&#10;Description automatically generated">
            <a:extLst>
              <a:ext uri="{FF2B5EF4-FFF2-40B4-BE49-F238E27FC236}">
                <a16:creationId xmlns:a16="http://schemas.microsoft.com/office/drawing/2014/main" id="{26C15B00-8975-49FD-9800-2B95DAC0A090}"/>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7148048" y="1059582"/>
            <a:ext cx="1528409" cy="2705149"/>
          </a:xfrm>
          <a:noFill/>
        </p:spPr>
      </p:pic>
      <p:sp>
        <p:nvSpPr>
          <p:cNvPr id="13" name="Content Placeholder 3">
            <a:extLst>
              <a:ext uri="{FF2B5EF4-FFF2-40B4-BE49-F238E27FC236}">
                <a16:creationId xmlns:a16="http://schemas.microsoft.com/office/drawing/2014/main" id="{1515E10F-6ADD-4773-9D85-3077DA4F3C5B}"/>
              </a:ext>
            </a:extLst>
          </p:cNvPr>
          <p:cNvSpPr>
            <a:spLocks noGrp="1"/>
          </p:cNvSpPr>
          <p:nvPr>
            <p:ph sz="half" idx="2"/>
          </p:nvPr>
        </p:nvSpPr>
        <p:spPr>
          <a:xfrm>
            <a:off x="467543" y="1409923"/>
            <a:ext cx="4596333" cy="3394075"/>
          </a:xfrm>
        </p:spPr>
        <p:txBody>
          <a:bodyPr/>
          <a:lstStyle/>
          <a:p>
            <a:r>
              <a:rPr lang="en-US">
                <a:latin typeface="Helvetica Neue"/>
              </a:rPr>
              <a:t>Her parents told Ari to ask Mr Phillpotts if she could help him look after his animals before school sometimes.</a:t>
            </a:r>
          </a:p>
          <a:p>
            <a:r>
              <a:rPr lang="en-US">
                <a:latin typeface="Helvetica Neue"/>
              </a:rPr>
              <a:t>So she did.</a:t>
            </a:r>
          </a:p>
          <a:p>
            <a:r>
              <a:rPr lang="en-US">
                <a:latin typeface="Helvetica Neue"/>
              </a:rPr>
              <a:t>Mr Phillpotts thought that was a great idea.</a:t>
            </a:r>
          </a:p>
          <a:p>
            <a:r>
              <a:rPr lang="en-US">
                <a:latin typeface="Helvetica Neue"/>
              </a:rPr>
              <a:t>Both of them felt a little less lonely now.</a:t>
            </a:r>
          </a:p>
          <a:p>
            <a:endParaRPr lang="en-US"/>
          </a:p>
        </p:txBody>
      </p:sp>
      <p:pic>
        <p:nvPicPr>
          <p:cNvPr id="5" name="Picture 4" descr="A picture containing text, clipart&#10;&#10;Description automatically generated">
            <a:extLst>
              <a:ext uri="{FF2B5EF4-FFF2-40B4-BE49-F238E27FC236}">
                <a16:creationId xmlns:a16="http://schemas.microsoft.com/office/drawing/2014/main" id="{D16E0D0F-FDE9-4EE8-BE76-D004ACC0A1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1367" y="622089"/>
            <a:ext cx="1129189" cy="3867894"/>
          </a:xfrm>
          <a:prstGeom prst="rect">
            <a:avLst/>
          </a:prstGeom>
        </p:spPr>
      </p:pic>
    </p:spTree>
    <p:extLst>
      <p:ext uri="{BB962C8B-B14F-4D97-AF65-F5344CB8AC3E}">
        <p14:creationId xmlns:p14="http://schemas.microsoft.com/office/powerpoint/2010/main" val="3385650764"/>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4E1F2-81BF-40D5-A06B-8CC099A74380}"/>
              </a:ext>
            </a:extLst>
          </p:cNvPr>
          <p:cNvSpPr>
            <a:spLocks noGrp="1"/>
          </p:cNvSpPr>
          <p:nvPr>
            <p:ph type="title"/>
          </p:nvPr>
        </p:nvSpPr>
        <p:spPr>
          <a:xfrm>
            <a:off x="467543" y="339502"/>
            <a:ext cx="4122787" cy="565175"/>
          </a:xfrm>
        </p:spPr>
        <p:txBody>
          <a:bodyPr>
            <a:normAutofit/>
          </a:bodyPr>
          <a:lstStyle/>
          <a:p>
            <a:pPr>
              <a:lnSpc>
                <a:spcPct val="90000"/>
              </a:lnSpc>
            </a:pPr>
            <a:r>
              <a:rPr lang="en-GB"/>
              <a:t>A story of kindness</a:t>
            </a:r>
          </a:p>
        </p:txBody>
      </p:sp>
      <p:sp>
        <p:nvSpPr>
          <p:cNvPr id="13" name="Content Placeholder 3">
            <a:extLst>
              <a:ext uri="{FF2B5EF4-FFF2-40B4-BE49-F238E27FC236}">
                <a16:creationId xmlns:a16="http://schemas.microsoft.com/office/drawing/2014/main" id="{1515E10F-6ADD-4773-9D85-3077DA4F3C5B}"/>
              </a:ext>
            </a:extLst>
          </p:cNvPr>
          <p:cNvSpPr>
            <a:spLocks noGrp="1"/>
          </p:cNvSpPr>
          <p:nvPr>
            <p:ph sz="half" idx="2"/>
          </p:nvPr>
        </p:nvSpPr>
        <p:spPr>
          <a:xfrm>
            <a:off x="689658" y="1409923"/>
            <a:ext cx="4596333" cy="3394075"/>
          </a:xfrm>
        </p:spPr>
        <p:txBody>
          <a:bodyPr/>
          <a:lstStyle/>
          <a:p>
            <a:r>
              <a:rPr lang="en-US">
                <a:latin typeface="Helvetica Neue"/>
              </a:rPr>
              <a:t>Riley and Elis were good friends.</a:t>
            </a:r>
          </a:p>
          <a:p>
            <a:r>
              <a:rPr lang="en-US">
                <a:latin typeface="Helvetica Neue"/>
              </a:rPr>
              <a:t>One day at school, they fell out.</a:t>
            </a:r>
          </a:p>
          <a:p>
            <a:r>
              <a:rPr lang="en-US">
                <a:latin typeface="Helvetica Neue"/>
              </a:rPr>
              <a:t>Riley was playing with Elis’ toy and accidentally lost it over the fence.</a:t>
            </a:r>
          </a:p>
          <a:p>
            <a:r>
              <a:rPr lang="en-US">
                <a:latin typeface="Helvetica Neue"/>
              </a:rPr>
              <a:t>Riley was sorry but Elis was upset and shouted at Riley, calling her “stupid”.</a:t>
            </a:r>
          </a:p>
          <a:p>
            <a:endParaRPr lang="en-US"/>
          </a:p>
        </p:txBody>
      </p:sp>
      <p:pic>
        <p:nvPicPr>
          <p:cNvPr id="6" name="Picture 5" descr="Shape&#10;&#10;Description automatically generated">
            <a:extLst>
              <a:ext uri="{FF2B5EF4-FFF2-40B4-BE49-F238E27FC236}">
                <a16:creationId xmlns:a16="http://schemas.microsoft.com/office/drawing/2014/main" id="{973F9521-1093-4B4F-84BC-285407D3FD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24328" y="227092"/>
            <a:ext cx="1296144" cy="4107498"/>
          </a:xfrm>
          <a:prstGeom prst="rect">
            <a:avLst/>
          </a:prstGeom>
        </p:spPr>
      </p:pic>
      <p:pic>
        <p:nvPicPr>
          <p:cNvPr id="9" name="Picture 8" descr="A picture containing clipart&#10;&#10;Description automatically generated">
            <a:extLst>
              <a:ext uri="{FF2B5EF4-FFF2-40B4-BE49-F238E27FC236}">
                <a16:creationId xmlns:a16="http://schemas.microsoft.com/office/drawing/2014/main" id="{03AFFB40-59A6-4159-970A-1B3B3A3395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85991" y="1208157"/>
            <a:ext cx="1998638" cy="3595841"/>
          </a:xfrm>
          <a:prstGeom prst="rect">
            <a:avLst/>
          </a:prstGeom>
        </p:spPr>
      </p:pic>
    </p:spTree>
    <p:extLst>
      <p:ext uri="{BB962C8B-B14F-4D97-AF65-F5344CB8AC3E}">
        <p14:creationId xmlns:p14="http://schemas.microsoft.com/office/powerpoint/2010/main" val="1954172531"/>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4E1F2-81BF-40D5-A06B-8CC099A74380}"/>
              </a:ext>
            </a:extLst>
          </p:cNvPr>
          <p:cNvSpPr>
            <a:spLocks noGrp="1"/>
          </p:cNvSpPr>
          <p:nvPr>
            <p:ph type="title"/>
          </p:nvPr>
        </p:nvSpPr>
        <p:spPr>
          <a:xfrm>
            <a:off x="467543" y="339502"/>
            <a:ext cx="4122787" cy="565175"/>
          </a:xfrm>
        </p:spPr>
        <p:txBody>
          <a:bodyPr>
            <a:normAutofit/>
          </a:bodyPr>
          <a:lstStyle/>
          <a:p>
            <a:pPr>
              <a:lnSpc>
                <a:spcPct val="90000"/>
              </a:lnSpc>
            </a:pPr>
            <a:r>
              <a:rPr lang="en-GB"/>
              <a:t>A story of kindness</a:t>
            </a:r>
          </a:p>
        </p:txBody>
      </p:sp>
      <p:sp>
        <p:nvSpPr>
          <p:cNvPr id="13" name="Content Placeholder 3">
            <a:extLst>
              <a:ext uri="{FF2B5EF4-FFF2-40B4-BE49-F238E27FC236}">
                <a16:creationId xmlns:a16="http://schemas.microsoft.com/office/drawing/2014/main" id="{1515E10F-6ADD-4773-9D85-3077DA4F3C5B}"/>
              </a:ext>
            </a:extLst>
          </p:cNvPr>
          <p:cNvSpPr>
            <a:spLocks noGrp="1"/>
          </p:cNvSpPr>
          <p:nvPr>
            <p:ph sz="half" idx="2"/>
          </p:nvPr>
        </p:nvSpPr>
        <p:spPr>
          <a:xfrm>
            <a:off x="689658" y="1409923"/>
            <a:ext cx="4596333" cy="3394075"/>
          </a:xfrm>
        </p:spPr>
        <p:txBody>
          <a:bodyPr/>
          <a:lstStyle/>
          <a:p>
            <a:r>
              <a:rPr lang="en-US">
                <a:latin typeface="Helvetica Neue"/>
              </a:rPr>
              <a:t>Riley felt so sorry that she went to find the toy she lost after school and found it in the park next door.</a:t>
            </a:r>
          </a:p>
          <a:p>
            <a:r>
              <a:rPr lang="en-US">
                <a:latin typeface="Helvetica Neue"/>
              </a:rPr>
              <a:t>Elis was so sorry that she yelled at her friend and made her feel bad when it was just an accident.</a:t>
            </a:r>
          </a:p>
          <a:p>
            <a:r>
              <a:rPr lang="en-US">
                <a:latin typeface="Helvetica Neue"/>
              </a:rPr>
              <a:t>The next day, they both apologized. Riley gave Elis back her toy and they carried on playing, carefully!</a:t>
            </a:r>
            <a:endParaRPr lang="en-US"/>
          </a:p>
        </p:txBody>
      </p:sp>
      <p:pic>
        <p:nvPicPr>
          <p:cNvPr id="6" name="Picture 5" descr="Shape&#10;&#10;Description automatically generated">
            <a:extLst>
              <a:ext uri="{FF2B5EF4-FFF2-40B4-BE49-F238E27FC236}">
                <a16:creationId xmlns:a16="http://schemas.microsoft.com/office/drawing/2014/main" id="{973F9521-1093-4B4F-84BC-285407D3FD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24328" y="227092"/>
            <a:ext cx="1296144" cy="4107498"/>
          </a:xfrm>
          <a:prstGeom prst="rect">
            <a:avLst/>
          </a:prstGeom>
        </p:spPr>
      </p:pic>
      <p:pic>
        <p:nvPicPr>
          <p:cNvPr id="9" name="Picture 8" descr="A picture containing clipart&#10;&#10;Description automatically generated">
            <a:extLst>
              <a:ext uri="{FF2B5EF4-FFF2-40B4-BE49-F238E27FC236}">
                <a16:creationId xmlns:a16="http://schemas.microsoft.com/office/drawing/2014/main" id="{03AFFB40-59A6-4159-970A-1B3B3A3395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85991" y="1208157"/>
            <a:ext cx="1998638" cy="3595841"/>
          </a:xfrm>
          <a:prstGeom prst="rect">
            <a:avLst/>
          </a:prstGeom>
        </p:spPr>
      </p:pic>
    </p:spTree>
    <p:extLst>
      <p:ext uri="{BB962C8B-B14F-4D97-AF65-F5344CB8AC3E}">
        <p14:creationId xmlns:p14="http://schemas.microsoft.com/office/powerpoint/2010/main" val="3846790122"/>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4E1F2-81BF-40D5-A06B-8CC099A74380}"/>
              </a:ext>
            </a:extLst>
          </p:cNvPr>
          <p:cNvSpPr>
            <a:spLocks noGrp="1"/>
          </p:cNvSpPr>
          <p:nvPr>
            <p:ph type="title"/>
          </p:nvPr>
        </p:nvSpPr>
        <p:spPr>
          <a:xfrm>
            <a:off x="467543" y="339502"/>
            <a:ext cx="4122787" cy="565175"/>
          </a:xfrm>
        </p:spPr>
        <p:txBody>
          <a:bodyPr>
            <a:normAutofit/>
          </a:bodyPr>
          <a:lstStyle/>
          <a:p>
            <a:pPr>
              <a:lnSpc>
                <a:spcPct val="90000"/>
              </a:lnSpc>
            </a:pPr>
            <a:r>
              <a:rPr lang="en-GB"/>
              <a:t>A story of kindness</a:t>
            </a:r>
          </a:p>
        </p:txBody>
      </p:sp>
      <p:sp>
        <p:nvSpPr>
          <p:cNvPr id="13" name="Content Placeholder 3">
            <a:extLst>
              <a:ext uri="{FF2B5EF4-FFF2-40B4-BE49-F238E27FC236}">
                <a16:creationId xmlns:a16="http://schemas.microsoft.com/office/drawing/2014/main" id="{1515E10F-6ADD-4773-9D85-3077DA4F3C5B}"/>
              </a:ext>
            </a:extLst>
          </p:cNvPr>
          <p:cNvSpPr>
            <a:spLocks noGrp="1"/>
          </p:cNvSpPr>
          <p:nvPr>
            <p:ph sz="half" idx="2"/>
          </p:nvPr>
        </p:nvSpPr>
        <p:spPr>
          <a:xfrm>
            <a:off x="689658" y="1409923"/>
            <a:ext cx="4596333" cy="3394075"/>
          </a:xfrm>
        </p:spPr>
        <p:txBody>
          <a:bodyPr lIns="91440" tIns="45720" rIns="91440" bIns="45720" anchor="t"/>
          <a:lstStyle/>
          <a:p>
            <a:r>
              <a:rPr lang="en-US">
                <a:latin typeface="Helvetica Neue"/>
              </a:rPr>
              <a:t>Ari was new at school.</a:t>
            </a:r>
          </a:p>
          <a:p>
            <a:r>
              <a:rPr lang="en-US">
                <a:latin typeface="Helvetica Neue"/>
              </a:rPr>
              <a:t>She didn’t have any friends and was quite shy.</a:t>
            </a:r>
          </a:p>
          <a:p>
            <a:r>
              <a:rPr lang="en-US">
                <a:latin typeface="Helvetica Neue"/>
              </a:rPr>
              <a:t>She didn’t know what to do to make friends.</a:t>
            </a:r>
          </a:p>
        </p:txBody>
      </p:sp>
      <p:pic>
        <p:nvPicPr>
          <p:cNvPr id="9" name="Picture 8" descr="A picture containing text, clipart&#10;&#10;Description automatically generated">
            <a:extLst>
              <a:ext uri="{FF2B5EF4-FFF2-40B4-BE49-F238E27FC236}">
                <a16:creationId xmlns:a16="http://schemas.microsoft.com/office/drawing/2014/main" id="{C85BAC30-A0AF-4B11-9A30-A6A5D80768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8144" y="771550"/>
            <a:ext cx="1129189" cy="3867894"/>
          </a:xfrm>
          <a:prstGeom prst="rect">
            <a:avLst/>
          </a:prstGeom>
        </p:spPr>
      </p:pic>
    </p:spTree>
    <p:extLst>
      <p:ext uri="{BB962C8B-B14F-4D97-AF65-F5344CB8AC3E}">
        <p14:creationId xmlns:p14="http://schemas.microsoft.com/office/powerpoint/2010/main" val="797123731"/>
      </p:ext>
    </p:extLst>
  </p:cSld>
  <p:clrMapOvr>
    <a:masterClrMapping/>
  </p:clrMapOvr>
  <p:transition spd="med"/>
</p:sld>
</file>

<file path=ppt/theme/theme1.xml><?xml version="1.0" encoding="utf-8"?>
<a:theme xmlns:a="http://schemas.openxmlformats.org/drawingml/2006/main" name="British Red Cross PowerPoint template (ratio 16 to 9)">
  <a:themeElements>
    <a:clrScheme name="British Red Cross">
      <a:dk1>
        <a:srgbClr val="000000"/>
      </a:dk1>
      <a:lt1>
        <a:srgbClr val="FFFFFF"/>
      </a:lt1>
      <a:dk2>
        <a:srgbClr val="EE2A24"/>
      </a:dk2>
      <a:lt2>
        <a:srgbClr val="9D1F21"/>
      </a:lt2>
      <a:accent1>
        <a:srgbClr val="65181B"/>
      </a:accent1>
      <a:accent2>
        <a:srgbClr val="1D1B1D"/>
      </a:accent2>
      <a:accent3>
        <a:srgbClr val="627B80"/>
      </a:accent3>
      <a:accent4>
        <a:srgbClr val="1A3351"/>
      </a:accent4>
      <a:accent5>
        <a:srgbClr val="F1B13B"/>
      </a:accent5>
      <a:accent6>
        <a:srgbClr val="43A92C"/>
      </a:accent6>
      <a:hlink>
        <a:srgbClr val="EE2A24"/>
      </a:hlink>
      <a:folHlink>
        <a:srgbClr val="EE2A2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British Red Cross PowerPoint template (ratio 16 to 9)</Template>
  <TotalTime>63</TotalTime>
  <Words>923</Words>
  <Application>Microsoft Office PowerPoint</Application>
  <PresentationFormat>On-screen Show (16:9)</PresentationFormat>
  <Paragraphs>70</Paragraphs>
  <Slides>16</Slides>
  <Notes>7</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Helvetica Neue</vt:lpstr>
      <vt:lpstr>British Red Cross PowerPoint template (ratio 16 to 9)</vt:lpstr>
      <vt:lpstr>PowerPoint Presentation</vt:lpstr>
      <vt:lpstr>PowerPoint Presentation</vt:lpstr>
      <vt:lpstr>PowerPoint Presentation</vt:lpstr>
      <vt:lpstr>A story of kindness</vt:lpstr>
      <vt:lpstr>A story of kindness</vt:lpstr>
      <vt:lpstr>A story of kindness</vt:lpstr>
      <vt:lpstr>A story of kindness</vt:lpstr>
      <vt:lpstr>A story of kindness</vt:lpstr>
      <vt:lpstr>A story of kindness</vt:lpstr>
      <vt:lpstr>A story of kindness</vt:lpstr>
      <vt:lpstr>PowerPoint Presentation</vt:lpstr>
      <vt:lpstr>A story of kindness</vt:lpstr>
      <vt:lpstr>PowerPoint Presentation</vt:lpstr>
      <vt:lpstr>PowerPoint Presentation</vt:lpstr>
      <vt:lpstr>PowerPoint Presentation</vt:lpstr>
      <vt:lpstr>PowerPoint Presentation</vt:lpstr>
    </vt:vector>
  </TitlesOfParts>
  <Company>British Red Cross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Chloe Bruce</dc:creator>
  <cp:lastModifiedBy>Ali Hunter</cp:lastModifiedBy>
  <cp:revision>5</cp:revision>
  <dcterms:created xsi:type="dcterms:W3CDTF">2022-02-03T10:59:17Z</dcterms:created>
  <dcterms:modified xsi:type="dcterms:W3CDTF">2022-03-03T11:57:59Z</dcterms:modified>
</cp:coreProperties>
</file>