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6" r:id="rId5"/>
  </p:sldMasterIdLst>
  <p:notesMasterIdLst>
    <p:notesMasterId r:id="rId37"/>
  </p:notesMasterIdLst>
  <p:handoutMasterIdLst>
    <p:handoutMasterId r:id="rId38"/>
  </p:handoutMasterIdLst>
  <p:sldIdLst>
    <p:sldId id="258" r:id="rId6"/>
    <p:sldId id="259" r:id="rId7"/>
    <p:sldId id="262" r:id="rId8"/>
    <p:sldId id="277" r:id="rId9"/>
    <p:sldId id="260" r:id="rId10"/>
    <p:sldId id="283" r:id="rId11"/>
    <p:sldId id="278" r:id="rId12"/>
    <p:sldId id="286" r:id="rId13"/>
    <p:sldId id="272" r:id="rId14"/>
    <p:sldId id="263" r:id="rId15"/>
    <p:sldId id="274" r:id="rId16"/>
    <p:sldId id="273" r:id="rId17"/>
    <p:sldId id="276" r:id="rId18"/>
    <p:sldId id="275" r:id="rId19"/>
    <p:sldId id="297" r:id="rId20"/>
    <p:sldId id="271" r:id="rId21"/>
    <p:sldId id="298" r:id="rId22"/>
    <p:sldId id="281" r:id="rId23"/>
    <p:sldId id="295" r:id="rId24"/>
    <p:sldId id="289" r:id="rId25"/>
    <p:sldId id="288" r:id="rId26"/>
    <p:sldId id="291" r:id="rId27"/>
    <p:sldId id="292" r:id="rId28"/>
    <p:sldId id="293" r:id="rId29"/>
    <p:sldId id="294" r:id="rId30"/>
    <p:sldId id="299" r:id="rId31"/>
    <p:sldId id="290" r:id="rId32"/>
    <p:sldId id="302" r:id="rId33"/>
    <p:sldId id="279" r:id="rId34"/>
    <p:sldId id="280"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DBBAD6-50F4-48A1-84D8-CDC332A1A150}">
          <p14:sldIdLst>
            <p14:sldId id="258"/>
            <p14:sldId id="259"/>
            <p14:sldId id="262"/>
            <p14:sldId id="277"/>
            <p14:sldId id="260"/>
            <p14:sldId id="283"/>
            <p14:sldId id="278"/>
            <p14:sldId id="286"/>
            <p14:sldId id="272"/>
            <p14:sldId id="263"/>
            <p14:sldId id="274"/>
            <p14:sldId id="273"/>
            <p14:sldId id="276"/>
            <p14:sldId id="275"/>
            <p14:sldId id="297"/>
            <p14:sldId id="271"/>
            <p14:sldId id="298"/>
            <p14:sldId id="281"/>
            <p14:sldId id="295"/>
            <p14:sldId id="289"/>
            <p14:sldId id="288"/>
            <p14:sldId id="291"/>
            <p14:sldId id="292"/>
            <p14:sldId id="293"/>
            <p14:sldId id="294"/>
            <p14:sldId id="299"/>
            <p14:sldId id="290"/>
            <p14:sldId id="302"/>
            <p14:sldId id="279"/>
            <p14:sldId id="280"/>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8F220A-2C36-E52B-3331-FF141CED7A4C}" name="Rebecca Taylor" initials="RT" userId="S::rebeccataylor@redcross.org.uk::ebf3a294-348e-4790-8c72-69a089f8e2c7" providerId="AD"/>
  <p188:author id="{0E5B4458-146F-7CBA-716C-F429E7AEAF56}" name="Clare Stevenson" initials="CS" userId="S::ClareStevenson@redcross.org.uk::a7063c9a-49b6-4025-8264-d6fbdc81e9a0" providerId="AD"/>
  <p188:author id="{7D974C79-6F65-AAF2-328F-C597D209DF4F}" name="Rebecca Dawson" initials="RD" userId="S::RebeccaDawson@redcross.org.uk::36b2ace2-30a9-4518-aa35-e252dfc8be27" providerId="AD"/>
  <p188:author id="{91C15DB3-8888-A254-E1EA-D6EE4F797130}" name="Noel Trew" initials="NT" userId="S::ntrew@redcross.org.uk::60d7b166-c182-44d8-a880-461149e1f322" providerId="AD"/>
  <p188:author id="{4EB416D2-CFF3-7FD0-57AE-F22CD9A7E44E}" name="Kendra Turner" initials="KT" userId="S::kendraturner@redcross.org.uk::855cc992-cfd6-4386-a930-2da26a334988" providerId="AD"/>
  <p188:author id="{BA5D9BE8-B0EF-A813-B2D4-5E52722841B0}" name="Becky Dawson" initials="BD" userId="S::rebeccadawson@redcross.org.uk::36b2ace2-30a9-4518-aa35-e252dfc8be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2D1"/>
    <a:srgbClr val="BADDEA"/>
    <a:srgbClr val="ED2A24"/>
    <a:srgbClr val="E95153"/>
    <a:srgbClr val="40A22A"/>
    <a:srgbClr val="F5B63A"/>
    <a:srgbClr val="EE2A24"/>
    <a:srgbClr val="FF0000"/>
    <a:srgbClr val="002060"/>
    <a:srgbClr val="1931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869"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ECB463-AA9C-5258-C627-96E87491F7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C041442-B801-6755-D8EB-5AEF03ECA8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CE79A2-A834-4CBA-A458-2CC02FC5257C}" type="datetimeFigureOut">
              <a:rPr lang="en-GB" smtClean="0"/>
              <a:t>08/10/2025</a:t>
            </a:fld>
            <a:endParaRPr lang="en-GB"/>
          </a:p>
        </p:txBody>
      </p:sp>
      <p:sp>
        <p:nvSpPr>
          <p:cNvPr id="4" name="Footer Placeholder 3">
            <a:extLst>
              <a:ext uri="{FF2B5EF4-FFF2-40B4-BE49-F238E27FC236}">
                <a16:creationId xmlns:a16="http://schemas.microsoft.com/office/drawing/2014/main" id="{E45D9FBB-663E-368C-41D0-10AAAC211F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A024BEB-6ABB-4C27-2002-97DC0779EE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5C2D6C-2A46-4F7B-AD6E-240D39ECE10F}" type="slidenum">
              <a:rPr lang="en-GB" smtClean="0"/>
              <a:t>‹#›</a:t>
            </a:fld>
            <a:endParaRPr lang="en-GB"/>
          </a:p>
        </p:txBody>
      </p:sp>
    </p:spTree>
    <p:extLst>
      <p:ext uri="{BB962C8B-B14F-4D97-AF65-F5344CB8AC3E}">
        <p14:creationId xmlns:p14="http://schemas.microsoft.com/office/powerpoint/2010/main" val="3319955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55FC1-EC9E-4767-8B06-D9963448AE36}" type="datetimeFigureOut">
              <a:rPr lang="en-GB" smtClean="0"/>
              <a:t>08/10/2025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95D7-94A6-46E6-A78A-678106E80E47}" type="slidenum">
              <a:rPr lang="en-GB" smtClean="0"/>
              <a:t>‹#›</a:t>
            </a:fld>
            <a:endParaRPr lang="en-GB"/>
          </a:p>
        </p:txBody>
      </p:sp>
    </p:spTree>
    <p:extLst>
      <p:ext uri="{BB962C8B-B14F-4D97-AF65-F5344CB8AC3E}">
        <p14:creationId xmlns:p14="http://schemas.microsoft.com/office/powerpoint/2010/main" val="248584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frcnewsroom.org/story/en/350/ifrc-launches-global-climate-resilience-platform-to-support-500-million-people-on-climate-crisis-frontlin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frcnewsroom.org/story/en/297/red-cross-volunteers-take-on-covid-19-fight-in-the-communit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frcnewsroom.org/story/en/363/libya-floods-ifrc-announces-chf-10-million-appeal-for-urgent-relief-effort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ur03.safelinks.protection.outlook.com/?url=https%3A%2F%2Fihl-databases.icrc.org%2Fen%2Fcustomary-ihl%2Fv1%2Frule96&amp;data=05%7C02%7CClareStevenson%40redcross.org.uk%7C24cb9f31af844e140d8b08dc9077c4b9%7Cfedc3cbaca5e4388a837b45c7f0d71b7%7C0%7C0%7C638544091279539340%7CUnknown%7CTWFpbGZsb3d8eyJWIjoiMC4wLjAwMDAiLCJQIjoiV2luMzIiLCJBTiI6Ik1haWwiLCJXVCI6Mn0%3D%7C0%7C%7C%7C&amp;sdata=OE1DYrcnCJKFWA9aoFMKCk%2B%2Fls6D%2BIRzAVtz7QVPFOI%3D&amp;reserved=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crcnewsroom.org/story/en/1984/nagorno-karabakh-conflict-aftermath-winter-deepens-agony-of-families-of-missing-peopl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a:r>
              <a:rPr lang="en-GB" b="0" i="0">
                <a:solidFill>
                  <a:srgbClr val="474747"/>
                </a:solidFill>
                <a:effectLst/>
                <a:latin typeface="Arial" panose="020B0604020202020204" pitchFamily="34" charset="0"/>
              </a:rPr>
              <a:t>Source: British Red Cross </a:t>
            </a:r>
            <a:r>
              <a:rPr lang="en-GB" b="0" i="0" err="1">
                <a:solidFill>
                  <a:srgbClr val="474747"/>
                </a:solidFill>
                <a:effectLst/>
                <a:latin typeface="Arial" panose="020B0604020202020204" pitchFamily="34" charset="0"/>
              </a:rPr>
              <a:t>StoriesHub</a:t>
            </a:r>
            <a:r>
              <a:rPr lang="en-GB" b="0" i="0">
                <a:solidFill>
                  <a:srgbClr val="474747"/>
                </a:solidFill>
                <a:effectLst/>
                <a:latin typeface="Arial" panose="020B0604020202020204" pitchFamily="34" charset="0"/>
              </a:rPr>
              <a:t> (colourised image)</a:t>
            </a:r>
          </a:p>
          <a:p>
            <a:br>
              <a:rPr lang="en-GB" b="0" i="0">
                <a:solidFill>
                  <a:srgbClr val="474747"/>
                </a:solidFill>
                <a:effectLst/>
                <a:latin typeface="Arial" panose="020B0604020202020204" pitchFamily="34" charset="0"/>
              </a:rPr>
            </a:br>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1</a:t>
            </a:fld>
            <a:endParaRPr lang="en-GB"/>
          </a:p>
        </p:txBody>
      </p:sp>
    </p:spTree>
    <p:extLst>
      <p:ext uri="{BB962C8B-B14F-4D97-AF65-F5344CB8AC3E}">
        <p14:creationId xmlns:p14="http://schemas.microsoft.com/office/powerpoint/2010/main" val="1781025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474747"/>
                </a:solidFill>
                <a:effectLst/>
                <a:latin typeface="Arial" panose="020B0604020202020204" pitchFamily="34" charset="0"/>
              </a:rPr>
              <a:t>Source: BRC</a:t>
            </a:r>
          </a:p>
          <a:p>
            <a:r>
              <a:rPr lang="en-GB" b="0" i="0">
                <a:solidFill>
                  <a:srgbClr val="474747"/>
                </a:solidFill>
                <a:effectLst/>
                <a:latin typeface="Arial" panose="020B0604020202020204" pitchFamily="34" charset="0"/>
              </a:rPr>
              <a:t>Photographer: Abed </a:t>
            </a:r>
            <a:r>
              <a:rPr lang="en-GB" b="0" i="0" err="1">
                <a:solidFill>
                  <a:srgbClr val="474747"/>
                </a:solidFill>
                <a:effectLst/>
                <a:latin typeface="Arial" panose="020B0604020202020204" pitchFamily="34" charset="0"/>
              </a:rPr>
              <a:t>Zagout</a:t>
            </a:r>
            <a:endParaRPr lang="en-GB" b="0" i="0">
              <a:solidFill>
                <a:srgbClr val="474747"/>
              </a:solidFill>
              <a:effectLst/>
              <a:latin typeface="Arial" panose="020B0604020202020204" pitchFamily="34" charset="0"/>
            </a:endParaRPr>
          </a:p>
          <a:p>
            <a:endParaRPr lang="en-GB" b="0" i="0">
              <a:solidFill>
                <a:srgbClr val="474747"/>
              </a:solidFill>
              <a:effectLst/>
              <a:latin typeface="Arial" panose="020B0604020202020204" pitchFamily="34" charset="0"/>
            </a:endParaRPr>
          </a:p>
          <a:p>
            <a:r>
              <a:rPr lang="en-GB" b="0" i="0">
                <a:solidFill>
                  <a:srgbClr val="474747"/>
                </a:solidFill>
                <a:effectLst/>
                <a:latin typeface="Arial" panose="020B0604020202020204" pitchFamily="34" charset="0"/>
              </a:rPr>
              <a:t>This picture has been used to show the aftermath of bombing in a city. It does not directly relate to the deaths of civilians.</a:t>
            </a:r>
          </a:p>
          <a:p>
            <a:endParaRPr lang="en-GB" b="0" i="0">
              <a:solidFill>
                <a:srgbClr val="474747"/>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89C95D7-94A6-46E6-A78A-678106E80E47}" type="slidenum">
              <a:rPr lang="en-GB" smtClean="0"/>
              <a:t>10</a:t>
            </a:fld>
            <a:endParaRPr lang="en-GB"/>
          </a:p>
        </p:txBody>
      </p:sp>
    </p:spTree>
    <p:extLst>
      <p:ext uri="{BB962C8B-B14F-4D97-AF65-F5344CB8AC3E}">
        <p14:creationId xmlns:p14="http://schemas.microsoft.com/office/powerpoint/2010/main" val="1496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IFRC</a:t>
            </a:r>
          </a:p>
          <a:p>
            <a:endParaRPr lang="en-GB"/>
          </a:p>
          <a:p>
            <a:r>
              <a:rPr lang="en-GB"/>
              <a:t>This image is used to depict the provision of water where there is limited/no access. Access to safe drinking water is essential in conflict as well as when climate emergencies.</a:t>
            </a:r>
          </a:p>
          <a:p>
            <a:endParaRPr lang="en-GB"/>
          </a:p>
          <a:p>
            <a:r>
              <a:rPr lang="en-GB">
                <a:hlinkClick r:id="rId3"/>
              </a:rPr>
              <a:t>IFRC launches Global Climate Resilience Platform to support 500 million people on climate crisis frontlines (ifrcnewsroom.org)</a:t>
            </a:r>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11</a:t>
            </a:fld>
            <a:endParaRPr lang="en-GB"/>
          </a:p>
        </p:txBody>
      </p:sp>
    </p:spTree>
    <p:extLst>
      <p:ext uri="{BB962C8B-B14F-4D97-AF65-F5344CB8AC3E}">
        <p14:creationId xmlns:p14="http://schemas.microsoft.com/office/powerpoint/2010/main" val="929453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ICRC</a:t>
            </a:r>
          </a:p>
          <a:p>
            <a:endParaRPr lang="en-GB"/>
          </a:p>
          <a:p>
            <a:r>
              <a:rPr lang="en-GB"/>
              <a:t>This photo is used to highlight Red Cross ambulances in use.</a:t>
            </a:r>
          </a:p>
          <a:p>
            <a:endParaRPr lang="en-GB"/>
          </a:p>
          <a:p>
            <a:r>
              <a:rPr lang="en-GB">
                <a:hlinkClick r:id="rId3"/>
              </a:rPr>
              <a:t>Red Cross volunteers take on COVID-19 fight in the community (ifrcnewsroom.org)</a:t>
            </a:r>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12</a:t>
            </a:fld>
            <a:endParaRPr lang="en-GB"/>
          </a:p>
        </p:txBody>
      </p:sp>
    </p:spTree>
    <p:extLst>
      <p:ext uri="{BB962C8B-B14F-4D97-AF65-F5344CB8AC3E}">
        <p14:creationId xmlns:p14="http://schemas.microsoft.com/office/powerpoint/2010/main" val="678227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iStock/Getty</a:t>
            </a:r>
          </a:p>
          <a:p>
            <a:r>
              <a:rPr lang="en-GB"/>
              <a:t>Photographer: </a:t>
            </a:r>
            <a:r>
              <a:rPr lang="en-GB" err="1"/>
              <a:t>DmitryPK</a:t>
            </a:r>
            <a:endParaRPr lang="en-GB"/>
          </a:p>
          <a:p>
            <a:endParaRPr lang="en-GB"/>
          </a:p>
          <a:p>
            <a:r>
              <a:rPr lang="en-GB"/>
              <a:t>This image is used as a stimulus to highlight young people and children used in conflict situations as combatants. This image is not a legitimate image of a child soldier. </a:t>
            </a:r>
          </a:p>
        </p:txBody>
      </p:sp>
      <p:sp>
        <p:nvSpPr>
          <p:cNvPr id="4" name="Slide Number Placeholder 3"/>
          <p:cNvSpPr>
            <a:spLocks noGrp="1"/>
          </p:cNvSpPr>
          <p:nvPr>
            <p:ph type="sldNum" sz="quarter" idx="5"/>
          </p:nvPr>
        </p:nvSpPr>
        <p:spPr/>
        <p:txBody>
          <a:bodyPr/>
          <a:lstStyle/>
          <a:p>
            <a:fld id="{A89C95D7-94A6-46E6-A78A-678106E80E47}" type="slidenum">
              <a:rPr lang="en-GB" smtClean="0"/>
              <a:t>13</a:t>
            </a:fld>
            <a:endParaRPr lang="en-GB"/>
          </a:p>
        </p:txBody>
      </p:sp>
    </p:spTree>
    <p:extLst>
      <p:ext uri="{BB962C8B-B14F-4D97-AF65-F5344CB8AC3E}">
        <p14:creationId xmlns:p14="http://schemas.microsoft.com/office/powerpoint/2010/main" val="252055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IFRC</a:t>
            </a:r>
          </a:p>
          <a:p>
            <a:endParaRPr lang="en-GB"/>
          </a:p>
          <a:p>
            <a:r>
              <a:rPr lang="en-GB"/>
              <a:t>This image is to be used as a stimulus to highlight the importance of water supply. Conflict can prevent key infrastructure from being maintained and may be targeted to gain military advantage.</a:t>
            </a:r>
          </a:p>
          <a:p>
            <a:endParaRPr lang="en-GB"/>
          </a:p>
          <a:p>
            <a:r>
              <a:rPr lang="en-GB">
                <a:hlinkClick r:id="rId3"/>
              </a:rPr>
              <a:t>Libya floods: IFRC announces CHF 10 million appeal for urgent relief efforts (ifrcnewsroom.org)</a:t>
            </a:r>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14</a:t>
            </a:fld>
            <a:endParaRPr lang="en-GB"/>
          </a:p>
        </p:txBody>
      </p:sp>
    </p:spTree>
    <p:extLst>
      <p:ext uri="{BB962C8B-B14F-4D97-AF65-F5344CB8AC3E}">
        <p14:creationId xmlns:p14="http://schemas.microsoft.com/office/powerpoint/2010/main" val="1036433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474747"/>
                </a:solidFill>
                <a:cs typeface="Calibri"/>
              </a:rPr>
              <a:t>Source: ICRC audiovisual archives</a:t>
            </a:r>
          </a:p>
          <a:p>
            <a:endParaRPr lang="en-GB">
              <a:solidFill>
                <a:srgbClr val="474747"/>
              </a:solidFill>
              <a:cs typeface="Calibri"/>
            </a:endParaRPr>
          </a:p>
          <a:p>
            <a:r>
              <a:rPr lang="en-GB">
                <a:solidFill>
                  <a:srgbClr val="474747"/>
                </a:solidFill>
                <a:cs typeface="Calibri"/>
              </a:rPr>
              <a:t>This image is a simulation exercise </a:t>
            </a:r>
            <a:r>
              <a:rPr lang="en-GB" b="0" i="0">
                <a:solidFill>
                  <a:srgbClr val="FFFFFF"/>
                </a:solidFill>
                <a:effectLst/>
                <a:highlight>
                  <a:srgbClr val="363534"/>
                </a:highlight>
                <a:latin typeface="Merriweather" panose="00000500000000000000" pitchFamily="2" charset="0"/>
              </a:rPr>
              <a:t>that the ICRC conducts during a course on safety and security for journalists in the Moscow area</a:t>
            </a:r>
            <a:r>
              <a:rPr lang="en-GB">
                <a:solidFill>
                  <a:srgbClr val="474747"/>
                </a:solidFill>
                <a:cs typeface="Calibri"/>
              </a:rPr>
              <a:t>, it is not a photo of real hostage situation. (2018) </a:t>
            </a:r>
          </a:p>
          <a:p>
            <a:pPr algn="l"/>
            <a:endParaRPr lang="en-GB" b="0" i="0" u="none" strike="noStrike">
              <a:solidFill>
                <a:srgbClr val="FFFFFF"/>
              </a:solidFill>
              <a:effectLst/>
              <a:highlight>
                <a:srgbClr val="363534"/>
              </a:highlight>
              <a:latin typeface="Merriweather" panose="00000500000000000000" pitchFamily="2" charset="0"/>
            </a:endParaRPr>
          </a:p>
          <a:p>
            <a:endParaRPr lang="en-GB">
              <a:solidFill>
                <a:srgbClr val="474747"/>
              </a:solidFill>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95D7-94A6-46E6-A78A-678106E80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926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474747"/>
                </a:solidFill>
                <a:effectLst/>
                <a:latin typeface="Arial" panose="020B0604020202020204" pitchFamily="34" charset="0"/>
              </a:rPr>
              <a:t>Source: BRC</a:t>
            </a:r>
          </a:p>
          <a:p>
            <a:r>
              <a:rPr lang="en-GB" b="0" i="0">
                <a:solidFill>
                  <a:srgbClr val="474747"/>
                </a:solidFill>
                <a:effectLst/>
                <a:latin typeface="Arial" panose="020B0604020202020204" pitchFamily="34" charset="0"/>
              </a:rPr>
              <a:t>Photographer: Abed </a:t>
            </a:r>
            <a:r>
              <a:rPr lang="en-GB" b="0" i="0" err="1">
                <a:solidFill>
                  <a:srgbClr val="474747"/>
                </a:solidFill>
                <a:effectLst/>
                <a:latin typeface="Arial" panose="020B0604020202020204" pitchFamily="34" charset="0"/>
              </a:rPr>
              <a:t>Zagout</a:t>
            </a:r>
            <a:br>
              <a:rPr lang="en-GB" b="0" i="0">
                <a:solidFill>
                  <a:srgbClr val="474747"/>
                </a:solidFill>
                <a:effectLst/>
                <a:latin typeface="Arial" panose="020B0604020202020204" pitchFamily="34" charset="0"/>
              </a:rPr>
            </a:br>
            <a:endParaRPr lang="en-GB" b="0" i="0">
              <a:solidFill>
                <a:srgbClr val="474747"/>
              </a:solidFill>
              <a:effectLst/>
              <a:latin typeface="Arial" panose="020B0604020202020204" pitchFamily="34" charset="0"/>
            </a:endParaRPr>
          </a:p>
          <a:p>
            <a:r>
              <a:rPr lang="en-GB" b="0" i="0">
                <a:solidFill>
                  <a:srgbClr val="474747"/>
                </a:solidFill>
                <a:effectLst/>
                <a:latin typeface="Arial" panose="020B0604020202020204" pitchFamily="34" charset="0"/>
              </a:rPr>
              <a:t>This photo is used as a stimulus to highlight the position of hospitals and their importance during armed conflict. This photo does not depict a hospital being used by snipers or being shelled. </a:t>
            </a:r>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16</a:t>
            </a:fld>
            <a:endParaRPr lang="en-GB"/>
          </a:p>
        </p:txBody>
      </p:sp>
    </p:spTree>
    <p:extLst>
      <p:ext uri="{BB962C8B-B14F-4D97-AF65-F5344CB8AC3E}">
        <p14:creationId xmlns:p14="http://schemas.microsoft.com/office/powerpoint/2010/main" val="1558231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ICRC audiovisual archives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picture </a:t>
            </a:r>
            <a:r>
              <a:rPr lang="en-GB" u="sng"/>
              <a:t>does not </a:t>
            </a:r>
            <a:r>
              <a:rPr lang="en-GB"/>
              <a:t>show a human shield situation. It depicts lots of civilians in a building in Axum, in the Tigray region of Ethiopia which has increased in population since the crisis in November 2020.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95D7-94A6-46E6-A78A-678106E80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25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Share the terms, ‘lawful’ (legal) and ‘unlawful’ (illegal) with learners at a time of armed conflict. Explain that learners will use what they have learned about the rules of war to apply the terms to the images.</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Learners may then walk around the room, placing a sticky note with the term ‘lawful’, ‘unlawful’ or ‘it depends’ on each picture. </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Alternatively, a blank piece of paper may be stuck beside the image and students write directly onto the paper.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95D7-94A6-46E6-A78A-678106E80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695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Military necessity </a:t>
            </a:r>
          </a:p>
          <a:p>
            <a:endParaRPr lang="en-GB" b="1"/>
          </a:p>
          <a:p>
            <a:r>
              <a:rPr lang="en-GB" b="0"/>
              <a:t>- Forces should only engage in those acts necessary to accomplish a legitimate military objective e.g. submission of enemy as quickly as possible.</a:t>
            </a:r>
          </a:p>
          <a:p>
            <a:endParaRPr lang="en-GB" b="1"/>
          </a:p>
          <a:p>
            <a:r>
              <a:rPr lang="en-GB" b="1"/>
              <a:t>Distinction </a:t>
            </a:r>
          </a:p>
          <a:p>
            <a:endParaRPr lang="en-GB" b="1"/>
          </a:p>
          <a:p>
            <a:r>
              <a:rPr lang="en-GB" b="0"/>
              <a:t>- Fighters must at all times distinguish between legitimate military targets and targets which are protected from direct attack. Uniforms, carrying arms openly or clearly participating in hostilities can mark people as combatants. </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95D7-94A6-46E6-A78A-678106E80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95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2</a:t>
            </a:fld>
            <a:endParaRPr lang="en-GB"/>
          </a:p>
        </p:txBody>
      </p:sp>
    </p:spTree>
    <p:extLst>
      <p:ext uri="{BB962C8B-B14F-4D97-AF65-F5344CB8AC3E}">
        <p14:creationId xmlns:p14="http://schemas.microsoft.com/office/powerpoint/2010/main" val="249948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Distinction and humane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0"/>
              <a:t>- People fighting in an armed conflict must distinguish between civilians and combatants, and between civilian objects and military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 Everyone should be treated humanely and not be discriminated against.</a:t>
            </a:r>
            <a:endParaRPr lang="en-GB" b="1"/>
          </a:p>
        </p:txBody>
      </p:sp>
      <p:sp>
        <p:nvSpPr>
          <p:cNvPr id="4" name="Slide Number Placeholder 3"/>
          <p:cNvSpPr>
            <a:spLocks noGrp="1"/>
          </p:cNvSpPr>
          <p:nvPr>
            <p:ph type="sldNum" sz="quarter" idx="5"/>
          </p:nvPr>
        </p:nvSpPr>
        <p:spPr/>
        <p:txBody>
          <a:bodyPr/>
          <a:lstStyle/>
          <a:p>
            <a:fld id="{A89C95D7-94A6-46E6-A78A-678106E80E47}" type="slidenum">
              <a:rPr lang="en-GB" smtClean="0"/>
              <a:t>20</a:t>
            </a:fld>
            <a:endParaRPr lang="en-GB"/>
          </a:p>
        </p:txBody>
      </p:sp>
    </p:spTree>
    <p:extLst>
      <p:ext uri="{BB962C8B-B14F-4D97-AF65-F5344CB8AC3E}">
        <p14:creationId xmlns:p14="http://schemas.microsoft.com/office/powerpoint/2010/main" val="95504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9301" indent="-379301"/>
            <a:r>
              <a:rPr lang="en-GB" sz="2844" b="1">
                <a:solidFill>
                  <a:srgbClr val="FF0000"/>
                </a:solidFill>
                <a:latin typeface="Calibri" pitchFamily="-84" charset="0"/>
                <a:ea typeface="Calibri" pitchFamily="-84" charset="0"/>
                <a:cs typeface="Calibri" pitchFamily="-84" charset="0"/>
              </a:rPr>
              <a:t>Proportionality </a:t>
            </a:r>
          </a:p>
          <a:p>
            <a:pPr marL="379301" indent="-379301"/>
            <a:r>
              <a:rPr lang="en-GB" sz="2844" b="1">
                <a:solidFill>
                  <a:srgbClr val="FF0000"/>
                </a:solidFill>
                <a:latin typeface="Calibri" pitchFamily="-84" charset="0"/>
                <a:ea typeface="Calibri" pitchFamily="-84" charset="0"/>
                <a:cs typeface="Calibri" pitchFamily="-84" charset="0"/>
              </a:rPr>
              <a:t>	</a:t>
            </a:r>
            <a:r>
              <a:rPr lang="en-GB" sz="2844" b="0">
                <a:solidFill>
                  <a:srgbClr val="FF0000"/>
                </a:solidFill>
                <a:latin typeface="Calibri" pitchFamily="-84" charset="0"/>
                <a:ea typeface="Calibri" pitchFamily="-84" charset="0"/>
                <a:cs typeface="Calibri" pitchFamily="-84" charset="0"/>
              </a:rPr>
              <a:t>It is prohibited to launch an attack which would cause incidental loss of civilian life, injuries and damage to property which would be excessive in relation to the concrete and direct military advantage anticipated. </a:t>
            </a:r>
          </a:p>
          <a:p>
            <a:endParaRPr lang="en-GB" b="0" i="0">
              <a:solidFill>
                <a:srgbClr val="474747"/>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89C95D7-94A6-46E6-A78A-678106E80E47}" type="slidenum">
              <a:rPr lang="en-GB" smtClean="0"/>
              <a:t>21</a:t>
            </a:fld>
            <a:endParaRPr lang="en-GB"/>
          </a:p>
        </p:txBody>
      </p:sp>
    </p:spTree>
    <p:extLst>
      <p:ext uri="{BB962C8B-B14F-4D97-AF65-F5344CB8AC3E}">
        <p14:creationId xmlns:p14="http://schemas.microsoft.com/office/powerpoint/2010/main" val="28764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Distinction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0"/>
              <a:t>- People fighting in an armed conflict must distinguish between civilians and combatants, and between civilian objects and military objectives. </a:t>
            </a:r>
            <a:r>
              <a:rPr lang="en-GB" b="0" i="0">
                <a:solidFill>
                  <a:srgbClr val="313537"/>
                </a:solidFill>
                <a:effectLst/>
                <a:latin typeface="H3"/>
              </a:rPr>
              <a:t>Attacks must never be intentionally directed against civilians or objects which are indispensable for their survival, such as food warehouses or water treatment plants.</a:t>
            </a:r>
            <a:endParaRPr lang="en-GB" b="1"/>
          </a:p>
          <a:p>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22</a:t>
            </a:fld>
            <a:endParaRPr lang="en-GB"/>
          </a:p>
        </p:txBody>
      </p:sp>
    </p:spTree>
    <p:extLst>
      <p:ext uri="{BB962C8B-B14F-4D97-AF65-F5344CB8AC3E}">
        <p14:creationId xmlns:p14="http://schemas.microsoft.com/office/powerpoint/2010/main" val="189393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Distinction </a:t>
            </a:r>
          </a:p>
          <a:p>
            <a:endParaRPr lang="en-GB" b="1"/>
          </a:p>
          <a:p>
            <a:r>
              <a:rPr lang="en-GB" b="0"/>
              <a:t>-</a:t>
            </a:r>
            <a:r>
              <a:rPr lang="en-GB" b="1"/>
              <a:t> </a:t>
            </a:r>
            <a:r>
              <a:rPr lang="en-GB" b="0"/>
              <a:t>People fighting in an armed conflict must distinguish between civilians and combatants, and between civilian objects and military objectives. </a:t>
            </a:r>
            <a:r>
              <a:rPr lang="en-GB" b="0" i="0">
                <a:solidFill>
                  <a:srgbClr val="313537"/>
                </a:solidFill>
                <a:effectLst/>
                <a:latin typeface="H3"/>
              </a:rPr>
              <a:t>Attacks must never be intentionally directed against civilians or objects which are indispensable for their survival, such as food warehouses or water treatment plants.</a:t>
            </a:r>
            <a:endParaRPr lang="en-GB" b="1"/>
          </a:p>
        </p:txBody>
      </p:sp>
      <p:sp>
        <p:nvSpPr>
          <p:cNvPr id="4" name="Slide Number Placeholder 3"/>
          <p:cNvSpPr>
            <a:spLocks noGrp="1"/>
          </p:cNvSpPr>
          <p:nvPr>
            <p:ph type="sldNum" sz="quarter" idx="5"/>
          </p:nvPr>
        </p:nvSpPr>
        <p:spPr/>
        <p:txBody>
          <a:bodyPr/>
          <a:lstStyle/>
          <a:p>
            <a:fld id="{A89C95D7-94A6-46E6-A78A-678106E80E47}" type="slidenum">
              <a:rPr lang="en-GB" smtClean="0"/>
              <a:t>23</a:t>
            </a:fld>
            <a:endParaRPr lang="en-GB"/>
          </a:p>
        </p:txBody>
      </p:sp>
    </p:spTree>
    <p:extLst>
      <p:ext uri="{BB962C8B-B14F-4D97-AF65-F5344CB8AC3E}">
        <p14:creationId xmlns:p14="http://schemas.microsoft.com/office/powerpoint/2010/main" val="4108663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Distinction </a:t>
            </a:r>
          </a:p>
          <a:p>
            <a:endParaRPr lang="en-GB" b="1"/>
          </a:p>
          <a:p>
            <a:r>
              <a:rPr lang="en-GB" b="0"/>
              <a:t>- Fighters must at all times distinguish between legitimate military targets and targets which are protected from direct attack. Uniforms, carrying arms openly or clearly participating in hostilities can mark people as combatants. </a:t>
            </a:r>
          </a:p>
          <a:p>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latin typeface="Calibri" pitchFamily="-84" charset="0"/>
                <a:ea typeface="Calibri" pitchFamily="-84" charset="0"/>
                <a:cs typeface="Calibri" pitchFamily="-84" charset="0"/>
              </a:rPr>
              <a:t>BUT the crime is </a:t>
            </a:r>
            <a:r>
              <a:rPr lang="en-GB" sz="1200" i="1" u="sng">
                <a:latin typeface="Calibri" pitchFamily="-84" charset="0"/>
                <a:ea typeface="Calibri" pitchFamily="-84" charset="0"/>
                <a:cs typeface="Calibri" pitchFamily="-84" charset="0"/>
              </a:rPr>
              <a:t>recruiting</a:t>
            </a:r>
            <a:r>
              <a:rPr lang="en-GB" sz="1200" i="1">
                <a:latin typeface="Calibri" pitchFamily="-84" charset="0"/>
                <a:ea typeface="Calibri" pitchFamily="-84" charset="0"/>
                <a:cs typeface="Calibri" pitchFamily="-84" charset="0"/>
              </a:rPr>
              <a:t> child soldiers. Children under 15 should not be recruited into the armed forces. It is a violation of International Humanitarian Law to recruit and use children in hostilities. </a:t>
            </a:r>
            <a:endParaRPr lang="en-GB" b="1"/>
          </a:p>
          <a:p>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24</a:t>
            </a:fld>
            <a:endParaRPr lang="en-GB"/>
          </a:p>
        </p:txBody>
      </p:sp>
    </p:spTree>
    <p:extLst>
      <p:ext uri="{BB962C8B-B14F-4D97-AF65-F5344CB8AC3E}">
        <p14:creationId xmlns:p14="http://schemas.microsoft.com/office/powerpoint/2010/main" val="4149528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Distinction </a:t>
            </a:r>
          </a:p>
          <a:p>
            <a:endParaRPr lang="en-GB" b="1"/>
          </a:p>
          <a:p>
            <a:r>
              <a:rPr lang="en-GB" b="0"/>
              <a:t>- People fighting in an armed conflict must distinguish between civilians and combatants, and between civilian objects and military objectives. </a:t>
            </a:r>
            <a:br>
              <a:rPr lang="en-GB"/>
            </a:br>
            <a:r>
              <a:rPr lang="en-GB" b="0" i="0">
                <a:solidFill>
                  <a:srgbClr val="313537"/>
                </a:solidFill>
                <a:effectLst/>
                <a:latin typeface="H3"/>
              </a:rPr>
              <a:t>Attacks must never be intentionally directed against civilians or objects which are indispensable for their survival, such as food warehouses or water treatment plants.</a:t>
            </a:r>
            <a:endParaRPr lang="en-GB" b="1"/>
          </a:p>
        </p:txBody>
      </p:sp>
      <p:sp>
        <p:nvSpPr>
          <p:cNvPr id="4" name="Slide Number Placeholder 3"/>
          <p:cNvSpPr>
            <a:spLocks noGrp="1"/>
          </p:cNvSpPr>
          <p:nvPr>
            <p:ph type="sldNum" sz="quarter" idx="5"/>
          </p:nvPr>
        </p:nvSpPr>
        <p:spPr/>
        <p:txBody>
          <a:bodyPr/>
          <a:lstStyle/>
          <a:p>
            <a:fld id="{A89C95D7-94A6-46E6-A78A-678106E80E47}" type="slidenum">
              <a:rPr lang="en-GB" smtClean="0"/>
              <a:t>25</a:t>
            </a:fld>
            <a:endParaRPr lang="en-GB"/>
          </a:p>
        </p:txBody>
      </p:sp>
    </p:spTree>
    <p:extLst>
      <p:ext uri="{BB962C8B-B14F-4D97-AF65-F5344CB8AC3E}">
        <p14:creationId xmlns:p14="http://schemas.microsoft.com/office/powerpoint/2010/main" val="2251342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solidFill>
                  <a:srgbClr val="474747"/>
                </a:solidFill>
              </a:rPr>
              <a:t>Hostage taking</a:t>
            </a:r>
          </a:p>
          <a:p>
            <a:r>
              <a:rPr lang="en-GB">
                <a:solidFill>
                  <a:srgbClr val="474747"/>
                </a:solidFill>
              </a:rPr>
              <a:t>The taking of hostages is prohibited by international humanitarian law (as formulated in Customary IHL (CIHL) </a:t>
            </a:r>
            <a:r>
              <a:rPr lang="en-GB" u="sng">
                <a:solidFill>
                  <a:srgbClr val="474747"/>
                </a:solidFill>
                <a:hlinkClick r:id="rId3"/>
              </a:rPr>
              <a:t>Rule 96</a:t>
            </a:r>
            <a:r>
              <a:rPr lang="en-GB">
                <a:solidFill>
                  <a:srgbClr val="474747"/>
                </a:solidFill>
              </a:rPr>
              <a:t>).</a:t>
            </a:r>
          </a:p>
          <a:p>
            <a:endParaRPr lang="en-GB">
              <a:solidFill>
                <a:srgbClr val="474747"/>
              </a:solidFill>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95D7-94A6-46E6-A78A-678106E80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353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Distinction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a:t>People fighting in an armed conflict must distinguish between civilians and combatants, and between civilian objects and military objectives. </a:t>
            </a:r>
            <a:r>
              <a:rPr lang="en-GB" b="0" i="0">
                <a:solidFill>
                  <a:srgbClr val="313537"/>
                </a:solidFill>
                <a:effectLst/>
                <a:latin typeface="H3"/>
              </a:rPr>
              <a:t>Attacks must never be intentionally directed against civilians or objects which are indispensable for their survival, such as food warehouses or water treatment plants.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a:solidFill>
                  <a:srgbClr val="313537"/>
                </a:solidFill>
                <a:effectLst/>
                <a:latin typeface="H3"/>
              </a:rPr>
              <a:t>Hospitals have an additional level of protection under IHL. Armed groups must give hospitals advanced warnings to allow hospital staff enough time to evacuate. </a:t>
            </a:r>
            <a:endParaRPr lang="en-GB" b="1"/>
          </a:p>
          <a:p>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27</a:t>
            </a:fld>
            <a:endParaRPr lang="en-GB"/>
          </a:p>
        </p:txBody>
      </p:sp>
    </p:spTree>
    <p:extLst>
      <p:ext uri="{BB962C8B-B14F-4D97-AF65-F5344CB8AC3E}">
        <p14:creationId xmlns:p14="http://schemas.microsoft.com/office/powerpoint/2010/main" val="1463083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Human Shields: Rule 97 </a:t>
            </a:r>
          </a:p>
          <a:p>
            <a:r>
              <a:rPr lang="en-GB"/>
              <a:t>The term </a:t>
            </a:r>
            <a:r>
              <a:rPr lang="en-GB" b="1"/>
              <a:t>‘human shield’ </a:t>
            </a:r>
            <a:r>
              <a:rPr lang="en-GB"/>
              <a:t>as used in international humanitarian law means a civilian placed in front of a military objective so that his civilian status will deter the enemy from attacking that objective. This could be locating a military act in a residential area. The use of human shields is absolutely forbidden. The law also places obligations on the party under attack to take precautions against the effects of attacks. This is addressed in the Geneva Conventions.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 https://ihl-databases.icrc.org/en/customary-ihl/v1/rule97  </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95D7-94A6-46E6-A78A-678106E80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105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Writing </a:t>
            </a:r>
          </a:p>
          <a:p>
            <a:r>
              <a:rPr lang="en-GB"/>
              <a:t>Talking to someone</a:t>
            </a:r>
          </a:p>
          <a:p>
            <a:r>
              <a:rPr lang="en-GB"/>
              <a:t>Sharing on social media</a:t>
            </a:r>
          </a:p>
          <a:p>
            <a:r>
              <a:rPr lang="en-GB"/>
              <a:t>Creating an event to talk about rules of war</a:t>
            </a:r>
          </a:p>
          <a:p>
            <a:endParaRPr lang="en-GB"/>
          </a:p>
          <a:p>
            <a:r>
              <a:rPr lang="en-GB" sz="1200">
                <a:latin typeface="Arial" panose="020B0604020202020204" pitchFamily="34" charset="0"/>
                <a:cs typeface="Arial" panose="020B0604020202020204" pitchFamily="34" charset="0"/>
              </a:rPr>
              <a:t>Learners can swap their answers with a partner or keep their list to themselves. If lists have been swapped with a partner, the partner will write their answers on the other persons list.</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This activity can be created centrally on a white board. </a:t>
            </a:r>
          </a:p>
          <a:p>
            <a:endParaRPr lang="en-GB"/>
          </a:p>
          <a:p>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30</a:t>
            </a:fld>
            <a:endParaRPr lang="en-GB"/>
          </a:p>
        </p:txBody>
      </p:sp>
    </p:spTree>
    <p:extLst>
      <p:ext uri="{BB962C8B-B14F-4D97-AF65-F5344CB8AC3E}">
        <p14:creationId xmlns:p14="http://schemas.microsoft.com/office/powerpoint/2010/main" val="238779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3</a:t>
            </a:fld>
            <a:endParaRPr lang="en-GB"/>
          </a:p>
        </p:txBody>
      </p:sp>
    </p:spTree>
    <p:extLst>
      <p:ext uri="{BB962C8B-B14F-4D97-AF65-F5344CB8AC3E}">
        <p14:creationId xmlns:p14="http://schemas.microsoft.com/office/powerpoint/2010/main" val="306160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Learners should sort and write any examples they have produced into the circle template. </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Answers can be shared to the wider group. </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Then ask learners to reflect on why rules are needed? Answers may include safety, social order, protection. </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Finish by asking if learners believe that there are situations where rules change or no longer apply? ‘Conflict’ may arise as an answer. Follow this by asking if there are rules in conflict? Collate answers and move onto next activity.</a:t>
            </a:r>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4</a:t>
            </a:fld>
            <a:endParaRPr lang="en-GB"/>
          </a:p>
        </p:txBody>
      </p:sp>
    </p:spTree>
    <p:extLst>
      <p:ext uri="{BB962C8B-B14F-4D97-AF65-F5344CB8AC3E}">
        <p14:creationId xmlns:p14="http://schemas.microsoft.com/office/powerpoint/2010/main" val="410810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Arial" panose="020B0604020202020204" pitchFamily="34" charset="0"/>
                <a:ea typeface="Arial Unicode MS"/>
                <a:cs typeface="Arial Unicode MS"/>
              </a:rPr>
              <a:t>Place learners in pairs with a single image, or in groups with the collection of images to discuss. </a:t>
            </a:r>
          </a:p>
          <a:p>
            <a:endParaRPr lang="en-US" sz="1200">
              <a:effectLst/>
              <a:latin typeface="Arial" panose="020B0604020202020204" pitchFamily="34" charset="0"/>
              <a:ea typeface="Arial Unicode MS"/>
              <a:cs typeface="Arial Unicode MS"/>
            </a:endParaRPr>
          </a:p>
          <a:p>
            <a:r>
              <a:rPr lang="en-US" sz="1200">
                <a:effectLst/>
                <a:latin typeface="Arial" panose="020B0604020202020204" pitchFamily="34" charset="0"/>
                <a:ea typeface="Arial Unicode MS"/>
                <a:cs typeface="Arial Unicode MS"/>
              </a:rPr>
              <a:t>Ask learners to discuss the image/images and think about what rule of war it depicts. Each group can then feed back their ideas to the wider group. </a:t>
            </a:r>
          </a:p>
          <a:p>
            <a:endParaRPr lang="en-US" sz="1200">
              <a:effectLst/>
              <a:latin typeface="Arial" panose="020B0604020202020204" pitchFamily="34" charset="0"/>
            </a:endParaRPr>
          </a:p>
          <a:p>
            <a:endParaRPr lang="en-US" sz="1200">
              <a:effectLst/>
              <a:latin typeface="Arial" panose="020B0604020202020204" pitchFamily="34" charset="0"/>
            </a:endParaRPr>
          </a:p>
          <a:p>
            <a:endParaRPr lang="en-US" sz="12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89C95D7-94A6-46E6-A78A-678106E80E47}" type="slidenum">
              <a:rPr lang="en-GB" smtClean="0"/>
              <a:t>5</a:t>
            </a:fld>
            <a:endParaRPr lang="en-GB"/>
          </a:p>
        </p:txBody>
      </p:sp>
    </p:spTree>
    <p:extLst>
      <p:ext uri="{BB962C8B-B14F-4D97-AF65-F5344CB8AC3E}">
        <p14:creationId xmlns:p14="http://schemas.microsoft.com/office/powerpoint/2010/main" val="193077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The animation introduces two important terms: </a:t>
            </a:r>
            <a:r>
              <a:rPr lang="en-US" sz="1200" b="1">
                <a:effectLst/>
                <a:latin typeface="Arial" panose="020B0604020202020204" pitchFamily="34" charset="0"/>
                <a:ea typeface="Arial Unicode MS"/>
                <a:cs typeface="Arial Unicode MS"/>
              </a:rPr>
              <a:t>IHL</a:t>
            </a:r>
            <a:r>
              <a:rPr lang="en-US" sz="1200">
                <a:effectLst/>
                <a:latin typeface="Arial" panose="020B0604020202020204" pitchFamily="34" charset="0"/>
                <a:ea typeface="Arial Unicode MS"/>
                <a:cs typeface="Arial Unicode MS"/>
              </a:rPr>
              <a:t> is a body of law. The </a:t>
            </a:r>
            <a:r>
              <a:rPr lang="en-US" sz="1200" b="1">
                <a:effectLst/>
                <a:latin typeface="Arial" panose="020B0604020202020204" pitchFamily="34" charset="0"/>
                <a:ea typeface="Arial Unicode MS"/>
                <a:cs typeface="Arial Unicode MS"/>
              </a:rPr>
              <a:t>Geneva Conventions </a:t>
            </a:r>
            <a:r>
              <a:rPr lang="en-US" sz="1200">
                <a:effectLst/>
                <a:latin typeface="Arial" panose="020B0604020202020204" pitchFamily="34" charset="0"/>
                <a:ea typeface="Arial Unicode MS"/>
                <a:cs typeface="Arial Unicode MS"/>
              </a:rPr>
              <a:t>are treaties that are the cornerstone of IHL. IHL also includes other international treaties.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rial" panose="020B0604020202020204" pitchFamily="34" charset="0"/>
              <a:ea typeface="Arial Unicode MS"/>
              <a:cs typeface="Arial Unicode MS"/>
            </a:endParaRPr>
          </a:p>
          <a:p>
            <a:r>
              <a:rPr lang="en-US" sz="1200">
                <a:effectLst/>
                <a:latin typeface="Arial" panose="020B0604020202020204" pitchFamily="34" charset="0"/>
              </a:rPr>
              <a:t>Rules discussed in the video:</a:t>
            </a:r>
          </a:p>
          <a:p>
            <a:pPr marL="228600" indent="-228600">
              <a:buFont typeface="Arial" panose="020B0604020202020204" pitchFamily="34" charset="0"/>
              <a:buChar char="•"/>
            </a:pPr>
            <a:r>
              <a:rPr lang="en-US" sz="1200">
                <a:effectLst/>
                <a:latin typeface="Arial" panose="020B0604020202020204" pitchFamily="34" charset="0"/>
              </a:rPr>
              <a:t>Civilians can never be targeted. </a:t>
            </a:r>
          </a:p>
          <a:p>
            <a:pPr marL="228600" indent="-228600">
              <a:buFont typeface="Arial" panose="020B0604020202020204" pitchFamily="34" charset="0"/>
              <a:buChar char="•"/>
            </a:pPr>
            <a:r>
              <a:rPr lang="en-US" sz="1200">
                <a:effectLst/>
                <a:latin typeface="Arial" panose="020B0604020202020204" pitchFamily="34" charset="0"/>
              </a:rPr>
              <a:t>Every possible care must be taken to avoid destroying things essential for civilians’ survival.</a:t>
            </a:r>
          </a:p>
          <a:p>
            <a:pPr marL="228600" indent="-228600">
              <a:buFont typeface="Arial" panose="020B0604020202020204" pitchFamily="34" charset="0"/>
              <a:buChar char="•"/>
            </a:pPr>
            <a:r>
              <a:rPr lang="en-US" sz="1200">
                <a:effectLst/>
                <a:latin typeface="Arial" panose="020B0604020202020204" pitchFamily="34" charset="0"/>
              </a:rPr>
              <a:t>Torture and other ill treatment of detainees is prohibited. They must be given food and water and be allowed to communicate with loved ones.</a:t>
            </a:r>
          </a:p>
          <a:p>
            <a:pPr marL="228600" indent="-228600">
              <a:buFont typeface="Arial" panose="020B0604020202020204" pitchFamily="34" charset="0"/>
              <a:buChar char="•"/>
            </a:pPr>
            <a:r>
              <a:rPr lang="en-US" sz="1200">
                <a:effectLst/>
                <a:latin typeface="Arial" panose="020B0604020202020204" pitchFamily="34" charset="0"/>
              </a:rPr>
              <a:t>Medical workers must always be allowed to do their job. The Red Cross and Red Crescent must not be attacked. The sick or wounded have a right to be cared for.</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Arial" panose="020B0604020202020204" pitchFamily="34" charset="0"/>
              </a:rPr>
              <a:t>Weapons and methods of warfare must be able to distinguish between a military target and a civilian.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rial" panose="020B0604020202020204" pitchFamily="34" charset="0"/>
              <a:ea typeface="Arial Unicode MS"/>
              <a:cs typeface="Arial Unicode MS"/>
            </a:endParaRPr>
          </a:p>
          <a:p>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6</a:t>
            </a:fld>
            <a:endParaRPr lang="en-GB"/>
          </a:p>
        </p:txBody>
      </p:sp>
    </p:spTree>
    <p:extLst>
      <p:ext uri="{BB962C8B-B14F-4D97-AF65-F5344CB8AC3E}">
        <p14:creationId xmlns:p14="http://schemas.microsoft.com/office/powerpoint/2010/main" val="356567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Share the terms, ‘lawful’ (legal, acceptable under law), ‘unlawful’ (illegal, unacceptable under law) and ‘it depends’ (the idea of </a:t>
            </a:r>
            <a:r>
              <a:rPr lang="en-GB" sz="1200" b="1">
                <a:latin typeface="Arial" panose="020B0604020202020204" pitchFamily="34" charset="0"/>
                <a:cs typeface="Arial" panose="020B0604020202020204" pitchFamily="34" charset="0"/>
              </a:rPr>
              <a:t>proportionality</a:t>
            </a:r>
            <a:r>
              <a:rPr lang="en-GB" sz="1200">
                <a:latin typeface="Arial" panose="020B0604020202020204" pitchFamily="34" charset="0"/>
                <a:cs typeface="Arial" panose="020B0604020202020204" pitchFamily="34" charset="0"/>
              </a:rPr>
              <a:t>) with learners at a time of armed conflict. Explain that learners will use what they have learned about the rules of war to apply the terms to the images.</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Learners may then walk around the room, placing a sticky note with the term ‘lawful’, ‘it depends’ or ‘unlawful’ on each picture. </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Alternatively, a blank piece of paper may be stuck beside the image and students write directly onto the paper. </a:t>
            </a:r>
          </a:p>
          <a:p>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7</a:t>
            </a:fld>
            <a:endParaRPr lang="en-GB"/>
          </a:p>
        </p:txBody>
      </p:sp>
    </p:spTree>
    <p:extLst>
      <p:ext uri="{BB962C8B-B14F-4D97-AF65-F5344CB8AC3E}">
        <p14:creationId xmlns:p14="http://schemas.microsoft.com/office/powerpoint/2010/main" val="373402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iStock/Getty</a:t>
            </a:r>
          </a:p>
          <a:p>
            <a:r>
              <a:rPr lang="en-GB"/>
              <a:t>Photographer: </a:t>
            </a:r>
            <a:r>
              <a:rPr lang="en-GB" err="1"/>
              <a:t>Zebelin</a:t>
            </a:r>
            <a:endParaRPr lang="en-GB"/>
          </a:p>
          <a:p>
            <a:endParaRPr lang="en-GB"/>
          </a:p>
          <a:p>
            <a:r>
              <a:rPr lang="en-GB"/>
              <a:t>This image is used to depict soldiers during armed conflict and the environment in which they may shoot at each other.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95D7-94A6-46E6-A78A-678106E80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75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12529"/>
                </a:solidFill>
                <a:effectLst/>
                <a:latin typeface="Merriweather" panose="00000500000000000000" pitchFamily="2" charset="0"/>
              </a:rPr>
              <a:t>Credit: ICRC</a:t>
            </a:r>
          </a:p>
          <a:p>
            <a:endParaRPr lang="en-GB" b="0" i="0">
              <a:solidFill>
                <a:srgbClr val="212529"/>
              </a:solidFill>
              <a:effectLst/>
              <a:latin typeface="Merriweather" panose="00000500000000000000" pitchFamily="2" charset="0"/>
            </a:endParaRPr>
          </a:p>
          <a:p>
            <a:r>
              <a:rPr lang="en-GB" b="0" i="0">
                <a:solidFill>
                  <a:srgbClr val="212529"/>
                </a:solidFill>
                <a:effectLst/>
                <a:latin typeface="Merriweather" panose="00000500000000000000" pitchFamily="2" charset="0"/>
              </a:rPr>
              <a:t>This picture is used to illustrate soldiers surrendering to help stimulate conversation. </a:t>
            </a:r>
          </a:p>
          <a:p>
            <a:endParaRPr lang="en-GB" b="0" i="0">
              <a:solidFill>
                <a:srgbClr val="212529"/>
              </a:solidFill>
              <a:effectLst/>
              <a:latin typeface="Merriweather" panose="00000500000000000000" pitchFamily="2" charset="0"/>
            </a:endParaRPr>
          </a:p>
          <a:p>
            <a:r>
              <a:rPr lang="en-GB">
                <a:hlinkClick r:id="rId3"/>
              </a:rPr>
              <a:t>Nagorno-Karabakh: conflict aftermath: Winter deepens agony of families of missing people (icrcnewsroom.org)</a:t>
            </a:r>
            <a:endParaRPr lang="en-GB"/>
          </a:p>
        </p:txBody>
      </p:sp>
      <p:sp>
        <p:nvSpPr>
          <p:cNvPr id="4" name="Slide Number Placeholder 3"/>
          <p:cNvSpPr>
            <a:spLocks noGrp="1"/>
          </p:cNvSpPr>
          <p:nvPr>
            <p:ph type="sldNum" sz="quarter" idx="5"/>
          </p:nvPr>
        </p:nvSpPr>
        <p:spPr/>
        <p:txBody>
          <a:bodyPr/>
          <a:lstStyle/>
          <a:p>
            <a:fld id="{A89C95D7-94A6-46E6-A78A-678106E80E47}" type="slidenum">
              <a:rPr lang="en-GB" smtClean="0"/>
              <a:t>9</a:t>
            </a:fld>
            <a:endParaRPr lang="en-GB"/>
          </a:p>
        </p:txBody>
      </p:sp>
    </p:spTree>
    <p:extLst>
      <p:ext uri="{BB962C8B-B14F-4D97-AF65-F5344CB8AC3E}">
        <p14:creationId xmlns:p14="http://schemas.microsoft.com/office/powerpoint/2010/main" val="4144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7228-FFDC-433D-8482-4BC27938EFCF}"/>
              </a:ext>
            </a:extLst>
          </p:cNvPr>
          <p:cNvSpPr>
            <a:spLocks noGrp="1"/>
          </p:cNvSpPr>
          <p:nvPr>
            <p:ph type="ctrTitle"/>
          </p:nvPr>
        </p:nvSpPr>
        <p:spPr>
          <a:xfrm>
            <a:off x="1353312"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C795E1-6F31-48D2-8ACF-BB94765DCA75}"/>
              </a:ext>
            </a:extLst>
          </p:cNvPr>
          <p:cNvSpPr>
            <a:spLocks noGrp="1"/>
          </p:cNvSpPr>
          <p:nvPr>
            <p:ph type="subTitle" idx="1"/>
          </p:nvPr>
        </p:nvSpPr>
        <p:spPr>
          <a:xfrm>
            <a:off x="1353312"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699394880"/>
      </p:ext>
    </p:extLst>
  </p:cSld>
  <p:clrMapOvr>
    <a:masterClrMapping/>
  </p:clrMapOvr>
  <p:extLst>
    <p:ext uri="{DCECCB84-F9BA-43D5-87BE-67443E8EF086}">
      <p15:sldGuideLst xmlns:p15="http://schemas.microsoft.com/office/powerpoint/2012/main">
        <p15:guide id="1" pos="70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BC9F-D2AB-7B3E-1075-C1F6484641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86D5EB-CF3C-FAA6-ABB1-6E91476F20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Box 3">
            <a:extLst>
              <a:ext uri="{FF2B5EF4-FFF2-40B4-BE49-F238E27FC236}">
                <a16:creationId xmlns:a16="http://schemas.microsoft.com/office/drawing/2014/main" id="{B178D720-E96A-2063-DEDA-07E6EEF1CC65}"/>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120521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2E625-496C-0E61-8D2F-14DC8DDEB649}"/>
              </a:ext>
            </a:extLst>
          </p:cNvPr>
          <p:cNvSpPr>
            <a:spLocks noGrp="1"/>
          </p:cNvSpPr>
          <p:nvPr>
            <p:ph type="title" orient="vert"/>
          </p:nvPr>
        </p:nvSpPr>
        <p:spPr>
          <a:xfrm>
            <a:off x="851483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C7E0064-6BBF-46F4-51CF-F08EC7C10542}"/>
              </a:ext>
            </a:extLst>
          </p:cNvPr>
          <p:cNvSpPr>
            <a:spLocks noGrp="1"/>
          </p:cNvSpPr>
          <p:nvPr>
            <p:ph type="body" orient="vert" idx="1"/>
          </p:nvPr>
        </p:nvSpPr>
        <p:spPr>
          <a:xfrm>
            <a:off x="62813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Box 3">
            <a:extLst>
              <a:ext uri="{FF2B5EF4-FFF2-40B4-BE49-F238E27FC236}">
                <a16:creationId xmlns:a16="http://schemas.microsoft.com/office/drawing/2014/main" id="{83EA73A0-1028-E402-66F3-3284A248C50F}"/>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349286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DA87F7-444A-A82B-FCB4-7CBDECEAD9E2}"/>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3599154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8D7D-BD5F-4848-87E5-ADD1F4A6E5F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2C23E175-4204-27C1-3FBE-87B5D00D5732}"/>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2072825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52670"/>
            <a:ext cx="1934005"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sz="half" idx="1" hasCustomPrompt="1"/>
          </p:nvPr>
        </p:nvSpPr>
        <p:spPr>
          <a:xfrm>
            <a:off x="609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6197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
        <p:nvSpPr>
          <p:cNvPr id="5" name="TextBox 4">
            <a:extLst>
              <a:ext uri="{FF2B5EF4-FFF2-40B4-BE49-F238E27FC236}">
                <a16:creationId xmlns:a16="http://schemas.microsoft.com/office/drawing/2014/main" id="{130F0B06-5106-3EF6-45BD-0C33B6645D27}"/>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178850781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48681"/>
            <a:ext cx="1741984"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609600" y="1700809"/>
            <a:ext cx="10094912" cy="4424825"/>
          </a:xfrm>
          <a:prstGeom prst="rect">
            <a:avLst/>
          </a:prstGeom>
        </p:spPr>
        <p:txBody>
          <a:bodyPr/>
          <a:lstStyle>
            <a:lvl1pPr marL="380990" indent="-380990">
              <a:buClr>
                <a:srgbClr val="EE2A24"/>
              </a:buClr>
              <a:buFont typeface="Arial" panose="020B0604020202020204" pitchFamily="34" charset="0"/>
              <a:buChar char="­"/>
              <a:defRPr sz="24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
        <p:nvSpPr>
          <p:cNvPr id="4" name="TextBox 3">
            <a:extLst>
              <a:ext uri="{FF2B5EF4-FFF2-40B4-BE49-F238E27FC236}">
                <a16:creationId xmlns:a16="http://schemas.microsoft.com/office/drawing/2014/main" id="{4B3449E4-BB1C-D4D6-9A60-61C20FDD33A6}"/>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295853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E8F030-08E8-746F-6B60-6944293C97BC}"/>
              </a:ext>
            </a:extLst>
          </p:cNvPr>
          <p:cNvSpPr>
            <a:spLocks noGrp="1"/>
          </p:cNvSpPr>
          <p:nvPr>
            <p:ph type="ftr" sz="quarter" idx="11"/>
          </p:nvPr>
        </p:nvSpPr>
        <p:spPr>
          <a:xfrm>
            <a:off x="4038603" y="6356351"/>
            <a:ext cx="4114799" cy="365125"/>
          </a:xfrm>
          <a:prstGeom prst="rect">
            <a:avLst/>
          </a:prstGeom>
        </p:spPr>
        <p:txBody>
          <a:bodyPr/>
          <a:lstStyle/>
          <a:p>
            <a:endParaRPr lang="en-GB"/>
          </a:p>
        </p:txBody>
      </p:sp>
      <p:sp>
        <p:nvSpPr>
          <p:cNvPr id="2" name="TextBox 1">
            <a:extLst>
              <a:ext uri="{FF2B5EF4-FFF2-40B4-BE49-F238E27FC236}">
                <a16:creationId xmlns:a16="http://schemas.microsoft.com/office/drawing/2014/main" id="{17AA1B00-1A94-600C-7178-92D941A1C7AC}"/>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33117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52670"/>
            <a:ext cx="1934005"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sz="half" idx="1" hasCustomPrompt="1"/>
          </p:nvPr>
        </p:nvSpPr>
        <p:spPr>
          <a:xfrm>
            <a:off x="609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6197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322079099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1F1A-AD1B-117F-82AC-4C2BDAD9C0C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8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7F25-8268-8843-F1A2-BFAFE3FDC5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94C4DD-E12F-4999-7F5F-F4D77A8DD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D166D9-3F69-7043-8085-9E75804CC8E5}"/>
              </a:ext>
            </a:extLst>
          </p:cNvPr>
          <p:cNvSpPr>
            <a:spLocks noGrp="1"/>
          </p:cNvSpPr>
          <p:nvPr>
            <p:ph type="dt" sz="half" idx="10"/>
          </p:nvPr>
        </p:nvSpPr>
        <p:spPr/>
        <p:txBody>
          <a:bodyPr/>
          <a:lstStyle/>
          <a:p>
            <a:fld id="{813C4678-8779-4B5B-B3B3-1E0B9FA6028E}" type="datetimeFigureOut">
              <a:rPr lang="en-GB" smtClean="0"/>
              <a:t>08/10/2025</a:t>
            </a:fld>
            <a:endParaRPr lang="en-GB"/>
          </a:p>
        </p:txBody>
      </p:sp>
      <p:sp>
        <p:nvSpPr>
          <p:cNvPr id="5" name="Footer Placeholder 4">
            <a:extLst>
              <a:ext uri="{FF2B5EF4-FFF2-40B4-BE49-F238E27FC236}">
                <a16:creationId xmlns:a16="http://schemas.microsoft.com/office/drawing/2014/main" id="{81D9495D-7D38-3230-090D-9C3DD5AC0C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EAB71A-93BB-2F19-776D-A37F3FD5BFAD}"/>
              </a:ext>
            </a:extLst>
          </p:cNvPr>
          <p:cNvSpPr>
            <a:spLocks noGrp="1"/>
          </p:cNvSpPr>
          <p:nvPr>
            <p:ph type="sldNum" sz="quarter" idx="12"/>
          </p:nvPr>
        </p:nvSpPr>
        <p:spPr/>
        <p:txBody>
          <a:bodyPr/>
          <a:lstStyle/>
          <a:p>
            <a:fld id="{889AE551-2102-4074-BC23-8CBDB5FA5213}" type="slidenum">
              <a:rPr lang="en-GB" smtClean="0"/>
              <a:t>‹#›</a:t>
            </a:fld>
            <a:endParaRPr lang="en-GB"/>
          </a:p>
        </p:txBody>
      </p:sp>
    </p:spTree>
    <p:extLst>
      <p:ext uri="{BB962C8B-B14F-4D97-AF65-F5344CB8AC3E}">
        <p14:creationId xmlns:p14="http://schemas.microsoft.com/office/powerpoint/2010/main" val="195689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C494-0242-4051-FACA-56D5AD7DBCD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4BFD359-A1AB-D695-D3AC-56B6D01A9E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D763FB9F-8172-4AF7-35DB-0B651244843B}"/>
              </a:ext>
            </a:extLst>
          </p:cNvPr>
          <p:cNvSpPr txBox="1"/>
          <p:nvPr userDrawn="1"/>
        </p:nvSpPr>
        <p:spPr>
          <a:xfrm>
            <a:off x="5933516" y="6235972"/>
            <a:ext cx="3828458" cy="276999"/>
          </a:xfrm>
          <a:prstGeom prst="rect">
            <a:avLst/>
          </a:prstGeom>
          <a:solidFill>
            <a:schemeClr val="bg1"/>
          </a:solidFill>
        </p:spPr>
        <p:txBody>
          <a:bodyPr wrap="square" rtlCol="0">
            <a:spAutoFit/>
          </a:bodyPr>
          <a:lstStyle/>
          <a:p>
            <a:r>
              <a:rPr lang="en-GB" sz="1200" b="1">
                <a:solidFill>
                  <a:srgbClr val="FF0000"/>
                </a:solidFill>
                <a:latin typeface="Arial" panose="020B0604020202020204" pitchFamily="34" charset="0"/>
                <a:cs typeface="Arial" panose="020B0604020202020204" pitchFamily="34" charset="0"/>
              </a:rPr>
              <a:t>Flooding        How it affects everyone         </a:t>
            </a:r>
            <a:r>
              <a:rPr lang="en-GB" sz="1200" b="1">
                <a:latin typeface="Arial" panose="020B0604020202020204" pitchFamily="34" charset="0"/>
                <a:cs typeface="Arial" panose="020B0604020202020204" pitchFamily="34" charset="0"/>
              </a:rPr>
              <a:t>Learn</a:t>
            </a:r>
          </a:p>
        </p:txBody>
      </p:sp>
      <p:pic>
        <p:nvPicPr>
          <p:cNvPr id="13" name="Picture 12">
            <a:extLst>
              <a:ext uri="{FF2B5EF4-FFF2-40B4-BE49-F238E27FC236}">
                <a16:creationId xmlns:a16="http://schemas.microsoft.com/office/drawing/2014/main" id="{F3270002-116C-0EA3-EEAA-534EF5ECA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1293" y="6254326"/>
            <a:ext cx="172432" cy="172432"/>
          </a:xfrm>
          <a:prstGeom prst="rect">
            <a:avLst/>
          </a:prstGeom>
        </p:spPr>
      </p:pic>
      <p:pic>
        <p:nvPicPr>
          <p:cNvPr id="16" name="Picture 15">
            <a:extLst>
              <a:ext uri="{FF2B5EF4-FFF2-40B4-BE49-F238E27FC236}">
                <a16:creationId xmlns:a16="http://schemas.microsoft.com/office/drawing/2014/main" id="{EE7EAFD0-3FD1-37D7-83C9-EB9B461309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7726" y="6254326"/>
            <a:ext cx="172432" cy="177994"/>
          </a:xfrm>
          <a:prstGeom prst="rect">
            <a:avLst/>
          </a:prstGeom>
        </p:spPr>
      </p:pic>
    </p:spTree>
    <p:extLst>
      <p:ext uri="{BB962C8B-B14F-4D97-AF65-F5344CB8AC3E}">
        <p14:creationId xmlns:p14="http://schemas.microsoft.com/office/powerpoint/2010/main" val="3973609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5300-4C21-C6C4-46FA-FC70F1753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F641CC-8E00-3D76-7369-5A8C707153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C7E952-8000-4EFD-8C80-AF482FDFB56A}"/>
              </a:ext>
            </a:extLst>
          </p:cNvPr>
          <p:cNvSpPr>
            <a:spLocks noGrp="1"/>
          </p:cNvSpPr>
          <p:nvPr>
            <p:ph type="dt" sz="half" idx="10"/>
          </p:nvPr>
        </p:nvSpPr>
        <p:spPr/>
        <p:txBody>
          <a:bodyPr/>
          <a:lstStyle/>
          <a:p>
            <a:fld id="{813C4678-8779-4B5B-B3B3-1E0B9FA6028E}" type="datetimeFigureOut">
              <a:rPr lang="en-GB" smtClean="0"/>
              <a:t>08/10/2025</a:t>
            </a:fld>
            <a:endParaRPr lang="en-GB"/>
          </a:p>
        </p:txBody>
      </p:sp>
      <p:sp>
        <p:nvSpPr>
          <p:cNvPr id="5" name="Footer Placeholder 4">
            <a:extLst>
              <a:ext uri="{FF2B5EF4-FFF2-40B4-BE49-F238E27FC236}">
                <a16:creationId xmlns:a16="http://schemas.microsoft.com/office/drawing/2014/main" id="{F6AA5CF3-3C1F-C95F-1B86-396F88EE84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91D9C-E08B-9EA8-992D-32E79FFA8EEF}"/>
              </a:ext>
            </a:extLst>
          </p:cNvPr>
          <p:cNvSpPr>
            <a:spLocks noGrp="1"/>
          </p:cNvSpPr>
          <p:nvPr>
            <p:ph type="sldNum" sz="quarter" idx="12"/>
          </p:nvPr>
        </p:nvSpPr>
        <p:spPr/>
        <p:txBody>
          <a:bodyPr/>
          <a:lstStyle/>
          <a:p>
            <a:fld id="{889AE551-2102-4074-BC23-8CBDB5FA5213}" type="slidenum">
              <a:rPr lang="en-GB" smtClean="0"/>
              <a:t>‹#›</a:t>
            </a:fld>
            <a:endParaRPr lang="en-GB"/>
          </a:p>
        </p:txBody>
      </p:sp>
    </p:spTree>
    <p:extLst>
      <p:ext uri="{BB962C8B-B14F-4D97-AF65-F5344CB8AC3E}">
        <p14:creationId xmlns:p14="http://schemas.microsoft.com/office/powerpoint/2010/main" val="1039673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C5D0-6855-D21D-04D7-813CE34930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D3DA3D-6A01-6DB5-BEA4-D57E6D964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50079C-D944-BCA9-B337-68BF78EB8950}"/>
              </a:ext>
            </a:extLst>
          </p:cNvPr>
          <p:cNvSpPr>
            <a:spLocks noGrp="1"/>
          </p:cNvSpPr>
          <p:nvPr>
            <p:ph type="dt" sz="half" idx="10"/>
          </p:nvPr>
        </p:nvSpPr>
        <p:spPr/>
        <p:txBody>
          <a:bodyPr/>
          <a:lstStyle/>
          <a:p>
            <a:fld id="{813C4678-8779-4B5B-B3B3-1E0B9FA6028E}" type="datetimeFigureOut">
              <a:rPr lang="en-GB" smtClean="0"/>
              <a:t>08/10/2025</a:t>
            </a:fld>
            <a:endParaRPr lang="en-GB"/>
          </a:p>
        </p:txBody>
      </p:sp>
      <p:sp>
        <p:nvSpPr>
          <p:cNvPr id="5" name="Footer Placeholder 4">
            <a:extLst>
              <a:ext uri="{FF2B5EF4-FFF2-40B4-BE49-F238E27FC236}">
                <a16:creationId xmlns:a16="http://schemas.microsoft.com/office/drawing/2014/main" id="{4CA131F5-3AEE-4226-E865-037CC73AEF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B0243C-0112-5ED2-A7A3-ED404B088C12}"/>
              </a:ext>
            </a:extLst>
          </p:cNvPr>
          <p:cNvSpPr>
            <a:spLocks noGrp="1"/>
          </p:cNvSpPr>
          <p:nvPr>
            <p:ph type="sldNum" sz="quarter" idx="12"/>
          </p:nvPr>
        </p:nvSpPr>
        <p:spPr/>
        <p:txBody>
          <a:bodyPr/>
          <a:lstStyle/>
          <a:p>
            <a:fld id="{889AE551-2102-4074-BC23-8CBDB5FA5213}" type="slidenum">
              <a:rPr lang="en-GB" smtClean="0"/>
              <a:t>‹#›</a:t>
            </a:fld>
            <a:endParaRPr lang="en-GB"/>
          </a:p>
        </p:txBody>
      </p:sp>
    </p:spTree>
    <p:extLst>
      <p:ext uri="{BB962C8B-B14F-4D97-AF65-F5344CB8AC3E}">
        <p14:creationId xmlns:p14="http://schemas.microsoft.com/office/powerpoint/2010/main" val="149857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0D19-A7FC-3005-15A5-96185FA14D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E2E78A-9231-563F-6B96-5724D2EA15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85EB7B-7A66-BE0B-3749-5A8E7C4D1E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1DCFE0-775D-486A-3EBB-24867458FB68}"/>
              </a:ext>
            </a:extLst>
          </p:cNvPr>
          <p:cNvSpPr>
            <a:spLocks noGrp="1"/>
          </p:cNvSpPr>
          <p:nvPr>
            <p:ph type="dt" sz="half" idx="10"/>
          </p:nvPr>
        </p:nvSpPr>
        <p:spPr/>
        <p:txBody>
          <a:bodyPr/>
          <a:lstStyle/>
          <a:p>
            <a:fld id="{813C4678-8779-4B5B-B3B3-1E0B9FA6028E}" type="datetimeFigureOut">
              <a:rPr lang="en-GB" smtClean="0"/>
              <a:t>08/10/2025</a:t>
            </a:fld>
            <a:endParaRPr lang="en-GB"/>
          </a:p>
        </p:txBody>
      </p:sp>
      <p:sp>
        <p:nvSpPr>
          <p:cNvPr id="6" name="Footer Placeholder 5">
            <a:extLst>
              <a:ext uri="{FF2B5EF4-FFF2-40B4-BE49-F238E27FC236}">
                <a16:creationId xmlns:a16="http://schemas.microsoft.com/office/drawing/2014/main" id="{83225A32-6242-9978-C65C-98E819D370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1DD31C-E87D-E2C4-70D4-AF6EFEF6177C}"/>
              </a:ext>
            </a:extLst>
          </p:cNvPr>
          <p:cNvSpPr>
            <a:spLocks noGrp="1"/>
          </p:cNvSpPr>
          <p:nvPr>
            <p:ph type="sldNum" sz="quarter" idx="12"/>
          </p:nvPr>
        </p:nvSpPr>
        <p:spPr/>
        <p:txBody>
          <a:bodyPr/>
          <a:lstStyle/>
          <a:p>
            <a:fld id="{889AE551-2102-4074-BC23-8CBDB5FA5213}" type="slidenum">
              <a:rPr lang="en-GB" smtClean="0"/>
              <a:t>‹#›</a:t>
            </a:fld>
            <a:endParaRPr lang="en-GB"/>
          </a:p>
        </p:txBody>
      </p:sp>
    </p:spTree>
    <p:extLst>
      <p:ext uri="{BB962C8B-B14F-4D97-AF65-F5344CB8AC3E}">
        <p14:creationId xmlns:p14="http://schemas.microsoft.com/office/powerpoint/2010/main" val="3269485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4C4E-70F2-D546-83D7-023948AC55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4DC55D-7B33-0D54-FFE9-A5E176A4D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C33D00-A713-D9CC-C98C-A7B95FD01C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61C5EF-7108-35BC-F751-235B9B0CBF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594FDD-2415-1B98-AF8C-0B53759E92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BD1922-78F7-04FF-027B-9EF3A23EC198}"/>
              </a:ext>
            </a:extLst>
          </p:cNvPr>
          <p:cNvSpPr>
            <a:spLocks noGrp="1"/>
          </p:cNvSpPr>
          <p:nvPr>
            <p:ph type="dt" sz="half" idx="10"/>
          </p:nvPr>
        </p:nvSpPr>
        <p:spPr/>
        <p:txBody>
          <a:bodyPr/>
          <a:lstStyle/>
          <a:p>
            <a:fld id="{813C4678-8779-4B5B-B3B3-1E0B9FA6028E}" type="datetimeFigureOut">
              <a:rPr lang="en-GB" smtClean="0"/>
              <a:t>08/10/2025</a:t>
            </a:fld>
            <a:endParaRPr lang="en-GB"/>
          </a:p>
        </p:txBody>
      </p:sp>
      <p:sp>
        <p:nvSpPr>
          <p:cNvPr id="8" name="Footer Placeholder 7">
            <a:extLst>
              <a:ext uri="{FF2B5EF4-FFF2-40B4-BE49-F238E27FC236}">
                <a16:creationId xmlns:a16="http://schemas.microsoft.com/office/drawing/2014/main" id="{24437071-302E-1236-38BA-05721E1EF2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717481-6212-7B86-9336-374B14F8FE03}"/>
              </a:ext>
            </a:extLst>
          </p:cNvPr>
          <p:cNvSpPr>
            <a:spLocks noGrp="1"/>
          </p:cNvSpPr>
          <p:nvPr>
            <p:ph type="sldNum" sz="quarter" idx="12"/>
          </p:nvPr>
        </p:nvSpPr>
        <p:spPr/>
        <p:txBody>
          <a:bodyPr/>
          <a:lstStyle/>
          <a:p>
            <a:fld id="{889AE551-2102-4074-BC23-8CBDB5FA5213}" type="slidenum">
              <a:rPr lang="en-GB" smtClean="0"/>
              <a:t>‹#›</a:t>
            </a:fld>
            <a:endParaRPr lang="en-GB"/>
          </a:p>
        </p:txBody>
      </p:sp>
    </p:spTree>
    <p:extLst>
      <p:ext uri="{BB962C8B-B14F-4D97-AF65-F5344CB8AC3E}">
        <p14:creationId xmlns:p14="http://schemas.microsoft.com/office/powerpoint/2010/main" val="668424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8DBD-E409-6E89-A250-CB3C016479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4E71C3-0586-5BCF-86DF-321BF3BE03C9}"/>
              </a:ext>
            </a:extLst>
          </p:cNvPr>
          <p:cNvSpPr>
            <a:spLocks noGrp="1"/>
          </p:cNvSpPr>
          <p:nvPr>
            <p:ph type="dt" sz="half" idx="10"/>
          </p:nvPr>
        </p:nvSpPr>
        <p:spPr/>
        <p:txBody>
          <a:bodyPr/>
          <a:lstStyle/>
          <a:p>
            <a:fld id="{813C4678-8779-4B5B-B3B3-1E0B9FA6028E}" type="datetimeFigureOut">
              <a:rPr lang="en-GB" smtClean="0"/>
              <a:t>08/10/2025</a:t>
            </a:fld>
            <a:endParaRPr lang="en-GB"/>
          </a:p>
        </p:txBody>
      </p:sp>
      <p:sp>
        <p:nvSpPr>
          <p:cNvPr id="4" name="Footer Placeholder 3">
            <a:extLst>
              <a:ext uri="{FF2B5EF4-FFF2-40B4-BE49-F238E27FC236}">
                <a16:creationId xmlns:a16="http://schemas.microsoft.com/office/drawing/2014/main" id="{A1DBEA15-AE9F-DF26-9EC6-04E4A3B3F7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352661-4DE7-06FE-99BD-54349A8AFD2C}"/>
              </a:ext>
            </a:extLst>
          </p:cNvPr>
          <p:cNvSpPr>
            <a:spLocks noGrp="1"/>
          </p:cNvSpPr>
          <p:nvPr>
            <p:ph type="sldNum" sz="quarter" idx="12"/>
          </p:nvPr>
        </p:nvSpPr>
        <p:spPr/>
        <p:txBody>
          <a:bodyPr/>
          <a:lstStyle/>
          <a:p>
            <a:fld id="{889AE551-2102-4074-BC23-8CBDB5FA5213}" type="slidenum">
              <a:rPr lang="en-GB" smtClean="0"/>
              <a:t>‹#›</a:t>
            </a:fld>
            <a:endParaRPr lang="en-GB"/>
          </a:p>
        </p:txBody>
      </p:sp>
    </p:spTree>
    <p:extLst>
      <p:ext uri="{BB962C8B-B14F-4D97-AF65-F5344CB8AC3E}">
        <p14:creationId xmlns:p14="http://schemas.microsoft.com/office/powerpoint/2010/main" val="2554137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A3686-84C7-E62F-4B53-E4152FA3D179}"/>
              </a:ext>
            </a:extLst>
          </p:cNvPr>
          <p:cNvSpPr>
            <a:spLocks noGrp="1"/>
          </p:cNvSpPr>
          <p:nvPr>
            <p:ph type="dt" sz="half" idx="10"/>
          </p:nvPr>
        </p:nvSpPr>
        <p:spPr/>
        <p:txBody>
          <a:bodyPr/>
          <a:lstStyle/>
          <a:p>
            <a:fld id="{813C4678-8779-4B5B-B3B3-1E0B9FA6028E}" type="datetimeFigureOut">
              <a:rPr lang="en-GB" smtClean="0"/>
              <a:t>08/10/2025</a:t>
            </a:fld>
            <a:endParaRPr lang="en-GB"/>
          </a:p>
        </p:txBody>
      </p:sp>
      <p:sp>
        <p:nvSpPr>
          <p:cNvPr id="3" name="Footer Placeholder 2">
            <a:extLst>
              <a:ext uri="{FF2B5EF4-FFF2-40B4-BE49-F238E27FC236}">
                <a16:creationId xmlns:a16="http://schemas.microsoft.com/office/drawing/2014/main" id="{66B83FE6-A6C0-C7E0-EE69-06C4FD95B6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F44261-F5D5-4CC4-733D-1BD372859876}"/>
              </a:ext>
            </a:extLst>
          </p:cNvPr>
          <p:cNvSpPr>
            <a:spLocks noGrp="1"/>
          </p:cNvSpPr>
          <p:nvPr>
            <p:ph type="sldNum" sz="quarter" idx="12"/>
          </p:nvPr>
        </p:nvSpPr>
        <p:spPr/>
        <p:txBody>
          <a:bodyPr/>
          <a:lstStyle/>
          <a:p>
            <a:fld id="{889AE551-2102-4074-BC23-8CBDB5FA5213}" type="slidenum">
              <a:rPr lang="en-GB" smtClean="0"/>
              <a:t>‹#›</a:t>
            </a:fld>
            <a:endParaRPr lang="en-GB"/>
          </a:p>
        </p:txBody>
      </p:sp>
    </p:spTree>
    <p:extLst>
      <p:ext uri="{BB962C8B-B14F-4D97-AF65-F5344CB8AC3E}">
        <p14:creationId xmlns:p14="http://schemas.microsoft.com/office/powerpoint/2010/main" val="2836488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2D82-0C5D-0898-FD64-D52C1A72A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FB2104-08E8-09BC-4D9E-A3C45C46B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B6CDF1-B3E1-665A-4C1E-4600262FD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1440EC-D25B-063C-5053-2B0C4C16C855}"/>
              </a:ext>
            </a:extLst>
          </p:cNvPr>
          <p:cNvSpPr>
            <a:spLocks noGrp="1"/>
          </p:cNvSpPr>
          <p:nvPr>
            <p:ph type="dt" sz="half" idx="10"/>
          </p:nvPr>
        </p:nvSpPr>
        <p:spPr/>
        <p:txBody>
          <a:bodyPr/>
          <a:lstStyle/>
          <a:p>
            <a:fld id="{813C4678-8779-4B5B-B3B3-1E0B9FA6028E}" type="datetimeFigureOut">
              <a:rPr lang="en-GB" smtClean="0"/>
              <a:t>08/10/2025</a:t>
            </a:fld>
            <a:endParaRPr lang="en-GB"/>
          </a:p>
        </p:txBody>
      </p:sp>
      <p:sp>
        <p:nvSpPr>
          <p:cNvPr id="6" name="Footer Placeholder 5">
            <a:extLst>
              <a:ext uri="{FF2B5EF4-FFF2-40B4-BE49-F238E27FC236}">
                <a16:creationId xmlns:a16="http://schemas.microsoft.com/office/drawing/2014/main" id="{B0E9A4B8-AF74-669D-03AC-9285A4CD95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193BBC-8E10-BEBA-EE25-B06E94E2F1DB}"/>
              </a:ext>
            </a:extLst>
          </p:cNvPr>
          <p:cNvSpPr>
            <a:spLocks noGrp="1"/>
          </p:cNvSpPr>
          <p:nvPr>
            <p:ph type="sldNum" sz="quarter" idx="12"/>
          </p:nvPr>
        </p:nvSpPr>
        <p:spPr/>
        <p:txBody>
          <a:bodyPr/>
          <a:lstStyle/>
          <a:p>
            <a:fld id="{889AE551-2102-4074-BC23-8CBDB5FA5213}" type="slidenum">
              <a:rPr lang="en-GB" smtClean="0"/>
              <a:t>‹#›</a:t>
            </a:fld>
            <a:endParaRPr lang="en-GB"/>
          </a:p>
        </p:txBody>
      </p:sp>
    </p:spTree>
    <p:extLst>
      <p:ext uri="{BB962C8B-B14F-4D97-AF65-F5344CB8AC3E}">
        <p14:creationId xmlns:p14="http://schemas.microsoft.com/office/powerpoint/2010/main" val="523379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D104-F371-ED8C-0BDF-13B66E3C0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80F5C2-6374-370A-6C01-7AE4A0E14D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E86094-F249-E683-9B43-33F45ED5D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095C3-7205-75C7-6FF7-224A594F8390}"/>
              </a:ext>
            </a:extLst>
          </p:cNvPr>
          <p:cNvSpPr>
            <a:spLocks noGrp="1"/>
          </p:cNvSpPr>
          <p:nvPr>
            <p:ph type="dt" sz="half" idx="10"/>
          </p:nvPr>
        </p:nvSpPr>
        <p:spPr/>
        <p:txBody>
          <a:bodyPr/>
          <a:lstStyle/>
          <a:p>
            <a:fld id="{813C4678-8779-4B5B-B3B3-1E0B9FA6028E}" type="datetimeFigureOut">
              <a:rPr lang="en-GB" smtClean="0"/>
              <a:t>08/10/2025</a:t>
            </a:fld>
            <a:endParaRPr lang="en-GB"/>
          </a:p>
        </p:txBody>
      </p:sp>
      <p:sp>
        <p:nvSpPr>
          <p:cNvPr id="6" name="Footer Placeholder 5">
            <a:extLst>
              <a:ext uri="{FF2B5EF4-FFF2-40B4-BE49-F238E27FC236}">
                <a16:creationId xmlns:a16="http://schemas.microsoft.com/office/drawing/2014/main" id="{0E6840EC-AAB8-93E1-E0F4-5E256AD8EC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9D8B99-7DE6-C3AB-FE05-4492D4130499}"/>
              </a:ext>
            </a:extLst>
          </p:cNvPr>
          <p:cNvSpPr>
            <a:spLocks noGrp="1"/>
          </p:cNvSpPr>
          <p:nvPr>
            <p:ph type="sldNum" sz="quarter" idx="12"/>
          </p:nvPr>
        </p:nvSpPr>
        <p:spPr/>
        <p:txBody>
          <a:bodyPr/>
          <a:lstStyle/>
          <a:p>
            <a:fld id="{889AE551-2102-4074-BC23-8CBDB5FA5213}" type="slidenum">
              <a:rPr lang="en-GB" smtClean="0"/>
              <a:t>‹#›</a:t>
            </a:fld>
            <a:endParaRPr lang="en-GB"/>
          </a:p>
        </p:txBody>
      </p:sp>
    </p:spTree>
    <p:extLst>
      <p:ext uri="{BB962C8B-B14F-4D97-AF65-F5344CB8AC3E}">
        <p14:creationId xmlns:p14="http://schemas.microsoft.com/office/powerpoint/2010/main" val="1407954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7E17-43E7-5569-4ADE-C18CC6652B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09F2A6-A93D-8095-335B-EA77513B81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BDDEB7-F086-16F2-B1D8-E83E6908C40B}"/>
              </a:ext>
            </a:extLst>
          </p:cNvPr>
          <p:cNvSpPr>
            <a:spLocks noGrp="1"/>
          </p:cNvSpPr>
          <p:nvPr>
            <p:ph type="dt" sz="half" idx="10"/>
          </p:nvPr>
        </p:nvSpPr>
        <p:spPr/>
        <p:txBody>
          <a:bodyPr/>
          <a:lstStyle/>
          <a:p>
            <a:fld id="{813C4678-8779-4B5B-B3B3-1E0B9FA6028E}" type="datetimeFigureOut">
              <a:rPr lang="en-GB" smtClean="0"/>
              <a:t>08/10/2025</a:t>
            </a:fld>
            <a:endParaRPr lang="en-GB"/>
          </a:p>
        </p:txBody>
      </p:sp>
      <p:sp>
        <p:nvSpPr>
          <p:cNvPr id="5" name="Footer Placeholder 4">
            <a:extLst>
              <a:ext uri="{FF2B5EF4-FFF2-40B4-BE49-F238E27FC236}">
                <a16:creationId xmlns:a16="http://schemas.microsoft.com/office/drawing/2014/main" id="{7B4E864C-D1C9-D810-8A6D-2105EB0E6F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443909-CCCC-F41E-FA21-D1696798774A}"/>
              </a:ext>
            </a:extLst>
          </p:cNvPr>
          <p:cNvSpPr>
            <a:spLocks noGrp="1"/>
          </p:cNvSpPr>
          <p:nvPr>
            <p:ph type="sldNum" sz="quarter" idx="12"/>
          </p:nvPr>
        </p:nvSpPr>
        <p:spPr/>
        <p:txBody>
          <a:bodyPr/>
          <a:lstStyle/>
          <a:p>
            <a:fld id="{889AE551-2102-4074-BC23-8CBDB5FA5213}" type="slidenum">
              <a:rPr lang="en-GB" smtClean="0"/>
              <a:t>‹#›</a:t>
            </a:fld>
            <a:endParaRPr lang="en-GB"/>
          </a:p>
        </p:txBody>
      </p:sp>
    </p:spTree>
    <p:extLst>
      <p:ext uri="{BB962C8B-B14F-4D97-AF65-F5344CB8AC3E}">
        <p14:creationId xmlns:p14="http://schemas.microsoft.com/office/powerpoint/2010/main" val="2479466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F2A281-F424-D145-1025-9D3BB5736F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8AEB08-5F88-FAF1-BFFB-5C18113343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324910-C20E-56C3-9C17-65DC761A0C31}"/>
              </a:ext>
            </a:extLst>
          </p:cNvPr>
          <p:cNvSpPr>
            <a:spLocks noGrp="1"/>
          </p:cNvSpPr>
          <p:nvPr>
            <p:ph type="dt" sz="half" idx="10"/>
          </p:nvPr>
        </p:nvSpPr>
        <p:spPr/>
        <p:txBody>
          <a:bodyPr/>
          <a:lstStyle/>
          <a:p>
            <a:fld id="{813C4678-8779-4B5B-B3B3-1E0B9FA6028E}" type="datetimeFigureOut">
              <a:rPr lang="en-GB" smtClean="0"/>
              <a:t>08/10/2025</a:t>
            </a:fld>
            <a:endParaRPr lang="en-GB"/>
          </a:p>
        </p:txBody>
      </p:sp>
      <p:sp>
        <p:nvSpPr>
          <p:cNvPr id="5" name="Footer Placeholder 4">
            <a:extLst>
              <a:ext uri="{FF2B5EF4-FFF2-40B4-BE49-F238E27FC236}">
                <a16:creationId xmlns:a16="http://schemas.microsoft.com/office/drawing/2014/main" id="{BD4E0ED6-E491-BAB1-123B-01B843B761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EDFC6A-6705-64AE-78D5-20839F8F5B32}"/>
              </a:ext>
            </a:extLst>
          </p:cNvPr>
          <p:cNvSpPr>
            <a:spLocks noGrp="1"/>
          </p:cNvSpPr>
          <p:nvPr>
            <p:ph type="sldNum" sz="quarter" idx="12"/>
          </p:nvPr>
        </p:nvSpPr>
        <p:spPr/>
        <p:txBody>
          <a:bodyPr/>
          <a:lstStyle/>
          <a:p>
            <a:fld id="{889AE551-2102-4074-BC23-8CBDB5FA5213}" type="slidenum">
              <a:rPr lang="en-GB" smtClean="0"/>
              <a:t>‹#›</a:t>
            </a:fld>
            <a:endParaRPr lang="en-GB"/>
          </a:p>
        </p:txBody>
      </p:sp>
    </p:spTree>
    <p:extLst>
      <p:ext uri="{BB962C8B-B14F-4D97-AF65-F5344CB8AC3E}">
        <p14:creationId xmlns:p14="http://schemas.microsoft.com/office/powerpoint/2010/main" val="70075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2731-2598-10B6-E463-F1B0400CF8F0}"/>
              </a:ext>
            </a:extLst>
          </p:cNvPr>
          <p:cNvSpPr>
            <a:spLocks noGrp="1"/>
          </p:cNvSpPr>
          <p:nvPr>
            <p:ph type="title"/>
          </p:nvPr>
        </p:nvSpPr>
        <p:spPr>
          <a:xfrm>
            <a:off x="679622" y="1709738"/>
            <a:ext cx="10478529"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34873CD-E7E2-C4CD-B79D-54AA0DE2293D}"/>
              </a:ext>
            </a:extLst>
          </p:cNvPr>
          <p:cNvSpPr>
            <a:spLocks noGrp="1"/>
          </p:cNvSpPr>
          <p:nvPr>
            <p:ph type="body" idx="1"/>
          </p:nvPr>
        </p:nvSpPr>
        <p:spPr>
          <a:xfrm>
            <a:off x="679622" y="4562475"/>
            <a:ext cx="1047852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63489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2100-302D-702B-C270-BB28654293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1054B5A-CE49-E90C-8662-E5AFD5CDAE02}"/>
              </a:ext>
            </a:extLst>
          </p:cNvPr>
          <p:cNvSpPr>
            <a:spLocks noGrp="1"/>
          </p:cNvSpPr>
          <p:nvPr>
            <p:ph sz="half" idx="1"/>
          </p:nvPr>
        </p:nvSpPr>
        <p:spPr>
          <a:xfrm>
            <a:off x="679622" y="1825625"/>
            <a:ext cx="5144529"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928F4A-202A-BDC1-EB3D-C7EDAD367BBD}"/>
              </a:ext>
            </a:extLst>
          </p:cNvPr>
          <p:cNvSpPr>
            <a:spLocks noGrp="1"/>
          </p:cNvSpPr>
          <p:nvPr>
            <p:ph sz="half" idx="2"/>
          </p:nvPr>
        </p:nvSpPr>
        <p:spPr>
          <a:xfrm>
            <a:off x="6013622" y="1825625"/>
            <a:ext cx="5144529"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Box 4">
            <a:extLst>
              <a:ext uri="{FF2B5EF4-FFF2-40B4-BE49-F238E27FC236}">
                <a16:creationId xmlns:a16="http://schemas.microsoft.com/office/drawing/2014/main" id="{0463C0B8-9997-75E9-89D2-33D28CCC4456}"/>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260018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38CB-DD72-6824-EC2C-BAD0E04EF4F0}"/>
              </a:ext>
            </a:extLst>
          </p:cNvPr>
          <p:cNvSpPr>
            <a:spLocks noGrp="1"/>
          </p:cNvSpPr>
          <p:nvPr>
            <p:ph type="title"/>
          </p:nvPr>
        </p:nvSpPr>
        <p:spPr>
          <a:xfrm>
            <a:off x="679151"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84A20B-F385-EDFE-13FA-D521E62C6E75}"/>
              </a:ext>
            </a:extLst>
          </p:cNvPr>
          <p:cNvSpPr>
            <a:spLocks noGrp="1"/>
          </p:cNvSpPr>
          <p:nvPr>
            <p:ph type="body" idx="1"/>
          </p:nvPr>
        </p:nvSpPr>
        <p:spPr>
          <a:xfrm>
            <a:off x="67915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BF2CAFB-D621-CDC6-AB94-C4386010C2F4}"/>
              </a:ext>
            </a:extLst>
          </p:cNvPr>
          <p:cNvSpPr>
            <a:spLocks noGrp="1"/>
          </p:cNvSpPr>
          <p:nvPr>
            <p:ph sz="half" idx="2"/>
          </p:nvPr>
        </p:nvSpPr>
        <p:spPr>
          <a:xfrm>
            <a:off x="679151"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8AE31F9-2ED2-8504-2CD9-F275A71C4BA5}"/>
              </a:ext>
            </a:extLst>
          </p:cNvPr>
          <p:cNvSpPr>
            <a:spLocks noGrp="1"/>
          </p:cNvSpPr>
          <p:nvPr>
            <p:ph type="body" sz="quarter" idx="3"/>
          </p:nvPr>
        </p:nvSpPr>
        <p:spPr>
          <a:xfrm>
            <a:off x="601156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22CED11-1148-7A55-6EAE-DB32D13AA16C}"/>
              </a:ext>
            </a:extLst>
          </p:cNvPr>
          <p:cNvSpPr>
            <a:spLocks noGrp="1"/>
          </p:cNvSpPr>
          <p:nvPr>
            <p:ph sz="quarter" idx="4"/>
          </p:nvPr>
        </p:nvSpPr>
        <p:spPr>
          <a:xfrm>
            <a:off x="6011563"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Box 6">
            <a:extLst>
              <a:ext uri="{FF2B5EF4-FFF2-40B4-BE49-F238E27FC236}">
                <a16:creationId xmlns:a16="http://schemas.microsoft.com/office/drawing/2014/main" id="{26292A1E-76E6-4BFB-F9D6-44F3E8968CC9}"/>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174723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25CD-AA63-79D4-8C64-D2A66F35D099}"/>
              </a:ext>
            </a:extLst>
          </p:cNvPr>
          <p:cNvSpPr>
            <a:spLocks noGrp="1"/>
          </p:cNvSpPr>
          <p:nvPr>
            <p:ph type="title"/>
          </p:nvPr>
        </p:nvSpPr>
        <p:spPr/>
        <p:txBody>
          <a:bodyPr/>
          <a:lstStyle/>
          <a:p>
            <a:r>
              <a:rPr lang="en-GB"/>
              <a:t>Click to edit Master title style</a:t>
            </a:r>
            <a:endParaRPr lang="en-US"/>
          </a:p>
        </p:txBody>
      </p:sp>
      <p:sp>
        <p:nvSpPr>
          <p:cNvPr id="3" name="TextBox 2">
            <a:extLst>
              <a:ext uri="{FF2B5EF4-FFF2-40B4-BE49-F238E27FC236}">
                <a16:creationId xmlns:a16="http://schemas.microsoft.com/office/drawing/2014/main" id="{E6D13D5C-1FBA-B57E-4DEB-E1A73D539892}"/>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340883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71C281-AD97-C66C-303A-C5D5B032B4DA}"/>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102373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1FC8-E374-ED79-CAF6-80167FE44794}"/>
              </a:ext>
            </a:extLst>
          </p:cNvPr>
          <p:cNvSpPr>
            <a:spLocks noGrp="1"/>
          </p:cNvSpPr>
          <p:nvPr>
            <p:ph type="title"/>
          </p:nvPr>
        </p:nvSpPr>
        <p:spPr>
          <a:xfrm>
            <a:off x="691978" y="457200"/>
            <a:ext cx="3869982"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29FF546-57DE-82B2-ECAD-F3089D962ECD}"/>
              </a:ext>
            </a:extLst>
          </p:cNvPr>
          <p:cNvSpPr>
            <a:spLocks noGrp="1"/>
          </p:cNvSpPr>
          <p:nvPr>
            <p:ph idx="1"/>
          </p:nvPr>
        </p:nvSpPr>
        <p:spPr>
          <a:xfrm>
            <a:off x="4973123"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95F1E8F-5D0D-267D-5519-47209A18C43D}"/>
              </a:ext>
            </a:extLst>
          </p:cNvPr>
          <p:cNvSpPr>
            <a:spLocks noGrp="1"/>
          </p:cNvSpPr>
          <p:nvPr>
            <p:ph type="body" sz="half" idx="2"/>
          </p:nvPr>
        </p:nvSpPr>
        <p:spPr>
          <a:xfrm>
            <a:off x="691978" y="2057400"/>
            <a:ext cx="38699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TextBox 4">
            <a:extLst>
              <a:ext uri="{FF2B5EF4-FFF2-40B4-BE49-F238E27FC236}">
                <a16:creationId xmlns:a16="http://schemas.microsoft.com/office/drawing/2014/main" id="{6196C886-F828-3C46-B32B-59F38BE996F3}"/>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82131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B72FC4-5883-201A-19DA-032BC85F41CD}"/>
              </a:ext>
            </a:extLst>
          </p:cNvPr>
          <p:cNvSpPr>
            <a:spLocks noGrp="1"/>
          </p:cNvSpPr>
          <p:nvPr>
            <p:ph type="pic" idx="1"/>
          </p:nvPr>
        </p:nvSpPr>
        <p:spPr>
          <a:xfrm>
            <a:off x="4973123"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F56BBFCD-6654-3711-C7A7-41F7FC0CB7DD}"/>
              </a:ext>
            </a:extLst>
          </p:cNvPr>
          <p:cNvSpPr>
            <a:spLocks noGrp="1"/>
          </p:cNvSpPr>
          <p:nvPr>
            <p:ph type="title"/>
          </p:nvPr>
        </p:nvSpPr>
        <p:spPr>
          <a:xfrm>
            <a:off x="691978" y="457200"/>
            <a:ext cx="3869982" cy="1600200"/>
          </a:xfrm>
        </p:spPr>
        <p:txBody>
          <a:bodyPr anchor="b"/>
          <a:lstStyle>
            <a:lvl1pPr>
              <a:defRPr sz="3200"/>
            </a:lvl1pPr>
          </a:lstStyle>
          <a:p>
            <a:r>
              <a:rPr lang="en-GB"/>
              <a:t>Click to edit Master title style</a:t>
            </a:r>
            <a:endParaRPr lang="en-US"/>
          </a:p>
        </p:txBody>
      </p:sp>
      <p:sp>
        <p:nvSpPr>
          <p:cNvPr id="9" name="Text Placeholder 3">
            <a:extLst>
              <a:ext uri="{FF2B5EF4-FFF2-40B4-BE49-F238E27FC236}">
                <a16:creationId xmlns:a16="http://schemas.microsoft.com/office/drawing/2014/main" id="{B8991DF8-935B-438E-9A40-D84A4BB820C9}"/>
              </a:ext>
            </a:extLst>
          </p:cNvPr>
          <p:cNvSpPr>
            <a:spLocks noGrp="1"/>
          </p:cNvSpPr>
          <p:nvPr>
            <p:ph type="body" sz="half" idx="2"/>
          </p:nvPr>
        </p:nvSpPr>
        <p:spPr>
          <a:xfrm>
            <a:off x="691978" y="2057400"/>
            <a:ext cx="38699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 name="TextBox 1">
            <a:extLst>
              <a:ext uri="{FF2B5EF4-FFF2-40B4-BE49-F238E27FC236}">
                <a16:creationId xmlns:a16="http://schemas.microsoft.com/office/drawing/2014/main" id="{BD3347EA-C216-B02A-B958-52021482B853}"/>
              </a:ext>
            </a:extLst>
          </p:cNvPr>
          <p:cNvSpPr txBox="1"/>
          <p:nvPr userDrawn="1"/>
        </p:nvSpPr>
        <p:spPr>
          <a:xfrm>
            <a:off x="679622" y="5969655"/>
            <a:ext cx="3980330" cy="523220"/>
          </a:xfrm>
          <a:prstGeom prst="rect">
            <a:avLst/>
          </a:prstGeom>
          <a:noFill/>
        </p:spPr>
        <p:txBody>
          <a:bodyPr wrap="square" rtlCol="0">
            <a:spAutoFit/>
          </a:bodyPr>
          <a:lstStyle/>
          <a:p>
            <a:r>
              <a:rPr lang="en-GB" sz="2800" b="1"/>
              <a:t>Rules of war</a:t>
            </a:r>
          </a:p>
        </p:txBody>
      </p:sp>
    </p:spTree>
    <p:extLst>
      <p:ext uri="{BB962C8B-B14F-4D97-AF65-F5344CB8AC3E}">
        <p14:creationId xmlns:p14="http://schemas.microsoft.com/office/powerpoint/2010/main" val="311489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651CE-BA12-362B-8D63-484D5ECFFD71}"/>
              </a:ext>
            </a:extLst>
          </p:cNvPr>
          <p:cNvSpPr>
            <a:spLocks noGrp="1"/>
          </p:cNvSpPr>
          <p:nvPr>
            <p:ph type="title"/>
          </p:nvPr>
        </p:nvSpPr>
        <p:spPr>
          <a:xfrm>
            <a:off x="679622" y="365125"/>
            <a:ext cx="10478529"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BBE032-79E9-CFEB-77B7-2F1C41A26B0F}"/>
              </a:ext>
            </a:extLst>
          </p:cNvPr>
          <p:cNvSpPr>
            <a:spLocks noGrp="1"/>
          </p:cNvSpPr>
          <p:nvPr>
            <p:ph type="body" idx="1"/>
          </p:nvPr>
        </p:nvSpPr>
        <p:spPr>
          <a:xfrm>
            <a:off x="679622" y="1825625"/>
            <a:ext cx="10478529"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Box 10">
            <a:extLst>
              <a:ext uri="{FF2B5EF4-FFF2-40B4-BE49-F238E27FC236}">
                <a16:creationId xmlns:a16="http://schemas.microsoft.com/office/drawing/2014/main" id="{669B2732-90BB-5C30-7D32-2F33F5139378}"/>
              </a:ext>
            </a:extLst>
          </p:cNvPr>
          <p:cNvSpPr txBox="1"/>
          <p:nvPr userDrawn="1"/>
        </p:nvSpPr>
        <p:spPr>
          <a:xfrm>
            <a:off x="536187" y="5964411"/>
            <a:ext cx="4191848" cy="646331"/>
          </a:xfrm>
          <a:prstGeom prst="rect">
            <a:avLst/>
          </a:prstGeom>
          <a:solidFill>
            <a:schemeClr val="bg1"/>
          </a:solidFill>
        </p:spPr>
        <p:txBody>
          <a:bodyPr wrap="square" rtlCol="0" anchor="b">
            <a:spAutoFit/>
          </a:bodyPr>
          <a:lstStyle/>
          <a:p>
            <a:endParaRPr lang="en-US" sz="3600" b="1">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422789898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725"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38">
          <p15:clr>
            <a:srgbClr val="F26B43"/>
          </p15:clr>
        </p15:guide>
        <p15:guide id="2" pos="415">
          <p15:clr>
            <a:srgbClr val="F26B43"/>
          </p15:clr>
        </p15:guide>
        <p15:guide id="3" pos="3795">
          <p15:clr>
            <a:srgbClr val="F26B43"/>
          </p15:clr>
        </p15:guide>
        <p15:guide id="4" pos="365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B30DB2-87A4-3744-F815-A51DAEE8C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818D18-1BC0-4E74-FAE9-07622A164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E0DEB1-402C-4B45-504F-769F9C8CB4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C4678-8779-4B5B-B3B3-1E0B9FA6028E}" type="datetimeFigureOut">
              <a:rPr lang="en-GB" smtClean="0"/>
              <a:t>08/10/2025</a:t>
            </a:fld>
            <a:endParaRPr lang="en-GB"/>
          </a:p>
        </p:txBody>
      </p:sp>
      <p:sp>
        <p:nvSpPr>
          <p:cNvPr id="5" name="Footer Placeholder 4">
            <a:extLst>
              <a:ext uri="{FF2B5EF4-FFF2-40B4-BE49-F238E27FC236}">
                <a16:creationId xmlns:a16="http://schemas.microsoft.com/office/drawing/2014/main" id="{CAD81C0B-81DE-A019-400A-EDE18D918B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0C0F1A-4803-F698-1107-47129384E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AE551-2102-4074-BC23-8CBDB5FA5213}" type="slidenum">
              <a:rPr lang="en-GB" smtClean="0"/>
              <a:t>‹#›</a:t>
            </a:fld>
            <a:endParaRPr lang="en-GB"/>
          </a:p>
        </p:txBody>
      </p:sp>
      <p:pic>
        <p:nvPicPr>
          <p:cNvPr id="10" name="Picture 9" descr="A black text on a white background&#10;&#10;Description automatically generated">
            <a:extLst>
              <a:ext uri="{FF2B5EF4-FFF2-40B4-BE49-F238E27FC236}">
                <a16:creationId xmlns:a16="http://schemas.microsoft.com/office/drawing/2014/main" id="{8A7EA267-7BD2-CD7B-6C42-DC9C9F14CC1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16200000">
            <a:off x="10284464" y="4906047"/>
            <a:ext cx="2823135" cy="807720"/>
          </a:xfrm>
          <a:prstGeom prst="rect">
            <a:avLst/>
          </a:prstGeom>
        </p:spPr>
      </p:pic>
    </p:spTree>
    <p:extLst>
      <p:ext uri="{BB962C8B-B14F-4D97-AF65-F5344CB8AC3E}">
        <p14:creationId xmlns:p14="http://schemas.microsoft.com/office/powerpoint/2010/main" val="335715083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3.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HwpzzAefx9M?feature=oembed"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Full screen preview">
            <a:extLst>
              <a:ext uri="{FF2B5EF4-FFF2-40B4-BE49-F238E27FC236}">
                <a16:creationId xmlns:a16="http://schemas.microsoft.com/office/drawing/2014/main" id="{089EFFEA-2A01-51E5-75B9-7705272E0F2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a:fillRect/>
          </a:stretch>
        </p:blipFill>
        <p:spPr bwMode="auto">
          <a:xfrm>
            <a:off x="589831" y="324091"/>
            <a:ext cx="10707060" cy="57310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F71B6E6-AF25-F6C0-9375-EA97351127AA}"/>
              </a:ext>
            </a:extLst>
          </p:cNvPr>
          <p:cNvSpPr>
            <a:spLocks noGrp="1" noRot="1" noMove="1" noResize="1" noEditPoints="1" noAdjustHandles="1" noChangeArrowheads="1" noChangeShapeType="1"/>
          </p:cNvSpPr>
          <p:nvPr>
            <p:ph type="title"/>
          </p:nvPr>
        </p:nvSpPr>
        <p:spPr>
          <a:xfrm>
            <a:off x="589831" y="4375230"/>
            <a:ext cx="3044619" cy="1679873"/>
          </a:xfrm>
          <a:solidFill>
            <a:schemeClr val="bg1"/>
          </a:solidFill>
        </p:spPr>
        <p:txBody>
          <a:bodyPr>
            <a:normAutofit fontScale="90000"/>
          </a:bodyPr>
          <a:lstStyle/>
          <a:p>
            <a:r>
              <a:rPr lang="en-GB" b="1">
                <a:latin typeface="Arial"/>
                <a:cs typeface="Arial"/>
              </a:rPr>
              <a:t>Rules of War</a:t>
            </a:r>
            <a:endParaRPr lang="en-GB" b="1"/>
          </a:p>
        </p:txBody>
      </p:sp>
    </p:spTree>
    <p:extLst>
      <p:ext uri="{BB962C8B-B14F-4D97-AF65-F5344CB8AC3E}">
        <p14:creationId xmlns:p14="http://schemas.microsoft.com/office/powerpoint/2010/main" val="408980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901471" y="1342186"/>
            <a:ext cx="2634018" cy="3550305"/>
          </a:xfrm>
          <a:prstGeom prst="rect">
            <a:avLst/>
          </a:prstGeom>
          <a:solidFill>
            <a:srgbClr val="EE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3920240"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1055686" y="1628564"/>
            <a:ext cx="2343424" cy="3108543"/>
          </a:xfrm>
          <a:prstGeom prst="rect">
            <a:avLst/>
          </a:prstGeom>
          <a:noFill/>
        </p:spPr>
        <p:txBody>
          <a:bodyPr wrap="square" rtlCol="0">
            <a:spAutoFit/>
          </a:bodyPr>
          <a:lstStyle/>
          <a:p>
            <a:r>
              <a:rPr lang="en-GB" sz="2800" b="1">
                <a:solidFill>
                  <a:schemeClr val="bg1"/>
                </a:solidFill>
              </a:rPr>
              <a:t>Situation</a:t>
            </a:r>
            <a:r>
              <a:rPr lang="en-GB" sz="2800">
                <a:solidFill>
                  <a:schemeClr val="bg1"/>
                </a:solidFill>
              </a:rPr>
              <a:t>: bombing targets in a city. Many civilians may be killed as a result.</a:t>
            </a:r>
          </a:p>
        </p:txBody>
      </p:sp>
      <p:pic>
        <p:nvPicPr>
          <p:cNvPr id="2050" name="Picture 2" descr="Full screen preview">
            <a:extLst>
              <a:ext uri="{FF2B5EF4-FFF2-40B4-BE49-F238E27FC236}">
                <a16:creationId xmlns:a16="http://schemas.microsoft.com/office/drawing/2014/main" id="{87B7AF75-76A1-6947-537D-96B677E796EF}"/>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41370" y="1108694"/>
            <a:ext cx="5935980" cy="39573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19984226">
            <a:off x="423179" y="1149812"/>
            <a:ext cx="1392072" cy="430515"/>
          </a:xfrm>
          <a:prstGeom prst="rect">
            <a:avLst/>
          </a:prstGeom>
          <a:solidFill>
            <a:srgbClr val="00206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1361448">
            <a:off x="6713323" y="415180"/>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443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8545090" y="2408573"/>
            <a:ext cx="2634018" cy="3000229"/>
          </a:xfrm>
          <a:prstGeom prst="rect">
            <a:avLst/>
          </a:prstGeom>
          <a:solidFill>
            <a:srgbClr val="40A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982162"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8699305" y="2694951"/>
            <a:ext cx="2343424" cy="2677656"/>
          </a:xfrm>
          <a:prstGeom prst="rect">
            <a:avLst/>
          </a:prstGeom>
          <a:noFill/>
        </p:spPr>
        <p:txBody>
          <a:bodyPr wrap="square" rtlCol="0">
            <a:spAutoFit/>
          </a:bodyPr>
          <a:lstStyle/>
          <a:p>
            <a:r>
              <a:rPr lang="en-GB" sz="2800" b="1">
                <a:solidFill>
                  <a:schemeClr val="bg1"/>
                </a:solidFill>
              </a:rPr>
              <a:t>Situation: </a:t>
            </a:r>
            <a:r>
              <a:rPr lang="en-GB" sz="2800">
                <a:solidFill>
                  <a:schemeClr val="bg1"/>
                </a:solidFill>
              </a:rPr>
              <a:t>destroying the only drinking water supply to a city.</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21426074">
            <a:off x="9111739" y="2193315"/>
            <a:ext cx="1392072" cy="430515"/>
          </a:xfrm>
          <a:prstGeom prst="rect">
            <a:avLst/>
          </a:prstGeom>
          <a:solidFill>
            <a:srgbClr val="F5B63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0339743">
            <a:off x="410724" y="50515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211F42E-D159-301A-F137-CDE3A6D12D75}"/>
              </a:ext>
            </a:extLst>
          </p:cNvPr>
          <p:cNvSpPr>
            <a:spLocks noGrp="1" noRot="1" noMove="1" noResize="1" noEditPoints="1" noAdjustHandles="1" noChangeArrowheads="1" noChangeShapeType="1"/>
          </p:cNvSpPr>
          <p:nvPr/>
        </p:nvSpPr>
        <p:spPr>
          <a:xfrm rot="21215564">
            <a:off x="4191537" y="5404902"/>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a:extLst>
              <a:ext uri="{FF2B5EF4-FFF2-40B4-BE49-F238E27FC236}">
                <a16:creationId xmlns:a16="http://schemas.microsoft.com/office/drawing/2014/main" id="{B54672F0-EFB8-D75B-89D8-4EB50346B69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a:fillRect/>
          </a:stretch>
        </p:blipFill>
        <p:spPr bwMode="auto">
          <a:xfrm>
            <a:off x="1311549" y="935381"/>
            <a:ext cx="6532913" cy="435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2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901470" y="1485375"/>
            <a:ext cx="3466044" cy="2629425"/>
          </a:xfrm>
          <a:prstGeom prst="rect">
            <a:avLst/>
          </a:prstGeom>
          <a:solidFill>
            <a:srgbClr val="EE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5662246" y="678179"/>
            <a:ext cx="5201065"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1055685" y="1628564"/>
            <a:ext cx="3311829" cy="2246769"/>
          </a:xfrm>
          <a:prstGeom prst="rect">
            <a:avLst/>
          </a:prstGeom>
          <a:noFill/>
        </p:spPr>
        <p:txBody>
          <a:bodyPr wrap="square" rtlCol="0">
            <a:spAutoFit/>
          </a:bodyPr>
          <a:lstStyle/>
          <a:p>
            <a:r>
              <a:rPr lang="en-GB" sz="2800" b="1">
                <a:solidFill>
                  <a:schemeClr val="bg1"/>
                </a:solidFill>
              </a:rPr>
              <a:t>Situation</a:t>
            </a:r>
            <a:r>
              <a:rPr lang="en-GB" sz="2800">
                <a:solidFill>
                  <a:schemeClr val="bg1"/>
                </a:solidFill>
              </a:rPr>
              <a:t>: shelling a Red Cross ambulance which is helping wounded enemy soldiers.</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20908129">
            <a:off x="612544" y="1270117"/>
            <a:ext cx="1392072" cy="430515"/>
          </a:xfrm>
          <a:prstGeom prst="rect">
            <a:avLst/>
          </a:prstGeom>
          <a:solidFill>
            <a:srgbClr val="00206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1361448">
            <a:off x="6937382" y="469552"/>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ambulance and cars on a street&#10;&#10;Description automatically generated">
            <a:extLst>
              <a:ext uri="{FF2B5EF4-FFF2-40B4-BE49-F238E27FC236}">
                <a16:creationId xmlns:a16="http://schemas.microsoft.com/office/drawing/2014/main" id="{35FDF1D3-8F2E-6828-F343-4571B6B08F01}"/>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5739479" y="1485374"/>
            <a:ext cx="5046597" cy="3366080"/>
          </a:xfrm>
          <a:prstGeom prst="rect">
            <a:avLst/>
          </a:prstGeom>
        </p:spPr>
      </p:pic>
    </p:spTree>
    <p:extLst>
      <p:ext uri="{BB962C8B-B14F-4D97-AF65-F5344CB8AC3E}">
        <p14:creationId xmlns:p14="http://schemas.microsoft.com/office/powerpoint/2010/main" val="33714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8575820" y="2408573"/>
            <a:ext cx="2634018" cy="3147927"/>
          </a:xfrm>
          <a:prstGeom prst="rect">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982162"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8699305" y="2694951"/>
            <a:ext cx="2343424" cy="2677656"/>
          </a:xfrm>
          <a:prstGeom prst="rect">
            <a:avLst/>
          </a:prstGeom>
          <a:noFill/>
        </p:spPr>
        <p:txBody>
          <a:bodyPr wrap="square" rtlCol="0">
            <a:spAutoFit/>
          </a:bodyPr>
          <a:lstStyle/>
          <a:p>
            <a:r>
              <a:rPr lang="en-GB" sz="2800" b="1"/>
              <a:t>Situation</a:t>
            </a:r>
            <a:r>
              <a:rPr lang="en-GB" sz="2800"/>
              <a:t>: shooting at enemy soldiers who appear to be children.</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21426074">
            <a:off x="9111739" y="2193315"/>
            <a:ext cx="1392072" cy="430515"/>
          </a:xfrm>
          <a:prstGeom prst="rect">
            <a:avLst/>
          </a:prstGeom>
          <a:solidFill>
            <a:srgbClr val="00206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a:off x="3682570" y="348398"/>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211F42E-D159-301A-F137-CDE3A6D12D75}"/>
              </a:ext>
            </a:extLst>
          </p:cNvPr>
          <p:cNvSpPr>
            <a:spLocks noGrp="1" noRot="1" noMove="1" noResize="1" noEditPoints="1" noAdjustHandles="1" noChangeArrowheads="1" noChangeShapeType="1"/>
          </p:cNvSpPr>
          <p:nvPr/>
        </p:nvSpPr>
        <p:spPr>
          <a:xfrm rot="21215564">
            <a:off x="3775246" y="5394939"/>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430D65AC-B929-919B-D3F1-5092DA9361C0}"/>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35228" y="1172873"/>
            <a:ext cx="5872108" cy="388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10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901470" y="1485375"/>
            <a:ext cx="3466044" cy="2149365"/>
          </a:xfrm>
          <a:prstGeom prst="rect">
            <a:avLst/>
          </a:prstGeom>
          <a:solidFill>
            <a:srgbClr val="F5B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4867819" y="572900"/>
            <a:ext cx="5995492"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1055685" y="1628564"/>
            <a:ext cx="3311829" cy="1815882"/>
          </a:xfrm>
          <a:prstGeom prst="rect">
            <a:avLst/>
          </a:prstGeom>
          <a:noFill/>
        </p:spPr>
        <p:txBody>
          <a:bodyPr wrap="square" rtlCol="0">
            <a:spAutoFit/>
          </a:bodyPr>
          <a:lstStyle/>
          <a:p>
            <a:r>
              <a:rPr lang="en-GB" sz="2800" b="1">
                <a:solidFill>
                  <a:schemeClr val="bg1"/>
                </a:solidFill>
              </a:rPr>
              <a:t>Situation</a:t>
            </a:r>
            <a:r>
              <a:rPr lang="en-GB" sz="2800">
                <a:solidFill>
                  <a:schemeClr val="bg1"/>
                </a:solidFill>
              </a:rPr>
              <a:t>: destroying a dam to gain military advantage.</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636067">
            <a:off x="2142631" y="1233070"/>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760809">
            <a:off x="9829172" y="462922"/>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F21FFD0-A695-AE31-55D4-C8CEBD7B7A41}"/>
              </a:ext>
            </a:extLst>
          </p:cNvPr>
          <p:cNvSpPr>
            <a:spLocks noGrp="1" noRot="1" noMove="1" noResize="1" noEditPoints="1" noAdjustHandles="1" noChangeArrowheads="1" noChangeShapeType="1"/>
          </p:cNvSpPr>
          <p:nvPr/>
        </p:nvSpPr>
        <p:spPr>
          <a:xfrm>
            <a:off x="5097484" y="523596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a:extLst>
              <a:ext uri="{FF2B5EF4-FFF2-40B4-BE49-F238E27FC236}">
                <a16:creationId xmlns:a16="http://schemas.microsoft.com/office/drawing/2014/main" id="{5C227519-2E9F-70D9-A581-94DBF518178F}"/>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18001" y="951387"/>
            <a:ext cx="5495128" cy="412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79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901471" y="1342186"/>
            <a:ext cx="2634018" cy="3550305"/>
          </a:xfrm>
          <a:prstGeom prst="rect">
            <a:avLst/>
          </a:prstGeom>
          <a:solidFill>
            <a:srgbClr val="EE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3920240"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1055685" y="1628564"/>
            <a:ext cx="247980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a:ea typeface="+mn-ea"/>
                <a:cs typeface="+mn-cs"/>
              </a:rPr>
              <a:t>Situation</a:t>
            </a:r>
            <a:r>
              <a:rPr kumimoji="0" lang="en-GB" sz="2800" b="0" i="0" u="none" strike="noStrike" kern="1200" cap="none" spc="0" normalizeH="0" baseline="0" noProof="0">
                <a:ln>
                  <a:noFill/>
                </a:ln>
                <a:solidFill>
                  <a:prstClr val="white"/>
                </a:solidFill>
                <a:effectLst/>
                <a:uLnTx/>
                <a:uFillTx/>
                <a:latin typeface="Arial"/>
                <a:ea typeface="+mn-ea"/>
                <a:cs typeface="+mn-cs"/>
              </a:rPr>
              <a:t>: taking hostages during an armed conflict. </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19984226">
            <a:off x="423179" y="1149812"/>
            <a:ext cx="1392072" cy="430515"/>
          </a:xfrm>
          <a:prstGeom prst="rect">
            <a:avLst/>
          </a:prstGeom>
          <a:solidFill>
            <a:srgbClr val="00206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1361448">
            <a:off x="6713323" y="415180"/>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descr="A group of people sitting in chairs&#10;&#10;Description automatically generated">
            <a:extLst>
              <a:ext uri="{FF2B5EF4-FFF2-40B4-BE49-F238E27FC236}">
                <a16:creationId xmlns:a16="http://schemas.microsoft.com/office/drawing/2014/main" id="{A56419B8-707F-BFAD-9907-BBA6EDCD146E}"/>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4060910" y="940459"/>
            <a:ext cx="6696897" cy="4464598"/>
          </a:xfrm>
          <a:prstGeom prst="rect">
            <a:avLst/>
          </a:prstGeom>
        </p:spPr>
      </p:pic>
    </p:spTree>
    <p:extLst>
      <p:ext uri="{BB962C8B-B14F-4D97-AF65-F5344CB8AC3E}">
        <p14:creationId xmlns:p14="http://schemas.microsoft.com/office/powerpoint/2010/main" val="62461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901471" y="1342186"/>
            <a:ext cx="2634018" cy="3147927"/>
          </a:xfrm>
          <a:prstGeom prst="rect">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3920240"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1055686" y="1628564"/>
            <a:ext cx="2343424" cy="2677656"/>
          </a:xfrm>
          <a:prstGeom prst="rect">
            <a:avLst/>
          </a:prstGeom>
          <a:noFill/>
        </p:spPr>
        <p:txBody>
          <a:bodyPr wrap="square" rtlCol="0">
            <a:spAutoFit/>
          </a:bodyPr>
          <a:lstStyle/>
          <a:p>
            <a:r>
              <a:rPr lang="en-GB" sz="2800" b="1"/>
              <a:t>Situation: </a:t>
            </a:r>
            <a:r>
              <a:rPr lang="en-GB" sz="2800"/>
              <a:t>Shelling a hospital from which snipers are killing your soldiers.</a:t>
            </a:r>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1361448">
            <a:off x="6713323" y="415180"/>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C3235AD-924E-DD83-D01B-4369EAE37A8D}"/>
              </a:ext>
            </a:extLst>
          </p:cNvPr>
          <p:cNvSpPr>
            <a:spLocks noGrp="1" noRot="1" noMove="1" noResize="1" noEditPoints="1" noAdjustHandles="1" noChangeArrowheads="1" noChangeShapeType="1"/>
          </p:cNvSpPr>
          <p:nvPr/>
        </p:nvSpPr>
        <p:spPr>
          <a:xfrm rot="704378">
            <a:off x="2306555" y="122941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Full screen preview">
            <a:extLst>
              <a:ext uri="{FF2B5EF4-FFF2-40B4-BE49-F238E27FC236}">
                <a16:creationId xmlns:a16="http://schemas.microsoft.com/office/drawing/2014/main" id="{053CDF06-63D2-FD1A-E38C-3CA5D7C4177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2151" y="1092297"/>
            <a:ext cx="6254416" cy="416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43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B65264-B542-BA3F-2477-1776D971EF0F}"/>
              </a:ext>
            </a:extLst>
          </p:cNvPr>
          <p:cNvSpPr>
            <a:spLocks noGrp="1" noRot="1" noMove="1" noResize="1" noEditPoints="1" noAdjustHandles="1" noChangeArrowheads="1" noChangeShapeType="1"/>
          </p:cNvSpPr>
          <p:nvPr/>
        </p:nvSpPr>
        <p:spPr>
          <a:xfrm>
            <a:off x="8279008" y="1051996"/>
            <a:ext cx="2733015" cy="4063937"/>
          </a:xfrm>
          <a:prstGeom prst="rect">
            <a:avLst/>
          </a:prstGeom>
          <a:solidFill>
            <a:srgbClr val="F5B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81968E84-E143-E56B-5166-64D45903A282}"/>
              </a:ext>
            </a:extLst>
          </p:cNvPr>
          <p:cNvSpPr>
            <a:spLocks noGrp="1" noRot="1" noMove="1" noResize="1" noEditPoints="1" noAdjustHandles="1" noChangeArrowheads="1" noChangeShapeType="1"/>
          </p:cNvSpPr>
          <p:nvPr/>
        </p:nvSpPr>
        <p:spPr>
          <a:xfrm rot="21426074">
            <a:off x="8812528" y="836739"/>
            <a:ext cx="1392072" cy="430515"/>
          </a:xfrm>
          <a:prstGeom prst="rect">
            <a:avLst/>
          </a:prstGeom>
          <a:solidFill>
            <a:schemeClr val="tx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982162"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descr="A group of people standing on a balcony&#10;&#10;Description automatically generated">
            <a:extLst>
              <a:ext uri="{FF2B5EF4-FFF2-40B4-BE49-F238E27FC236}">
                <a16:creationId xmlns:a16="http://schemas.microsoft.com/office/drawing/2014/main" id="{AE9CF8FD-FA9E-44B3-9C70-D093A3233216}"/>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1179978" y="922943"/>
            <a:ext cx="6582608" cy="4388791"/>
          </a:xfrm>
          <a:prstGeom prst="rect">
            <a:avLst/>
          </a:prstGeom>
        </p:spPr>
      </p:pic>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0339743">
            <a:off x="410724" y="50515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E211F42E-D159-301A-F137-CDE3A6D12D75}"/>
              </a:ext>
            </a:extLst>
          </p:cNvPr>
          <p:cNvSpPr>
            <a:spLocks noGrp="1" noRot="1" noMove="1" noResize="1" noEditPoints="1" noAdjustHandles="1" noChangeArrowheads="1" noChangeShapeType="1"/>
          </p:cNvSpPr>
          <p:nvPr/>
        </p:nvSpPr>
        <p:spPr>
          <a:xfrm rot="21215564">
            <a:off x="4156368" y="534124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E8816781-4399-7344-D55C-6367EA78906D}"/>
              </a:ext>
            </a:extLst>
          </p:cNvPr>
          <p:cNvSpPr txBox="1">
            <a:spLocks noGrp="1" noRot="1" noMove="1" noResize="1" noEditPoints="1" noAdjustHandles="1" noChangeArrowheads="1" noChangeShapeType="1"/>
          </p:cNvSpPr>
          <p:nvPr/>
        </p:nvSpPr>
        <p:spPr>
          <a:xfrm>
            <a:off x="8289658" y="1388380"/>
            <a:ext cx="2722364" cy="3539430"/>
          </a:xfrm>
          <a:prstGeom prst="rect">
            <a:avLst/>
          </a:prstGeom>
          <a:noFill/>
        </p:spPr>
        <p:txBody>
          <a:bodyPr wrap="square" lIns="91440" tIns="45720" rIns="91440" bIns="45720" rtlCol="0" anchor="t">
            <a:spAutoFit/>
          </a:bodyPr>
          <a:lstStyle/>
          <a:p>
            <a:pPr>
              <a:defRPr/>
            </a:pPr>
            <a:r>
              <a:rPr kumimoji="0" lang="en-GB" sz="2800" b="1" i="0" u="none" strike="noStrike" kern="1200" cap="none" spc="0" normalizeH="0" baseline="0" noProof="0">
                <a:ln>
                  <a:noFill/>
                </a:ln>
                <a:solidFill>
                  <a:prstClr val="white"/>
                </a:solidFill>
                <a:effectLst/>
                <a:uLnTx/>
                <a:uFillTx/>
                <a:latin typeface="Arial"/>
                <a:ea typeface="+mn-ea"/>
                <a:cs typeface="+mn-cs"/>
              </a:rPr>
              <a:t>Situation</a:t>
            </a:r>
            <a:r>
              <a:rPr kumimoji="0" lang="en-GB" sz="2800" b="0" i="0" u="none" strike="noStrike" kern="1200" cap="none" spc="0" normalizeH="0" baseline="0" noProof="0">
                <a:ln>
                  <a:noFill/>
                </a:ln>
                <a:solidFill>
                  <a:prstClr val="white"/>
                </a:solidFill>
                <a:effectLst/>
                <a:uLnTx/>
                <a:uFillTx/>
                <a:latin typeface="Arial"/>
                <a:ea typeface="+mn-ea"/>
                <a:cs typeface="+mn-cs"/>
              </a:rPr>
              <a:t>: </a:t>
            </a:r>
            <a:r>
              <a:rPr lang="en-GB" sz="2800">
                <a:solidFill>
                  <a:prstClr val="white"/>
                </a:solidFill>
                <a:latin typeface="Arial"/>
              </a:rPr>
              <a:t>placing</a:t>
            </a:r>
            <a:r>
              <a:rPr kumimoji="0" lang="en-GB" sz="2800" b="0" i="0" u="none" strike="noStrike" kern="1200" cap="none" spc="0" normalizeH="0" baseline="0" noProof="0">
                <a:ln>
                  <a:noFill/>
                </a:ln>
                <a:solidFill>
                  <a:prstClr val="white"/>
                </a:solidFill>
                <a:effectLst/>
                <a:uLnTx/>
                <a:uFillTx/>
                <a:latin typeface="Arial"/>
                <a:ea typeface="+mn-ea"/>
                <a:cs typeface="+mn-cs"/>
              </a:rPr>
              <a:t> a military base </a:t>
            </a:r>
            <a:r>
              <a:rPr lang="en-GB" sz="2800">
                <a:solidFill>
                  <a:prstClr val="white"/>
                </a:solidFill>
                <a:latin typeface="Arial"/>
              </a:rPr>
              <a:t>right next</a:t>
            </a:r>
            <a:r>
              <a:rPr kumimoji="0" lang="en-GB" sz="2800" b="0" i="0" u="none" strike="noStrike" kern="1200" cap="none" spc="0" normalizeH="0" baseline="0" noProof="0">
                <a:ln>
                  <a:noFill/>
                </a:ln>
                <a:solidFill>
                  <a:prstClr val="white"/>
                </a:solidFill>
                <a:effectLst/>
                <a:uLnTx/>
                <a:uFillTx/>
                <a:latin typeface="Arial"/>
                <a:ea typeface="+mn-ea"/>
                <a:cs typeface="+mn-cs"/>
              </a:rPr>
              <a:t> to civilian buildings to shield it fr</a:t>
            </a:r>
            <a:r>
              <a:rPr lang="en-GB" sz="2800">
                <a:solidFill>
                  <a:prstClr val="white"/>
                </a:solidFill>
                <a:latin typeface="Arial"/>
              </a:rPr>
              <a:t>om attack.</a:t>
            </a:r>
            <a:endParaRPr kumimoji="0" lang="en-GB" sz="2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95854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2AEA25-6973-0094-B87C-11AAF617AEAC}"/>
              </a:ext>
            </a:extLst>
          </p:cNvPr>
          <p:cNvSpPr txBox="1">
            <a:spLocks noGrp="1" noRot="1" noMove="1" noResize="1" noEditPoints="1" noAdjustHandles="1" noChangeArrowheads="1" noChangeShapeType="1"/>
          </p:cNvSpPr>
          <p:nvPr/>
        </p:nvSpPr>
        <p:spPr>
          <a:xfrm rot="16200000">
            <a:off x="10728256" y="755249"/>
            <a:ext cx="17485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0000"/>
                </a:solidFill>
                <a:effectLst/>
                <a:uLnTx/>
                <a:uFillTx/>
                <a:latin typeface="Arial"/>
                <a:ea typeface="+mn-ea"/>
                <a:cs typeface="+mn-cs"/>
              </a:rPr>
              <a:t>Apply</a:t>
            </a:r>
          </a:p>
        </p:txBody>
      </p:sp>
      <p:sp>
        <p:nvSpPr>
          <p:cNvPr id="4" name="Title 3">
            <a:extLst>
              <a:ext uri="{FF2B5EF4-FFF2-40B4-BE49-F238E27FC236}">
                <a16:creationId xmlns:a16="http://schemas.microsoft.com/office/drawing/2014/main" id="{A8D9BF2D-3BCC-8212-C8EB-E5E16435E820}"/>
              </a:ext>
            </a:extLst>
          </p:cNvPr>
          <p:cNvSpPr>
            <a:spLocks noGrp="1" noRot="1" noMove="1" noResize="1" noEditPoints="1" noAdjustHandles="1" noChangeArrowheads="1" noChangeShapeType="1"/>
          </p:cNvSpPr>
          <p:nvPr>
            <p:ph type="title"/>
          </p:nvPr>
        </p:nvSpPr>
        <p:spPr>
          <a:xfrm>
            <a:off x="631496" y="173345"/>
            <a:ext cx="5673051" cy="1325563"/>
          </a:xfrm>
        </p:spPr>
        <p:txBody>
          <a:bodyPr/>
          <a:lstStyle/>
          <a:p>
            <a:r>
              <a:rPr lang="en-GB" b="1"/>
              <a:t>Order the pictures</a:t>
            </a:r>
          </a:p>
        </p:txBody>
      </p:sp>
      <p:sp>
        <p:nvSpPr>
          <p:cNvPr id="9" name="Arrow: Left-Right 8">
            <a:extLst>
              <a:ext uri="{FF2B5EF4-FFF2-40B4-BE49-F238E27FC236}">
                <a16:creationId xmlns:a16="http://schemas.microsoft.com/office/drawing/2014/main" id="{ADCA7DD2-9442-56DE-F234-6C387E0C82D3}"/>
              </a:ext>
            </a:extLst>
          </p:cNvPr>
          <p:cNvSpPr>
            <a:spLocks noGrp="1" noRot="1" noMove="1" noResize="1" noEditPoints="1" noAdjustHandles="1" noChangeArrowheads="1" noChangeShapeType="1"/>
          </p:cNvSpPr>
          <p:nvPr/>
        </p:nvSpPr>
        <p:spPr>
          <a:xfrm>
            <a:off x="631496" y="1245520"/>
            <a:ext cx="10521778" cy="3284762"/>
          </a:xfrm>
          <a:custGeom>
            <a:avLst/>
            <a:gdLst>
              <a:gd name="connsiteX0" fmla="*/ 0 w 10521778"/>
              <a:gd name="connsiteY0" fmla="*/ 1642381 h 3284762"/>
              <a:gd name="connsiteX1" fmla="*/ 394171 w 10521778"/>
              <a:gd name="connsiteY1" fmla="*/ 1248210 h 3284762"/>
              <a:gd name="connsiteX2" fmla="*/ 755495 w 10521778"/>
              <a:gd name="connsiteY2" fmla="*/ 886886 h 3284762"/>
              <a:gd name="connsiteX3" fmla="*/ 1166091 w 10521778"/>
              <a:gd name="connsiteY3" fmla="*/ 476290 h 3284762"/>
              <a:gd name="connsiteX4" fmla="*/ 1642381 w 10521778"/>
              <a:gd name="connsiteY4" fmla="*/ 0 h 3284762"/>
              <a:gd name="connsiteX5" fmla="*/ 1642381 w 10521778"/>
              <a:gd name="connsiteY5" fmla="*/ 418807 h 3284762"/>
              <a:gd name="connsiteX6" fmla="*/ 1642381 w 10521778"/>
              <a:gd name="connsiteY6" fmla="*/ 821191 h 3284762"/>
              <a:gd name="connsiteX7" fmla="*/ 2372662 w 10521778"/>
              <a:gd name="connsiteY7" fmla="*/ 821191 h 3284762"/>
              <a:gd name="connsiteX8" fmla="*/ 2813462 w 10521778"/>
              <a:gd name="connsiteY8" fmla="*/ 821191 h 3284762"/>
              <a:gd name="connsiteX9" fmla="*/ 3254262 w 10521778"/>
              <a:gd name="connsiteY9" fmla="*/ 821191 h 3284762"/>
              <a:gd name="connsiteX10" fmla="*/ 4056913 w 10521778"/>
              <a:gd name="connsiteY10" fmla="*/ 821191 h 3284762"/>
              <a:gd name="connsiteX11" fmla="*/ 4787193 w 10521778"/>
              <a:gd name="connsiteY11" fmla="*/ 821191 h 3284762"/>
              <a:gd name="connsiteX12" fmla="*/ 5372734 w 10521778"/>
              <a:gd name="connsiteY12" fmla="*/ 821191 h 3284762"/>
              <a:gd name="connsiteX13" fmla="*/ 5885904 w 10521778"/>
              <a:gd name="connsiteY13" fmla="*/ 821191 h 3284762"/>
              <a:gd name="connsiteX14" fmla="*/ 6688555 w 10521778"/>
              <a:gd name="connsiteY14" fmla="*/ 821191 h 3284762"/>
              <a:gd name="connsiteX15" fmla="*/ 7129355 w 10521778"/>
              <a:gd name="connsiteY15" fmla="*/ 821191 h 3284762"/>
              <a:gd name="connsiteX16" fmla="*/ 7859636 w 10521778"/>
              <a:gd name="connsiteY16" fmla="*/ 821191 h 3284762"/>
              <a:gd name="connsiteX17" fmla="*/ 8300436 w 10521778"/>
              <a:gd name="connsiteY17" fmla="*/ 821191 h 3284762"/>
              <a:gd name="connsiteX18" fmla="*/ 8879397 w 10521778"/>
              <a:gd name="connsiteY18" fmla="*/ 821191 h 3284762"/>
              <a:gd name="connsiteX19" fmla="*/ 8879397 w 10521778"/>
              <a:gd name="connsiteY19" fmla="*/ 394172 h 3284762"/>
              <a:gd name="connsiteX20" fmla="*/ 8879397 w 10521778"/>
              <a:gd name="connsiteY20" fmla="*/ 0 h 3284762"/>
              <a:gd name="connsiteX21" fmla="*/ 9322840 w 10521778"/>
              <a:gd name="connsiteY21" fmla="*/ 443443 h 3284762"/>
              <a:gd name="connsiteX22" fmla="*/ 9700588 w 10521778"/>
              <a:gd name="connsiteY22" fmla="*/ 821191 h 3284762"/>
              <a:gd name="connsiteX23" fmla="*/ 10061911 w 10521778"/>
              <a:gd name="connsiteY23" fmla="*/ 1182514 h 3284762"/>
              <a:gd name="connsiteX24" fmla="*/ 10521778 w 10521778"/>
              <a:gd name="connsiteY24" fmla="*/ 1642381 h 3284762"/>
              <a:gd name="connsiteX25" fmla="*/ 10094759 w 10521778"/>
              <a:gd name="connsiteY25" fmla="*/ 2069400 h 3284762"/>
              <a:gd name="connsiteX26" fmla="*/ 9700588 w 10521778"/>
              <a:gd name="connsiteY26" fmla="*/ 2463572 h 3284762"/>
              <a:gd name="connsiteX27" fmla="*/ 9306416 w 10521778"/>
              <a:gd name="connsiteY27" fmla="*/ 2857743 h 3284762"/>
              <a:gd name="connsiteX28" fmla="*/ 8879397 w 10521778"/>
              <a:gd name="connsiteY28" fmla="*/ 3284762 h 3284762"/>
              <a:gd name="connsiteX29" fmla="*/ 8879397 w 10521778"/>
              <a:gd name="connsiteY29" fmla="*/ 2865955 h 3284762"/>
              <a:gd name="connsiteX30" fmla="*/ 8879397 w 10521778"/>
              <a:gd name="connsiteY30" fmla="*/ 2463572 h 3284762"/>
              <a:gd name="connsiteX31" fmla="*/ 8076746 w 10521778"/>
              <a:gd name="connsiteY31" fmla="*/ 2463572 h 3284762"/>
              <a:gd name="connsiteX32" fmla="*/ 7418836 w 10521778"/>
              <a:gd name="connsiteY32" fmla="*/ 2463572 h 3284762"/>
              <a:gd name="connsiteX33" fmla="*/ 6833295 w 10521778"/>
              <a:gd name="connsiteY33" fmla="*/ 2463572 h 3284762"/>
              <a:gd name="connsiteX34" fmla="*/ 6175385 w 10521778"/>
              <a:gd name="connsiteY34" fmla="*/ 2463572 h 3284762"/>
              <a:gd name="connsiteX35" fmla="*/ 5734585 w 10521778"/>
              <a:gd name="connsiteY35" fmla="*/ 2463572 h 3284762"/>
              <a:gd name="connsiteX36" fmla="*/ 5149044 w 10521778"/>
              <a:gd name="connsiteY36" fmla="*/ 2463572 h 3284762"/>
              <a:gd name="connsiteX37" fmla="*/ 4491134 w 10521778"/>
              <a:gd name="connsiteY37" fmla="*/ 2463572 h 3284762"/>
              <a:gd name="connsiteX38" fmla="*/ 3905593 w 10521778"/>
              <a:gd name="connsiteY38" fmla="*/ 2463572 h 3284762"/>
              <a:gd name="connsiteX39" fmla="*/ 3247683 w 10521778"/>
              <a:gd name="connsiteY39" fmla="*/ 2463572 h 3284762"/>
              <a:gd name="connsiteX40" fmla="*/ 2734513 w 10521778"/>
              <a:gd name="connsiteY40" fmla="*/ 2463572 h 3284762"/>
              <a:gd name="connsiteX41" fmla="*/ 1642381 w 10521778"/>
              <a:gd name="connsiteY41" fmla="*/ 2463572 h 3284762"/>
              <a:gd name="connsiteX42" fmla="*/ 1642381 w 10521778"/>
              <a:gd name="connsiteY42" fmla="*/ 2857743 h 3284762"/>
              <a:gd name="connsiteX43" fmla="*/ 1642381 w 10521778"/>
              <a:gd name="connsiteY43" fmla="*/ 3284762 h 3284762"/>
              <a:gd name="connsiteX44" fmla="*/ 1248210 w 10521778"/>
              <a:gd name="connsiteY44" fmla="*/ 2890591 h 3284762"/>
              <a:gd name="connsiteX45" fmla="*/ 854038 w 10521778"/>
              <a:gd name="connsiteY45" fmla="*/ 2496419 h 3284762"/>
              <a:gd name="connsiteX46" fmla="*/ 492714 w 10521778"/>
              <a:gd name="connsiteY46" fmla="*/ 2135095 h 3284762"/>
              <a:gd name="connsiteX47" fmla="*/ 0 w 10521778"/>
              <a:gd name="connsiteY47" fmla="*/ 1642381 h 328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521778" h="3284762" fill="none" extrusionOk="0">
                <a:moveTo>
                  <a:pt x="0" y="1642381"/>
                </a:moveTo>
                <a:cubicBezTo>
                  <a:pt x="111955" y="1501504"/>
                  <a:pt x="252577" y="1427257"/>
                  <a:pt x="394171" y="1248210"/>
                </a:cubicBezTo>
                <a:cubicBezTo>
                  <a:pt x="535765" y="1069163"/>
                  <a:pt x="569265" y="1059454"/>
                  <a:pt x="755495" y="886886"/>
                </a:cubicBezTo>
                <a:cubicBezTo>
                  <a:pt x="941725" y="714318"/>
                  <a:pt x="970534" y="636003"/>
                  <a:pt x="1166091" y="476290"/>
                </a:cubicBezTo>
                <a:cubicBezTo>
                  <a:pt x="1361648" y="316577"/>
                  <a:pt x="1496226" y="129437"/>
                  <a:pt x="1642381" y="0"/>
                </a:cubicBezTo>
                <a:cubicBezTo>
                  <a:pt x="1661453" y="130260"/>
                  <a:pt x="1649911" y="292276"/>
                  <a:pt x="1642381" y="418807"/>
                </a:cubicBezTo>
                <a:cubicBezTo>
                  <a:pt x="1634851" y="545338"/>
                  <a:pt x="1655339" y="665888"/>
                  <a:pt x="1642381" y="821191"/>
                </a:cubicBezTo>
                <a:cubicBezTo>
                  <a:pt x="1868536" y="815413"/>
                  <a:pt x="2198518" y="813197"/>
                  <a:pt x="2372662" y="821191"/>
                </a:cubicBezTo>
                <a:cubicBezTo>
                  <a:pt x="2546806" y="829185"/>
                  <a:pt x="2628400" y="822470"/>
                  <a:pt x="2813462" y="821191"/>
                </a:cubicBezTo>
                <a:cubicBezTo>
                  <a:pt x="2998524" y="819912"/>
                  <a:pt x="3069905" y="801897"/>
                  <a:pt x="3254262" y="821191"/>
                </a:cubicBezTo>
                <a:cubicBezTo>
                  <a:pt x="3438619" y="840485"/>
                  <a:pt x="3740436" y="824172"/>
                  <a:pt x="4056913" y="821191"/>
                </a:cubicBezTo>
                <a:cubicBezTo>
                  <a:pt x="4373390" y="818210"/>
                  <a:pt x="4638507" y="827932"/>
                  <a:pt x="4787193" y="821191"/>
                </a:cubicBezTo>
                <a:cubicBezTo>
                  <a:pt x="4935879" y="814450"/>
                  <a:pt x="5238233" y="820876"/>
                  <a:pt x="5372734" y="821191"/>
                </a:cubicBezTo>
                <a:cubicBezTo>
                  <a:pt x="5507235" y="821506"/>
                  <a:pt x="5660981" y="825933"/>
                  <a:pt x="5885904" y="821191"/>
                </a:cubicBezTo>
                <a:cubicBezTo>
                  <a:pt x="6110827" y="816450"/>
                  <a:pt x="6459563" y="823851"/>
                  <a:pt x="6688555" y="821191"/>
                </a:cubicBezTo>
                <a:cubicBezTo>
                  <a:pt x="6917547" y="818531"/>
                  <a:pt x="6943183" y="810001"/>
                  <a:pt x="7129355" y="821191"/>
                </a:cubicBezTo>
                <a:cubicBezTo>
                  <a:pt x="7315527" y="832381"/>
                  <a:pt x="7530661" y="804431"/>
                  <a:pt x="7859636" y="821191"/>
                </a:cubicBezTo>
                <a:cubicBezTo>
                  <a:pt x="8188611" y="837951"/>
                  <a:pt x="8106394" y="816187"/>
                  <a:pt x="8300436" y="821191"/>
                </a:cubicBezTo>
                <a:cubicBezTo>
                  <a:pt x="8494478" y="826195"/>
                  <a:pt x="8684851" y="792663"/>
                  <a:pt x="8879397" y="821191"/>
                </a:cubicBezTo>
                <a:cubicBezTo>
                  <a:pt x="8863545" y="713805"/>
                  <a:pt x="8886583" y="536796"/>
                  <a:pt x="8879397" y="394172"/>
                </a:cubicBezTo>
                <a:cubicBezTo>
                  <a:pt x="8872211" y="251548"/>
                  <a:pt x="8891717" y="143806"/>
                  <a:pt x="8879397" y="0"/>
                </a:cubicBezTo>
                <a:cubicBezTo>
                  <a:pt x="8995367" y="73239"/>
                  <a:pt x="9131549" y="273608"/>
                  <a:pt x="9322840" y="443443"/>
                </a:cubicBezTo>
                <a:cubicBezTo>
                  <a:pt x="9514131" y="613278"/>
                  <a:pt x="9600727" y="750081"/>
                  <a:pt x="9700588" y="821191"/>
                </a:cubicBezTo>
                <a:cubicBezTo>
                  <a:pt x="9800449" y="892301"/>
                  <a:pt x="9950278" y="1071101"/>
                  <a:pt x="10061911" y="1182514"/>
                </a:cubicBezTo>
                <a:cubicBezTo>
                  <a:pt x="10173544" y="1293927"/>
                  <a:pt x="10395699" y="1495099"/>
                  <a:pt x="10521778" y="1642381"/>
                </a:cubicBezTo>
                <a:cubicBezTo>
                  <a:pt x="10342984" y="1852143"/>
                  <a:pt x="10277951" y="1848220"/>
                  <a:pt x="10094759" y="2069400"/>
                </a:cubicBezTo>
                <a:cubicBezTo>
                  <a:pt x="9911567" y="2290580"/>
                  <a:pt x="9802874" y="2357067"/>
                  <a:pt x="9700588" y="2463572"/>
                </a:cubicBezTo>
                <a:cubicBezTo>
                  <a:pt x="9598301" y="2570077"/>
                  <a:pt x="9493670" y="2679876"/>
                  <a:pt x="9306416" y="2857743"/>
                </a:cubicBezTo>
                <a:cubicBezTo>
                  <a:pt x="9119162" y="3035610"/>
                  <a:pt x="9024674" y="3121115"/>
                  <a:pt x="8879397" y="3284762"/>
                </a:cubicBezTo>
                <a:cubicBezTo>
                  <a:pt x="8864410" y="3081490"/>
                  <a:pt x="8895498" y="2961583"/>
                  <a:pt x="8879397" y="2865955"/>
                </a:cubicBezTo>
                <a:cubicBezTo>
                  <a:pt x="8863296" y="2770327"/>
                  <a:pt x="8876758" y="2646960"/>
                  <a:pt x="8879397" y="2463572"/>
                </a:cubicBezTo>
                <a:cubicBezTo>
                  <a:pt x="8701029" y="2462300"/>
                  <a:pt x="8291865" y="2471046"/>
                  <a:pt x="8076746" y="2463572"/>
                </a:cubicBezTo>
                <a:cubicBezTo>
                  <a:pt x="7861627" y="2456098"/>
                  <a:pt x="7743323" y="2431142"/>
                  <a:pt x="7418836" y="2463572"/>
                </a:cubicBezTo>
                <a:cubicBezTo>
                  <a:pt x="7094349" y="2496003"/>
                  <a:pt x="7084634" y="2488806"/>
                  <a:pt x="6833295" y="2463572"/>
                </a:cubicBezTo>
                <a:cubicBezTo>
                  <a:pt x="6581956" y="2438338"/>
                  <a:pt x="6441601" y="2435865"/>
                  <a:pt x="6175385" y="2463572"/>
                </a:cubicBezTo>
                <a:cubicBezTo>
                  <a:pt x="5909169" y="2491280"/>
                  <a:pt x="5902715" y="2445868"/>
                  <a:pt x="5734585" y="2463572"/>
                </a:cubicBezTo>
                <a:cubicBezTo>
                  <a:pt x="5566455" y="2481276"/>
                  <a:pt x="5384046" y="2481212"/>
                  <a:pt x="5149044" y="2463572"/>
                </a:cubicBezTo>
                <a:cubicBezTo>
                  <a:pt x="4914042" y="2445932"/>
                  <a:pt x="4667609" y="2433754"/>
                  <a:pt x="4491134" y="2463572"/>
                </a:cubicBezTo>
                <a:cubicBezTo>
                  <a:pt x="4314659" y="2493391"/>
                  <a:pt x="4190236" y="2461487"/>
                  <a:pt x="3905593" y="2463572"/>
                </a:cubicBezTo>
                <a:cubicBezTo>
                  <a:pt x="3620950" y="2465657"/>
                  <a:pt x="3551340" y="2452949"/>
                  <a:pt x="3247683" y="2463572"/>
                </a:cubicBezTo>
                <a:cubicBezTo>
                  <a:pt x="2944026" y="2474196"/>
                  <a:pt x="2978592" y="2473227"/>
                  <a:pt x="2734513" y="2463572"/>
                </a:cubicBezTo>
                <a:cubicBezTo>
                  <a:pt x="2490434" y="2453918"/>
                  <a:pt x="1861531" y="2490349"/>
                  <a:pt x="1642381" y="2463572"/>
                </a:cubicBezTo>
                <a:cubicBezTo>
                  <a:pt x="1659742" y="2653379"/>
                  <a:pt x="1643004" y="2660695"/>
                  <a:pt x="1642381" y="2857743"/>
                </a:cubicBezTo>
                <a:cubicBezTo>
                  <a:pt x="1641758" y="3054791"/>
                  <a:pt x="1637674" y="3149019"/>
                  <a:pt x="1642381" y="3284762"/>
                </a:cubicBezTo>
                <a:cubicBezTo>
                  <a:pt x="1509955" y="3113589"/>
                  <a:pt x="1346779" y="2981415"/>
                  <a:pt x="1248210" y="2890591"/>
                </a:cubicBezTo>
                <a:cubicBezTo>
                  <a:pt x="1149641" y="2799767"/>
                  <a:pt x="949803" y="2607243"/>
                  <a:pt x="854038" y="2496419"/>
                </a:cubicBezTo>
                <a:cubicBezTo>
                  <a:pt x="758273" y="2385595"/>
                  <a:pt x="604538" y="2219055"/>
                  <a:pt x="492714" y="2135095"/>
                </a:cubicBezTo>
                <a:cubicBezTo>
                  <a:pt x="380890" y="2051135"/>
                  <a:pt x="121251" y="1778084"/>
                  <a:pt x="0" y="1642381"/>
                </a:cubicBezTo>
                <a:close/>
              </a:path>
              <a:path w="10521778" h="3284762" stroke="0" extrusionOk="0">
                <a:moveTo>
                  <a:pt x="0" y="1642381"/>
                </a:moveTo>
                <a:cubicBezTo>
                  <a:pt x="93513" y="1561957"/>
                  <a:pt x="274416" y="1330887"/>
                  <a:pt x="377748" y="1264633"/>
                </a:cubicBezTo>
                <a:cubicBezTo>
                  <a:pt x="481080" y="1198379"/>
                  <a:pt x="608336" y="1043081"/>
                  <a:pt x="804767" y="837614"/>
                </a:cubicBezTo>
                <a:cubicBezTo>
                  <a:pt x="1001198" y="632147"/>
                  <a:pt x="1144648" y="529583"/>
                  <a:pt x="1248210" y="394171"/>
                </a:cubicBezTo>
                <a:cubicBezTo>
                  <a:pt x="1351772" y="258759"/>
                  <a:pt x="1503978" y="111266"/>
                  <a:pt x="1642381" y="0"/>
                </a:cubicBezTo>
                <a:cubicBezTo>
                  <a:pt x="1653811" y="139149"/>
                  <a:pt x="1649949" y="233175"/>
                  <a:pt x="1642381" y="418807"/>
                </a:cubicBezTo>
                <a:cubicBezTo>
                  <a:pt x="1634813" y="604439"/>
                  <a:pt x="1634682" y="709393"/>
                  <a:pt x="1642381" y="821191"/>
                </a:cubicBezTo>
                <a:cubicBezTo>
                  <a:pt x="1776660" y="801312"/>
                  <a:pt x="1955138" y="819216"/>
                  <a:pt x="2155551" y="821191"/>
                </a:cubicBezTo>
                <a:cubicBezTo>
                  <a:pt x="2355964" y="823167"/>
                  <a:pt x="2453608" y="838296"/>
                  <a:pt x="2596351" y="821191"/>
                </a:cubicBezTo>
                <a:cubicBezTo>
                  <a:pt x="2739094" y="804086"/>
                  <a:pt x="3036758" y="806161"/>
                  <a:pt x="3399002" y="821191"/>
                </a:cubicBezTo>
                <a:cubicBezTo>
                  <a:pt x="3761246" y="836221"/>
                  <a:pt x="3825466" y="815811"/>
                  <a:pt x="3984543" y="821191"/>
                </a:cubicBezTo>
                <a:cubicBezTo>
                  <a:pt x="4143620" y="826571"/>
                  <a:pt x="4383954" y="847858"/>
                  <a:pt x="4642453" y="821191"/>
                </a:cubicBezTo>
                <a:cubicBezTo>
                  <a:pt x="4900952" y="794525"/>
                  <a:pt x="4918611" y="828589"/>
                  <a:pt x="5155623" y="821191"/>
                </a:cubicBezTo>
                <a:cubicBezTo>
                  <a:pt x="5392635" y="813794"/>
                  <a:pt x="5536237" y="812445"/>
                  <a:pt x="5885904" y="821191"/>
                </a:cubicBezTo>
                <a:cubicBezTo>
                  <a:pt x="6235571" y="829937"/>
                  <a:pt x="6177287" y="823076"/>
                  <a:pt x="6399074" y="821191"/>
                </a:cubicBezTo>
                <a:cubicBezTo>
                  <a:pt x="6620861" y="819307"/>
                  <a:pt x="6806557" y="827642"/>
                  <a:pt x="6912244" y="821191"/>
                </a:cubicBezTo>
                <a:cubicBezTo>
                  <a:pt x="7017931" y="814741"/>
                  <a:pt x="7233524" y="800337"/>
                  <a:pt x="7425415" y="821191"/>
                </a:cubicBezTo>
                <a:cubicBezTo>
                  <a:pt x="7617306" y="842045"/>
                  <a:pt x="7967508" y="853629"/>
                  <a:pt x="8228066" y="821191"/>
                </a:cubicBezTo>
                <a:cubicBezTo>
                  <a:pt x="8488624" y="788753"/>
                  <a:pt x="8669034" y="804883"/>
                  <a:pt x="8879397" y="821191"/>
                </a:cubicBezTo>
                <a:cubicBezTo>
                  <a:pt x="8894039" y="707599"/>
                  <a:pt x="8886096" y="522437"/>
                  <a:pt x="8879397" y="394172"/>
                </a:cubicBezTo>
                <a:cubicBezTo>
                  <a:pt x="8872698" y="265907"/>
                  <a:pt x="8879506" y="142044"/>
                  <a:pt x="8879397" y="0"/>
                </a:cubicBezTo>
                <a:cubicBezTo>
                  <a:pt x="9075040" y="216170"/>
                  <a:pt x="9109363" y="222228"/>
                  <a:pt x="9322840" y="443443"/>
                </a:cubicBezTo>
                <a:cubicBezTo>
                  <a:pt x="9536317" y="664658"/>
                  <a:pt x="9642784" y="731340"/>
                  <a:pt x="9733435" y="854038"/>
                </a:cubicBezTo>
                <a:cubicBezTo>
                  <a:pt x="9824086" y="976736"/>
                  <a:pt x="9923613" y="1077334"/>
                  <a:pt x="10111183" y="1231786"/>
                </a:cubicBezTo>
                <a:cubicBezTo>
                  <a:pt x="10298753" y="1386238"/>
                  <a:pt x="10437553" y="1518835"/>
                  <a:pt x="10521778" y="1642381"/>
                </a:cubicBezTo>
                <a:cubicBezTo>
                  <a:pt x="10373687" y="1785604"/>
                  <a:pt x="10266177" y="1911307"/>
                  <a:pt x="10160454" y="2003705"/>
                </a:cubicBezTo>
                <a:cubicBezTo>
                  <a:pt x="10054731" y="2096103"/>
                  <a:pt x="9957708" y="2180361"/>
                  <a:pt x="9799130" y="2365029"/>
                </a:cubicBezTo>
                <a:cubicBezTo>
                  <a:pt x="9640552" y="2549697"/>
                  <a:pt x="9508781" y="2634264"/>
                  <a:pt x="9421383" y="2742776"/>
                </a:cubicBezTo>
                <a:cubicBezTo>
                  <a:pt x="9333985" y="2851288"/>
                  <a:pt x="9050368" y="3150006"/>
                  <a:pt x="8879397" y="3284762"/>
                </a:cubicBezTo>
                <a:cubicBezTo>
                  <a:pt x="8892817" y="3200926"/>
                  <a:pt x="8873306" y="3022721"/>
                  <a:pt x="8879397" y="2890591"/>
                </a:cubicBezTo>
                <a:cubicBezTo>
                  <a:pt x="8885488" y="2758461"/>
                  <a:pt x="8895579" y="2671428"/>
                  <a:pt x="8879397" y="2463572"/>
                </a:cubicBezTo>
                <a:cubicBezTo>
                  <a:pt x="8629668" y="2468272"/>
                  <a:pt x="8354922" y="2475500"/>
                  <a:pt x="8221486" y="2463572"/>
                </a:cubicBezTo>
                <a:cubicBezTo>
                  <a:pt x="8088050" y="2451644"/>
                  <a:pt x="7755767" y="2465161"/>
                  <a:pt x="7418836" y="2463572"/>
                </a:cubicBezTo>
                <a:cubicBezTo>
                  <a:pt x="7081905" y="2461984"/>
                  <a:pt x="6989456" y="2474723"/>
                  <a:pt x="6760925" y="2463572"/>
                </a:cubicBezTo>
                <a:cubicBezTo>
                  <a:pt x="6532394" y="2452421"/>
                  <a:pt x="6372556" y="2460914"/>
                  <a:pt x="6103014" y="2463572"/>
                </a:cubicBezTo>
                <a:cubicBezTo>
                  <a:pt x="5833472" y="2466230"/>
                  <a:pt x="5704059" y="2450793"/>
                  <a:pt x="5372734" y="2463572"/>
                </a:cubicBezTo>
                <a:cubicBezTo>
                  <a:pt x="5041409" y="2476351"/>
                  <a:pt x="4906081" y="2481658"/>
                  <a:pt x="4787193" y="2463572"/>
                </a:cubicBezTo>
                <a:cubicBezTo>
                  <a:pt x="4668305" y="2445486"/>
                  <a:pt x="4468850" y="2449155"/>
                  <a:pt x="4346393" y="2463572"/>
                </a:cubicBezTo>
                <a:cubicBezTo>
                  <a:pt x="4223936" y="2477989"/>
                  <a:pt x="3849254" y="2455244"/>
                  <a:pt x="3688483" y="2463572"/>
                </a:cubicBezTo>
                <a:cubicBezTo>
                  <a:pt x="3527712" y="2471901"/>
                  <a:pt x="3329819" y="2457463"/>
                  <a:pt x="3175313" y="2463572"/>
                </a:cubicBezTo>
                <a:cubicBezTo>
                  <a:pt x="3020807" y="2469682"/>
                  <a:pt x="2649407" y="2495331"/>
                  <a:pt x="2445032" y="2463572"/>
                </a:cubicBezTo>
                <a:cubicBezTo>
                  <a:pt x="2240657" y="2431813"/>
                  <a:pt x="2020317" y="2501625"/>
                  <a:pt x="1642381" y="2463572"/>
                </a:cubicBezTo>
                <a:cubicBezTo>
                  <a:pt x="1651916" y="2549035"/>
                  <a:pt x="1625293" y="2674055"/>
                  <a:pt x="1642381" y="2874167"/>
                </a:cubicBezTo>
                <a:cubicBezTo>
                  <a:pt x="1659469" y="3074279"/>
                  <a:pt x="1647656" y="3140823"/>
                  <a:pt x="1642381" y="3284762"/>
                </a:cubicBezTo>
                <a:cubicBezTo>
                  <a:pt x="1532510" y="3203334"/>
                  <a:pt x="1401466" y="3016884"/>
                  <a:pt x="1198938" y="2841319"/>
                </a:cubicBezTo>
                <a:cubicBezTo>
                  <a:pt x="996410" y="2665754"/>
                  <a:pt x="877971" y="2555097"/>
                  <a:pt x="804767" y="2447148"/>
                </a:cubicBezTo>
                <a:cubicBezTo>
                  <a:pt x="731563" y="2339199"/>
                  <a:pt x="526524" y="2141137"/>
                  <a:pt x="377748" y="2020129"/>
                </a:cubicBezTo>
                <a:cubicBezTo>
                  <a:pt x="228972" y="1899121"/>
                  <a:pt x="192116" y="1803498"/>
                  <a:pt x="0" y="1642381"/>
                </a:cubicBezTo>
                <a:close/>
              </a:path>
            </a:pathLst>
          </a:custGeom>
          <a:solidFill>
            <a:srgbClr val="F5B63A"/>
          </a:solidFill>
          <a:ln>
            <a:solidFill>
              <a:schemeClr val="tx1"/>
            </a:solidFill>
            <a:extLst>
              <a:ext uri="{C807C97D-BFC1-408E-A445-0C87EB9F89A2}">
                <ask:lineSketchStyleProps xmlns:ask="http://schemas.microsoft.com/office/drawing/2018/sketchyshapes" sd="3766655947">
                  <a:prstGeom prst="lef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64CD103-D367-CEE3-AC05-910B60707D8C}"/>
              </a:ext>
            </a:extLst>
          </p:cNvPr>
          <p:cNvSpPr txBox="1">
            <a:spLocks noGrp="1" noRot="1" noMove="1" noResize="1" noEditPoints="1" noAdjustHandles="1" noChangeArrowheads="1" noChangeShapeType="1"/>
          </p:cNvSpPr>
          <p:nvPr/>
        </p:nvSpPr>
        <p:spPr>
          <a:xfrm>
            <a:off x="1049673" y="2571083"/>
            <a:ext cx="2418348" cy="584775"/>
          </a:xfrm>
          <a:prstGeom prst="rect">
            <a:avLst/>
          </a:prstGeom>
          <a:noFill/>
        </p:spPr>
        <p:txBody>
          <a:bodyPr wrap="square" rtlCol="0">
            <a:spAutoFit/>
          </a:bodyPr>
          <a:lstStyle/>
          <a:p>
            <a:pPr algn="ctr"/>
            <a:r>
              <a:rPr lang="en-GB" sz="3200" b="1">
                <a:solidFill>
                  <a:schemeClr val="bg1"/>
                </a:solidFill>
              </a:rPr>
              <a:t>Lawful </a:t>
            </a:r>
          </a:p>
        </p:txBody>
      </p:sp>
      <p:sp>
        <p:nvSpPr>
          <p:cNvPr id="11" name="TextBox 10">
            <a:extLst>
              <a:ext uri="{FF2B5EF4-FFF2-40B4-BE49-F238E27FC236}">
                <a16:creationId xmlns:a16="http://schemas.microsoft.com/office/drawing/2014/main" id="{B982E072-0256-9389-7B9B-4B8A13C2A36B}"/>
              </a:ext>
            </a:extLst>
          </p:cNvPr>
          <p:cNvSpPr txBox="1">
            <a:spLocks noGrp="1" noRot="1" noMove="1" noResize="1" noEditPoints="1" noAdjustHandles="1" noChangeArrowheads="1" noChangeShapeType="1"/>
          </p:cNvSpPr>
          <p:nvPr/>
        </p:nvSpPr>
        <p:spPr>
          <a:xfrm>
            <a:off x="8309810" y="2567800"/>
            <a:ext cx="2418348" cy="584775"/>
          </a:xfrm>
          <a:prstGeom prst="rect">
            <a:avLst/>
          </a:prstGeom>
          <a:noFill/>
        </p:spPr>
        <p:txBody>
          <a:bodyPr wrap="square" rtlCol="0">
            <a:spAutoFit/>
          </a:bodyPr>
          <a:lstStyle/>
          <a:p>
            <a:pPr algn="ctr"/>
            <a:r>
              <a:rPr lang="en-GB" sz="3200" b="1">
                <a:solidFill>
                  <a:schemeClr val="bg1"/>
                </a:solidFill>
              </a:rPr>
              <a:t>Unlawful</a:t>
            </a:r>
          </a:p>
        </p:txBody>
      </p:sp>
      <p:pic>
        <p:nvPicPr>
          <p:cNvPr id="2" name="Picture 1" descr="A ambulance and cars on a street&#10;&#10;Description automatically generated">
            <a:extLst>
              <a:ext uri="{FF2B5EF4-FFF2-40B4-BE49-F238E27FC236}">
                <a16:creationId xmlns:a16="http://schemas.microsoft.com/office/drawing/2014/main" id="{FB8F38F6-6C04-31DE-92E3-BF06F5C40053}"/>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4254160" y="3511291"/>
            <a:ext cx="2050387" cy="1367608"/>
          </a:xfrm>
          <a:prstGeom prst="rect">
            <a:avLst/>
          </a:prstGeom>
        </p:spPr>
      </p:pic>
      <p:sp>
        <p:nvSpPr>
          <p:cNvPr id="14" name="Rectangle 13">
            <a:extLst>
              <a:ext uri="{FF2B5EF4-FFF2-40B4-BE49-F238E27FC236}">
                <a16:creationId xmlns:a16="http://schemas.microsoft.com/office/drawing/2014/main" id="{60DF3784-F094-EC4C-AD17-5DFC34EBD0D9}"/>
              </a:ext>
            </a:extLst>
          </p:cNvPr>
          <p:cNvSpPr>
            <a:spLocks noGrp="1" noRot="1" noMove="1" noResize="1" noEditPoints="1" noAdjustHandles="1" noChangeArrowheads="1" noChangeShapeType="1"/>
          </p:cNvSpPr>
          <p:nvPr/>
        </p:nvSpPr>
        <p:spPr>
          <a:xfrm rot="21426074">
            <a:off x="4599190" y="3344595"/>
            <a:ext cx="1225465" cy="242268"/>
          </a:xfrm>
          <a:prstGeom prst="rect">
            <a:avLst/>
          </a:prstGeom>
          <a:solidFill>
            <a:srgbClr val="00206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Full screen preview">
            <a:extLst>
              <a:ext uri="{FF2B5EF4-FFF2-40B4-BE49-F238E27FC236}">
                <a16:creationId xmlns:a16="http://schemas.microsoft.com/office/drawing/2014/main" id="{4F6D71A5-BB11-92E7-B7EA-D777A955B6E5}"/>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76530" y="3532946"/>
            <a:ext cx="2066561" cy="137770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8BCFCB4-C79A-FA0F-8ADE-A385CBCF39C2}"/>
              </a:ext>
            </a:extLst>
          </p:cNvPr>
          <p:cNvSpPr>
            <a:spLocks noGrp="1" noRot="1" noMove="1" noResize="1" noEditPoints="1" noAdjustHandles="1" noChangeArrowheads="1" noChangeShapeType="1"/>
          </p:cNvSpPr>
          <p:nvPr/>
        </p:nvSpPr>
        <p:spPr>
          <a:xfrm rot="21426074">
            <a:off x="7890037" y="3411812"/>
            <a:ext cx="1225465" cy="242268"/>
          </a:xfrm>
          <a:prstGeom prst="rect">
            <a:avLst/>
          </a:prstGeom>
          <a:solidFill>
            <a:srgbClr val="00206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02D3961-290F-60AB-9B04-00FF6FB4B11B}"/>
              </a:ext>
            </a:extLst>
          </p:cNvPr>
          <p:cNvSpPr txBox="1">
            <a:spLocks noGrp="1" noRot="1" noMove="1" noResize="1" noEditPoints="1" noAdjustHandles="1" noChangeArrowheads="1" noChangeShapeType="1"/>
          </p:cNvSpPr>
          <p:nvPr/>
        </p:nvSpPr>
        <p:spPr>
          <a:xfrm>
            <a:off x="4886826" y="2558146"/>
            <a:ext cx="2418348" cy="584775"/>
          </a:xfrm>
          <a:prstGeom prst="rect">
            <a:avLst/>
          </a:prstGeom>
          <a:noFill/>
        </p:spPr>
        <p:txBody>
          <a:bodyPr wrap="square" rtlCol="0">
            <a:spAutoFit/>
          </a:bodyPr>
          <a:lstStyle/>
          <a:p>
            <a:pPr algn="ctr"/>
            <a:r>
              <a:rPr lang="en-GB" sz="3200" b="1">
                <a:solidFill>
                  <a:schemeClr val="bg1"/>
                </a:solidFill>
              </a:rPr>
              <a:t>It depends</a:t>
            </a:r>
          </a:p>
        </p:txBody>
      </p:sp>
    </p:spTree>
    <p:extLst>
      <p:ext uri="{BB962C8B-B14F-4D97-AF65-F5344CB8AC3E}">
        <p14:creationId xmlns:p14="http://schemas.microsoft.com/office/powerpoint/2010/main" val="893262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7975956" y="3033042"/>
            <a:ext cx="2634018" cy="2690326"/>
          </a:xfrm>
          <a:prstGeom prst="rect">
            <a:avLst/>
          </a:prstGeom>
          <a:solidFill>
            <a:srgbClr val="40A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990496" y="1057321"/>
            <a:ext cx="6012121" cy="410569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8032372" y="3324457"/>
            <a:ext cx="251053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a:ea typeface="+mn-ea"/>
                <a:cs typeface="+mn-cs"/>
              </a:rPr>
              <a:t>Situation: </a:t>
            </a:r>
            <a:r>
              <a:rPr kumimoji="0" lang="en-GB" sz="2800" b="0" i="0" u="none" strike="noStrike" kern="1200" cap="none" spc="0" normalizeH="0" baseline="0" noProof="0">
                <a:ln>
                  <a:noFill/>
                </a:ln>
                <a:solidFill>
                  <a:prstClr val="white"/>
                </a:solidFill>
                <a:effectLst/>
                <a:uLnTx/>
                <a:uFillTx/>
                <a:latin typeface="Arial"/>
                <a:ea typeface="+mn-ea"/>
                <a:cs typeface="+mn-cs"/>
              </a:rPr>
              <a:t>shooting enemy soldiers during a conflict.</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21426074">
            <a:off x="8542605" y="2817783"/>
            <a:ext cx="1392072" cy="430515"/>
          </a:xfrm>
          <a:prstGeom prst="rect">
            <a:avLst/>
          </a:prstGeom>
          <a:solidFill>
            <a:srgbClr val="F5B63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0339743">
            <a:off x="419058" y="884294"/>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E211F42E-D159-301A-F137-CDE3A6D12D75}"/>
              </a:ext>
            </a:extLst>
          </p:cNvPr>
          <p:cNvSpPr>
            <a:spLocks noGrp="1" noRot="1" noMove="1" noResize="1" noEditPoints="1" noAdjustHandles="1" noChangeArrowheads="1" noChangeShapeType="1"/>
          </p:cNvSpPr>
          <p:nvPr/>
        </p:nvSpPr>
        <p:spPr>
          <a:xfrm rot="21215564">
            <a:off x="3300519" y="5064381"/>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descr="A group of soldiers running with guns&#10;&#10;Description automatically generated">
            <a:extLst>
              <a:ext uri="{FF2B5EF4-FFF2-40B4-BE49-F238E27FC236}">
                <a16:creationId xmlns:a16="http://schemas.microsoft.com/office/drawing/2014/main" id="{02A11C95-4084-BF5E-52A7-7963DE56D4E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252184" y="1356963"/>
            <a:ext cx="5488744" cy="3469896"/>
          </a:xfrm>
          <a:prstGeom prst="rect">
            <a:avLst/>
          </a:prstGeom>
        </p:spPr>
      </p:pic>
      <p:sp>
        <p:nvSpPr>
          <p:cNvPr id="7" name="Rectangle 6">
            <a:extLst>
              <a:ext uri="{FF2B5EF4-FFF2-40B4-BE49-F238E27FC236}">
                <a16:creationId xmlns:a16="http://schemas.microsoft.com/office/drawing/2014/main" id="{20AA4581-8F87-2983-6DBF-A4663BF2B891}"/>
              </a:ext>
            </a:extLst>
          </p:cNvPr>
          <p:cNvSpPr>
            <a:spLocks noGrp="1" noRot="1" noMove="1" noResize="1" noEditPoints="1" noAdjustHandles="1" noChangeArrowheads="1" noChangeShapeType="1"/>
          </p:cNvSpPr>
          <p:nvPr/>
        </p:nvSpPr>
        <p:spPr>
          <a:xfrm>
            <a:off x="2298562" y="2572440"/>
            <a:ext cx="3549380" cy="1038943"/>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t>Lawful</a:t>
            </a:r>
            <a:endParaRPr lang="en-GB" sz="4400" b="1"/>
          </a:p>
        </p:txBody>
      </p:sp>
      <p:sp>
        <p:nvSpPr>
          <p:cNvPr id="8" name="Speech Bubble: Rectangle with Corners Rounded 7">
            <a:extLst>
              <a:ext uri="{FF2B5EF4-FFF2-40B4-BE49-F238E27FC236}">
                <a16:creationId xmlns:a16="http://schemas.microsoft.com/office/drawing/2014/main" id="{F328E4E6-B194-A01E-9987-9DC77906F4E5}"/>
              </a:ext>
            </a:extLst>
          </p:cNvPr>
          <p:cNvSpPr>
            <a:spLocks noGrp="1" noRot="1" noMove="1" noResize="1" noEditPoints="1" noAdjustHandles="1" noChangeArrowheads="1" noChangeShapeType="1"/>
          </p:cNvSpPr>
          <p:nvPr/>
        </p:nvSpPr>
        <p:spPr>
          <a:xfrm>
            <a:off x="6428794" y="649110"/>
            <a:ext cx="4511022" cy="1667103"/>
          </a:xfrm>
          <a:prstGeom prst="wedgeRoundRectCallout">
            <a:avLst>
              <a:gd name="adj1" fmla="val 33042"/>
              <a:gd name="adj2" fmla="val 70205"/>
              <a:gd name="adj3" fmla="val 16667"/>
            </a:avLst>
          </a:prstGeom>
          <a:solidFill>
            <a:srgbClr val="CFD2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ysClr val="windowText" lastClr="000000"/>
                </a:solidFill>
                <a:cs typeface="Arial"/>
              </a:rPr>
              <a:t>Enemy soldiers are </a:t>
            </a:r>
            <a:r>
              <a:rPr lang="en-GB" sz="2000" b="1">
                <a:solidFill>
                  <a:sysClr val="windowText" lastClr="000000"/>
                </a:solidFill>
                <a:cs typeface="Arial"/>
              </a:rPr>
              <a:t>lawful targets</a:t>
            </a:r>
            <a:r>
              <a:rPr lang="en-GB" sz="2000">
                <a:solidFill>
                  <a:sysClr val="windowText" lastClr="000000"/>
                </a:solidFill>
                <a:cs typeface="Arial"/>
              </a:rPr>
              <a:t> until they surrender or are no longer able to fight owing to sickness or wounds.</a:t>
            </a:r>
          </a:p>
        </p:txBody>
      </p:sp>
    </p:spTree>
    <p:extLst>
      <p:ext uri="{BB962C8B-B14F-4D97-AF65-F5344CB8AC3E}">
        <p14:creationId xmlns:p14="http://schemas.microsoft.com/office/powerpoint/2010/main" val="264178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99139-00AA-C9D8-3347-F6E9CA82431B}"/>
              </a:ext>
            </a:extLst>
          </p:cNvPr>
          <p:cNvSpPr>
            <a:spLocks noGrp="1" noRot="1" noMove="1" noResize="1" noEditPoints="1" noAdjustHandles="1" noChangeArrowheads="1" noChangeShapeType="1"/>
          </p:cNvSpPr>
          <p:nvPr>
            <p:ph type="title"/>
          </p:nvPr>
        </p:nvSpPr>
        <p:spPr/>
        <p:txBody>
          <a:bodyPr/>
          <a:lstStyle/>
          <a:p>
            <a:r>
              <a:rPr lang="en-GB" b="1"/>
              <a:t>Learning outcomes</a:t>
            </a:r>
          </a:p>
        </p:txBody>
      </p:sp>
      <p:sp>
        <p:nvSpPr>
          <p:cNvPr id="5" name="Teardrop 4">
            <a:extLst>
              <a:ext uri="{FF2B5EF4-FFF2-40B4-BE49-F238E27FC236}">
                <a16:creationId xmlns:a16="http://schemas.microsoft.com/office/drawing/2014/main" id="{CF889EDE-19BB-26F1-7547-FE1C8A6FD6D2}"/>
              </a:ext>
            </a:extLst>
          </p:cNvPr>
          <p:cNvSpPr>
            <a:spLocks noGrp="1" noRot="1" noMove="1" noResize="1" noEditPoints="1" noAdjustHandles="1" noChangeArrowheads="1" noChangeShapeType="1"/>
          </p:cNvSpPr>
          <p:nvPr/>
        </p:nvSpPr>
        <p:spPr>
          <a:xfrm>
            <a:off x="562934" y="1562772"/>
            <a:ext cx="3160858" cy="2915135"/>
          </a:xfrm>
          <a:prstGeom prst="teardrop">
            <a:avLst/>
          </a:prstGeom>
          <a:solidFill>
            <a:srgbClr val="F5B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0" i="0" u="none" strike="noStrike">
                <a:solidFill>
                  <a:srgbClr val="000000"/>
                </a:solidFill>
                <a:effectLst/>
                <a:latin typeface="Arial" panose="020B0604020202020204" pitchFamily="34" charset="0"/>
              </a:rPr>
              <a:t>Learn about </a:t>
            </a:r>
            <a:r>
              <a:rPr lang="en-GB" sz="2400">
                <a:solidFill>
                  <a:srgbClr val="000000"/>
                </a:solidFill>
                <a:latin typeface="Arial" panose="020B0604020202020204" pitchFamily="34" charset="0"/>
              </a:rPr>
              <a:t>the</a:t>
            </a:r>
            <a:r>
              <a:rPr lang="en-GB" sz="2400" b="0" i="0" u="none" strike="noStrike">
                <a:solidFill>
                  <a:srgbClr val="000000"/>
                </a:solidFill>
                <a:effectLst/>
                <a:latin typeface="Arial" panose="020B0604020202020204" pitchFamily="34" charset="0"/>
              </a:rPr>
              <a:t> </a:t>
            </a:r>
            <a:r>
              <a:rPr lang="en-GB" sz="2400" b="1" i="0" u="none" strike="noStrike">
                <a:solidFill>
                  <a:srgbClr val="000000"/>
                </a:solidFill>
                <a:effectLst/>
                <a:latin typeface="Arial" panose="020B0604020202020204" pitchFamily="34" charset="0"/>
              </a:rPr>
              <a:t>rules of war</a:t>
            </a:r>
            <a:r>
              <a:rPr lang="en-GB" sz="2400" i="0" u="none" strike="noStrike">
                <a:solidFill>
                  <a:srgbClr val="000000"/>
                </a:solidFill>
                <a:effectLst/>
                <a:latin typeface="Arial" panose="020B0604020202020204" pitchFamily="34" charset="0"/>
              </a:rPr>
              <a:t>.</a:t>
            </a:r>
            <a:endParaRPr lang="en-GB" sz="2400"/>
          </a:p>
        </p:txBody>
      </p:sp>
      <p:sp>
        <p:nvSpPr>
          <p:cNvPr id="12" name="Flowchart: Delay 11">
            <a:extLst>
              <a:ext uri="{FF2B5EF4-FFF2-40B4-BE49-F238E27FC236}">
                <a16:creationId xmlns:a16="http://schemas.microsoft.com/office/drawing/2014/main" id="{AB282EC7-FF4C-E68B-A2C3-EE4F961ECCC8}"/>
              </a:ext>
            </a:extLst>
          </p:cNvPr>
          <p:cNvSpPr>
            <a:spLocks noGrp="1" noRot="1" noMove="1" noResize="1" noEditPoints="1" noAdjustHandles="1" noChangeArrowheads="1" noChangeShapeType="1"/>
          </p:cNvSpPr>
          <p:nvPr/>
        </p:nvSpPr>
        <p:spPr>
          <a:xfrm>
            <a:off x="3914258" y="2928862"/>
            <a:ext cx="3160858" cy="2915135"/>
          </a:xfrm>
          <a:prstGeom prst="flowChartDelay">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0" i="0" u="none" strike="noStrike">
                <a:solidFill>
                  <a:srgbClr val="000000"/>
                </a:solidFill>
                <a:effectLst/>
                <a:latin typeface="Arial" panose="020B0604020202020204" pitchFamily="34" charset="0"/>
              </a:rPr>
              <a:t>Apply your knowledge to decide </a:t>
            </a:r>
            <a:r>
              <a:rPr lang="en-GB" sz="2400" b="1" i="0" u="none" strike="noStrike">
                <a:solidFill>
                  <a:srgbClr val="000000"/>
                </a:solidFill>
                <a:effectLst/>
                <a:latin typeface="Arial" panose="020B0604020202020204" pitchFamily="34" charset="0"/>
              </a:rPr>
              <a:t>what is legal during armed conflict</a:t>
            </a:r>
            <a:r>
              <a:rPr lang="en-GB" sz="2400" b="0" i="0" u="none" strike="noStrike">
                <a:solidFill>
                  <a:srgbClr val="000000"/>
                </a:solidFill>
                <a:effectLst/>
                <a:latin typeface="Arial" panose="020B0604020202020204" pitchFamily="34" charset="0"/>
              </a:rPr>
              <a:t>.</a:t>
            </a:r>
            <a:endParaRPr lang="en-GB" sz="2400"/>
          </a:p>
        </p:txBody>
      </p:sp>
      <p:sp>
        <p:nvSpPr>
          <p:cNvPr id="13" name="Oval 12">
            <a:extLst>
              <a:ext uri="{FF2B5EF4-FFF2-40B4-BE49-F238E27FC236}">
                <a16:creationId xmlns:a16="http://schemas.microsoft.com/office/drawing/2014/main" id="{DF1A5D84-D351-4F40-84A5-BAA75D5885BE}"/>
              </a:ext>
            </a:extLst>
          </p:cNvPr>
          <p:cNvSpPr>
            <a:spLocks noGrp="1" noRot="1" noMove="1" noResize="1" noEditPoints="1" noAdjustHandles="1" noChangeArrowheads="1" noChangeShapeType="1"/>
          </p:cNvSpPr>
          <p:nvPr/>
        </p:nvSpPr>
        <p:spPr>
          <a:xfrm>
            <a:off x="6735688" y="1218205"/>
            <a:ext cx="3116916" cy="2942216"/>
          </a:xfrm>
          <a:prstGeom prst="ellipse">
            <a:avLst/>
          </a:prstGeom>
          <a:solidFill>
            <a:srgbClr val="EE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0" i="0" u="none" strike="noStrike">
                <a:solidFill>
                  <a:schemeClr val="bg1"/>
                </a:solidFill>
                <a:effectLst/>
                <a:latin typeface="Arial" panose="020B0604020202020204" pitchFamily="34" charset="0"/>
              </a:rPr>
              <a:t>Share your thoughts on the importance of </a:t>
            </a:r>
            <a:r>
              <a:rPr lang="en-GB" sz="2400" b="1" i="0" u="none" strike="noStrike">
                <a:solidFill>
                  <a:schemeClr val="bg1"/>
                </a:solidFill>
                <a:effectLst/>
                <a:latin typeface="Arial" panose="020B0604020202020204" pitchFamily="34" charset="0"/>
              </a:rPr>
              <a:t>International Humanitarian Law.</a:t>
            </a:r>
            <a:endParaRPr lang="en-GB" sz="2400" b="1">
              <a:solidFill>
                <a:schemeClr val="bg1"/>
              </a:solidFill>
            </a:endParaRPr>
          </a:p>
        </p:txBody>
      </p:sp>
      <p:pic>
        <p:nvPicPr>
          <p:cNvPr id="14" name="Picture 13" descr="A cartoon of a person wearing a yellow jacket&#10;&#10;Description automatically generated">
            <a:extLst>
              <a:ext uri="{FF2B5EF4-FFF2-40B4-BE49-F238E27FC236}">
                <a16:creationId xmlns:a16="http://schemas.microsoft.com/office/drawing/2014/main" id="{ACD6AB05-FE1A-E22F-BBDE-364B49CAAABC}"/>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9008337" y="1914860"/>
            <a:ext cx="2994081" cy="4491121"/>
          </a:xfrm>
          <a:prstGeom prst="rect">
            <a:avLst/>
          </a:prstGeom>
        </p:spPr>
      </p:pic>
    </p:spTree>
    <p:extLst>
      <p:ext uri="{BB962C8B-B14F-4D97-AF65-F5344CB8AC3E}">
        <p14:creationId xmlns:p14="http://schemas.microsoft.com/office/powerpoint/2010/main" val="2278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8048564" y="2845838"/>
            <a:ext cx="2634018" cy="3147927"/>
          </a:xfrm>
          <a:prstGeom prst="rect">
            <a:avLst/>
          </a:prstGeom>
          <a:solidFill>
            <a:srgbClr val="F5B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982163" y="678179"/>
            <a:ext cx="6243828"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8202779" y="3132216"/>
            <a:ext cx="2343424" cy="2677656"/>
          </a:xfrm>
          <a:prstGeom prst="rect">
            <a:avLst/>
          </a:prstGeom>
          <a:noFill/>
        </p:spPr>
        <p:txBody>
          <a:bodyPr wrap="square" rtlCol="0">
            <a:spAutoFit/>
          </a:bodyPr>
          <a:lstStyle/>
          <a:p>
            <a:r>
              <a:rPr lang="en-GB" sz="2800" b="1">
                <a:solidFill>
                  <a:schemeClr val="bg1"/>
                </a:solidFill>
              </a:rPr>
              <a:t>Situation</a:t>
            </a:r>
            <a:r>
              <a:rPr lang="en-GB" sz="2800">
                <a:solidFill>
                  <a:schemeClr val="bg1"/>
                </a:solidFill>
              </a:rPr>
              <a:t>: shooting enemy soldiers who have surrendered.</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21426074">
            <a:off x="8615213" y="2630580"/>
            <a:ext cx="1392072" cy="430515"/>
          </a:xfrm>
          <a:prstGeom prst="rect">
            <a:avLst/>
          </a:prstGeom>
          <a:solidFill>
            <a:schemeClr val="tx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0339743">
            <a:off x="410724" y="50515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211F42E-D159-301A-F137-CDE3A6D12D75}"/>
              </a:ext>
            </a:extLst>
          </p:cNvPr>
          <p:cNvSpPr>
            <a:spLocks noGrp="1" noRot="1" noMove="1" noResize="1" noEditPoints="1" noAdjustHandles="1" noChangeArrowheads="1" noChangeShapeType="1"/>
          </p:cNvSpPr>
          <p:nvPr/>
        </p:nvSpPr>
        <p:spPr>
          <a:xfrm rot="21215564">
            <a:off x="4156368" y="534124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group of people walking on a dirt road&#10;&#10;Description automatically generated">
            <a:extLst>
              <a:ext uri="{FF2B5EF4-FFF2-40B4-BE49-F238E27FC236}">
                <a16:creationId xmlns:a16="http://schemas.microsoft.com/office/drawing/2014/main" id="{20A79D5B-D39C-EC4D-05C5-A28FD7606593}"/>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1244489" y="970436"/>
            <a:ext cx="5719176" cy="4289382"/>
          </a:xfrm>
          <a:prstGeom prst="rect">
            <a:avLst/>
          </a:prstGeom>
        </p:spPr>
      </p:pic>
      <p:sp>
        <p:nvSpPr>
          <p:cNvPr id="7" name="Rectangle 6">
            <a:extLst>
              <a:ext uri="{FF2B5EF4-FFF2-40B4-BE49-F238E27FC236}">
                <a16:creationId xmlns:a16="http://schemas.microsoft.com/office/drawing/2014/main" id="{8E6E74DA-1F72-7D56-5B25-CB5E095DE678}"/>
              </a:ext>
            </a:extLst>
          </p:cNvPr>
          <p:cNvSpPr>
            <a:spLocks noGrp="1" noRot="1" noMove="1" noResize="1" noEditPoints="1" noAdjustHandles="1" noChangeArrowheads="1" noChangeShapeType="1"/>
          </p:cNvSpPr>
          <p:nvPr/>
        </p:nvSpPr>
        <p:spPr>
          <a:xfrm>
            <a:off x="2329387" y="2595655"/>
            <a:ext cx="3549380" cy="1038943"/>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t>Unlawful</a:t>
            </a:r>
            <a:endParaRPr lang="en-GB" sz="4400" b="1"/>
          </a:p>
        </p:txBody>
      </p:sp>
      <p:sp>
        <p:nvSpPr>
          <p:cNvPr id="8" name="Speech Bubble: Rectangle with Corners Rounded 7">
            <a:extLst>
              <a:ext uri="{FF2B5EF4-FFF2-40B4-BE49-F238E27FC236}">
                <a16:creationId xmlns:a16="http://schemas.microsoft.com/office/drawing/2014/main" id="{7FCFC34E-87C6-C82D-CA2D-B9E896BFB8CC}"/>
              </a:ext>
            </a:extLst>
          </p:cNvPr>
          <p:cNvSpPr>
            <a:spLocks noGrp="1" noRot="1" noMove="1" noResize="1" noEditPoints="1" noAdjustHandles="1" noChangeArrowheads="1" noChangeShapeType="1"/>
          </p:cNvSpPr>
          <p:nvPr/>
        </p:nvSpPr>
        <p:spPr>
          <a:xfrm>
            <a:off x="7404999" y="359178"/>
            <a:ext cx="4001693" cy="1793836"/>
          </a:xfrm>
          <a:prstGeom prst="wedgeRoundRectCallout">
            <a:avLst>
              <a:gd name="adj1" fmla="val 33042"/>
              <a:gd name="adj2" fmla="val 70205"/>
              <a:gd name="adj3" fmla="val 16667"/>
            </a:avLst>
          </a:prstGeom>
          <a:solidFill>
            <a:srgbClr val="CFD2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ysClr val="windowText" lastClr="000000"/>
                </a:solidFill>
                <a:cs typeface="Arial"/>
              </a:rPr>
              <a:t>Surrendering soldiers only lose their protection if they attempt to fight on </a:t>
            </a:r>
            <a:r>
              <a:rPr lang="en-GB" sz="2000" b="1">
                <a:solidFill>
                  <a:sysClr val="windowText" lastClr="000000"/>
                </a:solidFill>
                <a:cs typeface="Arial"/>
              </a:rPr>
              <a:t>after</a:t>
            </a:r>
            <a:r>
              <a:rPr lang="en-GB" sz="2000">
                <a:solidFill>
                  <a:sysClr val="windowText" lastClr="000000"/>
                </a:solidFill>
                <a:cs typeface="Arial"/>
              </a:rPr>
              <a:t> having surrendered.</a:t>
            </a:r>
          </a:p>
        </p:txBody>
      </p:sp>
    </p:spTree>
    <p:extLst>
      <p:ext uri="{BB962C8B-B14F-4D97-AF65-F5344CB8AC3E}">
        <p14:creationId xmlns:p14="http://schemas.microsoft.com/office/powerpoint/2010/main" val="20119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1119735" y="851700"/>
            <a:ext cx="3056859" cy="2817051"/>
          </a:xfrm>
          <a:prstGeom prst="rect">
            <a:avLst/>
          </a:prstGeom>
          <a:solidFill>
            <a:srgbClr val="EE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5062653" y="678179"/>
            <a:ext cx="5835827" cy="437332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1273950" y="1138078"/>
            <a:ext cx="2902643" cy="2246769"/>
          </a:xfrm>
          <a:prstGeom prst="rect">
            <a:avLst/>
          </a:prstGeom>
          <a:noFill/>
        </p:spPr>
        <p:txBody>
          <a:bodyPr wrap="square" rtlCol="0">
            <a:spAutoFit/>
          </a:bodyPr>
          <a:lstStyle/>
          <a:p>
            <a:r>
              <a:rPr lang="en-GB" sz="2800" b="1">
                <a:solidFill>
                  <a:schemeClr val="bg1"/>
                </a:solidFill>
              </a:rPr>
              <a:t>Situation</a:t>
            </a:r>
            <a:r>
              <a:rPr lang="en-GB" sz="2800">
                <a:solidFill>
                  <a:schemeClr val="bg1"/>
                </a:solidFill>
              </a:rPr>
              <a:t>: bombing targets in a city. Many civilians may be killed as a result.</a:t>
            </a:r>
          </a:p>
        </p:txBody>
      </p:sp>
      <p:pic>
        <p:nvPicPr>
          <p:cNvPr id="2050" name="Picture 2" descr="Full screen preview">
            <a:extLst>
              <a:ext uri="{FF2B5EF4-FFF2-40B4-BE49-F238E27FC236}">
                <a16:creationId xmlns:a16="http://schemas.microsoft.com/office/drawing/2014/main" id="{87B7AF75-76A1-6947-537D-96B677E796EF}"/>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19818" y="1091008"/>
            <a:ext cx="5321495" cy="35476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19984226">
            <a:off x="641444" y="659326"/>
            <a:ext cx="1392072" cy="430515"/>
          </a:xfrm>
          <a:prstGeom prst="rect">
            <a:avLst/>
          </a:prstGeom>
          <a:solidFill>
            <a:srgbClr val="00206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1361448">
            <a:off x="6713323" y="415180"/>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9444AD2-1A57-75C4-7CB4-91BDB7F44E88}"/>
              </a:ext>
            </a:extLst>
          </p:cNvPr>
          <p:cNvSpPr>
            <a:spLocks noGrp="1" noRot="1" noMove="1" noResize="1" noEditPoints="1" noAdjustHandles="1" noChangeArrowheads="1" noChangeShapeType="1"/>
          </p:cNvSpPr>
          <p:nvPr/>
        </p:nvSpPr>
        <p:spPr>
          <a:xfrm>
            <a:off x="6205875" y="2390057"/>
            <a:ext cx="3549380" cy="1038943"/>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t>It depends</a:t>
            </a:r>
            <a:endParaRPr lang="en-GB" sz="4400" b="1"/>
          </a:p>
        </p:txBody>
      </p:sp>
      <p:sp>
        <p:nvSpPr>
          <p:cNvPr id="3" name="Speech Bubble: Rectangle with Corners Rounded 2">
            <a:extLst>
              <a:ext uri="{FF2B5EF4-FFF2-40B4-BE49-F238E27FC236}">
                <a16:creationId xmlns:a16="http://schemas.microsoft.com/office/drawing/2014/main" id="{E4D2EEAB-2EFA-651F-0939-E0575F8A47A1}"/>
              </a:ext>
            </a:extLst>
          </p:cNvPr>
          <p:cNvSpPr>
            <a:spLocks noGrp="1" noRot="1" noMove="1" noResize="1" noEditPoints="1" noAdjustHandles="1" noChangeArrowheads="1" noChangeShapeType="1"/>
          </p:cNvSpPr>
          <p:nvPr/>
        </p:nvSpPr>
        <p:spPr>
          <a:xfrm>
            <a:off x="619430" y="3898483"/>
            <a:ext cx="4186056" cy="1821439"/>
          </a:xfrm>
          <a:prstGeom prst="wedgeRoundRectCallout">
            <a:avLst>
              <a:gd name="adj1" fmla="val 33475"/>
              <a:gd name="adj2" fmla="val 65696"/>
              <a:gd name="adj3" fmla="val 16667"/>
            </a:avLst>
          </a:prstGeom>
          <a:solidFill>
            <a:srgbClr val="CFD2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ysClr val="windowText" lastClr="000000"/>
                </a:solidFill>
                <a:effectLst/>
                <a:latin typeface="Arial"/>
                <a:cs typeface="Arial"/>
              </a:rPr>
              <a:t>The anticipated military advantage must exceed the </a:t>
            </a:r>
            <a:r>
              <a:rPr lang="en-GB" sz="2000">
                <a:solidFill>
                  <a:sysClr val="windowText" lastClr="000000"/>
                </a:solidFill>
                <a:latin typeface="Arial"/>
                <a:cs typeface="Arial"/>
              </a:rPr>
              <a:t>expected harm</a:t>
            </a:r>
            <a:r>
              <a:rPr lang="en-GB" sz="2000">
                <a:solidFill>
                  <a:sysClr val="windowText" lastClr="000000"/>
                </a:solidFill>
                <a:effectLst/>
                <a:latin typeface="Arial"/>
                <a:cs typeface="Arial"/>
              </a:rPr>
              <a:t> caused to civilians.</a:t>
            </a:r>
            <a:r>
              <a:rPr lang="en-GB" sz="2000">
                <a:solidFill>
                  <a:sysClr val="windowText" lastClr="000000"/>
                </a:solidFill>
                <a:latin typeface="Arial"/>
                <a:cs typeface="Arial"/>
              </a:rPr>
              <a:t> This is called </a:t>
            </a:r>
            <a:r>
              <a:rPr lang="en-GB" sz="2000" b="1">
                <a:solidFill>
                  <a:sysClr val="windowText" lastClr="000000"/>
                </a:solidFill>
                <a:latin typeface="Arial"/>
                <a:cs typeface="Arial"/>
              </a:rPr>
              <a:t>'proportionality</a:t>
            </a:r>
            <a:r>
              <a:rPr lang="en-GB" sz="2000">
                <a:solidFill>
                  <a:sysClr val="windowText" lastClr="000000"/>
                </a:solidFill>
                <a:latin typeface="Arial"/>
                <a:cs typeface="Arial"/>
              </a:rPr>
              <a:t>'.</a:t>
            </a:r>
          </a:p>
        </p:txBody>
      </p:sp>
    </p:spTree>
    <p:extLst>
      <p:ext uri="{BB962C8B-B14F-4D97-AF65-F5344CB8AC3E}">
        <p14:creationId xmlns:p14="http://schemas.microsoft.com/office/powerpoint/2010/main" val="32194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8545090" y="2408574"/>
            <a:ext cx="2634018" cy="3147926"/>
          </a:xfrm>
          <a:prstGeom prst="rect">
            <a:avLst/>
          </a:prstGeom>
          <a:solidFill>
            <a:srgbClr val="40A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982162"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8699305" y="2694951"/>
            <a:ext cx="2343424" cy="2677656"/>
          </a:xfrm>
          <a:prstGeom prst="rect">
            <a:avLst/>
          </a:prstGeom>
          <a:noFill/>
        </p:spPr>
        <p:txBody>
          <a:bodyPr wrap="square" rtlCol="0">
            <a:spAutoFit/>
          </a:bodyPr>
          <a:lstStyle/>
          <a:p>
            <a:r>
              <a:rPr lang="en-GB" sz="2800" b="1">
                <a:solidFill>
                  <a:schemeClr val="bg1"/>
                </a:solidFill>
              </a:rPr>
              <a:t>Situation: </a:t>
            </a:r>
            <a:r>
              <a:rPr lang="en-GB" sz="2800">
                <a:solidFill>
                  <a:schemeClr val="bg1"/>
                </a:solidFill>
              </a:rPr>
              <a:t>destroying the only drinking water supply to a city.</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21426074">
            <a:off x="9111739" y="2193315"/>
            <a:ext cx="1392072" cy="430515"/>
          </a:xfrm>
          <a:prstGeom prst="rect">
            <a:avLst/>
          </a:prstGeom>
          <a:solidFill>
            <a:srgbClr val="F5B63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0339743">
            <a:off x="410724" y="50515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211F42E-D159-301A-F137-CDE3A6D12D75}"/>
              </a:ext>
            </a:extLst>
          </p:cNvPr>
          <p:cNvSpPr>
            <a:spLocks noGrp="1" noRot="1" noMove="1" noResize="1" noEditPoints="1" noAdjustHandles="1" noChangeArrowheads="1" noChangeShapeType="1"/>
          </p:cNvSpPr>
          <p:nvPr/>
        </p:nvSpPr>
        <p:spPr>
          <a:xfrm rot="21215564">
            <a:off x="4191537" y="5404902"/>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a:extLst>
              <a:ext uri="{FF2B5EF4-FFF2-40B4-BE49-F238E27FC236}">
                <a16:creationId xmlns:a16="http://schemas.microsoft.com/office/drawing/2014/main" id="{B54672F0-EFB8-D75B-89D8-4EB50346B69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a:fillRect/>
          </a:stretch>
        </p:blipFill>
        <p:spPr bwMode="auto">
          <a:xfrm>
            <a:off x="1311549" y="935381"/>
            <a:ext cx="6532913" cy="4350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FDFF978-9C56-571A-4F33-1D869CF28D58}"/>
              </a:ext>
            </a:extLst>
          </p:cNvPr>
          <p:cNvSpPr>
            <a:spLocks noGrp="1" noRot="1" noMove="1" noResize="1" noEditPoints="1" noAdjustHandles="1" noChangeArrowheads="1" noChangeShapeType="1"/>
          </p:cNvSpPr>
          <p:nvPr/>
        </p:nvSpPr>
        <p:spPr>
          <a:xfrm>
            <a:off x="2928677" y="2597867"/>
            <a:ext cx="3549380" cy="1038943"/>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t>Unlawful</a:t>
            </a:r>
            <a:endParaRPr lang="en-GB" sz="4400" b="1"/>
          </a:p>
        </p:txBody>
      </p:sp>
      <p:sp>
        <p:nvSpPr>
          <p:cNvPr id="7" name="Speech Bubble: Rectangle with Corners Rounded 6">
            <a:extLst>
              <a:ext uri="{FF2B5EF4-FFF2-40B4-BE49-F238E27FC236}">
                <a16:creationId xmlns:a16="http://schemas.microsoft.com/office/drawing/2014/main" id="{957AD4EB-DED0-62B3-A63E-A963A8FFC80F}"/>
              </a:ext>
            </a:extLst>
          </p:cNvPr>
          <p:cNvSpPr>
            <a:spLocks noGrp="1" noRot="1" noMove="1" noResize="1" noEditPoints="1" noAdjustHandles="1" noChangeArrowheads="1" noChangeShapeType="1"/>
          </p:cNvSpPr>
          <p:nvPr/>
        </p:nvSpPr>
        <p:spPr>
          <a:xfrm>
            <a:off x="7426712" y="415866"/>
            <a:ext cx="3754424" cy="1387277"/>
          </a:xfrm>
          <a:prstGeom prst="wedgeRoundRectCallout">
            <a:avLst>
              <a:gd name="adj1" fmla="val 33042"/>
              <a:gd name="adj2" fmla="val 70205"/>
              <a:gd name="adj3" fmla="val 16667"/>
            </a:avLst>
          </a:prstGeom>
          <a:solidFill>
            <a:srgbClr val="CFD2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ysClr val="windowText" lastClr="000000"/>
                </a:solidFill>
                <a:cs typeface="Arial"/>
              </a:rPr>
              <a:t>IHL protects </a:t>
            </a:r>
            <a:r>
              <a:rPr lang="en-GB">
                <a:solidFill>
                  <a:sysClr val="windowText" lastClr="000000"/>
                </a:solidFill>
              </a:rPr>
              <a:t>'objects indispensable to the survival of the civilian population'</a:t>
            </a:r>
            <a:endParaRPr lang="en-GB" sz="2300">
              <a:solidFill>
                <a:sysClr val="windowText" lastClr="000000"/>
              </a:solidFill>
            </a:endParaRPr>
          </a:p>
        </p:txBody>
      </p:sp>
    </p:spTree>
    <p:extLst>
      <p:ext uri="{BB962C8B-B14F-4D97-AF65-F5344CB8AC3E}">
        <p14:creationId xmlns:p14="http://schemas.microsoft.com/office/powerpoint/2010/main" val="337720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1018905" y="757479"/>
            <a:ext cx="3466044" cy="2885739"/>
          </a:xfrm>
          <a:prstGeom prst="rect">
            <a:avLst/>
          </a:prstGeom>
          <a:solidFill>
            <a:srgbClr val="EE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5662246" y="678179"/>
            <a:ext cx="5201065"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1096012" y="1251989"/>
            <a:ext cx="3311829" cy="2246769"/>
          </a:xfrm>
          <a:prstGeom prst="rect">
            <a:avLst/>
          </a:prstGeom>
          <a:noFill/>
        </p:spPr>
        <p:txBody>
          <a:bodyPr wrap="square" rtlCol="0">
            <a:spAutoFit/>
          </a:bodyPr>
          <a:lstStyle/>
          <a:p>
            <a:r>
              <a:rPr lang="en-GB" sz="2800" b="1">
                <a:solidFill>
                  <a:schemeClr val="bg1"/>
                </a:solidFill>
              </a:rPr>
              <a:t>Situation</a:t>
            </a:r>
            <a:r>
              <a:rPr lang="en-GB" sz="2800">
                <a:solidFill>
                  <a:schemeClr val="bg1"/>
                </a:solidFill>
              </a:rPr>
              <a:t>: shelling a Red Cross ambulance which is helping wounded enemy soldiers.</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20908129">
            <a:off x="729979" y="542221"/>
            <a:ext cx="1392072" cy="430515"/>
          </a:xfrm>
          <a:prstGeom prst="rect">
            <a:avLst/>
          </a:prstGeom>
          <a:solidFill>
            <a:srgbClr val="00206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1361448">
            <a:off x="6937382" y="469552"/>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ambulance and cars on a street&#10;&#10;Description automatically generated">
            <a:extLst>
              <a:ext uri="{FF2B5EF4-FFF2-40B4-BE49-F238E27FC236}">
                <a16:creationId xmlns:a16="http://schemas.microsoft.com/office/drawing/2014/main" id="{35FDF1D3-8F2E-6828-F343-4571B6B08F01}"/>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5976566" y="1545533"/>
            <a:ext cx="4732277" cy="3156429"/>
          </a:xfrm>
          <a:prstGeom prst="rect">
            <a:avLst/>
          </a:prstGeom>
        </p:spPr>
      </p:pic>
      <p:sp>
        <p:nvSpPr>
          <p:cNvPr id="6" name="Rectangle 5">
            <a:extLst>
              <a:ext uri="{FF2B5EF4-FFF2-40B4-BE49-F238E27FC236}">
                <a16:creationId xmlns:a16="http://schemas.microsoft.com/office/drawing/2014/main" id="{F6718D1D-FE27-04F6-D65C-BEF6448AA33F}"/>
              </a:ext>
            </a:extLst>
          </p:cNvPr>
          <p:cNvSpPr>
            <a:spLocks noGrp="1" noRot="1" noMove="1" noResize="1" noEditPoints="1" noAdjustHandles="1" noChangeArrowheads="1" noChangeShapeType="1"/>
          </p:cNvSpPr>
          <p:nvPr/>
        </p:nvSpPr>
        <p:spPr>
          <a:xfrm>
            <a:off x="6668391" y="2604275"/>
            <a:ext cx="3549380" cy="1038943"/>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t>Unlawful</a:t>
            </a:r>
            <a:endParaRPr lang="en-GB" sz="4400" b="1"/>
          </a:p>
        </p:txBody>
      </p:sp>
      <p:sp>
        <p:nvSpPr>
          <p:cNvPr id="7" name="Speech Bubble: Rectangle with Corners Rounded 6">
            <a:extLst>
              <a:ext uri="{FF2B5EF4-FFF2-40B4-BE49-F238E27FC236}">
                <a16:creationId xmlns:a16="http://schemas.microsoft.com/office/drawing/2014/main" id="{EE572FA2-97F8-10CF-0A1C-8541DA77F871}"/>
              </a:ext>
            </a:extLst>
          </p:cNvPr>
          <p:cNvSpPr>
            <a:spLocks noGrp="1" noRot="1" noMove="1" noResize="1" noEditPoints="1" noAdjustHandles="1" noChangeArrowheads="1" noChangeShapeType="1"/>
          </p:cNvSpPr>
          <p:nvPr/>
        </p:nvSpPr>
        <p:spPr>
          <a:xfrm>
            <a:off x="975432" y="3873506"/>
            <a:ext cx="4098165" cy="1656912"/>
          </a:xfrm>
          <a:prstGeom prst="wedgeRoundRectCallout">
            <a:avLst>
              <a:gd name="adj1" fmla="val 33042"/>
              <a:gd name="adj2" fmla="val 70205"/>
              <a:gd name="adj3" fmla="val 16667"/>
            </a:avLst>
          </a:prstGeom>
          <a:solidFill>
            <a:srgbClr val="CFD2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ysClr val="windowText" lastClr="000000"/>
                </a:solidFill>
                <a:cs typeface="Arial"/>
              </a:rPr>
              <a:t>It does not matter who the medics are helping. They should always be respected and protected. </a:t>
            </a:r>
          </a:p>
        </p:txBody>
      </p:sp>
    </p:spTree>
    <p:extLst>
      <p:ext uri="{BB962C8B-B14F-4D97-AF65-F5344CB8AC3E}">
        <p14:creationId xmlns:p14="http://schemas.microsoft.com/office/powerpoint/2010/main" val="303205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8575820" y="678179"/>
            <a:ext cx="2634018" cy="3147927"/>
          </a:xfrm>
          <a:prstGeom prst="rect">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982162"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8699305" y="964557"/>
            <a:ext cx="2343424" cy="2677656"/>
          </a:xfrm>
          <a:prstGeom prst="rect">
            <a:avLst/>
          </a:prstGeom>
          <a:noFill/>
        </p:spPr>
        <p:txBody>
          <a:bodyPr wrap="square" rtlCol="0">
            <a:spAutoFit/>
          </a:bodyPr>
          <a:lstStyle/>
          <a:p>
            <a:r>
              <a:rPr lang="en-GB" sz="2800" b="1"/>
              <a:t>Situation</a:t>
            </a:r>
            <a:r>
              <a:rPr lang="en-GB" sz="2800"/>
              <a:t>: shooting at enemy soldiers who appear to be children.</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21426074">
            <a:off x="9111739" y="462921"/>
            <a:ext cx="1392072" cy="430515"/>
          </a:xfrm>
          <a:prstGeom prst="rect">
            <a:avLst/>
          </a:prstGeom>
          <a:solidFill>
            <a:srgbClr val="00206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a:off x="3682570" y="348398"/>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211F42E-D159-301A-F137-CDE3A6D12D75}"/>
              </a:ext>
            </a:extLst>
          </p:cNvPr>
          <p:cNvSpPr>
            <a:spLocks noGrp="1" noRot="1" noMove="1" noResize="1" noEditPoints="1" noAdjustHandles="1" noChangeArrowheads="1" noChangeShapeType="1"/>
          </p:cNvSpPr>
          <p:nvPr/>
        </p:nvSpPr>
        <p:spPr>
          <a:xfrm rot="21215564">
            <a:off x="3775246" y="5394939"/>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430D65AC-B929-919B-D3F1-5092DA9361C0}"/>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35228" y="1172873"/>
            <a:ext cx="5872108" cy="38889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6152DA2-C17B-41CF-2FC1-F04AA3044ADE}"/>
              </a:ext>
            </a:extLst>
          </p:cNvPr>
          <p:cNvSpPr>
            <a:spLocks noGrp="1" noRot="1" noMove="1" noResize="1" noEditPoints="1" noAdjustHandles="1" noChangeArrowheads="1" noChangeShapeType="1"/>
          </p:cNvSpPr>
          <p:nvPr/>
        </p:nvSpPr>
        <p:spPr>
          <a:xfrm>
            <a:off x="2603125" y="2597867"/>
            <a:ext cx="3549380" cy="1038943"/>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t>Lawful</a:t>
            </a:r>
            <a:endParaRPr lang="en-GB" sz="4400" b="1"/>
          </a:p>
        </p:txBody>
      </p:sp>
      <p:sp>
        <p:nvSpPr>
          <p:cNvPr id="8" name="Speech Bubble: Rectangle with Corners Rounded 7">
            <a:extLst>
              <a:ext uri="{FF2B5EF4-FFF2-40B4-BE49-F238E27FC236}">
                <a16:creationId xmlns:a16="http://schemas.microsoft.com/office/drawing/2014/main" id="{1A65646B-AC5F-1C5F-C213-8B16C52AE97F}"/>
              </a:ext>
            </a:extLst>
          </p:cNvPr>
          <p:cNvSpPr>
            <a:spLocks noGrp="1" noRot="1" noMove="1" noResize="1" noEditPoints="1" noAdjustHandles="1" noChangeArrowheads="1" noChangeShapeType="1"/>
          </p:cNvSpPr>
          <p:nvPr/>
        </p:nvSpPr>
        <p:spPr>
          <a:xfrm>
            <a:off x="5680713" y="4036173"/>
            <a:ext cx="5665511" cy="1705490"/>
          </a:xfrm>
          <a:prstGeom prst="wedgeRoundRectCallout">
            <a:avLst>
              <a:gd name="adj1" fmla="val 33042"/>
              <a:gd name="adj2" fmla="val 70205"/>
              <a:gd name="adj3" fmla="val 16667"/>
            </a:avLst>
          </a:prstGeom>
          <a:solidFill>
            <a:srgbClr val="CFD2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ysClr val="windowText" lastClr="000000"/>
                </a:solidFill>
                <a:ea typeface="+mn-lt"/>
                <a:cs typeface="+mn-lt"/>
              </a:rPr>
              <a:t>If they participate in the fighting, children may become lawful targets. This is why it is unlawful to </a:t>
            </a:r>
            <a:r>
              <a:rPr lang="en-GB" sz="2000" b="1">
                <a:solidFill>
                  <a:sysClr val="windowText" lastClr="000000"/>
                </a:solidFill>
                <a:ea typeface="+mn-lt"/>
                <a:cs typeface="+mn-lt"/>
              </a:rPr>
              <a:t>recruit </a:t>
            </a:r>
            <a:r>
              <a:rPr lang="en-GB" sz="2000">
                <a:solidFill>
                  <a:sysClr val="windowText" lastClr="000000"/>
                </a:solidFill>
                <a:ea typeface="+mn-lt"/>
                <a:cs typeface="+mn-lt"/>
              </a:rPr>
              <a:t>children into armed forces or armed groups.  </a:t>
            </a:r>
            <a:endParaRPr lang="en-GB" sz="2000">
              <a:solidFill>
                <a:sysClr val="windowText" lastClr="000000"/>
              </a:solidFill>
              <a:cs typeface="Arial"/>
            </a:endParaRPr>
          </a:p>
        </p:txBody>
      </p:sp>
    </p:spTree>
    <p:extLst>
      <p:ext uri="{BB962C8B-B14F-4D97-AF65-F5344CB8AC3E}">
        <p14:creationId xmlns:p14="http://schemas.microsoft.com/office/powerpoint/2010/main" val="70879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901470" y="1485375"/>
            <a:ext cx="3466044" cy="2149365"/>
          </a:xfrm>
          <a:prstGeom prst="rect">
            <a:avLst/>
          </a:prstGeom>
          <a:solidFill>
            <a:srgbClr val="F5B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4867819" y="572900"/>
            <a:ext cx="5995492"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1055685" y="1628564"/>
            <a:ext cx="3311829" cy="1815882"/>
          </a:xfrm>
          <a:prstGeom prst="rect">
            <a:avLst/>
          </a:prstGeom>
          <a:noFill/>
        </p:spPr>
        <p:txBody>
          <a:bodyPr wrap="square" rtlCol="0">
            <a:spAutoFit/>
          </a:bodyPr>
          <a:lstStyle/>
          <a:p>
            <a:r>
              <a:rPr lang="en-GB" sz="2800" b="1">
                <a:solidFill>
                  <a:schemeClr val="bg1"/>
                </a:solidFill>
              </a:rPr>
              <a:t>Situation</a:t>
            </a:r>
            <a:r>
              <a:rPr lang="en-GB" sz="2800">
                <a:solidFill>
                  <a:schemeClr val="bg1"/>
                </a:solidFill>
              </a:rPr>
              <a:t>: destroying a dam to gain military advantage.</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636067">
            <a:off x="2142631" y="1233070"/>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760809">
            <a:off x="9829172" y="462922"/>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F21FFD0-A695-AE31-55D4-C8CEBD7B7A41}"/>
              </a:ext>
            </a:extLst>
          </p:cNvPr>
          <p:cNvSpPr>
            <a:spLocks noGrp="1" noRot="1" noMove="1" noResize="1" noEditPoints="1" noAdjustHandles="1" noChangeArrowheads="1" noChangeShapeType="1"/>
          </p:cNvSpPr>
          <p:nvPr/>
        </p:nvSpPr>
        <p:spPr>
          <a:xfrm>
            <a:off x="5097484" y="523596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a:extLst>
              <a:ext uri="{FF2B5EF4-FFF2-40B4-BE49-F238E27FC236}">
                <a16:creationId xmlns:a16="http://schemas.microsoft.com/office/drawing/2014/main" id="{5C227519-2E9F-70D9-A581-94DBF518178F}"/>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18001" y="951387"/>
            <a:ext cx="5495128" cy="41213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3C8D8FD-9228-9839-0C91-AAD23833EF8D}"/>
              </a:ext>
            </a:extLst>
          </p:cNvPr>
          <p:cNvSpPr>
            <a:spLocks noGrp="1" noRot="1" noMove="1" noResize="1" noEditPoints="1" noAdjustHandles="1" noChangeArrowheads="1" noChangeShapeType="1"/>
          </p:cNvSpPr>
          <p:nvPr/>
        </p:nvSpPr>
        <p:spPr>
          <a:xfrm>
            <a:off x="6090875" y="2590306"/>
            <a:ext cx="3549380" cy="1038943"/>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t>Unlawful</a:t>
            </a:r>
            <a:endParaRPr lang="en-GB" sz="4400" b="1"/>
          </a:p>
        </p:txBody>
      </p:sp>
      <p:sp>
        <p:nvSpPr>
          <p:cNvPr id="6" name="Speech Bubble: Rectangle with Corners Rounded 5">
            <a:extLst>
              <a:ext uri="{FF2B5EF4-FFF2-40B4-BE49-F238E27FC236}">
                <a16:creationId xmlns:a16="http://schemas.microsoft.com/office/drawing/2014/main" id="{55B8F3F0-2AD2-10E9-86CC-61C8BE286042}"/>
              </a:ext>
            </a:extLst>
          </p:cNvPr>
          <p:cNvSpPr>
            <a:spLocks noGrp="1" noRot="1" noMove="1" noResize="1" noEditPoints="1" noAdjustHandles="1" noChangeArrowheads="1" noChangeShapeType="1"/>
          </p:cNvSpPr>
          <p:nvPr/>
        </p:nvSpPr>
        <p:spPr>
          <a:xfrm>
            <a:off x="1051619" y="3845597"/>
            <a:ext cx="4200475" cy="1705490"/>
          </a:xfrm>
          <a:prstGeom prst="wedgeRoundRectCallout">
            <a:avLst>
              <a:gd name="adj1" fmla="val -33592"/>
              <a:gd name="adj2" fmla="val 71513"/>
              <a:gd name="adj3" fmla="val 16667"/>
            </a:avLst>
          </a:prstGeom>
          <a:solidFill>
            <a:srgbClr val="CFD2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ysClr val="windowText" lastClr="000000"/>
                </a:solidFill>
                <a:cs typeface="Arial"/>
              </a:rPr>
              <a:t>'Dam-busting' was permitted in the past, but this is no longer the case. The civilian harm it causes is too great.</a:t>
            </a:r>
          </a:p>
        </p:txBody>
      </p:sp>
    </p:spTree>
    <p:extLst>
      <p:ext uri="{BB962C8B-B14F-4D97-AF65-F5344CB8AC3E}">
        <p14:creationId xmlns:p14="http://schemas.microsoft.com/office/powerpoint/2010/main" val="7975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901471" y="1342186"/>
            <a:ext cx="2634018" cy="3550305"/>
          </a:xfrm>
          <a:prstGeom prst="rect">
            <a:avLst/>
          </a:prstGeom>
          <a:solidFill>
            <a:srgbClr val="EE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3920240"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1055685" y="1716912"/>
            <a:ext cx="247980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a:ea typeface="+mn-ea"/>
                <a:cs typeface="+mn-cs"/>
              </a:rPr>
              <a:t>Situation</a:t>
            </a:r>
            <a:r>
              <a:rPr kumimoji="0" lang="en-GB" sz="2800" b="0" i="0" u="none" strike="noStrike" kern="1200" cap="none" spc="0" normalizeH="0" baseline="0" noProof="0">
                <a:ln>
                  <a:noFill/>
                </a:ln>
                <a:solidFill>
                  <a:prstClr val="white"/>
                </a:solidFill>
                <a:effectLst/>
                <a:uLnTx/>
                <a:uFillTx/>
                <a:latin typeface="Arial"/>
                <a:ea typeface="+mn-ea"/>
                <a:cs typeface="+mn-cs"/>
              </a:rPr>
              <a:t>: taking hostages during an armed conflict. </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19984226">
            <a:off x="423179" y="1149812"/>
            <a:ext cx="1392072" cy="430515"/>
          </a:xfrm>
          <a:prstGeom prst="rect">
            <a:avLst/>
          </a:prstGeom>
          <a:solidFill>
            <a:srgbClr val="00206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1361448">
            <a:off x="6713323" y="415180"/>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Picture 8" descr="A group of people sitting in chairs&#10;&#10;Description automatically generated">
            <a:extLst>
              <a:ext uri="{FF2B5EF4-FFF2-40B4-BE49-F238E27FC236}">
                <a16:creationId xmlns:a16="http://schemas.microsoft.com/office/drawing/2014/main" id="{607F2743-2F11-4A1A-8FAE-BD6713AAAFB9}"/>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4035795" y="857922"/>
            <a:ext cx="6696897" cy="4464598"/>
          </a:xfrm>
          <a:prstGeom prst="rect">
            <a:avLst/>
          </a:prstGeom>
        </p:spPr>
      </p:pic>
      <p:sp>
        <p:nvSpPr>
          <p:cNvPr id="3" name="Rectangle 2">
            <a:extLst>
              <a:ext uri="{FF2B5EF4-FFF2-40B4-BE49-F238E27FC236}">
                <a16:creationId xmlns:a16="http://schemas.microsoft.com/office/drawing/2014/main" id="{B0EBC7A0-5969-BD81-0437-54EB05136003}"/>
              </a:ext>
            </a:extLst>
          </p:cNvPr>
          <p:cNvSpPr>
            <a:spLocks noGrp="1" noRot="1" noMove="1" noResize="1" noEditPoints="1" noAdjustHandles="1" noChangeArrowheads="1" noChangeShapeType="1"/>
          </p:cNvSpPr>
          <p:nvPr/>
        </p:nvSpPr>
        <p:spPr>
          <a:xfrm>
            <a:off x="5618463" y="2597866"/>
            <a:ext cx="3549380" cy="1038943"/>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t>Unlawful</a:t>
            </a:r>
            <a:endParaRPr lang="en-GB" sz="4400" b="1"/>
          </a:p>
        </p:txBody>
      </p:sp>
      <p:sp>
        <p:nvSpPr>
          <p:cNvPr id="6" name="Speech Bubble: Rectangle with Corners Rounded 5">
            <a:extLst>
              <a:ext uri="{FF2B5EF4-FFF2-40B4-BE49-F238E27FC236}">
                <a16:creationId xmlns:a16="http://schemas.microsoft.com/office/drawing/2014/main" id="{D88CAC39-A9B9-5F53-0347-5925DFDFB228}"/>
              </a:ext>
            </a:extLst>
          </p:cNvPr>
          <p:cNvSpPr>
            <a:spLocks noGrp="1" noRot="1" noMove="1" noResize="1" noEditPoints="1" noAdjustHandles="1" noChangeArrowheads="1" noChangeShapeType="1"/>
          </p:cNvSpPr>
          <p:nvPr/>
        </p:nvSpPr>
        <p:spPr>
          <a:xfrm>
            <a:off x="3825322" y="3685651"/>
            <a:ext cx="7310993" cy="2133795"/>
          </a:xfrm>
          <a:prstGeom prst="wedgeRoundRectCallout">
            <a:avLst>
              <a:gd name="adj1" fmla="val 33042"/>
              <a:gd name="adj2" fmla="val 70205"/>
              <a:gd name="adj3" fmla="val 16667"/>
            </a:avLst>
          </a:prstGeom>
          <a:solidFill>
            <a:srgbClr val="CFD2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ysClr val="windowText" lastClr="000000"/>
                </a:solidFill>
                <a:cs typeface="Arial"/>
              </a:rPr>
              <a:t>What is</a:t>
            </a:r>
            <a:r>
              <a:rPr lang="en-GB" sz="2000" b="1">
                <a:solidFill>
                  <a:sysClr val="windowText" lastClr="000000"/>
                </a:solidFill>
                <a:cs typeface="Arial"/>
              </a:rPr>
              <a:t> hostage taking</a:t>
            </a:r>
            <a:r>
              <a:rPr lang="en-GB" sz="2000">
                <a:solidFill>
                  <a:sysClr val="windowText" lastClr="000000"/>
                </a:solidFill>
                <a:cs typeface="Arial"/>
              </a:rPr>
              <a:t>? In armed conflict, this is where combatants hold one or more people who are protected by the Geneva Conventions and then threaten to kill, injure or continue to detain them in order to compel others to act or to stop acting in a certain way. </a:t>
            </a:r>
          </a:p>
        </p:txBody>
      </p:sp>
    </p:spTree>
    <p:extLst>
      <p:ext uri="{BB962C8B-B14F-4D97-AF65-F5344CB8AC3E}">
        <p14:creationId xmlns:p14="http://schemas.microsoft.com/office/powerpoint/2010/main" val="356305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922681" y="617326"/>
            <a:ext cx="3445216" cy="2661133"/>
          </a:xfrm>
          <a:prstGeom prst="rect">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5084725" y="591399"/>
            <a:ext cx="5612803" cy="410684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1076895" y="903704"/>
            <a:ext cx="3098625" cy="2246769"/>
          </a:xfrm>
          <a:prstGeom prst="rect">
            <a:avLst/>
          </a:prstGeom>
          <a:noFill/>
        </p:spPr>
        <p:txBody>
          <a:bodyPr wrap="square" rtlCol="0">
            <a:spAutoFit/>
          </a:bodyPr>
          <a:lstStyle/>
          <a:p>
            <a:r>
              <a:rPr lang="en-GB" sz="2800" b="1"/>
              <a:t>Situation: </a:t>
            </a:r>
            <a:r>
              <a:rPr lang="en-GB" sz="2800"/>
              <a:t>Shelling a hospital from which snipers are killing your soldiers.</a:t>
            </a:r>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1361448">
            <a:off x="6713323" y="415180"/>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C3235AD-924E-DD83-D01B-4369EAE37A8D}"/>
              </a:ext>
            </a:extLst>
          </p:cNvPr>
          <p:cNvSpPr>
            <a:spLocks noGrp="1" noRot="1" noMove="1" noResize="1" noEditPoints="1" noAdjustHandles="1" noChangeArrowheads="1" noChangeShapeType="1"/>
          </p:cNvSpPr>
          <p:nvPr/>
        </p:nvSpPr>
        <p:spPr>
          <a:xfrm rot="704378">
            <a:off x="2327765" y="50455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Full screen preview">
            <a:extLst>
              <a:ext uri="{FF2B5EF4-FFF2-40B4-BE49-F238E27FC236}">
                <a16:creationId xmlns:a16="http://schemas.microsoft.com/office/drawing/2014/main" id="{053CDF06-63D2-FD1A-E38C-3CA5D7C4177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7101" y="889714"/>
            <a:ext cx="5265315" cy="35102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1D2DBE7-A928-D9AF-A3B1-AC1E551527C8}"/>
              </a:ext>
            </a:extLst>
          </p:cNvPr>
          <p:cNvSpPr>
            <a:spLocks noGrp="1" noRot="1" noMove="1" noResize="1" noEditPoints="1" noAdjustHandles="1" noChangeArrowheads="1" noChangeShapeType="1"/>
          </p:cNvSpPr>
          <p:nvPr/>
        </p:nvSpPr>
        <p:spPr>
          <a:xfrm>
            <a:off x="6083832" y="2147273"/>
            <a:ext cx="3549380" cy="1038943"/>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t>It depends</a:t>
            </a:r>
            <a:endParaRPr lang="en-GB" sz="4400" b="1"/>
          </a:p>
        </p:txBody>
      </p:sp>
      <p:sp>
        <p:nvSpPr>
          <p:cNvPr id="3" name="Speech Bubble: Rectangle with Corners Rounded 2">
            <a:extLst>
              <a:ext uri="{FF2B5EF4-FFF2-40B4-BE49-F238E27FC236}">
                <a16:creationId xmlns:a16="http://schemas.microsoft.com/office/drawing/2014/main" id="{4734DC8C-00EC-8ED2-9208-2C47F7B1B301}"/>
              </a:ext>
            </a:extLst>
          </p:cNvPr>
          <p:cNvSpPr>
            <a:spLocks noGrp="1" noRot="1" noMove="1" noResize="1" noEditPoints="1" noAdjustHandles="1" noChangeArrowheads="1" noChangeShapeType="1"/>
          </p:cNvSpPr>
          <p:nvPr/>
        </p:nvSpPr>
        <p:spPr>
          <a:xfrm>
            <a:off x="752182" y="4532294"/>
            <a:ext cx="10429836" cy="1256057"/>
          </a:xfrm>
          <a:prstGeom prst="wedgeRoundRectCallout">
            <a:avLst>
              <a:gd name="adj1" fmla="val 33042"/>
              <a:gd name="adj2" fmla="val 70205"/>
              <a:gd name="adj3" fmla="val 16667"/>
            </a:avLst>
          </a:prstGeom>
          <a:solidFill>
            <a:srgbClr val="CFD2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ysClr val="windowText" lastClr="000000"/>
                </a:solidFill>
                <a:ea typeface="+mn-lt"/>
                <a:cs typeface="+mn-lt"/>
              </a:rPr>
              <a:t>Hospitals may lose their protection if they are used to commit acts harmful to a party to the conflict. However, their protection only stops after a </a:t>
            </a:r>
            <a:r>
              <a:rPr lang="en-GB" b="1">
                <a:solidFill>
                  <a:sysClr val="windowText" lastClr="000000"/>
                </a:solidFill>
                <a:ea typeface="+mn-lt"/>
                <a:cs typeface="+mn-lt"/>
              </a:rPr>
              <a:t>warning </a:t>
            </a:r>
            <a:r>
              <a:rPr lang="en-GB">
                <a:solidFill>
                  <a:sysClr val="windowText" lastClr="000000"/>
                </a:solidFill>
                <a:ea typeface="+mn-lt"/>
                <a:cs typeface="+mn-lt"/>
              </a:rPr>
              <a:t>has been given - setting a reasonable time-limit - and after that warning</a:t>
            </a:r>
            <a:r>
              <a:rPr lang="en-GB">
                <a:solidFill>
                  <a:sysClr val="windowText" lastClr="000000"/>
                </a:solidFill>
                <a:effectLst/>
                <a:ea typeface="+mn-lt"/>
                <a:cs typeface="+mn-lt"/>
              </a:rPr>
              <a:t> </a:t>
            </a:r>
            <a:r>
              <a:rPr lang="en-GB">
                <a:solidFill>
                  <a:sysClr val="windowText" lastClr="000000"/>
                </a:solidFill>
                <a:ea typeface="+mn-lt"/>
                <a:cs typeface="+mn-lt"/>
              </a:rPr>
              <a:t>has been ignored</a:t>
            </a:r>
            <a:r>
              <a:rPr lang="en-GB">
                <a:solidFill>
                  <a:sysClr val="windowText" lastClr="000000"/>
                </a:solidFill>
                <a:effectLst/>
                <a:ea typeface="+mn-lt"/>
                <a:cs typeface="+mn-lt"/>
              </a:rPr>
              <a:t>.</a:t>
            </a:r>
            <a:r>
              <a:rPr lang="en-GB">
                <a:solidFill>
                  <a:sysClr val="windowText" lastClr="000000"/>
                </a:solidFill>
                <a:ea typeface="+mn-lt"/>
                <a:cs typeface="+mn-lt"/>
              </a:rPr>
              <a:t> </a:t>
            </a:r>
            <a:r>
              <a:rPr lang="en-GB" b="1">
                <a:solidFill>
                  <a:sysClr val="windowText" lastClr="000000"/>
                </a:solidFill>
                <a:ea typeface="+mn-lt"/>
                <a:cs typeface="+mn-lt"/>
              </a:rPr>
              <a:t>Proportionality </a:t>
            </a:r>
            <a:r>
              <a:rPr lang="en-GB">
                <a:solidFill>
                  <a:sysClr val="windowText" lastClr="000000"/>
                </a:solidFill>
                <a:ea typeface="+mn-lt"/>
                <a:cs typeface="+mn-lt"/>
              </a:rPr>
              <a:t>must be observed.</a:t>
            </a:r>
            <a:endParaRPr lang="en-US">
              <a:solidFill>
                <a:sysClr val="windowText" lastClr="000000"/>
              </a:solidFill>
              <a:cs typeface="Arial"/>
            </a:endParaRPr>
          </a:p>
        </p:txBody>
      </p:sp>
    </p:spTree>
    <p:extLst>
      <p:ext uri="{BB962C8B-B14F-4D97-AF65-F5344CB8AC3E}">
        <p14:creationId xmlns:p14="http://schemas.microsoft.com/office/powerpoint/2010/main" val="13267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982162"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Picture 8" descr="A group of people standing on a balcony&#10;&#10;Description automatically generated">
            <a:extLst>
              <a:ext uri="{FF2B5EF4-FFF2-40B4-BE49-F238E27FC236}">
                <a16:creationId xmlns:a16="http://schemas.microsoft.com/office/drawing/2014/main" id="{5F8C63D8-CED5-7076-1608-F853177319E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1179978" y="922943"/>
            <a:ext cx="6582608" cy="4388791"/>
          </a:xfrm>
          <a:prstGeom prst="rect">
            <a:avLst/>
          </a:prstGeom>
        </p:spPr>
      </p:pic>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0339743">
            <a:off x="410724" y="50515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E211F42E-D159-301A-F137-CDE3A6D12D75}"/>
              </a:ext>
            </a:extLst>
          </p:cNvPr>
          <p:cNvSpPr>
            <a:spLocks noGrp="1" noRot="1" noMove="1" noResize="1" noEditPoints="1" noAdjustHandles="1" noChangeArrowheads="1" noChangeShapeType="1"/>
          </p:cNvSpPr>
          <p:nvPr/>
        </p:nvSpPr>
        <p:spPr>
          <a:xfrm rot="21215564">
            <a:off x="4156368" y="534124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a:extLst>
              <a:ext uri="{FF2B5EF4-FFF2-40B4-BE49-F238E27FC236}">
                <a16:creationId xmlns:a16="http://schemas.microsoft.com/office/drawing/2014/main" id="{B2B113CB-7697-80F4-317E-65C438D1FD5B}"/>
              </a:ext>
            </a:extLst>
          </p:cNvPr>
          <p:cNvSpPr>
            <a:spLocks noGrp="1" noRot="1" noMove="1" noResize="1" noEditPoints="1" noAdjustHandles="1" noChangeArrowheads="1" noChangeShapeType="1"/>
          </p:cNvSpPr>
          <p:nvPr/>
        </p:nvSpPr>
        <p:spPr>
          <a:xfrm>
            <a:off x="2546620" y="2362495"/>
            <a:ext cx="3549380" cy="1038943"/>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t>Unlawful</a:t>
            </a:r>
            <a:endParaRPr lang="en-GB" sz="4400" b="1"/>
          </a:p>
        </p:txBody>
      </p:sp>
      <p:sp>
        <p:nvSpPr>
          <p:cNvPr id="5" name="Rectangle 4">
            <a:extLst>
              <a:ext uri="{FF2B5EF4-FFF2-40B4-BE49-F238E27FC236}">
                <a16:creationId xmlns:a16="http://schemas.microsoft.com/office/drawing/2014/main" id="{53DB5BAB-7542-DD11-6DD3-FBE54C6BC488}"/>
              </a:ext>
            </a:extLst>
          </p:cNvPr>
          <p:cNvSpPr>
            <a:spLocks noGrp="1" noRot="1" noMove="1" noResize="1" noEditPoints="1" noAdjustHandles="1" noChangeArrowheads="1" noChangeShapeType="1"/>
          </p:cNvSpPr>
          <p:nvPr/>
        </p:nvSpPr>
        <p:spPr>
          <a:xfrm>
            <a:off x="8437078" y="586559"/>
            <a:ext cx="2733015" cy="3875814"/>
          </a:xfrm>
          <a:prstGeom prst="rect">
            <a:avLst/>
          </a:prstGeom>
          <a:solidFill>
            <a:srgbClr val="F5B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5524856E-163B-5399-9ED6-55D8D431640F}"/>
              </a:ext>
            </a:extLst>
          </p:cNvPr>
          <p:cNvSpPr>
            <a:spLocks noGrp="1" noRot="1" noMove="1" noResize="1" noEditPoints="1" noAdjustHandles="1" noChangeArrowheads="1" noChangeShapeType="1"/>
          </p:cNvSpPr>
          <p:nvPr/>
        </p:nvSpPr>
        <p:spPr>
          <a:xfrm rot="21426074">
            <a:off x="8970598" y="371302"/>
            <a:ext cx="1392072" cy="430515"/>
          </a:xfrm>
          <a:prstGeom prst="rect">
            <a:avLst/>
          </a:prstGeom>
          <a:solidFill>
            <a:schemeClr val="tx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9AC7FBEF-1F5C-EB4C-4BD4-714493C9DF34}"/>
              </a:ext>
            </a:extLst>
          </p:cNvPr>
          <p:cNvSpPr txBox="1">
            <a:spLocks noGrp="1" noRot="1" noMove="1" noResize="1" noEditPoints="1" noAdjustHandles="1" noChangeArrowheads="1" noChangeShapeType="1"/>
          </p:cNvSpPr>
          <p:nvPr/>
        </p:nvSpPr>
        <p:spPr>
          <a:xfrm>
            <a:off x="8447728" y="922943"/>
            <a:ext cx="2722364" cy="3539430"/>
          </a:xfrm>
          <a:prstGeom prst="rect">
            <a:avLst/>
          </a:prstGeom>
          <a:noFill/>
        </p:spPr>
        <p:txBody>
          <a:bodyPr wrap="square" lIns="91440" tIns="45720" rIns="91440" bIns="45720" rtlCol="0" anchor="t">
            <a:spAutoFit/>
          </a:bodyPr>
          <a:lstStyle/>
          <a:p>
            <a:pPr>
              <a:defRPr/>
            </a:pPr>
            <a:r>
              <a:rPr kumimoji="0" lang="en-GB" sz="2800" b="1" i="0" u="none" strike="noStrike" kern="1200" cap="none" spc="0" normalizeH="0" baseline="0" noProof="0">
                <a:ln>
                  <a:noFill/>
                </a:ln>
                <a:solidFill>
                  <a:prstClr val="white"/>
                </a:solidFill>
                <a:effectLst/>
                <a:uLnTx/>
                <a:uFillTx/>
                <a:latin typeface="Arial"/>
                <a:ea typeface="+mn-ea"/>
                <a:cs typeface="+mn-cs"/>
              </a:rPr>
              <a:t>Situation</a:t>
            </a:r>
            <a:r>
              <a:rPr kumimoji="0" lang="en-GB" sz="2800" b="0" i="0" u="none" strike="noStrike" kern="1200" cap="none" spc="0" normalizeH="0" baseline="0" noProof="0">
                <a:ln>
                  <a:noFill/>
                </a:ln>
                <a:solidFill>
                  <a:prstClr val="white"/>
                </a:solidFill>
                <a:effectLst/>
                <a:uLnTx/>
                <a:uFillTx/>
                <a:latin typeface="Arial"/>
                <a:ea typeface="+mn-ea"/>
                <a:cs typeface="+mn-cs"/>
              </a:rPr>
              <a:t>: p</a:t>
            </a:r>
            <a:r>
              <a:rPr lang="en-GB" sz="2800">
                <a:solidFill>
                  <a:prstClr val="white"/>
                </a:solidFill>
                <a:latin typeface="Arial"/>
              </a:rPr>
              <a:t>lacing</a:t>
            </a:r>
            <a:r>
              <a:rPr kumimoji="0" lang="en-GB" sz="2800" b="0" i="0" u="none" strike="noStrike" kern="1200" cap="none" spc="0" normalizeH="0" baseline="0" noProof="0">
                <a:ln>
                  <a:noFill/>
                </a:ln>
                <a:solidFill>
                  <a:prstClr val="white"/>
                </a:solidFill>
                <a:effectLst/>
                <a:uLnTx/>
                <a:uFillTx/>
                <a:latin typeface="Arial"/>
                <a:ea typeface="+mn-ea"/>
                <a:cs typeface="+mn-cs"/>
              </a:rPr>
              <a:t> a military base </a:t>
            </a:r>
            <a:r>
              <a:rPr lang="en-GB" sz="2800">
                <a:solidFill>
                  <a:prstClr val="white"/>
                </a:solidFill>
                <a:latin typeface="Arial"/>
              </a:rPr>
              <a:t>right next</a:t>
            </a:r>
            <a:r>
              <a:rPr kumimoji="0" lang="en-GB" sz="2800" b="0" i="0" u="none" strike="noStrike" kern="1200" cap="none" spc="0" normalizeH="0" baseline="0" noProof="0">
                <a:ln>
                  <a:noFill/>
                </a:ln>
                <a:solidFill>
                  <a:prstClr val="white"/>
                </a:solidFill>
                <a:effectLst/>
                <a:uLnTx/>
                <a:uFillTx/>
                <a:latin typeface="Arial"/>
                <a:ea typeface="+mn-ea"/>
                <a:cs typeface="+mn-cs"/>
              </a:rPr>
              <a:t> to civilian buildings to shield it </a:t>
            </a:r>
            <a:r>
              <a:rPr kumimoji="0" lang="en-GB" sz="2800" b="0" i="0" u="none" strike="noStrike" kern="1200" cap="none" spc="0" normalizeH="0" baseline="0" noProof="0" err="1">
                <a:ln>
                  <a:noFill/>
                </a:ln>
                <a:solidFill>
                  <a:prstClr val="white"/>
                </a:solidFill>
                <a:effectLst/>
                <a:uLnTx/>
                <a:uFillTx/>
                <a:latin typeface="Arial"/>
                <a:ea typeface="+mn-ea"/>
                <a:cs typeface="+mn-cs"/>
              </a:rPr>
              <a:t>fr</a:t>
            </a:r>
            <a:r>
              <a:rPr lang="en-GB" sz="2800">
                <a:solidFill>
                  <a:prstClr val="white"/>
                </a:solidFill>
                <a:latin typeface="Arial"/>
              </a:rPr>
              <a:t>om attack.</a:t>
            </a:r>
            <a:endParaRPr kumimoji="0" lang="en-GB" sz="2800" b="0" i="0" u="none" strike="noStrike" kern="1200" cap="none" spc="0" normalizeH="0" baseline="0" noProof="0">
              <a:ln>
                <a:noFill/>
              </a:ln>
              <a:solidFill>
                <a:prstClr val="white"/>
              </a:solidFill>
              <a:effectLst/>
              <a:uLnTx/>
              <a:uFillTx/>
              <a:latin typeface="Arial"/>
              <a:ea typeface="+mn-ea"/>
              <a:cs typeface="+mn-cs"/>
            </a:endParaRPr>
          </a:p>
        </p:txBody>
      </p:sp>
      <p:sp>
        <p:nvSpPr>
          <p:cNvPr id="10" name="Speech Bubble: Rectangle with Corners Rounded 9">
            <a:extLst>
              <a:ext uri="{FF2B5EF4-FFF2-40B4-BE49-F238E27FC236}">
                <a16:creationId xmlns:a16="http://schemas.microsoft.com/office/drawing/2014/main" id="{FB72846E-511C-32A6-25D5-10DFD5DC313C}"/>
              </a:ext>
            </a:extLst>
          </p:cNvPr>
          <p:cNvSpPr>
            <a:spLocks noGrp="1" noRot="1" noMove="1" noResize="1" noEditPoints="1" noAdjustHandles="1" noChangeArrowheads="1" noChangeShapeType="1"/>
          </p:cNvSpPr>
          <p:nvPr/>
        </p:nvSpPr>
        <p:spPr>
          <a:xfrm>
            <a:off x="3509949" y="4615517"/>
            <a:ext cx="6227876" cy="1185747"/>
          </a:xfrm>
          <a:prstGeom prst="wedgeRoundRectCallout">
            <a:avLst>
              <a:gd name="adj1" fmla="val 33042"/>
              <a:gd name="adj2" fmla="val 70205"/>
              <a:gd name="adj3" fmla="val 16667"/>
            </a:avLst>
          </a:prstGeom>
          <a:solidFill>
            <a:srgbClr val="CFD2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ysClr val="windowText" lastClr="000000"/>
                </a:solidFill>
                <a:cs typeface="Arial"/>
              </a:rPr>
              <a:t>The use of human shields is prohibited. For their part, attackers must </a:t>
            </a:r>
            <a:r>
              <a:rPr lang="en-GB" sz="2000" b="1">
                <a:solidFill>
                  <a:sysClr val="windowText" lastClr="000000"/>
                </a:solidFill>
                <a:cs typeface="Arial"/>
              </a:rPr>
              <a:t>still </a:t>
            </a:r>
            <a:r>
              <a:rPr lang="en-GB" sz="2000">
                <a:solidFill>
                  <a:sysClr val="windowText" lastClr="000000"/>
                </a:solidFill>
                <a:cs typeface="Arial"/>
              </a:rPr>
              <a:t>observe proportionality.</a:t>
            </a:r>
          </a:p>
        </p:txBody>
      </p:sp>
    </p:spTree>
    <p:extLst>
      <p:ext uri="{BB962C8B-B14F-4D97-AF65-F5344CB8AC3E}">
        <p14:creationId xmlns:p14="http://schemas.microsoft.com/office/powerpoint/2010/main" val="267392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4EDC8F1-0968-4D36-891E-516767680550}"/>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b="4002"/>
          <a:stretch/>
        </p:blipFill>
        <p:spPr>
          <a:xfrm>
            <a:off x="880278" y="2103111"/>
            <a:ext cx="2715901" cy="3910827"/>
          </a:xfrm>
          <a:prstGeom prst="rect">
            <a:avLst/>
          </a:prstGeom>
        </p:spPr>
      </p:pic>
      <p:sp>
        <p:nvSpPr>
          <p:cNvPr id="2" name="Title 1">
            <a:extLst>
              <a:ext uri="{FF2B5EF4-FFF2-40B4-BE49-F238E27FC236}">
                <a16:creationId xmlns:a16="http://schemas.microsoft.com/office/drawing/2014/main" id="{EDE56D52-2166-A7E6-E0D1-E93BA5E2D3BF}"/>
              </a:ext>
            </a:extLst>
          </p:cNvPr>
          <p:cNvSpPr>
            <a:spLocks noGrp="1" noRot="1" noMove="1" noResize="1" noEditPoints="1" noAdjustHandles="1" noChangeArrowheads="1" noChangeShapeType="1"/>
          </p:cNvSpPr>
          <p:nvPr>
            <p:ph type="title"/>
          </p:nvPr>
        </p:nvSpPr>
        <p:spPr/>
        <p:txBody>
          <a:bodyPr/>
          <a:lstStyle/>
          <a:p>
            <a:r>
              <a:rPr lang="en-GB" b="1"/>
              <a:t>Who needs to know about the rules of war?</a:t>
            </a:r>
          </a:p>
        </p:txBody>
      </p:sp>
      <p:sp>
        <p:nvSpPr>
          <p:cNvPr id="3" name="Content Placeholder 2">
            <a:extLst>
              <a:ext uri="{FF2B5EF4-FFF2-40B4-BE49-F238E27FC236}">
                <a16:creationId xmlns:a16="http://schemas.microsoft.com/office/drawing/2014/main" id="{1379ACF9-4BF0-76F7-72FE-27C6795360FD}"/>
              </a:ext>
            </a:extLst>
          </p:cNvPr>
          <p:cNvSpPr>
            <a:spLocks noGrp="1" noRot="1" noMove="1" noResize="1" noEditPoints="1" noAdjustHandles="1" noChangeArrowheads="1" noChangeShapeType="1"/>
          </p:cNvSpPr>
          <p:nvPr>
            <p:ph sz="half" idx="1"/>
          </p:nvPr>
        </p:nvSpPr>
        <p:spPr/>
        <p:txBody>
          <a:bodyPr/>
          <a:lstStyle/>
          <a:p>
            <a:r>
              <a:rPr lang="en-GB"/>
              <a:t>Write down your answer.</a:t>
            </a:r>
          </a:p>
        </p:txBody>
      </p:sp>
      <p:sp>
        <p:nvSpPr>
          <p:cNvPr id="5" name="TextBox 4">
            <a:extLst>
              <a:ext uri="{FF2B5EF4-FFF2-40B4-BE49-F238E27FC236}">
                <a16:creationId xmlns:a16="http://schemas.microsoft.com/office/drawing/2014/main" id="{A47AAAC1-1A4A-1B22-AF6A-58C2CB94735A}"/>
              </a:ext>
            </a:extLst>
          </p:cNvPr>
          <p:cNvSpPr txBox="1">
            <a:spLocks noGrp="1" noRot="1" noMove="1" noResize="1" noEditPoints="1" noAdjustHandles="1" noChangeArrowheads="1" noChangeShapeType="1"/>
          </p:cNvSpPr>
          <p:nvPr/>
        </p:nvSpPr>
        <p:spPr>
          <a:xfrm rot="16200000">
            <a:off x="10765719" y="735518"/>
            <a:ext cx="1748582" cy="584775"/>
          </a:xfrm>
          <a:prstGeom prst="rect">
            <a:avLst/>
          </a:prstGeom>
          <a:noFill/>
        </p:spPr>
        <p:txBody>
          <a:bodyPr wrap="square" rtlCol="0">
            <a:spAutoFit/>
          </a:bodyPr>
          <a:lstStyle/>
          <a:p>
            <a:r>
              <a:rPr lang="en-GB" sz="3200" b="1">
                <a:solidFill>
                  <a:srgbClr val="FF0000"/>
                </a:solidFill>
                <a:latin typeface="+mj-lt"/>
              </a:rPr>
              <a:t>Share</a:t>
            </a:r>
          </a:p>
        </p:txBody>
      </p:sp>
      <p:pic>
        <p:nvPicPr>
          <p:cNvPr id="12" name="Picture 11" descr="A cartoon of a person wearing a yellow jacket&#10;&#10;Description automatically generated">
            <a:extLst>
              <a:ext uri="{FF2B5EF4-FFF2-40B4-BE49-F238E27FC236}">
                <a16:creationId xmlns:a16="http://schemas.microsoft.com/office/drawing/2014/main" id="{91622E62-088D-3D7F-46AA-1AADF1CE1565}"/>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7179542" y="2175435"/>
            <a:ext cx="2657125" cy="3985686"/>
          </a:xfrm>
          <a:prstGeom prst="rect">
            <a:avLst/>
          </a:prstGeom>
        </p:spPr>
      </p:pic>
      <p:pic>
        <p:nvPicPr>
          <p:cNvPr id="14" name="Picture 13">
            <a:extLst>
              <a:ext uri="{FF2B5EF4-FFF2-40B4-BE49-F238E27FC236}">
                <a16:creationId xmlns:a16="http://schemas.microsoft.com/office/drawing/2014/main" id="{725E4EA9-6978-3949-7E0E-6271F2B0996A}"/>
              </a:ext>
            </a:extLst>
          </p:cNvPr>
          <p:cNvPicPr>
            <a:picLocks noGrp="1" noRot="1" noChangeAspect="1" noMove="1" noResize="1" noEditPoints="1" noAdjustHandles="1" noChangeArrowheads="1" noChangeShapeType="1" noCrop="1"/>
          </p:cNvPicPr>
          <p:nvPr/>
        </p:nvPicPr>
        <p:blipFill>
          <a:blip r:embed="rId4" cstate="screen">
            <a:extLst>
              <a:ext uri="{BEBA8EAE-BF5A-486C-A8C5-ECC9F3942E4B}">
                <a14:imgProps xmlns:a14="http://schemas.microsoft.com/office/drawing/2010/main">
                  <a14:imgLayer r:embed="rId5">
                    <a14:imgEffect>
                      <a14:backgroundRemoval t="9976" b="92782" l="7543" r="92336">
                        <a14:foregroundMark x1="22263" y1="55961" x2="22263" y2="55961"/>
                        <a14:foregroundMark x1="17883" y1="57097" x2="17883" y2="57097"/>
                        <a14:foregroundMark x1="13260" y1="57097" x2="13260" y2="57097"/>
                        <a14:foregroundMark x1="24574" y1="56772" x2="24574" y2="56772"/>
                        <a14:foregroundMark x1="31387" y1="56934" x2="31387" y2="56934"/>
                        <a14:foregroundMark x1="32968" y1="56772" x2="32968" y2="56772"/>
                        <a14:foregroundMark x1="26764" y1="56367" x2="26764" y2="56367"/>
                        <a14:foregroundMark x1="26521" y1="57908" x2="26521" y2="57908"/>
                        <a14:foregroundMark x1="28832" y1="57745" x2="28832" y2="57745"/>
                        <a14:foregroundMark x1="10219" y1="56610" x2="10219" y2="56610"/>
                        <a14:foregroundMark x1="7543" y1="56204" x2="7543" y2="56204"/>
                        <a14:foregroundMark x1="8151" y1="57502" x2="8151" y2="57502"/>
                        <a14:foregroundMark x1="11557" y1="61719" x2="11557" y2="61719"/>
                        <a14:foregroundMark x1="11557" y1="65937" x2="11557" y2="65937"/>
                        <a14:foregroundMark x1="12530" y1="71938" x2="12530" y2="71938"/>
                        <a14:foregroundMark x1="12774" y1="76723" x2="12774" y2="76723"/>
                        <a14:foregroundMark x1="12165" y1="80697" x2="12165" y2="80697"/>
                        <a14:foregroundMark x1="12774" y1="84590" x2="12774" y2="84590"/>
                        <a14:foregroundMark x1="12530" y1="86861" x2="12530" y2="86861"/>
                        <a14:foregroundMark x1="13017" y1="88970" x2="13260" y2="89376"/>
                        <a14:foregroundMark x1="12774" y1="91241" x2="12774" y2="91241"/>
                        <a14:foregroundMark x1="12774" y1="90754" x2="12774" y2="90754"/>
                        <a14:foregroundMark x1="12165" y1="87997" x2="12165" y2="87997"/>
                        <a14:foregroundMark x1="12530" y1="87591" x2="12530" y2="87591"/>
                        <a14:foregroundMark x1="13017" y1="87997" x2="13017" y2="87997"/>
                        <a14:foregroundMark x1="12165" y1="85888" x2="12165" y2="85888"/>
                        <a14:foregroundMark x1="12165" y1="85888" x2="12165" y2="85888"/>
                        <a14:foregroundMark x1="12409" y1="84915" x2="12409" y2="84915"/>
                        <a14:foregroundMark x1="12530" y1="84347" x2="12530" y2="84347"/>
                        <a14:foregroundMark x1="12530" y1="83212" x2="12530" y2="83212"/>
                        <a14:foregroundMark x1="12165" y1="83049" x2="12165" y2="83049"/>
                        <a14:foregroundMark x1="12165" y1="82644" x2="12165" y2="82644"/>
                        <a14:foregroundMark x1="12409" y1="81265" x2="12409" y2="81265"/>
                        <a14:foregroundMark x1="12530" y1="80373" x2="12530" y2="80373"/>
                        <a14:foregroundMark x1="12774" y1="79400" x2="12774" y2="79400"/>
                        <a14:foregroundMark x1="12774" y1="78183" x2="12774" y2="78183"/>
                        <a14:foregroundMark x1="12774" y1="77048" x2="12774" y2="76561"/>
                        <a14:foregroundMark x1="12774" y1="74615" x2="12774" y2="74615"/>
                        <a14:foregroundMark x1="12774" y1="73479" x2="12774" y2="73479"/>
                        <a14:foregroundMark x1="12774" y1="71857" x2="12774" y2="71857"/>
                        <a14:foregroundMark x1="12774" y1="70965" x2="11922" y2="59205"/>
                        <a14:foregroundMark x1="87470" y1="91646" x2="88200" y2="58719"/>
                        <a14:foregroundMark x1="84672" y1="57908" x2="84672" y2="57908"/>
                        <a14:foregroundMark x1="63625" y1="56042" x2="87226" y2="57502"/>
                        <a14:foregroundMark x1="87226" y1="57502" x2="92457" y2="57178"/>
                        <a14:foregroundMark x1="29440" y1="92214" x2="29440" y2="92214"/>
                        <a14:foregroundMark x1="35523" y1="92457" x2="35523" y2="92457"/>
                        <a14:foregroundMark x1="32847" y1="92782" x2="32847" y2="92782"/>
                        <a14:foregroundMark x1="65450" y1="92214" x2="65450" y2="92214"/>
                        <a14:foregroundMark x1="68856" y1="92457" x2="68856" y2="92457"/>
                      </a14:backgroundRemoval>
                    </a14:imgEffect>
                  </a14:imgLayer>
                </a14:imgProps>
              </a:ext>
              <a:ext uri="{28A0092B-C50C-407E-A947-70E740481C1C}">
                <a14:useLocalDpi xmlns:a14="http://schemas.microsoft.com/office/drawing/2010/main"/>
              </a:ext>
            </a:extLst>
          </a:blip>
          <a:stretch>
            <a:fillRect/>
          </a:stretch>
        </p:blipFill>
        <p:spPr>
          <a:xfrm>
            <a:off x="2941565" y="2431045"/>
            <a:ext cx="2464741" cy="3697111"/>
          </a:xfrm>
          <a:prstGeom prst="rect">
            <a:avLst/>
          </a:prstGeom>
        </p:spPr>
      </p:pic>
      <p:pic>
        <p:nvPicPr>
          <p:cNvPr id="18" name="Picture 17">
            <a:extLst>
              <a:ext uri="{FF2B5EF4-FFF2-40B4-BE49-F238E27FC236}">
                <a16:creationId xmlns:a16="http://schemas.microsoft.com/office/drawing/2014/main" id="{8E86C56F-648E-E457-2CFF-6A0ED6CB82C3}"/>
              </a:ext>
            </a:extLst>
          </p:cNvPr>
          <p:cNvPicPr>
            <a:picLocks noGrp="1" noRot="1" noChangeAspect="1" noMove="1" noResize="1" noEditPoints="1" noAdjustHandles="1" noChangeArrowheads="1" noChangeShapeType="1" noCrop="1"/>
          </p:cNvPicPr>
          <p:nvPr/>
        </p:nvPicPr>
        <p:blipFill>
          <a:blip r:embed="rId6" cstate="screen">
            <a:extLst>
              <a:ext uri="{BEBA8EAE-BF5A-486C-A8C5-ECC9F3942E4B}">
                <a14:imgProps xmlns:a14="http://schemas.microsoft.com/office/drawing/2010/main">
                  <a14:imgLayer r:embed="rId7">
                    <a14:imgEffect>
                      <a14:backgroundRemoval t="9976" b="92457" l="9976" r="89903">
                        <a14:foregroundMark x1="23114" y1="87348" x2="27737" y2="89538"/>
                        <a14:foregroundMark x1="22141" y1="91079" x2="27737" y2="90187"/>
                        <a14:foregroundMark x1="64112" y1="90430" x2="70681" y2="89781"/>
                        <a14:foregroundMark x1="76034" y1="87105" x2="72384" y2="92457"/>
                        <a14:foregroundMark x1="64355" y1="92457" x2="71776" y2="91971"/>
                        <a14:foregroundMark x1="21776" y1="80454" x2="23236" y2="65856"/>
                        <a14:foregroundMark x1="23236" y1="65856" x2="24453" y2="63990"/>
                        <a14:foregroundMark x1="22749" y1="64882" x2="21046" y2="84428"/>
                        <a14:foregroundMark x1="21776" y1="71533" x2="20073" y2="84185"/>
                        <a14:foregroundMark x1="73723" y1="65775" x2="76399" y2="73560"/>
                        <a14:foregroundMark x1="75426" y1="66423" x2="77981" y2="82076"/>
                        <a14:foregroundMark x1="77981" y1="82076" x2="74696" y2="88646"/>
                        <a14:foregroundMark x1="77372" y1="79319" x2="77494" y2="66991"/>
                        <a14:foregroundMark x1="77494" y1="66991" x2="76034" y2="63341"/>
                        <a14:foregroundMark x1="79075" y1="81103" x2="78345" y2="69343"/>
                        <a14:foregroundMark x1="78345" y1="69343" x2="78345" y2="69343"/>
                      </a14:backgroundRemoval>
                    </a14:imgEffect>
                  </a14:imgLayer>
                </a14:imgProps>
              </a:ext>
              <a:ext uri="{28A0092B-C50C-407E-A947-70E740481C1C}">
                <a14:useLocalDpi xmlns:a14="http://schemas.microsoft.com/office/drawing/2010/main"/>
              </a:ext>
            </a:extLst>
          </a:blip>
          <a:stretch>
            <a:fillRect/>
          </a:stretch>
        </p:blipFill>
        <p:spPr>
          <a:xfrm>
            <a:off x="5405973" y="2431045"/>
            <a:ext cx="2536958" cy="3805438"/>
          </a:xfrm>
          <a:prstGeom prst="rect">
            <a:avLst/>
          </a:prstGeom>
        </p:spPr>
      </p:pic>
      <p:pic>
        <p:nvPicPr>
          <p:cNvPr id="22" name="Picture 21">
            <a:extLst>
              <a:ext uri="{FF2B5EF4-FFF2-40B4-BE49-F238E27FC236}">
                <a16:creationId xmlns:a16="http://schemas.microsoft.com/office/drawing/2014/main" id="{B44CEB90-9E72-7BE4-21AD-D9D9EB668939}"/>
              </a:ext>
            </a:extLst>
          </p:cNvPr>
          <p:cNvPicPr>
            <a:picLocks noGrp="1" noRot="1" noChangeAspect="1" noMove="1" noResize="1" noEditPoints="1" noAdjustHandles="1" noChangeArrowheads="1" noChangeShapeType="1" noCrop="1"/>
          </p:cNvPicPr>
          <p:nvPr/>
        </p:nvPicPr>
        <p:blipFill>
          <a:blip r:embed="rId8" cstate="screen">
            <a:extLst>
              <a:ext uri="{BEBA8EAE-BF5A-486C-A8C5-ECC9F3942E4B}">
                <a14:imgProps xmlns:a14="http://schemas.microsoft.com/office/drawing/2010/main">
                  <a14:imgLayer r:embed="rId9">
                    <a14:imgEffect>
                      <a14:backgroundRemoval t="9976" b="91809" l="9976" r="89903">
                        <a14:foregroundMark x1="29684" y1="52311" x2="29075" y2="55880"/>
                        <a14:foregroundMark x1="67640" y1="51338" x2="70438" y2="55880"/>
                        <a14:foregroundMark x1="25061" y1="91403" x2="25669" y2="91565"/>
                        <a14:foregroundMark x1="55718" y1="90105" x2="55961" y2="90105"/>
                        <a14:foregroundMark x1="56934" y1="91809" x2="56934" y2="91809"/>
                        <a14:foregroundMark x1="56934" y1="89943" x2="54745" y2="91160"/>
                        <a14:foregroundMark x1="56326" y1="28792" x2="60097" y2="31225"/>
                      </a14:backgroundRemoval>
                    </a14:imgEffect>
                  </a14:imgLayer>
                </a14:imgProps>
              </a:ext>
              <a:ext uri="{28A0092B-C50C-407E-A947-70E740481C1C}">
                <a14:useLocalDpi xmlns:a14="http://schemas.microsoft.com/office/drawing/2010/main"/>
              </a:ext>
            </a:extLst>
          </a:blip>
          <a:stretch>
            <a:fillRect/>
          </a:stretch>
        </p:blipFill>
        <p:spPr>
          <a:xfrm>
            <a:off x="9050687" y="2213471"/>
            <a:ext cx="2657124" cy="3985686"/>
          </a:xfrm>
          <a:prstGeom prst="rect">
            <a:avLst/>
          </a:prstGeom>
        </p:spPr>
      </p:pic>
      <p:sp>
        <p:nvSpPr>
          <p:cNvPr id="25" name="Rectangle 24">
            <a:extLst>
              <a:ext uri="{FF2B5EF4-FFF2-40B4-BE49-F238E27FC236}">
                <a16:creationId xmlns:a16="http://schemas.microsoft.com/office/drawing/2014/main" id="{747FC3C3-DF20-BBF2-30FF-087E674875D9}"/>
              </a:ext>
            </a:extLst>
          </p:cNvPr>
          <p:cNvSpPr>
            <a:spLocks noGrp="1" noRot="1" noMove="1" noResize="1" noEditPoints="1" noAdjustHandles="1" noChangeArrowheads="1" noChangeShapeType="1"/>
          </p:cNvSpPr>
          <p:nvPr/>
        </p:nvSpPr>
        <p:spPr>
          <a:xfrm>
            <a:off x="6400800" y="3890682"/>
            <a:ext cx="171426" cy="83671"/>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A896895-ACC8-1458-6E8C-3BB53E74E93B}"/>
              </a:ext>
            </a:extLst>
          </p:cNvPr>
          <p:cNvSpPr>
            <a:spLocks noGrp="1" noRot="1" noMove="1" noResize="1" noEditPoints="1" noAdjustHandles="1" noChangeArrowheads="1" noChangeShapeType="1"/>
          </p:cNvSpPr>
          <p:nvPr/>
        </p:nvSpPr>
        <p:spPr>
          <a:xfrm>
            <a:off x="10464788" y="3345329"/>
            <a:ext cx="274929" cy="156883"/>
          </a:xfrm>
          <a:prstGeom prst="rect">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045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2F65CA-E26B-BB1B-2D3A-2165AA6E4D6A}"/>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a:ext>
            </a:extLst>
          </a:blip>
          <a:srcRect t="7497" r="5441" b="16619"/>
          <a:stretch/>
        </p:blipFill>
        <p:spPr>
          <a:xfrm>
            <a:off x="1439910" y="2248947"/>
            <a:ext cx="3553330" cy="2791619"/>
          </a:xfrm>
          <a:prstGeom prst="rect">
            <a:avLst/>
          </a:prstGeom>
        </p:spPr>
      </p:pic>
      <p:sp>
        <p:nvSpPr>
          <p:cNvPr id="2" name="Title 1">
            <a:extLst>
              <a:ext uri="{FF2B5EF4-FFF2-40B4-BE49-F238E27FC236}">
                <a16:creationId xmlns:a16="http://schemas.microsoft.com/office/drawing/2014/main" id="{DEAFB779-0AFF-1453-94C3-4FDA974413CB}"/>
              </a:ext>
            </a:extLst>
          </p:cNvPr>
          <p:cNvSpPr>
            <a:spLocks noGrp="1" noRot="1" noMove="1" noResize="1" noEditPoints="1" noAdjustHandles="1" noChangeArrowheads="1" noChangeShapeType="1"/>
          </p:cNvSpPr>
          <p:nvPr>
            <p:ph type="title"/>
          </p:nvPr>
        </p:nvSpPr>
        <p:spPr/>
        <p:txBody>
          <a:bodyPr/>
          <a:lstStyle/>
          <a:p>
            <a:r>
              <a:rPr lang="en-GB" b="1"/>
              <a:t>What rules should you follow?</a:t>
            </a:r>
          </a:p>
        </p:txBody>
      </p:sp>
      <p:sp>
        <p:nvSpPr>
          <p:cNvPr id="4" name="Content Placeholder 3">
            <a:extLst>
              <a:ext uri="{FF2B5EF4-FFF2-40B4-BE49-F238E27FC236}">
                <a16:creationId xmlns:a16="http://schemas.microsoft.com/office/drawing/2014/main" id="{32643B4B-A391-5CE3-E0E0-646D2DB1F768}"/>
              </a:ext>
            </a:extLst>
          </p:cNvPr>
          <p:cNvSpPr>
            <a:spLocks noGrp="1" noRot="1" noMove="1" noResize="1" noEditPoints="1" noAdjustHandles="1" noChangeArrowheads="1" noChangeShapeType="1"/>
          </p:cNvSpPr>
          <p:nvPr>
            <p:ph sz="half" idx="2"/>
          </p:nvPr>
        </p:nvSpPr>
        <p:spPr/>
        <p:txBody>
          <a:bodyPr vert="horz" lIns="91440" tIns="45720" rIns="91440" bIns="45720" rtlCol="0" anchor="t">
            <a:normAutofit/>
          </a:bodyPr>
          <a:lstStyle/>
          <a:p>
            <a:r>
              <a:rPr lang="en-GB"/>
              <a:t>Discuss what rules you think you are expected to follow in your life.</a:t>
            </a:r>
          </a:p>
          <a:p>
            <a:endParaRPr lang="en-GB"/>
          </a:p>
          <a:p>
            <a:r>
              <a:rPr lang="en-GB">
                <a:latin typeface="Arial"/>
                <a:cs typeface="Arial"/>
              </a:rPr>
              <a:t>Write down your answer.</a:t>
            </a:r>
            <a:endParaRPr lang="en-GB"/>
          </a:p>
        </p:txBody>
      </p:sp>
    </p:spTree>
    <p:extLst>
      <p:ext uri="{BB962C8B-B14F-4D97-AF65-F5344CB8AC3E}">
        <p14:creationId xmlns:p14="http://schemas.microsoft.com/office/powerpoint/2010/main" val="4068882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red and grey chat bubbles&#10;&#10;Description automatically generated">
            <a:extLst>
              <a:ext uri="{FF2B5EF4-FFF2-40B4-BE49-F238E27FC236}">
                <a16:creationId xmlns:a16="http://schemas.microsoft.com/office/drawing/2014/main" id="{B471F369-6B05-1BFC-8343-BC25DDAD0AB9}"/>
              </a:ext>
            </a:extLst>
          </p:cNvPr>
          <p:cNvPicPr>
            <a:picLocks noGrp="1" noRot="1" noChangeAspect="1" noMove="1" noResize="1" noEditPoints="1" noAdjustHandles="1" noChangeArrowheads="1" noChangeShapeType="1" noCrop="1"/>
          </p:cNvPicPr>
          <p:nvPr>
            <p:ph sz="half" idx="2"/>
          </p:nvPr>
        </p:nvPicPr>
        <p:blipFill>
          <a:blip r:embed="rId3">
            <a:extLst>
              <a:ext uri="{28A0092B-C50C-407E-A947-70E740481C1C}">
                <a14:useLocalDpi xmlns:a14="http://schemas.microsoft.com/office/drawing/2010/main"/>
              </a:ext>
            </a:extLst>
          </a:blip>
          <a:stretch>
            <a:fillRect/>
          </a:stretch>
        </p:blipFill>
        <p:spPr>
          <a:xfrm>
            <a:off x="2690915" y="2476524"/>
            <a:ext cx="2949624" cy="2168842"/>
          </a:xfrm>
        </p:spPr>
      </p:pic>
      <p:sp>
        <p:nvSpPr>
          <p:cNvPr id="2" name="Title 1">
            <a:extLst>
              <a:ext uri="{FF2B5EF4-FFF2-40B4-BE49-F238E27FC236}">
                <a16:creationId xmlns:a16="http://schemas.microsoft.com/office/drawing/2014/main" id="{EDE56D52-2166-A7E6-E0D1-E93BA5E2D3BF}"/>
              </a:ext>
            </a:extLst>
          </p:cNvPr>
          <p:cNvSpPr>
            <a:spLocks noGrp="1" noRot="1" noMove="1" noResize="1" noEditPoints="1" noAdjustHandles="1" noChangeArrowheads="1" noChangeShapeType="1"/>
          </p:cNvSpPr>
          <p:nvPr>
            <p:ph type="title"/>
          </p:nvPr>
        </p:nvSpPr>
        <p:spPr/>
        <p:txBody>
          <a:bodyPr/>
          <a:lstStyle/>
          <a:p>
            <a:r>
              <a:rPr lang="en-GB" b="1"/>
              <a:t>How can the rules of war be shared?</a:t>
            </a:r>
          </a:p>
        </p:txBody>
      </p:sp>
      <p:sp>
        <p:nvSpPr>
          <p:cNvPr id="5" name="TextBox 4">
            <a:extLst>
              <a:ext uri="{FF2B5EF4-FFF2-40B4-BE49-F238E27FC236}">
                <a16:creationId xmlns:a16="http://schemas.microsoft.com/office/drawing/2014/main" id="{A47AAAC1-1A4A-1B22-AF6A-58C2CB94735A}"/>
              </a:ext>
            </a:extLst>
          </p:cNvPr>
          <p:cNvSpPr txBox="1">
            <a:spLocks noGrp="1" noRot="1" noMove="1" noResize="1" noEditPoints="1" noAdjustHandles="1" noChangeArrowheads="1" noChangeShapeType="1"/>
          </p:cNvSpPr>
          <p:nvPr/>
        </p:nvSpPr>
        <p:spPr>
          <a:xfrm rot="16200000">
            <a:off x="10765719" y="735518"/>
            <a:ext cx="1748582" cy="584775"/>
          </a:xfrm>
          <a:prstGeom prst="rect">
            <a:avLst/>
          </a:prstGeom>
          <a:noFill/>
        </p:spPr>
        <p:txBody>
          <a:bodyPr wrap="square" rtlCol="0">
            <a:spAutoFit/>
          </a:bodyPr>
          <a:lstStyle/>
          <a:p>
            <a:r>
              <a:rPr lang="en-GB" sz="3200" b="1">
                <a:solidFill>
                  <a:srgbClr val="FF0000"/>
                </a:solidFill>
                <a:latin typeface="+mj-lt"/>
              </a:rPr>
              <a:t>Share</a:t>
            </a:r>
          </a:p>
        </p:txBody>
      </p:sp>
      <p:pic>
        <p:nvPicPr>
          <p:cNvPr id="11" name="Picture 10">
            <a:extLst>
              <a:ext uri="{FF2B5EF4-FFF2-40B4-BE49-F238E27FC236}">
                <a16:creationId xmlns:a16="http://schemas.microsoft.com/office/drawing/2014/main" id="{39E546F9-2EC6-714C-8D86-63D1620F283E}"/>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rot="20800541">
            <a:off x="905184" y="2863514"/>
            <a:ext cx="1583330" cy="2964531"/>
          </a:xfrm>
          <a:prstGeom prst="rect">
            <a:avLst/>
          </a:prstGeom>
        </p:spPr>
      </p:pic>
      <p:pic>
        <p:nvPicPr>
          <p:cNvPr id="15" name="Picture 14">
            <a:extLst>
              <a:ext uri="{FF2B5EF4-FFF2-40B4-BE49-F238E27FC236}">
                <a16:creationId xmlns:a16="http://schemas.microsoft.com/office/drawing/2014/main" id="{0D0E009B-C8E1-94B7-D1ED-A6479C1CFA2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a:ext>
            </a:extLst>
          </a:blip>
          <a:stretch>
            <a:fillRect/>
          </a:stretch>
        </p:blipFill>
        <p:spPr>
          <a:xfrm rot="19818571">
            <a:off x="8252992" y="1868908"/>
            <a:ext cx="2297299" cy="2414111"/>
          </a:xfrm>
          <a:prstGeom prst="rect">
            <a:avLst/>
          </a:prstGeom>
        </p:spPr>
      </p:pic>
      <p:pic>
        <p:nvPicPr>
          <p:cNvPr id="17" name="Picture 16">
            <a:extLst>
              <a:ext uri="{FF2B5EF4-FFF2-40B4-BE49-F238E27FC236}">
                <a16:creationId xmlns:a16="http://schemas.microsoft.com/office/drawing/2014/main" id="{95E74A22-2F59-B291-6556-811A376914AC}"/>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tretch>
            <a:fillRect/>
          </a:stretch>
        </p:blipFill>
        <p:spPr>
          <a:xfrm>
            <a:off x="5486548" y="3908895"/>
            <a:ext cx="3207460" cy="1742815"/>
          </a:xfrm>
          <a:prstGeom prst="rect">
            <a:avLst/>
          </a:prstGeom>
        </p:spPr>
      </p:pic>
    </p:spTree>
    <p:extLst>
      <p:ext uri="{BB962C8B-B14F-4D97-AF65-F5344CB8AC3E}">
        <p14:creationId xmlns:p14="http://schemas.microsoft.com/office/powerpoint/2010/main" val="1310128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839B-0BD6-4E04-9ACC-4047E638677C}"/>
              </a:ext>
            </a:extLst>
          </p:cNvPr>
          <p:cNvSpPr>
            <a:spLocks noGrp="1" noRot="1" noMove="1" noResize="1" noEditPoints="1" noAdjustHandles="1" noChangeArrowheads="1" noChangeShapeType="1"/>
          </p:cNvSpPr>
          <p:nvPr>
            <p:ph type="title"/>
          </p:nvPr>
        </p:nvSpPr>
        <p:spPr/>
        <p:txBody>
          <a:bodyPr/>
          <a:lstStyle/>
          <a:p>
            <a:r>
              <a:rPr lang="en-GB" b="1"/>
              <a:t>Class project</a:t>
            </a:r>
          </a:p>
        </p:txBody>
      </p:sp>
      <p:sp>
        <p:nvSpPr>
          <p:cNvPr id="3" name="Content Placeholder 2">
            <a:extLst>
              <a:ext uri="{FF2B5EF4-FFF2-40B4-BE49-F238E27FC236}">
                <a16:creationId xmlns:a16="http://schemas.microsoft.com/office/drawing/2014/main" id="{A2161DEF-4EDA-770F-07E1-81006D951CD5}"/>
              </a:ext>
            </a:extLst>
          </p:cNvPr>
          <p:cNvSpPr>
            <a:spLocks noGrp="1" noRot="1" noMove="1" noResize="1" noEditPoints="1" noAdjustHandles="1" noChangeArrowheads="1" noChangeShapeType="1"/>
          </p:cNvSpPr>
          <p:nvPr>
            <p:ph sz="half" idx="1"/>
          </p:nvPr>
        </p:nvSpPr>
        <p:spPr/>
        <p:txBody>
          <a:bodyPr/>
          <a:lstStyle/>
          <a:p>
            <a:r>
              <a:rPr lang="en-GB"/>
              <a:t>How can you share the rules of war in your school?</a:t>
            </a:r>
          </a:p>
          <a:p>
            <a:endParaRPr lang="en-GB"/>
          </a:p>
          <a:p>
            <a:r>
              <a:rPr lang="en-GB"/>
              <a:t>Choose one of the ideas or come up with your own to spread what you know about the rules of war.</a:t>
            </a:r>
          </a:p>
        </p:txBody>
      </p:sp>
      <p:sp>
        <p:nvSpPr>
          <p:cNvPr id="5" name="Teardrop 4">
            <a:extLst>
              <a:ext uri="{FF2B5EF4-FFF2-40B4-BE49-F238E27FC236}">
                <a16:creationId xmlns:a16="http://schemas.microsoft.com/office/drawing/2014/main" id="{6B0E6B46-DA3E-6C07-BF50-5673FAFDF2E9}"/>
              </a:ext>
            </a:extLst>
          </p:cNvPr>
          <p:cNvSpPr>
            <a:spLocks noGrp="1" noRot="1" noMove="1" noResize="1" noEditPoints="1" noAdjustHandles="1" noChangeArrowheads="1" noChangeShapeType="1"/>
          </p:cNvSpPr>
          <p:nvPr/>
        </p:nvSpPr>
        <p:spPr>
          <a:xfrm rot="441934">
            <a:off x="6412065" y="263091"/>
            <a:ext cx="1966594" cy="1771520"/>
          </a:xfrm>
          <a:prstGeom prst="teardrop">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t>Debate</a:t>
            </a:r>
          </a:p>
        </p:txBody>
      </p:sp>
      <p:sp>
        <p:nvSpPr>
          <p:cNvPr id="6" name="Flowchart: Delay 5">
            <a:extLst>
              <a:ext uri="{FF2B5EF4-FFF2-40B4-BE49-F238E27FC236}">
                <a16:creationId xmlns:a16="http://schemas.microsoft.com/office/drawing/2014/main" id="{FF459D93-D127-E2D9-96FF-AC161FB51BBF}"/>
              </a:ext>
            </a:extLst>
          </p:cNvPr>
          <p:cNvSpPr>
            <a:spLocks noGrp="1" noRot="1" noMove="1" noResize="1" noEditPoints="1" noAdjustHandles="1" noChangeArrowheads="1" noChangeShapeType="1"/>
          </p:cNvSpPr>
          <p:nvPr/>
        </p:nvSpPr>
        <p:spPr>
          <a:xfrm rot="21319590">
            <a:off x="8705214" y="1140623"/>
            <a:ext cx="2311631" cy="1928975"/>
          </a:xfrm>
          <a:prstGeom prst="flowChartDelay">
            <a:avLst/>
          </a:prstGeom>
          <a:solidFill>
            <a:srgbClr val="40A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t>Assembly</a:t>
            </a:r>
          </a:p>
        </p:txBody>
      </p:sp>
      <p:sp>
        <p:nvSpPr>
          <p:cNvPr id="7" name="Oval 6">
            <a:extLst>
              <a:ext uri="{FF2B5EF4-FFF2-40B4-BE49-F238E27FC236}">
                <a16:creationId xmlns:a16="http://schemas.microsoft.com/office/drawing/2014/main" id="{B46F8763-9833-310B-27A2-5E0B1A31DDE9}"/>
              </a:ext>
            </a:extLst>
          </p:cNvPr>
          <p:cNvSpPr>
            <a:spLocks noGrp="1" noRot="1" noMove="1" noResize="1" noEditPoints="1" noAdjustHandles="1" noChangeArrowheads="1" noChangeShapeType="1"/>
          </p:cNvSpPr>
          <p:nvPr/>
        </p:nvSpPr>
        <p:spPr>
          <a:xfrm>
            <a:off x="5665585" y="2107037"/>
            <a:ext cx="2127793" cy="1863470"/>
          </a:xfrm>
          <a:prstGeom prst="ellipse">
            <a:avLst/>
          </a:prstGeom>
          <a:solidFill>
            <a:srgbClr val="F5B63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t>Posters</a:t>
            </a:r>
          </a:p>
        </p:txBody>
      </p:sp>
      <p:sp>
        <p:nvSpPr>
          <p:cNvPr id="8" name="Oval 7">
            <a:extLst>
              <a:ext uri="{FF2B5EF4-FFF2-40B4-BE49-F238E27FC236}">
                <a16:creationId xmlns:a16="http://schemas.microsoft.com/office/drawing/2014/main" id="{8FA1E179-ACFF-BB2B-F8CE-0A64749FA582}"/>
              </a:ext>
            </a:extLst>
          </p:cNvPr>
          <p:cNvSpPr>
            <a:spLocks noGrp="1" noRot="1" noMove="1" noResize="1" noEditPoints="1" noAdjustHandles="1" noChangeArrowheads="1" noChangeShapeType="1"/>
          </p:cNvSpPr>
          <p:nvPr/>
        </p:nvSpPr>
        <p:spPr>
          <a:xfrm rot="630225">
            <a:off x="8961875" y="3331555"/>
            <a:ext cx="2045368" cy="1843598"/>
          </a:xfrm>
          <a:prstGeom prst="ellipse">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t>Videos</a:t>
            </a:r>
          </a:p>
        </p:txBody>
      </p:sp>
      <p:grpSp>
        <p:nvGrpSpPr>
          <p:cNvPr id="10" name="Group 9">
            <a:extLst>
              <a:ext uri="{FF2B5EF4-FFF2-40B4-BE49-F238E27FC236}">
                <a16:creationId xmlns:a16="http://schemas.microsoft.com/office/drawing/2014/main" id="{060E2DE6-C4B6-AAE9-009E-602629D80530}"/>
              </a:ext>
            </a:extLst>
          </p:cNvPr>
          <p:cNvGrpSpPr>
            <a:grpSpLocks noGrp="1" noUngrp="1" noRot="1" noMove="1" noResize="1"/>
          </p:cNvGrpSpPr>
          <p:nvPr/>
        </p:nvGrpSpPr>
        <p:grpSpPr>
          <a:xfrm>
            <a:off x="7159896" y="3736630"/>
            <a:ext cx="2503945" cy="2252542"/>
            <a:chOff x="6155320" y="3936978"/>
            <a:chExt cx="2128640" cy="1899469"/>
          </a:xfrm>
        </p:grpSpPr>
        <p:sp>
          <p:nvSpPr>
            <p:cNvPr id="9" name="Chord 8">
              <a:extLst>
                <a:ext uri="{FF2B5EF4-FFF2-40B4-BE49-F238E27FC236}">
                  <a16:creationId xmlns:a16="http://schemas.microsoft.com/office/drawing/2014/main" id="{E12C5F47-B5CF-28E9-C73B-FB394835DE47}"/>
                </a:ext>
              </a:extLst>
            </p:cNvPr>
            <p:cNvSpPr>
              <a:spLocks noGrp="1" noRot="1" noMove="1" noResize="1" noEditPoints="1" noAdjustHandles="1" noChangeArrowheads="1" noChangeShapeType="1"/>
            </p:cNvSpPr>
            <p:nvPr/>
          </p:nvSpPr>
          <p:spPr>
            <a:xfrm rot="21377021">
              <a:off x="6155320" y="3936978"/>
              <a:ext cx="2128640" cy="1899469"/>
            </a:xfrm>
            <a:prstGeom prst="chord">
              <a:avLst/>
            </a:prstGeom>
            <a:solidFill>
              <a:srgbClr val="ED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b="1"/>
            </a:p>
          </p:txBody>
        </p:sp>
        <p:sp>
          <p:nvSpPr>
            <p:cNvPr id="4" name="TextBox 3">
              <a:extLst>
                <a:ext uri="{FF2B5EF4-FFF2-40B4-BE49-F238E27FC236}">
                  <a16:creationId xmlns:a16="http://schemas.microsoft.com/office/drawing/2014/main" id="{635B195C-19B4-3D93-FF49-FD6AF789A174}"/>
                </a:ext>
              </a:extLst>
            </p:cNvPr>
            <p:cNvSpPr txBox="1">
              <a:spLocks noGrp="1" noRot="1" noMove="1" noResize="1" noEditPoints="1" noAdjustHandles="1" noChangeArrowheads="1" noChangeShapeType="1"/>
            </p:cNvSpPr>
            <p:nvPr/>
          </p:nvSpPr>
          <p:spPr>
            <a:xfrm>
              <a:off x="6527224" y="4749393"/>
              <a:ext cx="1193534" cy="800219"/>
            </a:xfrm>
            <a:prstGeom prst="rect">
              <a:avLst/>
            </a:prstGeom>
            <a:noFill/>
          </p:spPr>
          <p:txBody>
            <a:bodyPr wrap="square" rtlCol="0">
              <a:spAutoFit/>
            </a:bodyPr>
            <a:lstStyle/>
            <a:p>
              <a:r>
                <a:rPr lang="en-GB" sz="2800" b="1">
                  <a:solidFill>
                    <a:schemeClr val="bg1"/>
                  </a:solidFill>
                </a:rPr>
                <a:t>Quiz</a:t>
              </a:r>
            </a:p>
            <a:p>
              <a:endParaRPr lang="en-GB"/>
            </a:p>
          </p:txBody>
        </p:sp>
      </p:grpSp>
    </p:spTree>
    <p:extLst>
      <p:ext uri="{BB962C8B-B14F-4D97-AF65-F5344CB8AC3E}">
        <p14:creationId xmlns:p14="http://schemas.microsoft.com/office/powerpoint/2010/main" val="240167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02C464-8DFD-F654-7147-47F0101428BC}"/>
              </a:ext>
            </a:extLst>
          </p:cNvPr>
          <p:cNvSpPr>
            <a:spLocks noGrp="1" noRot="1" noMove="1" noResize="1" noEditPoints="1" noAdjustHandles="1" noChangeArrowheads="1" noChangeShapeType="1"/>
          </p:cNvSpPr>
          <p:nvPr>
            <p:ph sz="half" idx="2"/>
          </p:nvPr>
        </p:nvSpPr>
        <p:spPr>
          <a:xfrm>
            <a:off x="6645117" y="1097187"/>
            <a:ext cx="4513034" cy="5079776"/>
          </a:xfrm>
        </p:spPr>
        <p:txBody>
          <a:bodyPr/>
          <a:lstStyle/>
          <a:p>
            <a:r>
              <a:rPr lang="en-GB"/>
              <a:t>Think about the rules you must follow in your life.</a:t>
            </a:r>
          </a:p>
          <a:p>
            <a:r>
              <a:rPr lang="en-GB"/>
              <a:t>Copy the circles and fill in your ideas.</a:t>
            </a:r>
          </a:p>
        </p:txBody>
      </p:sp>
      <p:sp>
        <p:nvSpPr>
          <p:cNvPr id="8" name="Oval 7">
            <a:extLst>
              <a:ext uri="{FF2B5EF4-FFF2-40B4-BE49-F238E27FC236}">
                <a16:creationId xmlns:a16="http://schemas.microsoft.com/office/drawing/2014/main" id="{DEEAB8BB-AAF7-3522-59FF-FD34F556178C}"/>
              </a:ext>
            </a:extLst>
          </p:cNvPr>
          <p:cNvSpPr>
            <a:spLocks noGrp="1" noRot="1" noMove="1" noResize="1" noEditPoints="1" noAdjustHandles="1" noChangeArrowheads="1" noChangeShapeType="1"/>
          </p:cNvSpPr>
          <p:nvPr/>
        </p:nvSpPr>
        <p:spPr>
          <a:xfrm>
            <a:off x="574431" y="457200"/>
            <a:ext cx="5439507" cy="5540768"/>
          </a:xfrm>
          <a:prstGeom prst="ellipse">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7641025-1F61-21E2-2B9F-65D26A236091}"/>
              </a:ext>
            </a:extLst>
          </p:cNvPr>
          <p:cNvSpPr>
            <a:spLocks noGrp="1" noRot="1" noMove="1" noResize="1" noEditPoints="1" noAdjustHandles="1" noChangeArrowheads="1" noChangeShapeType="1"/>
          </p:cNvSpPr>
          <p:nvPr/>
        </p:nvSpPr>
        <p:spPr>
          <a:xfrm>
            <a:off x="1222625" y="1097187"/>
            <a:ext cx="4107400" cy="4327576"/>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6C89E1A-B8F2-ACDB-6607-21A765425FD8}"/>
              </a:ext>
            </a:extLst>
          </p:cNvPr>
          <p:cNvSpPr>
            <a:spLocks noGrp="1" noRot="1" noMove="1" noResize="1" noEditPoints="1" noAdjustHandles="1" noChangeArrowheads="1" noChangeShapeType="1"/>
          </p:cNvSpPr>
          <p:nvPr/>
        </p:nvSpPr>
        <p:spPr>
          <a:xfrm>
            <a:off x="1867630" y="1828800"/>
            <a:ext cx="2817390" cy="2864350"/>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F2471E7-76C2-356A-131E-C4FC61BD319C}"/>
              </a:ext>
            </a:extLst>
          </p:cNvPr>
          <p:cNvSpPr>
            <a:spLocks noGrp="1" noRot="1" noMove="1" noResize="1" noEditPoints="1" noAdjustHandles="1" noChangeArrowheads="1" noChangeShapeType="1"/>
          </p:cNvSpPr>
          <p:nvPr/>
        </p:nvSpPr>
        <p:spPr>
          <a:xfrm>
            <a:off x="2608505" y="2572409"/>
            <a:ext cx="1335640" cy="1377132"/>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90A639F-D955-3EF5-0715-81B735FC3C13}"/>
              </a:ext>
            </a:extLst>
          </p:cNvPr>
          <p:cNvSpPr>
            <a:spLocks noGrp="1" noRot="1" noMove="1" noResize="1" noEditPoints="1" noAdjustHandles="1" noChangeArrowheads="1" noChangeShapeType="1"/>
          </p:cNvSpPr>
          <p:nvPr/>
        </p:nvSpPr>
        <p:spPr>
          <a:xfrm>
            <a:off x="2826589" y="3042451"/>
            <a:ext cx="899469" cy="386549"/>
          </a:xfrm>
          <a:prstGeom prst="rect">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Home</a:t>
            </a:r>
          </a:p>
        </p:txBody>
      </p:sp>
      <p:sp>
        <p:nvSpPr>
          <p:cNvPr id="11" name="Rectangle 10">
            <a:extLst>
              <a:ext uri="{FF2B5EF4-FFF2-40B4-BE49-F238E27FC236}">
                <a16:creationId xmlns:a16="http://schemas.microsoft.com/office/drawing/2014/main" id="{308D40A5-162E-207E-4118-D1623E11177E}"/>
              </a:ext>
            </a:extLst>
          </p:cNvPr>
          <p:cNvSpPr>
            <a:spLocks noGrp="1" noRot="1" noMove="1" noResize="1" noEditPoints="1" noAdjustHandles="1" noChangeArrowheads="1" noChangeShapeType="1"/>
          </p:cNvSpPr>
          <p:nvPr/>
        </p:nvSpPr>
        <p:spPr>
          <a:xfrm>
            <a:off x="2768347" y="2051868"/>
            <a:ext cx="957711" cy="386549"/>
          </a:xfrm>
          <a:prstGeom prst="rect">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School</a:t>
            </a:r>
          </a:p>
        </p:txBody>
      </p:sp>
      <p:sp>
        <p:nvSpPr>
          <p:cNvPr id="12" name="Rectangle 11">
            <a:extLst>
              <a:ext uri="{FF2B5EF4-FFF2-40B4-BE49-F238E27FC236}">
                <a16:creationId xmlns:a16="http://schemas.microsoft.com/office/drawing/2014/main" id="{7D83C3DA-C8CA-F90D-F843-DA53FDBA6B6D}"/>
              </a:ext>
            </a:extLst>
          </p:cNvPr>
          <p:cNvSpPr>
            <a:spLocks noGrp="1" noRot="1" noMove="1" noResize="1" noEditPoints="1" noAdjustHandles="1" noChangeArrowheads="1" noChangeShapeType="1"/>
          </p:cNvSpPr>
          <p:nvPr/>
        </p:nvSpPr>
        <p:spPr>
          <a:xfrm>
            <a:off x="2295890" y="1221432"/>
            <a:ext cx="1996588" cy="574750"/>
          </a:xfrm>
          <a:prstGeom prst="rect">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cs typeface="Arial"/>
              </a:rPr>
              <a:t>Local and UK laws</a:t>
            </a:r>
          </a:p>
        </p:txBody>
      </p:sp>
      <p:sp>
        <p:nvSpPr>
          <p:cNvPr id="13" name="Rectangle 12">
            <a:extLst>
              <a:ext uri="{FF2B5EF4-FFF2-40B4-BE49-F238E27FC236}">
                <a16:creationId xmlns:a16="http://schemas.microsoft.com/office/drawing/2014/main" id="{3B99A160-79D3-1BC1-2267-89D77F2B698B}"/>
              </a:ext>
            </a:extLst>
          </p:cNvPr>
          <p:cNvSpPr>
            <a:spLocks noGrp="1" noRot="1" noMove="1" noResize="1" noEditPoints="1" noAdjustHandles="1" noChangeArrowheads="1" noChangeShapeType="1"/>
          </p:cNvSpPr>
          <p:nvPr/>
        </p:nvSpPr>
        <p:spPr>
          <a:xfrm>
            <a:off x="2179283" y="668892"/>
            <a:ext cx="2194072" cy="386549"/>
          </a:xfrm>
          <a:prstGeom prst="rect">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International law</a:t>
            </a:r>
          </a:p>
        </p:txBody>
      </p:sp>
      <p:sp>
        <p:nvSpPr>
          <p:cNvPr id="20" name="TextBox 19">
            <a:extLst>
              <a:ext uri="{FF2B5EF4-FFF2-40B4-BE49-F238E27FC236}">
                <a16:creationId xmlns:a16="http://schemas.microsoft.com/office/drawing/2014/main" id="{88EBCB41-E30E-6F88-9BC1-C596B8557112}"/>
              </a:ext>
            </a:extLst>
          </p:cNvPr>
          <p:cNvSpPr txBox="1">
            <a:spLocks noGrp="1" noRot="1" noMove="1" noResize="1" noEditPoints="1" noAdjustHandles="1" noChangeArrowheads="1" noChangeShapeType="1"/>
          </p:cNvSpPr>
          <p:nvPr/>
        </p:nvSpPr>
        <p:spPr>
          <a:xfrm rot="16200000">
            <a:off x="10529885" y="500931"/>
            <a:ext cx="2194072" cy="461665"/>
          </a:xfrm>
          <a:prstGeom prst="rect">
            <a:avLst/>
          </a:prstGeom>
          <a:noFill/>
        </p:spPr>
        <p:txBody>
          <a:bodyPr wrap="square" rtlCol="0">
            <a:spAutoFit/>
          </a:bodyPr>
          <a:lstStyle/>
          <a:p>
            <a:r>
              <a:rPr lang="en-GB" sz="2400" b="1">
                <a:solidFill>
                  <a:srgbClr val="EE2A24"/>
                </a:solidFill>
              </a:rPr>
              <a:t>Starter</a:t>
            </a:r>
          </a:p>
        </p:txBody>
      </p:sp>
      <p:sp>
        <p:nvSpPr>
          <p:cNvPr id="16" name="Teardrop 15">
            <a:extLst>
              <a:ext uri="{FF2B5EF4-FFF2-40B4-BE49-F238E27FC236}">
                <a16:creationId xmlns:a16="http://schemas.microsoft.com/office/drawing/2014/main" id="{E0A3D733-06DD-2295-1490-12F12CC79FED}"/>
              </a:ext>
            </a:extLst>
          </p:cNvPr>
          <p:cNvSpPr>
            <a:spLocks noGrp="1" noRot="1" noMove="1" noResize="1" noEditPoints="1" noAdjustHandles="1" noChangeArrowheads="1" noChangeShapeType="1"/>
          </p:cNvSpPr>
          <p:nvPr/>
        </p:nvSpPr>
        <p:spPr>
          <a:xfrm>
            <a:off x="7755838" y="3113289"/>
            <a:ext cx="2622209" cy="2718362"/>
          </a:xfrm>
          <a:prstGeom prst="teardrop">
            <a:avLst/>
          </a:prstGeom>
          <a:solidFill>
            <a:srgbClr val="BAD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Why are rules needed?</a:t>
            </a:r>
          </a:p>
        </p:txBody>
      </p:sp>
    </p:spTree>
    <p:extLst>
      <p:ext uri="{BB962C8B-B14F-4D97-AF65-F5344CB8AC3E}">
        <p14:creationId xmlns:p14="http://schemas.microsoft.com/office/powerpoint/2010/main" val="253677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B7F677D-7FA0-4549-BBCF-BBF35C03AA27}"/>
              </a:ext>
            </a:extLst>
          </p:cNvPr>
          <p:cNvSpPr>
            <a:spLocks noGrp="1" noRot="1" noMove="1" noResize="1" noEditPoints="1" noAdjustHandles="1" noChangeArrowheads="1" noChangeShapeType="1"/>
          </p:cNvSpPr>
          <p:nvPr/>
        </p:nvSpPr>
        <p:spPr>
          <a:xfrm>
            <a:off x="834430" y="2495341"/>
            <a:ext cx="2952361" cy="1581794"/>
          </a:xfrm>
          <a:prstGeom prst="rect">
            <a:avLst/>
          </a:prstGeom>
          <a:solidFill>
            <a:srgbClr val="F5B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FE3E15A-19BA-591C-805E-CE054E961EFD}"/>
              </a:ext>
            </a:extLst>
          </p:cNvPr>
          <p:cNvSpPr>
            <a:spLocks noGrp="1" noRot="1" noMove="1" noResize="1" noEditPoints="1" noAdjustHandles="1" noChangeArrowheads="1" noChangeShapeType="1"/>
          </p:cNvSpPr>
          <p:nvPr/>
        </p:nvSpPr>
        <p:spPr>
          <a:xfrm>
            <a:off x="7777537" y="2458939"/>
            <a:ext cx="2952361" cy="1581794"/>
          </a:xfrm>
          <a:prstGeom prst="rect">
            <a:avLst/>
          </a:prstGeom>
          <a:solidFill>
            <a:srgbClr val="F5B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737FD8-C093-88F4-B964-889C18A46837}"/>
              </a:ext>
            </a:extLst>
          </p:cNvPr>
          <p:cNvSpPr txBox="1">
            <a:spLocks noGrp="1" noRot="1" noMove="1" noResize="1" noEditPoints="1" noAdjustHandles="1" noChangeArrowheads="1" noChangeShapeType="1"/>
          </p:cNvSpPr>
          <p:nvPr/>
        </p:nvSpPr>
        <p:spPr>
          <a:xfrm>
            <a:off x="729501" y="2507475"/>
            <a:ext cx="3162217" cy="1569660"/>
          </a:xfrm>
          <a:prstGeom prst="rect">
            <a:avLst/>
          </a:prstGeom>
          <a:noFill/>
        </p:spPr>
        <p:txBody>
          <a:bodyPr wrap="square" rtlCol="0">
            <a:spAutoFit/>
          </a:bodyPr>
          <a:lstStyle/>
          <a:p>
            <a:pPr algn="ctr"/>
            <a:r>
              <a:rPr lang="en-GB" sz="3200"/>
              <a:t>These pictures each show a rule of war.</a:t>
            </a:r>
          </a:p>
        </p:txBody>
      </p:sp>
      <p:pic>
        <p:nvPicPr>
          <p:cNvPr id="2" name="Picture 1" descr="ROW film image 1.jpg">
            <a:extLst>
              <a:ext uri="{FF2B5EF4-FFF2-40B4-BE49-F238E27FC236}">
                <a16:creationId xmlns:a16="http://schemas.microsoft.com/office/drawing/2014/main" id="{2C485C1A-C1AE-BEBD-21AC-9DFBA1B7F483}"/>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820474" y="712550"/>
            <a:ext cx="2952362" cy="1578902"/>
          </a:xfrm>
          <a:prstGeom prst="rect">
            <a:avLst/>
          </a:prstGeom>
        </p:spPr>
      </p:pic>
      <p:pic>
        <p:nvPicPr>
          <p:cNvPr id="4" name="Picture 3" descr="ROW film image 8.jpg">
            <a:extLst>
              <a:ext uri="{FF2B5EF4-FFF2-40B4-BE49-F238E27FC236}">
                <a16:creationId xmlns:a16="http://schemas.microsoft.com/office/drawing/2014/main" id="{96CAC73F-5034-C018-9613-CF493582F37A}"/>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4271609" y="4256756"/>
            <a:ext cx="2952361" cy="1568291"/>
          </a:xfrm>
          <a:prstGeom prst="rect">
            <a:avLst/>
          </a:prstGeom>
        </p:spPr>
      </p:pic>
      <p:pic>
        <p:nvPicPr>
          <p:cNvPr id="5" name="Picture 4" descr="ROW film image 7.jpg">
            <a:extLst>
              <a:ext uri="{FF2B5EF4-FFF2-40B4-BE49-F238E27FC236}">
                <a16:creationId xmlns:a16="http://schemas.microsoft.com/office/drawing/2014/main" id="{7FFA3A48-A3FB-BFFE-CFF6-3118043B9FFA}"/>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a:off x="834430" y="4256756"/>
            <a:ext cx="2938408" cy="1565679"/>
          </a:xfrm>
          <a:prstGeom prst="rect">
            <a:avLst/>
          </a:prstGeom>
        </p:spPr>
      </p:pic>
      <p:pic>
        <p:nvPicPr>
          <p:cNvPr id="9" name="Picture 8" descr="ROW film image 9.jpg">
            <a:extLst>
              <a:ext uri="{FF2B5EF4-FFF2-40B4-BE49-F238E27FC236}">
                <a16:creationId xmlns:a16="http://schemas.microsoft.com/office/drawing/2014/main" id="{69138A80-8474-E71B-8821-82D128FF0387}"/>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tretch>
            <a:fillRect/>
          </a:stretch>
        </p:blipFill>
        <p:spPr>
          <a:xfrm>
            <a:off x="7722741" y="4240642"/>
            <a:ext cx="2952361" cy="1581793"/>
          </a:xfrm>
          <a:prstGeom prst="rect">
            <a:avLst/>
          </a:prstGeom>
        </p:spPr>
      </p:pic>
      <p:pic>
        <p:nvPicPr>
          <p:cNvPr id="10" name="Picture 9" descr="ROW film image 6.jpg">
            <a:extLst>
              <a:ext uri="{FF2B5EF4-FFF2-40B4-BE49-F238E27FC236}">
                <a16:creationId xmlns:a16="http://schemas.microsoft.com/office/drawing/2014/main" id="{DCA351C7-1A31-EE27-0657-FCD5C8C88FA2}"/>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7777537" y="715445"/>
            <a:ext cx="2952361" cy="1576007"/>
          </a:xfrm>
          <a:prstGeom prst="rect">
            <a:avLst/>
          </a:prstGeom>
        </p:spPr>
      </p:pic>
      <p:pic>
        <p:nvPicPr>
          <p:cNvPr id="11" name="Picture 10" descr="ROW film image 5.jpg">
            <a:extLst>
              <a:ext uri="{FF2B5EF4-FFF2-40B4-BE49-F238E27FC236}">
                <a16:creationId xmlns:a16="http://schemas.microsoft.com/office/drawing/2014/main" id="{2787CFC8-0E9E-2C0B-2B3E-404955C903B6}"/>
              </a:ext>
            </a:extLst>
          </p:cNvPr>
          <p:cNvPicPr>
            <a:picLocks noGrp="1" noRot="1" noChangeAspect="1" noMove="1" noResize="1" noEditPoints="1" noAdjustHandles="1" noChangeArrowheads="1" noChangeShapeType="1" noCrop="1"/>
          </p:cNvPicPr>
          <p:nvPr/>
        </p:nvPicPr>
        <p:blipFill>
          <a:blip r:embed="rId8" cstate="screen">
            <a:extLst>
              <a:ext uri="{28A0092B-C50C-407E-A947-70E740481C1C}">
                <a14:useLocalDpi xmlns:a14="http://schemas.microsoft.com/office/drawing/2010/main"/>
              </a:ext>
            </a:extLst>
          </a:blip>
          <a:stretch>
            <a:fillRect/>
          </a:stretch>
        </p:blipFill>
        <p:spPr>
          <a:xfrm>
            <a:off x="4299006" y="709658"/>
            <a:ext cx="2952361" cy="1581794"/>
          </a:xfrm>
          <a:prstGeom prst="rect">
            <a:avLst/>
          </a:prstGeom>
        </p:spPr>
      </p:pic>
      <p:pic>
        <p:nvPicPr>
          <p:cNvPr id="12" name="Picture 11" descr="ROW film image 4.jpg">
            <a:extLst>
              <a:ext uri="{FF2B5EF4-FFF2-40B4-BE49-F238E27FC236}">
                <a16:creationId xmlns:a16="http://schemas.microsoft.com/office/drawing/2014/main" id="{B8103591-7C4A-CCB5-BB56-5F47887EE1C7}"/>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4299007" y="2483207"/>
            <a:ext cx="2952361" cy="1581794"/>
          </a:xfrm>
          <a:prstGeom prst="rect">
            <a:avLst/>
          </a:prstGeom>
        </p:spPr>
      </p:pic>
      <p:sp>
        <p:nvSpPr>
          <p:cNvPr id="14" name="TextBox 13">
            <a:extLst>
              <a:ext uri="{FF2B5EF4-FFF2-40B4-BE49-F238E27FC236}">
                <a16:creationId xmlns:a16="http://schemas.microsoft.com/office/drawing/2014/main" id="{2334E149-C4F8-303E-2C1E-720C046BA479}"/>
              </a:ext>
            </a:extLst>
          </p:cNvPr>
          <p:cNvSpPr txBox="1">
            <a:spLocks noGrp="1" noRot="1" noMove="1" noResize="1" noEditPoints="1" noAdjustHandles="1" noChangeArrowheads="1" noChangeShapeType="1"/>
          </p:cNvSpPr>
          <p:nvPr/>
        </p:nvSpPr>
        <p:spPr>
          <a:xfrm>
            <a:off x="7672608" y="2489274"/>
            <a:ext cx="3162217" cy="1569660"/>
          </a:xfrm>
          <a:prstGeom prst="rect">
            <a:avLst/>
          </a:prstGeom>
          <a:noFill/>
        </p:spPr>
        <p:txBody>
          <a:bodyPr wrap="square" rtlCol="0">
            <a:spAutoFit/>
          </a:bodyPr>
          <a:lstStyle/>
          <a:p>
            <a:pPr algn="ctr"/>
            <a:r>
              <a:rPr lang="en-GB" sz="3200"/>
              <a:t>What do you think the rules are?</a:t>
            </a:r>
          </a:p>
        </p:txBody>
      </p:sp>
    </p:spTree>
    <p:extLst>
      <p:ext uri="{BB962C8B-B14F-4D97-AF65-F5344CB8AC3E}">
        <p14:creationId xmlns:p14="http://schemas.microsoft.com/office/powerpoint/2010/main" val="12292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3F7016-D4ED-7D88-F59C-FA9F1B625423}"/>
              </a:ext>
            </a:extLst>
          </p:cNvPr>
          <p:cNvSpPr txBox="1">
            <a:spLocks noGrp="1" noRot="1" noMove="1" noResize="1" noEditPoints="1" noAdjustHandles="1" noChangeArrowheads="1" noChangeShapeType="1"/>
          </p:cNvSpPr>
          <p:nvPr/>
        </p:nvSpPr>
        <p:spPr>
          <a:xfrm rot="16200000">
            <a:off x="10769352" y="878539"/>
            <a:ext cx="1748582" cy="584775"/>
          </a:xfrm>
          <a:prstGeom prst="rect">
            <a:avLst/>
          </a:prstGeom>
          <a:noFill/>
        </p:spPr>
        <p:txBody>
          <a:bodyPr wrap="square" rtlCol="0">
            <a:spAutoFit/>
          </a:bodyPr>
          <a:lstStyle/>
          <a:p>
            <a:r>
              <a:rPr lang="en-GB" sz="3200" b="1">
                <a:solidFill>
                  <a:srgbClr val="FF0000"/>
                </a:solidFill>
                <a:latin typeface="+mj-lt"/>
              </a:rPr>
              <a:t>Video</a:t>
            </a:r>
          </a:p>
        </p:txBody>
      </p:sp>
      <p:pic>
        <p:nvPicPr>
          <p:cNvPr id="2" name="Online Media 1" title="What are the Rules of War? | The Laws of War  | ICRC">
            <a:hlinkClick r:id="" action="ppaction://media"/>
            <a:extLst>
              <a:ext uri="{FF2B5EF4-FFF2-40B4-BE49-F238E27FC236}">
                <a16:creationId xmlns:a16="http://schemas.microsoft.com/office/drawing/2014/main" id="{A053C8B6-AF48-66D6-6B3F-302E9CD79641}"/>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1244285" y="365946"/>
            <a:ext cx="9703430" cy="5482438"/>
          </a:xfrm>
          <a:prstGeom prst="rect">
            <a:avLst/>
          </a:prstGeom>
        </p:spPr>
      </p:pic>
      <p:sp>
        <p:nvSpPr>
          <p:cNvPr id="5" name="Oval 4">
            <a:extLst>
              <a:ext uri="{FF2B5EF4-FFF2-40B4-BE49-F238E27FC236}">
                <a16:creationId xmlns:a16="http://schemas.microsoft.com/office/drawing/2014/main" id="{9685FE0F-7366-7AF5-92DA-2314256191FF}"/>
              </a:ext>
            </a:extLst>
          </p:cNvPr>
          <p:cNvSpPr>
            <a:spLocks noGrp="1" noRot="1" noMove="1" noResize="1" noEditPoints="1" noAdjustHandles="1" noChangeArrowheads="1" noChangeShapeType="1"/>
          </p:cNvSpPr>
          <p:nvPr/>
        </p:nvSpPr>
        <p:spPr>
          <a:xfrm>
            <a:off x="255969" y="1636057"/>
            <a:ext cx="3116916" cy="2942216"/>
          </a:xfrm>
          <a:prstGeom prst="ellipse">
            <a:avLst/>
          </a:prstGeom>
          <a:solidFill>
            <a:srgbClr val="EE2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rPr>
              <a:t>Which rules of war did you guess correctly?</a:t>
            </a:r>
          </a:p>
        </p:txBody>
      </p:sp>
    </p:spTree>
    <p:extLst>
      <p:ext uri="{BB962C8B-B14F-4D97-AF65-F5344CB8AC3E}">
        <p14:creationId xmlns:p14="http://schemas.microsoft.com/office/powerpoint/2010/main" val="107525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70AC-0468-D1F0-BD8F-3D6C24DDBE81}"/>
              </a:ext>
            </a:extLst>
          </p:cNvPr>
          <p:cNvSpPr>
            <a:spLocks noGrp="1" noRot="1" noMove="1" noResize="1" noEditPoints="1" noAdjustHandles="1" noChangeArrowheads="1" noChangeShapeType="1"/>
          </p:cNvSpPr>
          <p:nvPr>
            <p:ph type="title"/>
          </p:nvPr>
        </p:nvSpPr>
        <p:spPr>
          <a:xfrm>
            <a:off x="3904191" y="2766218"/>
            <a:ext cx="3889500" cy="1325563"/>
          </a:xfrm>
        </p:spPr>
        <p:txBody>
          <a:bodyPr>
            <a:normAutofit fontScale="90000"/>
          </a:bodyPr>
          <a:lstStyle/>
          <a:p>
            <a:pPr algn="ctr"/>
            <a:r>
              <a:rPr lang="en-GB" b="1">
                <a:latin typeface="Arial"/>
                <a:cs typeface="Arial"/>
              </a:rPr>
              <a:t>Lawful, unlawful or </a:t>
            </a:r>
            <a:br>
              <a:rPr lang="en-GB" b="1">
                <a:latin typeface="Arial"/>
                <a:cs typeface="Arial"/>
              </a:rPr>
            </a:br>
            <a:r>
              <a:rPr lang="en-GB" b="1">
                <a:latin typeface="Arial"/>
                <a:cs typeface="Arial"/>
              </a:rPr>
              <a:t>‘it depends’?</a:t>
            </a:r>
            <a:endParaRPr lang="en-GB" b="1"/>
          </a:p>
        </p:txBody>
      </p:sp>
      <p:sp>
        <p:nvSpPr>
          <p:cNvPr id="5" name="Arrow: Down 4">
            <a:extLst>
              <a:ext uri="{FF2B5EF4-FFF2-40B4-BE49-F238E27FC236}">
                <a16:creationId xmlns:a16="http://schemas.microsoft.com/office/drawing/2014/main" id="{CF07B6A6-3712-FC8B-E441-CE18F58D14D8}"/>
              </a:ext>
            </a:extLst>
          </p:cNvPr>
          <p:cNvSpPr>
            <a:spLocks noGrp="1" noRot="1" noMove="1" noResize="1" noEditPoints="1" noAdjustHandles="1" noChangeArrowheads="1" noChangeShapeType="1"/>
          </p:cNvSpPr>
          <p:nvPr/>
        </p:nvSpPr>
        <p:spPr>
          <a:xfrm rot="5400000">
            <a:off x="1143304" y="1736628"/>
            <a:ext cx="2137025" cy="3384746"/>
          </a:xfrm>
          <a:custGeom>
            <a:avLst/>
            <a:gdLst>
              <a:gd name="connsiteX0" fmla="*/ 0 w 2137025"/>
              <a:gd name="connsiteY0" fmla="*/ 2316234 h 3384746"/>
              <a:gd name="connsiteX1" fmla="*/ 534256 w 2137025"/>
              <a:gd name="connsiteY1" fmla="*/ 2316234 h 3384746"/>
              <a:gd name="connsiteX2" fmla="*/ 534256 w 2137025"/>
              <a:gd name="connsiteY2" fmla="*/ 1783500 h 3384746"/>
              <a:gd name="connsiteX3" fmla="*/ 534256 w 2137025"/>
              <a:gd name="connsiteY3" fmla="*/ 1204442 h 3384746"/>
              <a:gd name="connsiteX4" fmla="*/ 534256 w 2137025"/>
              <a:gd name="connsiteY4" fmla="*/ 579059 h 3384746"/>
              <a:gd name="connsiteX5" fmla="*/ 534256 w 2137025"/>
              <a:gd name="connsiteY5" fmla="*/ 0 h 3384746"/>
              <a:gd name="connsiteX6" fmla="*/ 1057827 w 2137025"/>
              <a:gd name="connsiteY6" fmla="*/ 0 h 3384746"/>
              <a:gd name="connsiteX7" fmla="*/ 1602769 w 2137025"/>
              <a:gd name="connsiteY7" fmla="*/ 0 h 3384746"/>
              <a:gd name="connsiteX8" fmla="*/ 1602769 w 2137025"/>
              <a:gd name="connsiteY8" fmla="*/ 509571 h 3384746"/>
              <a:gd name="connsiteX9" fmla="*/ 1602769 w 2137025"/>
              <a:gd name="connsiteY9" fmla="*/ 1019143 h 3384746"/>
              <a:gd name="connsiteX10" fmla="*/ 1602769 w 2137025"/>
              <a:gd name="connsiteY10" fmla="*/ 1598201 h 3384746"/>
              <a:gd name="connsiteX11" fmla="*/ 1602769 w 2137025"/>
              <a:gd name="connsiteY11" fmla="*/ 2316234 h 3384746"/>
              <a:gd name="connsiteX12" fmla="*/ 2137025 w 2137025"/>
              <a:gd name="connsiteY12" fmla="*/ 2316234 h 3384746"/>
              <a:gd name="connsiteX13" fmla="*/ 1780854 w 2137025"/>
              <a:gd name="connsiteY13" fmla="*/ 2672405 h 3384746"/>
              <a:gd name="connsiteX14" fmla="*/ 1403313 w 2137025"/>
              <a:gd name="connsiteY14" fmla="*/ 3049946 h 3384746"/>
              <a:gd name="connsiteX15" fmla="*/ 1068513 w 2137025"/>
              <a:gd name="connsiteY15" fmla="*/ 3384746 h 3384746"/>
              <a:gd name="connsiteX16" fmla="*/ 733712 w 2137025"/>
              <a:gd name="connsiteY16" fmla="*/ 3049946 h 3384746"/>
              <a:gd name="connsiteX17" fmla="*/ 377541 w 2137025"/>
              <a:gd name="connsiteY17" fmla="*/ 2693775 h 3384746"/>
              <a:gd name="connsiteX18" fmla="*/ 0 w 2137025"/>
              <a:gd name="connsiteY18" fmla="*/ 2316234 h 338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37025" h="3384746" fill="none" extrusionOk="0">
                <a:moveTo>
                  <a:pt x="0" y="2316234"/>
                </a:moveTo>
                <a:cubicBezTo>
                  <a:pt x="150357" y="2303257"/>
                  <a:pt x="292756" y="2322595"/>
                  <a:pt x="534256" y="2316234"/>
                </a:cubicBezTo>
                <a:cubicBezTo>
                  <a:pt x="524754" y="2079634"/>
                  <a:pt x="557092" y="1901486"/>
                  <a:pt x="534256" y="1783500"/>
                </a:cubicBezTo>
                <a:cubicBezTo>
                  <a:pt x="511420" y="1665514"/>
                  <a:pt x="562074" y="1482267"/>
                  <a:pt x="534256" y="1204442"/>
                </a:cubicBezTo>
                <a:cubicBezTo>
                  <a:pt x="506438" y="926617"/>
                  <a:pt x="550765" y="772954"/>
                  <a:pt x="534256" y="579059"/>
                </a:cubicBezTo>
                <a:cubicBezTo>
                  <a:pt x="517747" y="385164"/>
                  <a:pt x="523332" y="213157"/>
                  <a:pt x="534256" y="0"/>
                </a:cubicBezTo>
                <a:cubicBezTo>
                  <a:pt x="671057" y="-8471"/>
                  <a:pt x="930092" y="-18138"/>
                  <a:pt x="1057827" y="0"/>
                </a:cubicBezTo>
                <a:cubicBezTo>
                  <a:pt x="1185562" y="18138"/>
                  <a:pt x="1484603" y="-18362"/>
                  <a:pt x="1602769" y="0"/>
                </a:cubicBezTo>
                <a:cubicBezTo>
                  <a:pt x="1622703" y="245877"/>
                  <a:pt x="1587756" y="383920"/>
                  <a:pt x="1602769" y="509571"/>
                </a:cubicBezTo>
                <a:cubicBezTo>
                  <a:pt x="1617782" y="635222"/>
                  <a:pt x="1589748" y="907146"/>
                  <a:pt x="1602769" y="1019143"/>
                </a:cubicBezTo>
                <a:cubicBezTo>
                  <a:pt x="1615790" y="1131140"/>
                  <a:pt x="1608176" y="1439644"/>
                  <a:pt x="1602769" y="1598201"/>
                </a:cubicBezTo>
                <a:cubicBezTo>
                  <a:pt x="1597362" y="1756758"/>
                  <a:pt x="1581920" y="1963010"/>
                  <a:pt x="1602769" y="2316234"/>
                </a:cubicBezTo>
                <a:cubicBezTo>
                  <a:pt x="1811057" y="2308496"/>
                  <a:pt x="1960277" y="2331171"/>
                  <a:pt x="2137025" y="2316234"/>
                </a:cubicBezTo>
                <a:cubicBezTo>
                  <a:pt x="2000844" y="2417380"/>
                  <a:pt x="1868944" y="2578589"/>
                  <a:pt x="1780854" y="2672405"/>
                </a:cubicBezTo>
                <a:cubicBezTo>
                  <a:pt x="1692764" y="2766221"/>
                  <a:pt x="1597781" y="2879752"/>
                  <a:pt x="1403313" y="3049946"/>
                </a:cubicBezTo>
                <a:cubicBezTo>
                  <a:pt x="1208845" y="3220140"/>
                  <a:pt x="1189583" y="3278507"/>
                  <a:pt x="1068513" y="3384746"/>
                </a:cubicBezTo>
                <a:cubicBezTo>
                  <a:pt x="974510" y="3285252"/>
                  <a:pt x="883796" y="3169711"/>
                  <a:pt x="733712" y="3049946"/>
                </a:cubicBezTo>
                <a:cubicBezTo>
                  <a:pt x="583628" y="2930181"/>
                  <a:pt x="484096" y="2775458"/>
                  <a:pt x="377541" y="2693775"/>
                </a:cubicBezTo>
                <a:cubicBezTo>
                  <a:pt x="270986" y="2612092"/>
                  <a:pt x="166697" y="2482515"/>
                  <a:pt x="0" y="2316234"/>
                </a:cubicBezTo>
                <a:close/>
              </a:path>
              <a:path w="2137025" h="3384746" stroke="0" extrusionOk="0">
                <a:moveTo>
                  <a:pt x="0" y="2316234"/>
                </a:moveTo>
                <a:cubicBezTo>
                  <a:pt x="226836" y="2319609"/>
                  <a:pt x="415373" y="2320824"/>
                  <a:pt x="534256" y="2316234"/>
                </a:cubicBezTo>
                <a:cubicBezTo>
                  <a:pt x="523108" y="2169341"/>
                  <a:pt x="532768" y="1850377"/>
                  <a:pt x="534256" y="1690851"/>
                </a:cubicBezTo>
                <a:cubicBezTo>
                  <a:pt x="535744" y="1531325"/>
                  <a:pt x="550564" y="1318847"/>
                  <a:pt x="534256" y="1111792"/>
                </a:cubicBezTo>
                <a:cubicBezTo>
                  <a:pt x="517948" y="904737"/>
                  <a:pt x="526331" y="802958"/>
                  <a:pt x="534256" y="579059"/>
                </a:cubicBezTo>
                <a:cubicBezTo>
                  <a:pt x="542181" y="355160"/>
                  <a:pt x="559613" y="268857"/>
                  <a:pt x="534256" y="0"/>
                </a:cubicBezTo>
                <a:cubicBezTo>
                  <a:pt x="689735" y="-17585"/>
                  <a:pt x="941994" y="17190"/>
                  <a:pt x="1068513" y="0"/>
                </a:cubicBezTo>
                <a:cubicBezTo>
                  <a:pt x="1195032" y="-17190"/>
                  <a:pt x="1384918" y="-1735"/>
                  <a:pt x="1602769" y="0"/>
                </a:cubicBezTo>
                <a:cubicBezTo>
                  <a:pt x="1624444" y="192568"/>
                  <a:pt x="1582029" y="413783"/>
                  <a:pt x="1602769" y="532734"/>
                </a:cubicBezTo>
                <a:cubicBezTo>
                  <a:pt x="1623509" y="651685"/>
                  <a:pt x="1585694" y="921980"/>
                  <a:pt x="1602769" y="1065468"/>
                </a:cubicBezTo>
                <a:cubicBezTo>
                  <a:pt x="1619844" y="1208956"/>
                  <a:pt x="1603283" y="1383584"/>
                  <a:pt x="1602769" y="1575039"/>
                </a:cubicBezTo>
                <a:cubicBezTo>
                  <a:pt x="1602255" y="1766494"/>
                  <a:pt x="1598565" y="2138544"/>
                  <a:pt x="1602769" y="2316234"/>
                </a:cubicBezTo>
                <a:cubicBezTo>
                  <a:pt x="1823608" y="2301896"/>
                  <a:pt x="1876476" y="2299210"/>
                  <a:pt x="2137025" y="2316234"/>
                </a:cubicBezTo>
                <a:cubicBezTo>
                  <a:pt x="2039477" y="2401795"/>
                  <a:pt x="1890183" y="2542707"/>
                  <a:pt x="1759484" y="2693775"/>
                </a:cubicBezTo>
                <a:cubicBezTo>
                  <a:pt x="1628785" y="2844843"/>
                  <a:pt x="1545084" y="2884806"/>
                  <a:pt x="1424684" y="3028575"/>
                </a:cubicBezTo>
                <a:cubicBezTo>
                  <a:pt x="1304284" y="3172344"/>
                  <a:pt x="1182812" y="3284564"/>
                  <a:pt x="1068513" y="3384746"/>
                </a:cubicBezTo>
                <a:cubicBezTo>
                  <a:pt x="976920" y="3282671"/>
                  <a:pt x="818121" y="3138389"/>
                  <a:pt x="723027" y="3039260"/>
                </a:cubicBezTo>
                <a:cubicBezTo>
                  <a:pt x="627933" y="2940131"/>
                  <a:pt x="549910" y="2884625"/>
                  <a:pt x="398912" y="2715145"/>
                </a:cubicBezTo>
                <a:cubicBezTo>
                  <a:pt x="247914" y="2545665"/>
                  <a:pt x="172425" y="2512313"/>
                  <a:pt x="0" y="2316234"/>
                </a:cubicBezTo>
                <a:close/>
              </a:path>
            </a:pathLst>
          </a:custGeom>
          <a:solidFill>
            <a:srgbClr val="EE2A24"/>
          </a:solidFill>
          <a:ln>
            <a:solidFill>
              <a:schemeClr val="tx1"/>
            </a:solidFill>
            <a:extLst>
              <a:ext uri="{C807C97D-BFC1-408E-A445-0C87EB9F89A2}">
                <ask:lineSketchStyleProps xmlns:ask="http://schemas.microsoft.com/office/drawing/2018/sketchyshapes" sd="4212354239">
                  <a:prstGeom prst="down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D79283D0-D3D5-9361-20C8-3D92A2AE72D6}"/>
              </a:ext>
            </a:extLst>
          </p:cNvPr>
          <p:cNvSpPr>
            <a:spLocks noGrp="1" noRot="1" noMove="1" noResize="1" noEditPoints="1" noAdjustHandles="1" noChangeArrowheads="1" noChangeShapeType="1"/>
          </p:cNvSpPr>
          <p:nvPr/>
        </p:nvSpPr>
        <p:spPr>
          <a:xfrm rot="16200000">
            <a:off x="8417552" y="1736627"/>
            <a:ext cx="2137025" cy="3384746"/>
          </a:xfrm>
          <a:custGeom>
            <a:avLst/>
            <a:gdLst>
              <a:gd name="connsiteX0" fmla="*/ 0 w 2137025"/>
              <a:gd name="connsiteY0" fmla="*/ 2316234 h 3384746"/>
              <a:gd name="connsiteX1" fmla="*/ 534256 w 2137025"/>
              <a:gd name="connsiteY1" fmla="*/ 2316234 h 3384746"/>
              <a:gd name="connsiteX2" fmla="*/ 534256 w 2137025"/>
              <a:gd name="connsiteY2" fmla="*/ 1783500 h 3384746"/>
              <a:gd name="connsiteX3" fmla="*/ 534256 w 2137025"/>
              <a:gd name="connsiteY3" fmla="*/ 1204442 h 3384746"/>
              <a:gd name="connsiteX4" fmla="*/ 534256 w 2137025"/>
              <a:gd name="connsiteY4" fmla="*/ 579059 h 3384746"/>
              <a:gd name="connsiteX5" fmla="*/ 534256 w 2137025"/>
              <a:gd name="connsiteY5" fmla="*/ 0 h 3384746"/>
              <a:gd name="connsiteX6" fmla="*/ 1057827 w 2137025"/>
              <a:gd name="connsiteY6" fmla="*/ 0 h 3384746"/>
              <a:gd name="connsiteX7" fmla="*/ 1602769 w 2137025"/>
              <a:gd name="connsiteY7" fmla="*/ 0 h 3384746"/>
              <a:gd name="connsiteX8" fmla="*/ 1602769 w 2137025"/>
              <a:gd name="connsiteY8" fmla="*/ 509571 h 3384746"/>
              <a:gd name="connsiteX9" fmla="*/ 1602769 w 2137025"/>
              <a:gd name="connsiteY9" fmla="*/ 1019143 h 3384746"/>
              <a:gd name="connsiteX10" fmla="*/ 1602769 w 2137025"/>
              <a:gd name="connsiteY10" fmla="*/ 1598201 h 3384746"/>
              <a:gd name="connsiteX11" fmla="*/ 1602769 w 2137025"/>
              <a:gd name="connsiteY11" fmla="*/ 2316234 h 3384746"/>
              <a:gd name="connsiteX12" fmla="*/ 2137025 w 2137025"/>
              <a:gd name="connsiteY12" fmla="*/ 2316234 h 3384746"/>
              <a:gd name="connsiteX13" fmla="*/ 1780854 w 2137025"/>
              <a:gd name="connsiteY13" fmla="*/ 2672405 h 3384746"/>
              <a:gd name="connsiteX14" fmla="*/ 1403313 w 2137025"/>
              <a:gd name="connsiteY14" fmla="*/ 3049946 h 3384746"/>
              <a:gd name="connsiteX15" fmla="*/ 1068513 w 2137025"/>
              <a:gd name="connsiteY15" fmla="*/ 3384746 h 3384746"/>
              <a:gd name="connsiteX16" fmla="*/ 733712 w 2137025"/>
              <a:gd name="connsiteY16" fmla="*/ 3049946 h 3384746"/>
              <a:gd name="connsiteX17" fmla="*/ 377541 w 2137025"/>
              <a:gd name="connsiteY17" fmla="*/ 2693775 h 3384746"/>
              <a:gd name="connsiteX18" fmla="*/ 0 w 2137025"/>
              <a:gd name="connsiteY18" fmla="*/ 2316234 h 338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37025" h="3384746" fill="none" extrusionOk="0">
                <a:moveTo>
                  <a:pt x="0" y="2316234"/>
                </a:moveTo>
                <a:cubicBezTo>
                  <a:pt x="150357" y="2303257"/>
                  <a:pt x="292756" y="2322595"/>
                  <a:pt x="534256" y="2316234"/>
                </a:cubicBezTo>
                <a:cubicBezTo>
                  <a:pt x="524754" y="2079634"/>
                  <a:pt x="557092" y="1901486"/>
                  <a:pt x="534256" y="1783500"/>
                </a:cubicBezTo>
                <a:cubicBezTo>
                  <a:pt x="511420" y="1665514"/>
                  <a:pt x="562074" y="1482267"/>
                  <a:pt x="534256" y="1204442"/>
                </a:cubicBezTo>
                <a:cubicBezTo>
                  <a:pt x="506438" y="926617"/>
                  <a:pt x="550765" y="772954"/>
                  <a:pt x="534256" y="579059"/>
                </a:cubicBezTo>
                <a:cubicBezTo>
                  <a:pt x="517747" y="385164"/>
                  <a:pt x="523332" y="213157"/>
                  <a:pt x="534256" y="0"/>
                </a:cubicBezTo>
                <a:cubicBezTo>
                  <a:pt x="671057" y="-8471"/>
                  <a:pt x="930092" y="-18138"/>
                  <a:pt x="1057827" y="0"/>
                </a:cubicBezTo>
                <a:cubicBezTo>
                  <a:pt x="1185562" y="18138"/>
                  <a:pt x="1484603" y="-18362"/>
                  <a:pt x="1602769" y="0"/>
                </a:cubicBezTo>
                <a:cubicBezTo>
                  <a:pt x="1622703" y="245877"/>
                  <a:pt x="1587756" y="383920"/>
                  <a:pt x="1602769" y="509571"/>
                </a:cubicBezTo>
                <a:cubicBezTo>
                  <a:pt x="1617782" y="635222"/>
                  <a:pt x="1589748" y="907146"/>
                  <a:pt x="1602769" y="1019143"/>
                </a:cubicBezTo>
                <a:cubicBezTo>
                  <a:pt x="1615790" y="1131140"/>
                  <a:pt x="1608176" y="1439644"/>
                  <a:pt x="1602769" y="1598201"/>
                </a:cubicBezTo>
                <a:cubicBezTo>
                  <a:pt x="1597362" y="1756758"/>
                  <a:pt x="1581920" y="1963010"/>
                  <a:pt x="1602769" y="2316234"/>
                </a:cubicBezTo>
                <a:cubicBezTo>
                  <a:pt x="1811057" y="2308496"/>
                  <a:pt x="1960277" y="2331171"/>
                  <a:pt x="2137025" y="2316234"/>
                </a:cubicBezTo>
                <a:cubicBezTo>
                  <a:pt x="2000844" y="2417380"/>
                  <a:pt x="1868944" y="2578589"/>
                  <a:pt x="1780854" y="2672405"/>
                </a:cubicBezTo>
                <a:cubicBezTo>
                  <a:pt x="1692764" y="2766221"/>
                  <a:pt x="1597781" y="2879752"/>
                  <a:pt x="1403313" y="3049946"/>
                </a:cubicBezTo>
                <a:cubicBezTo>
                  <a:pt x="1208845" y="3220140"/>
                  <a:pt x="1189583" y="3278507"/>
                  <a:pt x="1068513" y="3384746"/>
                </a:cubicBezTo>
                <a:cubicBezTo>
                  <a:pt x="974510" y="3285252"/>
                  <a:pt x="883796" y="3169711"/>
                  <a:pt x="733712" y="3049946"/>
                </a:cubicBezTo>
                <a:cubicBezTo>
                  <a:pt x="583628" y="2930181"/>
                  <a:pt x="484096" y="2775458"/>
                  <a:pt x="377541" y="2693775"/>
                </a:cubicBezTo>
                <a:cubicBezTo>
                  <a:pt x="270986" y="2612092"/>
                  <a:pt x="166697" y="2482515"/>
                  <a:pt x="0" y="2316234"/>
                </a:cubicBezTo>
                <a:close/>
              </a:path>
              <a:path w="2137025" h="3384746" stroke="0" extrusionOk="0">
                <a:moveTo>
                  <a:pt x="0" y="2316234"/>
                </a:moveTo>
                <a:cubicBezTo>
                  <a:pt x="226836" y="2319609"/>
                  <a:pt x="415373" y="2320824"/>
                  <a:pt x="534256" y="2316234"/>
                </a:cubicBezTo>
                <a:cubicBezTo>
                  <a:pt x="523108" y="2169341"/>
                  <a:pt x="532768" y="1850377"/>
                  <a:pt x="534256" y="1690851"/>
                </a:cubicBezTo>
                <a:cubicBezTo>
                  <a:pt x="535744" y="1531325"/>
                  <a:pt x="550564" y="1318847"/>
                  <a:pt x="534256" y="1111792"/>
                </a:cubicBezTo>
                <a:cubicBezTo>
                  <a:pt x="517948" y="904737"/>
                  <a:pt x="526331" y="802958"/>
                  <a:pt x="534256" y="579059"/>
                </a:cubicBezTo>
                <a:cubicBezTo>
                  <a:pt x="542181" y="355160"/>
                  <a:pt x="559613" y="268857"/>
                  <a:pt x="534256" y="0"/>
                </a:cubicBezTo>
                <a:cubicBezTo>
                  <a:pt x="689735" y="-17585"/>
                  <a:pt x="941994" y="17190"/>
                  <a:pt x="1068513" y="0"/>
                </a:cubicBezTo>
                <a:cubicBezTo>
                  <a:pt x="1195032" y="-17190"/>
                  <a:pt x="1384918" y="-1735"/>
                  <a:pt x="1602769" y="0"/>
                </a:cubicBezTo>
                <a:cubicBezTo>
                  <a:pt x="1624444" y="192568"/>
                  <a:pt x="1582029" y="413783"/>
                  <a:pt x="1602769" y="532734"/>
                </a:cubicBezTo>
                <a:cubicBezTo>
                  <a:pt x="1623509" y="651685"/>
                  <a:pt x="1585694" y="921980"/>
                  <a:pt x="1602769" y="1065468"/>
                </a:cubicBezTo>
                <a:cubicBezTo>
                  <a:pt x="1619844" y="1208956"/>
                  <a:pt x="1603283" y="1383584"/>
                  <a:pt x="1602769" y="1575039"/>
                </a:cubicBezTo>
                <a:cubicBezTo>
                  <a:pt x="1602255" y="1766494"/>
                  <a:pt x="1598565" y="2138544"/>
                  <a:pt x="1602769" y="2316234"/>
                </a:cubicBezTo>
                <a:cubicBezTo>
                  <a:pt x="1823608" y="2301896"/>
                  <a:pt x="1876476" y="2299210"/>
                  <a:pt x="2137025" y="2316234"/>
                </a:cubicBezTo>
                <a:cubicBezTo>
                  <a:pt x="2039477" y="2401795"/>
                  <a:pt x="1890183" y="2542707"/>
                  <a:pt x="1759484" y="2693775"/>
                </a:cubicBezTo>
                <a:cubicBezTo>
                  <a:pt x="1628785" y="2844843"/>
                  <a:pt x="1545084" y="2884806"/>
                  <a:pt x="1424684" y="3028575"/>
                </a:cubicBezTo>
                <a:cubicBezTo>
                  <a:pt x="1304284" y="3172344"/>
                  <a:pt x="1182812" y="3284564"/>
                  <a:pt x="1068513" y="3384746"/>
                </a:cubicBezTo>
                <a:cubicBezTo>
                  <a:pt x="976920" y="3282671"/>
                  <a:pt x="818121" y="3138389"/>
                  <a:pt x="723027" y="3039260"/>
                </a:cubicBezTo>
                <a:cubicBezTo>
                  <a:pt x="627933" y="2940131"/>
                  <a:pt x="549910" y="2884625"/>
                  <a:pt x="398912" y="2715145"/>
                </a:cubicBezTo>
                <a:cubicBezTo>
                  <a:pt x="247914" y="2545665"/>
                  <a:pt x="172425" y="2512313"/>
                  <a:pt x="0" y="2316234"/>
                </a:cubicBezTo>
                <a:close/>
              </a:path>
            </a:pathLst>
          </a:custGeom>
          <a:solidFill>
            <a:srgbClr val="EE2A24"/>
          </a:solidFill>
          <a:ln>
            <a:solidFill>
              <a:schemeClr val="tx1"/>
            </a:solidFill>
            <a:extLst>
              <a:ext uri="{C807C97D-BFC1-408E-A445-0C87EB9F89A2}">
                <ask:lineSketchStyleProps xmlns:ask="http://schemas.microsoft.com/office/drawing/2018/sketchyshapes" sd="4212354239">
                  <a:prstGeom prst="down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A2AEA25-6973-0094-B87C-11AAF617AEAC}"/>
              </a:ext>
            </a:extLst>
          </p:cNvPr>
          <p:cNvSpPr txBox="1">
            <a:spLocks noGrp="1" noRot="1" noMove="1" noResize="1" noEditPoints="1" noAdjustHandles="1" noChangeArrowheads="1" noChangeShapeType="1"/>
          </p:cNvSpPr>
          <p:nvPr/>
        </p:nvSpPr>
        <p:spPr>
          <a:xfrm rot="16200000">
            <a:off x="10728256" y="755249"/>
            <a:ext cx="1748582" cy="584775"/>
          </a:xfrm>
          <a:prstGeom prst="rect">
            <a:avLst/>
          </a:prstGeom>
          <a:noFill/>
        </p:spPr>
        <p:txBody>
          <a:bodyPr wrap="square" rtlCol="0">
            <a:spAutoFit/>
          </a:bodyPr>
          <a:lstStyle/>
          <a:p>
            <a:r>
              <a:rPr lang="en-GB" sz="3200" b="1">
                <a:solidFill>
                  <a:srgbClr val="FF0000"/>
                </a:solidFill>
                <a:latin typeface="+mj-lt"/>
              </a:rPr>
              <a:t>Apply</a:t>
            </a:r>
          </a:p>
        </p:txBody>
      </p:sp>
      <p:sp>
        <p:nvSpPr>
          <p:cNvPr id="8" name="TextBox 7">
            <a:extLst>
              <a:ext uri="{FF2B5EF4-FFF2-40B4-BE49-F238E27FC236}">
                <a16:creationId xmlns:a16="http://schemas.microsoft.com/office/drawing/2014/main" id="{2FC8555D-4415-0897-535B-AB75D7D1432F}"/>
              </a:ext>
            </a:extLst>
          </p:cNvPr>
          <p:cNvSpPr txBox="1">
            <a:spLocks noGrp="1" noRot="1" noMove="1" noResize="1" noEditPoints="1" noAdjustHandles="1" noChangeArrowheads="1" noChangeShapeType="1"/>
          </p:cNvSpPr>
          <p:nvPr/>
        </p:nvSpPr>
        <p:spPr>
          <a:xfrm>
            <a:off x="519443" y="447471"/>
            <a:ext cx="10017928" cy="1200329"/>
          </a:xfrm>
          <a:prstGeom prst="rect">
            <a:avLst/>
          </a:prstGeom>
          <a:noFill/>
        </p:spPr>
        <p:txBody>
          <a:bodyPr wrap="square" lIns="91440" tIns="45720" rIns="91440" bIns="45720" rtlCol="0" anchor="t">
            <a:spAutoFit/>
          </a:bodyPr>
          <a:lstStyle/>
          <a:p>
            <a:r>
              <a:rPr lang="en-GB" sz="2400"/>
              <a:t>Now you know some rules of war, walk around the room and decide if the image is </a:t>
            </a:r>
            <a:r>
              <a:rPr lang="en-GB" sz="2400" b="1"/>
              <a:t>lawful</a:t>
            </a:r>
            <a:r>
              <a:rPr lang="en-GB" sz="2400"/>
              <a:t> or </a:t>
            </a:r>
            <a:r>
              <a:rPr lang="en-GB" sz="2400" b="1"/>
              <a:t>unlawful</a:t>
            </a:r>
            <a:r>
              <a:rPr lang="en-GB" sz="2400"/>
              <a:t> under International Humanitarian Law. Sometimes, you may think </a:t>
            </a:r>
            <a:r>
              <a:rPr lang="en-GB" sz="2400" b="1"/>
              <a:t>it depends </a:t>
            </a:r>
            <a:r>
              <a:rPr lang="en-GB" sz="2400"/>
              <a:t>on the situation.</a:t>
            </a:r>
          </a:p>
        </p:txBody>
      </p:sp>
    </p:spTree>
    <p:extLst>
      <p:ext uri="{BB962C8B-B14F-4D97-AF65-F5344CB8AC3E}">
        <p14:creationId xmlns:p14="http://schemas.microsoft.com/office/powerpoint/2010/main" val="185360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8545090" y="2408574"/>
            <a:ext cx="2634018" cy="2690326"/>
          </a:xfrm>
          <a:prstGeom prst="rect">
            <a:avLst/>
          </a:prstGeom>
          <a:solidFill>
            <a:srgbClr val="40A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982162"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8699304" y="2694951"/>
            <a:ext cx="251053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a:ea typeface="+mn-ea"/>
                <a:cs typeface="+mn-cs"/>
              </a:rPr>
              <a:t>Situation: </a:t>
            </a:r>
            <a:r>
              <a:rPr kumimoji="0" lang="en-GB" sz="2800" b="0" i="0" u="none" strike="noStrike" kern="1200" cap="none" spc="0" normalizeH="0" baseline="0" noProof="0">
                <a:ln>
                  <a:noFill/>
                </a:ln>
                <a:solidFill>
                  <a:prstClr val="white"/>
                </a:solidFill>
                <a:effectLst/>
                <a:uLnTx/>
                <a:uFillTx/>
                <a:latin typeface="Arial"/>
                <a:ea typeface="+mn-ea"/>
                <a:cs typeface="+mn-cs"/>
              </a:rPr>
              <a:t>shooting enemy soldiers during a conflict.</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21426074">
            <a:off x="9111739" y="2193315"/>
            <a:ext cx="1392072" cy="430515"/>
          </a:xfrm>
          <a:prstGeom prst="rect">
            <a:avLst/>
          </a:prstGeom>
          <a:solidFill>
            <a:srgbClr val="F5B63A">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0339743">
            <a:off x="410724" y="50515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E211F42E-D159-301A-F137-CDE3A6D12D75}"/>
              </a:ext>
            </a:extLst>
          </p:cNvPr>
          <p:cNvSpPr>
            <a:spLocks noGrp="1" noRot="1" noMove="1" noResize="1" noEditPoints="1" noAdjustHandles="1" noChangeArrowheads="1" noChangeShapeType="1"/>
          </p:cNvSpPr>
          <p:nvPr/>
        </p:nvSpPr>
        <p:spPr>
          <a:xfrm rot="21215564">
            <a:off x="4191537" y="5404902"/>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descr="A group of soldiers running with guns&#10;&#10;Description automatically generated">
            <a:extLst>
              <a:ext uri="{FF2B5EF4-FFF2-40B4-BE49-F238E27FC236}">
                <a16:creationId xmlns:a16="http://schemas.microsoft.com/office/drawing/2014/main" id="{02A11C95-4084-BF5E-52A7-7963DE56D4E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303284" y="1071408"/>
            <a:ext cx="6370760" cy="4027492"/>
          </a:xfrm>
          <a:prstGeom prst="rect">
            <a:avLst/>
          </a:prstGeom>
        </p:spPr>
      </p:pic>
    </p:spTree>
    <p:extLst>
      <p:ext uri="{BB962C8B-B14F-4D97-AF65-F5344CB8AC3E}">
        <p14:creationId xmlns:p14="http://schemas.microsoft.com/office/powerpoint/2010/main" val="275764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5A6A68-6F54-CA97-BDE4-F96A63871F52}"/>
              </a:ext>
            </a:extLst>
          </p:cNvPr>
          <p:cNvSpPr>
            <a:spLocks noGrp="1" noRot="1" noMove="1" noResize="1" noEditPoints="1" noAdjustHandles="1" noChangeArrowheads="1" noChangeShapeType="1"/>
          </p:cNvSpPr>
          <p:nvPr/>
        </p:nvSpPr>
        <p:spPr>
          <a:xfrm>
            <a:off x="8545090" y="2408573"/>
            <a:ext cx="2634018" cy="3147927"/>
          </a:xfrm>
          <a:prstGeom prst="rect">
            <a:avLst/>
          </a:prstGeom>
          <a:solidFill>
            <a:srgbClr val="F5B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5956CB5-658C-FF04-DECE-0B8173C6B9C0}"/>
              </a:ext>
            </a:extLst>
          </p:cNvPr>
          <p:cNvSpPr>
            <a:spLocks noGrp="1" noRot="1" noMove="1" noResize="1" noEditPoints="1" noAdjustHandles="1" noChangeArrowheads="1" noChangeShapeType="1"/>
          </p:cNvSpPr>
          <p:nvPr/>
        </p:nvSpPr>
        <p:spPr>
          <a:xfrm>
            <a:off x="982162" y="678179"/>
            <a:ext cx="6978241" cy="48783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842C8B-A562-B156-9EE8-8A4799F53525}"/>
              </a:ext>
            </a:extLst>
          </p:cNvPr>
          <p:cNvSpPr txBox="1">
            <a:spLocks noGrp="1" noRot="1" noMove="1" noResize="1" noEditPoints="1" noAdjustHandles="1" noChangeArrowheads="1" noChangeShapeType="1"/>
          </p:cNvSpPr>
          <p:nvPr/>
        </p:nvSpPr>
        <p:spPr>
          <a:xfrm>
            <a:off x="8699305" y="2694951"/>
            <a:ext cx="2343424" cy="2677656"/>
          </a:xfrm>
          <a:prstGeom prst="rect">
            <a:avLst/>
          </a:prstGeom>
          <a:noFill/>
        </p:spPr>
        <p:txBody>
          <a:bodyPr wrap="square" rtlCol="0">
            <a:spAutoFit/>
          </a:bodyPr>
          <a:lstStyle/>
          <a:p>
            <a:r>
              <a:rPr lang="en-GB" sz="2800" b="1">
                <a:solidFill>
                  <a:schemeClr val="bg1"/>
                </a:solidFill>
              </a:rPr>
              <a:t>Situation</a:t>
            </a:r>
            <a:r>
              <a:rPr lang="en-GB" sz="2800">
                <a:solidFill>
                  <a:schemeClr val="bg1"/>
                </a:solidFill>
              </a:rPr>
              <a:t>: shooting enemy soldiers who have surrendered.</a:t>
            </a:r>
          </a:p>
        </p:txBody>
      </p:sp>
      <p:sp>
        <p:nvSpPr>
          <p:cNvPr id="11" name="Rectangle 10">
            <a:extLst>
              <a:ext uri="{FF2B5EF4-FFF2-40B4-BE49-F238E27FC236}">
                <a16:creationId xmlns:a16="http://schemas.microsoft.com/office/drawing/2014/main" id="{7AABEECE-BEC1-371A-583C-FA1DCA21DE19}"/>
              </a:ext>
            </a:extLst>
          </p:cNvPr>
          <p:cNvSpPr>
            <a:spLocks noGrp="1" noRot="1" noMove="1" noResize="1" noEditPoints="1" noAdjustHandles="1" noChangeArrowheads="1" noChangeShapeType="1"/>
          </p:cNvSpPr>
          <p:nvPr/>
        </p:nvSpPr>
        <p:spPr>
          <a:xfrm rot="21426074">
            <a:off x="9111739" y="2193315"/>
            <a:ext cx="1392072" cy="430515"/>
          </a:xfrm>
          <a:prstGeom prst="rect">
            <a:avLst/>
          </a:prstGeom>
          <a:solidFill>
            <a:schemeClr val="tx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E59865-14BF-2925-C808-B4EA088F0066}"/>
              </a:ext>
            </a:extLst>
          </p:cNvPr>
          <p:cNvSpPr>
            <a:spLocks noGrp="1" noRot="1" noMove="1" noResize="1" noEditPoints="1" noAdjustHandles="1" noChangeArrowheads="1" noChangeShapeType="1"/>
          </p:cNvSpPr>
          <p:nvPr/>
        </p:nvSpPr>
        <p:spPr>
          <a:xfrm rot="20339743">
            <a:off x="410724" y="50515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211F42E-D159-301A-F137-CDE3A6D12D75}"/>
              </a:ext>
            </a:extLst>
          </p:cNvPr>
          <p:cNvSpPr>
            <a:spLocks noGrp="1" noRot="1" noMove="1" noResize="1" noEditPoints="1" noAdjustHandles="1" noChangeArrowheads="1" noChangeShapeType="1"/>
          </p:cNvSpPr>
          <p:nvPr/>
        </p:nvSpPr>
        <p:spPr>
          <a:xfrm rot="21215564">
            <a:off x="4156368" y="5341243"/>
            <a:ext cx="1392072" cy="430515"/>
          </a:xfrm>
          <a:prstGeom prst="rect">
            <a:avLst/>
          </a:prstGeom>
          <a:solidFill>
            <a:srgbClr val="EE2A24">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group of people walking on a dirt road&#10;&#10;Description automatically generated">
            <a:extLst>
              <a:ext uri="{FF2B5EF4-FFF2-40B4-BE49-F238E27FC236}">
                <a16:creationId xmlns:a16="http://schemas.microsoft.com/office/drawing/2014/main" id="{20A79D5B-D39C-EC4D-05C5-A28FD7606593}"/>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1611694" y="972648"/>
            <a:ext cx="5719176" cy="4289382"/>
          </a:xfrm>
          <a:prstGeom prst="rect">
            <a:avLst/>
          </a:prstGeom>
        </p:spPr>
      </p:pic>
    </p:spTree>
    <p:extLst>
      <p:ext uri="{BB962C8B-B14F-4D97-AF65-F5344CB8AC3E}">
        <p14:creationId xmlns:p14="http://schemas.microsoft.com/office/powerpoint/2010/main" val="1334373905"/>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ff5d3a-ac69-412e-8e86-2dc83d63a9de">
      <Terms xmlns="http://schemas.microsoft.com/office/infopath/2007/PartnerControls"/>
    </lcf76f155ced4ddcb4097134ff3c332f>
    <Archive xmlns="7aff5d3a-ac69-412e-8e86-2dc83d63a9de">false</Archive>
    <Status xmlns="7aff5d3a-ac69-412e-8e86-2dc83d63a9de" xsi:nil="true"/>
    <Subfolder2 xmlns="7aff5d3a-ac69-412e-8e86-2dc83d63a9de" xsi:nil="true"/>
    <Area xmlns="7aff5d3a-ac69-412e-8e86-2dc83d63a9de">Learning Design</Area>
    <HighLevelFolder xmlns="7aff5d3a-ac69-412e-8e86-2dc83d63a9de">Content Assets</HighLevelFolder>
    <Misc_x002e_ xmlns="7aff5d3a-ac69-412e-8e86-2dc83d63a9de" xsi:nil="true"/>
    <GDPRnonCompliancedate xmlns="7aff5d3a-ac69-412e-8e86-2dc83d63a9de" xsi:nil="true"/>
    <SubFolder xmlns="7aff5d3a-ac69-412e-8e86-2dc83d63a9de" xsi:nil="true"/>
    <SharedWithUsers xmlns="097b2218-eb8c-44f0-b50d-d57756f492cd">
      <UserInfo>
        <DisplayName>Noel Trew</DisplayName>
        <AccountId>1599</AccountId>
        <AccountType/>
      </UserInfo>
      <UserInfo>
        <DisplayName>Michael Meyer</DisplayName>
        <AccountId>1136</AccountId>
        <AccountType/>
      </UserInfo>
      <UserInfo>
        <DisplayName>Rebecca Taylor</DisplayName>
        <AccountId>2522</AccountId>
        <AccountType/>
      </UserInfo>
      <UserInfo>
        <DisplayName>Clare Stevenson</DisplayName>
        <AccountId>3511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70018B266A524D8C6ED64754E3AA0C" ma:contentTypeVersion="39" ma:contentTypeDescription="Create a new document." ma:contentTypeScope="" ma:versionID="317f63b7af6c778f65f493ffbcc5e769">
  <xsd:schema xmlns:xsd="http://www.w3.org/2001/XMLSchema" xmlns:xs="http://www.w3.org/2001/XMLSchema" xmlns:p="http://schemas.microsoft.com/office/2006/metadata/properties" xmlns:ns2="097b2218-eb8c-44f0-b50d-d57756f492cd" xmlns:ns3="7aff5d3a-ac69-412e-8e86-2dc83d63a9de" targetNamespace="http://schemas.microsoft.com/office/2006/metadata/properties" ma:root="true" ma:fieldsID="6fe5ad5728b38adc06f7f058cbb45ad6" ns2:_="" ns3:_="">
    <xsd:import namespace="097b2218-eb8c-44f0-b50d-d57756f492cd"/>
    <xsd:import namespace="7aff5d3a-ac69-412e-8e86-2dc83d63a9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Area" minOccurs="0"/>
                <xsd:element ref="ns3:HighLevelFolder" minOccurs="0"/>
                <xsd:element ref="ns3:SubFolder" minOccurs="0"/>
                <xsd:element ref="ns3:Archive" minOccurs="0"/>
                <xsd:element ref="ns3:Subfolder2" minOccurs="0"/>
                <xsd:element ref="ns3:Status" minOccurs="0"/>
                <xsd:element ref="ns3:GDPRnonCompliancedate" minOccurs="0"/>
                <xsd:element ref="ns3:Misc_x002e_"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2218-eb8c-44f0-b50d-d57756f492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ff5d3a-ac69-412e-8e86-2dc83d63a9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Area" ma:index="19" nillable="true" ma:displayName="Area (of responsibility)" ma:description="An area of CE activity with a named manager responsible for it. " ma:format="Dropdown" ma:indexed="true" ma:internalName="Area">
      <xsd:simpleType>
        <xsd:restriction base="dms:Choice">
          <xsd:enumeration value="Adult Portfolio"/>
          <xsd:enumeration value="Learning Design"/>
          <xsd:enumeration value="Direct Delivery"/>
          <xsd:enumeration value="Learning and Development"/>
          <xsd:enumeration value="Marketing"/>
          <xsd:enumeration value="Youth Portfolio"/>
          <xsd:enumeration value="Leadership Team"/>
          <xsd:enumeration value="Funding"/>
        </xsd:restriction>
      </xsd:simpleType>
    </xsd:element>
    <xsd:element name="HighLevelFolder" ma:index="20" nillable="true" ma:displayName="High Level Folder" ma:description="The main types of document CE produce" ma:format="Dropdown" ma:indexed="true" ma:internalName="HighLevelFolder">
      <xsd:simpleType>
        <xsd:restriction base="dms:Choice">
          <xsd:enumeration value="Communication"/>
          <xsd:enumeration value="Learning Design"/>
          <xsd:enumeration value="Products"/>
          <xsd:enumeration value="Procedural Documents"/>
          <xsd:enumeration value="Policy Documents"/>
          <xsd:enumeration value="Portfolio"/>
          <xsd:enumeration value="Content Assets"/>
          <xsd:enumeration value="Strategy"/>
          <xsd:enumeration value="Research and Insight"/>
          <xsd:enumeration value="Products / Resources"/>
        </xsd:restriction>
      </xsd:simpleType>
    </xsd:element>
    <xsd:element name="SubFolder" ma:index="21" nillable="true" ma:displayName="Topic" ma:description="What overall topic does this file belong under? - A tag audit is currently ongoing, currently available tags are not representative of the final selection." ma:format="Dropdown" ma:internalName="SubFolder">
      <xsd:complexType>
        <xsd:complexContent>
          <xsd:extension base="dms:MultiChoice">
            <xsd:sequence>
              <xsd:element name="Value" maxOccurs="unbounded" minOccurs="0" nillable="true">
                <xsd:simpleType>
                  <xsd:restriction base="dms:Choice">
                    <xsd:enumeration value="-Apps"/>
                    <xsd:enumeration value="-Kindness"/>
                    <xsd:enumeration value="-Climate Change"/>
                    <xsd:enumeration value="-Curriculum"/>
                    <xsd:enumeration value="-Loneliness"/>
                    <xsd:enumeration value="-Disasters and Emergencies"/>
                    <xsd:enumeration value="-First Aid"/>
                    <xsd:enumeration value="-Refugees and Migration"/>
                    <xsd:enumeration value="-Empathy"/>
                    <xsd:enumeration value="-Pedagogy"/>
                    <xsd:enumeration value="-Agile"/>
                    <xsd:enumeration value="-Support Centre"/>
                    <xsd:enumeration value="-Recruitment and Development"/>
                    <xsd:enumeration value="-Volunteers"/>
                    <xsd:enumeration value="-Ways of Working"/>
                    <xsd:enumeration value="-Conflict"/>
                    <xsd:enumeration value="-Marketing Tools"/>
                    <xsd:enumeration value="-Preparedness"/>
                    <xsd:enumeration value="-Returning to Face to Face"/>
                    <xsd:enumeration value="-Handovers"/>
                    <xsd:enumeration value="-Wellbeing"/>
                    <xsd:enumeration value="-Equality Diversity and Inclusion (EDI)"/>
                    <xsd:enumeration value="- Adapt and Recover"/>
                    <xsd:enumeration value="-Health inequalities"/>
                    <xsd:enumeration value="-Education Standards"/>
                    <xsd:enumeration value="-Respect"/>
                    <xsd:enumeration value="Career Development Pathways"/>
                  </xsd:restriction>
                </xsd:simpleType>
              </xsd:element>
            </xsd:sequence>
          </xsd:extension>
        </xsd:complexContent>
      </xsd:complexType>
    </xsd:element>
    <xsd:element name="Archive" ma:index="22" nillable="true" ma:displayName="Archive" ma:default="0" ma:description="If yes is selected the file will be archived and no longer appear in the general view. It will instead appear in the archive view." ma:format="Dropdown" ma:indexed="true" ma:internalName="Archive">
      <xsd:simpleType>
        <xsd:restriction base="dms:Boolean"/>
      </xsd:simpleType>
    </xsd:element>
    <xsd:element name="Subfolder2" ma:index="23" nillable="true" ma:displayName="Project" ma:description="Which Product or Project does this file relate to? - A tag audit is currently ongoing, currently available tags are not representative of the final selection." ma:format="Dropdown" ma:internalName="Subfolder2">
      <xsd:complexType>
        <xsd:complexContent>
          <xsd:extension base="dms:MultiChoice">
            <xsd:sequence>
              <xsd:element name="Value" maxOccurs="unbounded" minOccurs="0" nillable="true">
                <xsd:simpleType>
                  <xsd:restriction base="dms:Choice">
                    <xsd:enumeration value="-Drugs and Alcohol"/>
                    <xsd:enumeration value="-First Aid Champions"/>
                    <xsd:enumeration value="-Homelessness"/>
                    <xsd:enumeration value="-Knife Crime"/>
                    <xsd:enumeration value="-Lifescan"/>
                    <xsd:enumeration value="-Museums and Archives Posters"/>
                    <xsd:enumeration value="-Older People"/>
                    <xsd:enumeration value="-Sprint"/>
                    <xsd:enumeration value="-Summer of Kindness"/>
                    <xsd:enumeration value="-Training Programmes"/>
                    <xsd:enumeration value="-Bitesize"/>
                    <xsd:enumeration value="-Life Live It"/>
                    <xsd:enumeration value="-Global Disaster Preparedness Centre"/>
                    <xsd:enumeration value="-Not on Sunday"/>
                    <xsd:enumeration value="-World First Aid Day"/>
                    <xsd:enumeration value="-EveryDay First Aid"/>
                    <xsd:enumeration value="-EDI Working Group"/>
                    <xsd:enumeration value="-Scouts"/>
                    <xsd:enumeration value="-Vaccine Voices"/>
                    <xsd:enumeration value="-Refugee Week"/>
                    <xsd:enumeration value="-Newsthink"/>
                    <xsd:enumeration value="-Black Lives Matter"/>
                    <xsd:enumeration value="-Online Teaching Resource"/>
                    <xsd:enumeration value="-Education Standards"/>
                    <xsd:enumeration value="-Co-production"/>
                    <xsd:enumeration value="-Face to Face"/>
                    <xsd:enumeration value="Coping with challenges"/>
                    <xsd:enumeration value="Quality Assurance"/>
                  </xsd:restriction>
                </xsd:simpleType>
              </xsd:element>
            </xsd:sequence>
          </xsd:extension>
        </xsd:complexContent>
      </xsd:complexType>
    </xsd:element>
    <xsd:element name="Status" ma:index="24" nillable="true" ma:displayName="Status" ma:description="To show which of the documents reflects the final live product, and which are just drafts or supported development of product" ma:format="Dropdown" ma:internalName="Status">
      <xsd:simpleType>
        <xsd:union memberTypes="dms:Text">
          <xsd:simpleType>
            <xsd:restriction base="dms:Choice">
              <xsd:enumeration value="Live"/>
              <xsd:enumeration value="In review"/>
              <xsd:enumeration value="Draft"/>
              <xsd:enumeration value="Supporting documents"/>
              <xsd:enumeration value="Non GDPR Compliant"/>
            </xsd:restriction>
          </xsd:simpleType>
        </xsd:union>
      </xsd:simpleType>
    </xsd:element>
    <xsd:element name="GDPRnonCompliancedate" ma:index="25" nillable="true" ma:displayName="GDPR non Compliance date" ma:format="DateOnly" ma:indexed="true" ma:internalName="GDPRnonCompliancedate">
      <xsd:simpleType>
        <xsd:restriction base="dms:DateTime"/>
      </xsd:simpleType>
    </xsd:element>
    <xsd:element name="Misc_x002e_" ma:index="26" nillable="true" ma:displayName="Misc. " ma:description="After the file has been tagged under Topic and Project, this column is for any further description to be added. Please avoid acronyms where possible. " ma:format="Dropdown" ma:internalName="Misc_x002e_">
      <xsd:complexType>
        <xsd:complexContent>
          <xsd:extension base="dms:MultiChoice">
            <xsd:sequence>
              <xsd:element name="Value" maxOccurs="unbounded" minOccurs="0" nillable="true">
                <xsd:simpleType>
                  <xsd:restriction base="dms:Choice">
                    <xsd:enumeration value="Business Case"/>
                    <xsd:enumeration value="-Covid-19"/>
                    <xsd:enumeration value="-Comms Plans"/>
                    <xsd:enumeration value="-Creative"/>
                    <xsd:enumeration value="-Direct Delivery"/>
                    <xsd:enumeration value="-Discrimination"/>
                    <xsd:enumeration value="-Diversity"/>
                    <xsd:enumeration value="-Evaluation"/>
                    <xsd:enumeration value="-GDPR"/>
                    <xsd:enumeration value="-Guidance"/>
                    <xsd:enumeration value="-Induction"/>
                    <xsd:enumeration value="-Minutes"/>
                    <xsd:enumeration value="-Partnerships"/>
                    <xsd:enumeration value="-Printed Pack"/>
                    <xsd:enumeration value="-Retrospective"/>
                    <xsd:enumeration value="-Analysis"/>
                    <xsd:enumeration value="-21 Day Challenge"/>
                    <xsd:enumeration value="-Bookings"/>
                    <xsd:enumeration value="-Competitor Landscape"/>
                    <xsd:enumeration value="-Advocacy"/>
                    <xsd:enumeration value="-Style Guide"/>
                    <xsd:enumeration value="-Engagement"/>
                    <xsd:enumeration value="-Impact Assessment"/>
                    <xsd:enumeration value="-Evidence"/>
                    <xsd:enumeration value="-Kick-off"/>
                    <xsd:enumeration value="-Forms"/>
                    <xsd:enumeration value="-Kids Kits Cards"/>
                    <xsd:enumeration value="-Icons"/>
                    <xsd:enumeration value="-Intern"/>
                    <xsd:enumeration value="-Introduction"/>
                    <xsd:enumeration value="-July 2020 survey"/>
                    <xsd:enumeration value="-Lunch and Learn"/>
                    <xsd:enumeration value="-Visuals and Artwork"/>
                    <xsd:enumeration value="-Pilot"/>
                    <xsd:enumeration value="-Primary School"/>
                    <xsd:enumeration value="-Project Board"/>
                    <xsd:enumeration value="-React"/>
                    <xsd:enumeration value="-Recover"/>
                    <xsd:enumeration value="-Reflect"/>
                    <xsd:enumeration value="-Reporting"/>
                    <xsd:enumeration value="-Risk Assessments"/>
                    <xsd:enumeration value="-Secondary School"/>
                    <xsd:enumeration value="-Skill Guide"/>
                    <xsd:enumeration value="-Comms"/>
                    <xsd:enumeration value="-Content"/>
                    <xsd:enumeration value="-Other"/>
                    <xsd:enumeration value="-Welsh Language"/>
                    <xsd:enumeration value="-Sticker"/>
                    <xsd:enumeration value="-Minutes"/>
                    <xsd:enumeration value="-Template"/>
                    <xsd:enumeration value="-User Workshop"/>
                    <xsd:enumeration value="-Project Management"/>
                    <xsd:enumeration value="-Baby and Child"/>
                    <xsd:enumeration value="-E-mails"/>
                    <xsd:enumeration value="-Photos"/>
                    <xsd:enumeration value="-Video"/>
                    <xsd:enumeration value="Leaflet"/>
                  </xsd:restriction>
                </xsd:simpleType>
              </xsd:element>
            </xsd:sequence>
          </xsd:extension>
        </xsd:complexContent>
      </xsd:complex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15167c16-a890-4d0e-8066-19c144e748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73E581-58B8-4306-8BDA-CD258CA7D60E}">
  <ds:schemaRefs>
    <ds:schemaRef ds:uri="097b2218-eb8c-44f0-b50d-d57756f492cd"/>
    <ds:schemaRef ds:uri="7aff5d3a-ac69-412e-8e86-2dc83d63a9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2A43031-282C-4CDA-AF5F-061EB75ADFD1}">
  <ds:schemaRefs>
    <ds:schemaRef ds:uri="http://schemas.microsoft.com/sharepoint/v3/contenttype/forms"/>
  </ds:schemaRefs>
</ds:datastoreItem>
</file>

<file path=customXml/itemProps3.xml><?xml version="1.0" encoding="utf-8"?>
<ds:datastoreItem xmlns:ds="http://schemas.openxmlformats.org/officeDocument/2006/customXml" ds:itemID="{538BEA14-9BBF-4A0A-BA88-DCD3D5EA2D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2218-eb8c-44f0-b50d-d57756f492cd"/>
    <ds:schemaRef ds:uri="7aff5d3a-ac69-412e-8e86-2dc83d63a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2336</Words>
  <Application>Microsoft Office PowerPoint</Application>
  <PresentationFormat>Widescreen</PresentationFormat>
  <Paragraphs>228</Paragraphs>
  <Slides>31</Slides>
  <Notes>29</Notes>
  <HiddenSlides>1</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Calibri Light</vt:lpstr>
      <vt:lpstr>H3</vt:lpstr>
      <vt:lpstr>Merriweather</vt:lpstr>
      <vt:lpstr>System Font Regular</vt:lpstr>
      <vt:lpstr>Office Theme 2013 - 2022</vt:lpstr>
      <vt:lpstr>Custom Design</vt:lpstr>
      <vt:lpstr>Rules of War</vt:lpstr>
      <vt:lpstr>Learning outcomes</vt:lpstr>
      <vt:lpstr>What rules should you follow?</vt:lpstr>
      <vt:lpstr>PowerPoint Presentation</vt:lpstr>
      <vt:lpstr>PowerPoint Presentation</vt:lpstr>
      <vt:lpstr>PowerPoint Presentation</vt:lpstr>
      <vt:lpstr>Lawful, unlawful or  ‘it depends’?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 the pictures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needs to know about the rules of war?</vt:lpstr>
      <vt:lpstr>How can the rules of war be shared?</vt:lpstr>
      <vt:lpstr>Class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Raymond</dc:creator>
  <cp:lastModifiedBy>Sarah Huntington</cp:lastModifiedBy>
  <cp:revision>2</cp:revision>
  <dcterms:created xsi:type="dcterms:W3CDTF">2023-03-09T12:24:54Z</dcterms:created>
  <dcterms:modified xsi:type="dcterms:W3CDTF">2025-10-08T11:17:32Z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0x0101002470018B266A524D8C6ED64754E3AA0C</vt:lpwstr>
  </property>
  <property fmtid="{D5CDD505-2E9C-101B-9397-08002B2CF9AE}" pid="3" name="MediaServiceImageTags">
    <vt:lpwstr/>
  </property>
  <property fmtid="{D5CDD505-2E9C-101B-9397-08002B2CF9AE}" pid="4" name="_dlc_policyId">
    <vt:lpwstr/>
  </property>
  <property fmtid="{D5CDD505-2E9C-101B-9397-08002B2CF9AE}" pid="5" name="ItemRetentionFormula">
    <vt:lpwstr/>
  </property>
  <property fmtid="{D5CDD505-2E9C-101B-9397-08002B2CF9AE}" pid="6" name="BRC_x002d_Classification">
    <vt:lpwstr/>
  </property>
  <property fmtid="{D5CDD505-2E9C-101B-9397-08002B2CF9AE}" pid="7" name="b5bd0e747d9243cdba6014139b7d7e8a">
    <vt:lpwstr/>
  </property>
  <property fmtid="{D5CDD505-2E9C-101B-9397-08002B2CF9AE}" pid="8" name="BRC-Classification">
    <vt:lpwstr/>
  </property>
  <property fmtid="{D5CDD505-2E9C-101B-9397-08002B2CF9AE}" pid="9" name="TaxCatchAll">
    <vt:lpwstr/>
  </property>
</Properties>
</file>