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9" r:id="rId6"/>
    <p:sldId id="257" r:id="rId7"/>
    <p:sldId id="283" r:id="rId8"/>
    <p:sldId id="281" r:id="rId9"/>
    <p:sldId id="282" r:id="rId10"/>
    <p:sldId id="278" r:id="rId11"/>
    <p:sldId id="260" r:id="rId12"/>
    <p:sldId id="264" r:id="rId13"/>
    <p:sldId id="265" r:id="rId14"/>
    <p:sldId id="266" r:id="rId15"/>
    <p:sldId id="268" r:id="rId16"/>
    <p:sldId id="284" r:id="rId17"/>
    <p:sldId id="285" r:id="rId18"/>
    <p:sldId id="286" r:id="rId19"/>
    <p:sldId id="287" r:id="rId20"/>
    <p:sldId id="288" r:id="rId21"/>
    <p:sldId id="280" r:id="rId22"/>
    <p:sldId id="290" r:id="rId23"/>
    <p:sldId id="261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Signy" initials="HS" lastIdx="9" clrIdx="0">
    <p:extLst>
      <p:ext uri="{19B8F6BF-5375-455C-9EA6-DF929625EA0E}">
        <p15:presenceInfo xmlns:p15="http://schemas.microsoft.com/office/powerpoint/2012/main" userId="S::hsigny@redcross.org.uk::38381eb9-dd14-4a1a-8845-1f49272dc7c0" providerId="AD"/>
      </p:ext>
    </p:extLst>
  </p:cmAuthor>
  <p:cmAuthor id="2" name="Robert Kirkham" initials="RK" lastIdx="2" clrIdx="1">
    <p:extLst>
      <p:ext uri="{19B8F6BF-5375-455C-9EA6-DF929625EA0E}">
        <p15:presenceInfo xmlns:p15="http://schemas.microsoft.com/office/powerpoint/2012/main" userId="S::robertkirkham@redcross.org.uk::53df251a-081c-413d-9a85-e4c897a9954d" providerId="AD"/>
      </p:ext>
    </p:extLst>
  </p:cmAuthor>
  <p:cmAuthor id="3" name="Chloe Bruce" initials="CB" lastIdx="1" clrIdx="2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AF3B0-CA2B-4756-9E4B-D4F94BC4CA26}" v="9" dt="2020-03-16T08:47:59.890"/>
    <p1510:client id="{116AD888-455A-4228-9648-C38753C8BB5C}" v="16" dt="2020-03-16T09:14:37.125"/>
    <p1510:client id="{12F05875-4F30-4B51-8204-79020E5A0F3A}" v="5" dt="2020-03-13T16:56:05.156"/>
    <p1510:client id="{13E30194-2429-41AA-951A-72625E26E98A}" v="283" dt="2020-03-13T16:16:11.247"/>
    <p1510:client id="{17E339A5-423B-4684-A322-F9001441B07D}" v="143" dt="2020-03-13T15:36:31.638"/>
    <p1510:client id="{1CEEED17-0357-40BE-B5CC-4BDF8F8C1A62}" v="305" dt="2020-03-16T11:18:44.541"/>
    <p1510:client id="{1F198CB1-8144-4C98-B077-EF90C0781313}" v="139" dt="2020-03-13T14:20:50.146"/>
    <p1510:client id="{25E22A54-31BE-4079-9E83-A61F5A0BD6FD}" v="112" dt="2020-03-13T14:55:40.757"/>
    <p1510:client id="{2CC70D8E-035D-4341-B31D-F85F9A1AAEF3}" v="12" dt="2020-03-13T13:59:28.650"/>
    <p1510:client id="{32A46C56-8CBC-4F20-8363-26D4BC4AB74D}" v="352" dt="2020-03-18T09:14:49.258"/>
    <p1510:client id="{32DBD9CC-B4FB-46D4-9AB9-C2950FC74A9D}" v="565" dt="2020-03-13T15:44:21.590"/>
    <p1510:client id="{34E5C4AC-CF29-4411-A86F-B39C594E2715}" v="32" dt="2020-03-18T08:57:13.918"/>
    <p1510:client id="{3698F30A-1F5D-4FCB-B457-0166B689A161}" v="17" dt="2020-03-13T15:03:58.176"/>
    <p1510:client id="{3AC11C4A-EF35-4C8A-9052-4296CA4C12BB}" v="294" dt="2020-03-18T09:41:00.577"/>
    <p1510:client id="{3B9BAE8A-93D9-48DB-9BD5-893B007FE0B2}" v="48" dt="2020-03-16T12:08:05.687"/>
    <p1510:client id="{45EE022B-9270-49E8-A43C-167EFA118E5A}" v="4" dt="2020-03-16T09:10:31.134"/>
    <p1510:client id="{4C362AB0-966A-4ACC-92A7-C1CE4E608522}" v="24" dt="2020-03-13T16:33:37.803"/>
    <p1510:client id="{58550C69-1317-4889-8872-3D76A78490F8}" v="321" dt="2020-03-13T18:52:02.199"/>
    <p1510:client id="{5A66053C-F051-4EF5-AA96-F355A37978EB}" v="40" dt="2020-03-13T16:30:34.360"/>
    <p1510:client id="{5BB697F1-3F60-4850-BD7A-30872D295BA1}" v="21" dt="2020-03-16T11:09:52.830"/>
    <p1510:client id="{60803EB5-5E97-478A-A525-BFAAE93DF28A}" v="19" dt="2020-03-18T09:02:39.069"/>
    <p1510:client id="{721547ED-BAE8-4675-A6D0-1ED5D5A49F0C}" v="7" dt="2020-03-16T08:53:25.883"/>
    <p1510:client id="{87EBF61F-E899-4B74-A98F-61ED514D9307}" v="3" dt="2020-03-16T09:23:56.196"/>
    <p1510:client id="{9242A5A0-A1F4-42A7-8FFF-E2A3F24CDAE7}" v="18" dt="2020-03-16T09:05:54.241"/>
    <p1510:client id="{95038929-822D-4866-B918-886AA868BC7D}" v="594" dt="2020-03-13T15:33:31.318"/>
    <p1510:client id="{98623B51-9FED-4E41-B053-49050FD913FF}" v="20" dt="2020-03-16T09:09:37.687"/>
    <p1510:client id="{A4CE030F-CD14-4E67-846D-F3136E3BE70E}" v="19" dt="2020-03-13T16:21:49.006"/>
    <p1510:client id="{A66600F3-565F-4C69-8C72-886F36ED7B5F}" v="2564" dt="2020-03-13T15:59:35.275"/>
    <p1510:client id="{BD478718-2EC7-434B-B73C-EE05C9390997}" v="47" dt="2020-03-13T16:22:26.128"/>
    <p1510:client id="{CB96D9C3-AC78-482A-97CC-DD613A983D28}" v="195" dt="2020-03-13T18:15:38.597"/>
    <p1510:client id="{D4696D11-7D9F-40CB-AA5B-0FC4E4586FBE}" v="33" dt="2020-03-18T09:37:39.661"/>
    <p1510:client id="{D5C72D5D-3FF7-4046-AE34-60341334FC13}" v="276" dt="2020-03-13T14:43:51.099"/>
    <p1510:client id="{E1E83039-46BD-4CB3-9335-EDE9CC5AB76C}" v="109" dt="2020-03-13T13:52:06.867"/>
    <p1510:client id="{E4317AE7-4004-4A05-AE88-5EDDB8FC3061}" v="3" dt="2020-03-18T09:29:45.925"/>
    <p1510:client id="{F069B968-FE35-4C8A-9736-FCE11B214CDA}" v="112" dt="2020-03-16T08:18:25.157"/>
    <p1510:client id="{F2A038F1-BFFF-4370-BCE1-1400D4214DA9}" v="311" dt="2020-03-13T16:50:15.228"/>
    <p1510:client id="{F53D0524-63E9-4BA0-9349-2AF9B7C529FA}" v="26" dt="2020-03-17T10:18:54.727"/>
    <p1510:client id="{F5D7FF62-3182-486D-B1D5-9B4050EAE1F3}" v="2" dt="2020-03-13T13:48:20.871"/>
    <p1510:client id="{F816BDF2-612F-4531-B09A-3DA1DDF42281}" v="55" dt="2020-03-16T08:43:57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Coronavirus: Covid-19 outbreak</a:t>
            </a:r>
          </a:p>
          <a:p>
            <a:pPr algn="l"/>
            <a:r>
              <a:rPr lang="en-GB" sz="1800" b="1">
                <a:solidFill>
                  <a:schemeClr val="bg1"/>
                </a:solidFill>
                <a:ea typeface="+mn-lt"/>
                <a:cs typeface="+mn-lt"/>
              </a:rPr>
              <a:t>Full lesson plan from redcross.org.uk/education</a:t>
            </a:r>
            <a:endParaRPr lang="en-GB" sz="2000">
              <a:solidFill>
                <a:schemeClr val="bg1"/>
              </a:solidFill>
              <a:cs typeface="Calibri" panose="020F0502020204030204"/>
            </a:endParaRP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4A7A3-CC22-47A0-95B1-0E08EF87E1E7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2. Trust or not?</a:t>
            </a:r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E4261CF-0083-4507-96EE-719AAFA9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5" y="1623403"/>
            <a:ext cx="5144218" cy="48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C2CA6-8207-489F-8EE9-62BB62CFDA36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01223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2.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DF67C-D55A-4587-BA98-6421F2E0071C}"/>
              </a:ext>
            </a:extLst>
          </p:cNvPr>
          <p:cNvSpPr txBox="1"/>
          <p:nvPr/>
        </p:nvSpPr>
        <p:spPr>
          <a:xfrm>
            <a:off x="669984" y="3991154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A1ED59-1922-4FCD-9E04-54EA8064C035}"/>
              </a:ext>
            </a:extLst>
          </p:cNvPr>
          <p:cNvSpPr/>
          <p:nvPr/>
        </p:nvSpPr>
        <p:spPr>
          <a:xfrm>
            <a:off x="276045" y="2928668"/>
            <a:ext cx="2832337" cy="2674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Their claim is supported by a link to a trusted source so you can check yourself.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9EEB20-B51C-4F88-8327-10E08CCAC51B}"/>
              </a:ext>
            </a:extLst>
          </p:cNvPr>
          <p:cNvSpPr/>
          <p:nvPr/>
        </p:nvSpPr>
        <p:spPr>
          <a:xfrm>
            <a:off x="9103742" y="1692216"/>
            <a:ext cx="2817959" cy="3220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Washing your hands with soap and water for 20 seconds is the scientifically proven way to kill the most germs.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GB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C782FB-D945-4F19-834C-7886F44B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48" y="1637780"/>
            <a:ext cx="5158595" cy="48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3. Trust or not?</a:t>
            </a:r>
          </a:p>
        </p:txBody>
      </p:sp>
      <p:pic>
        <p:nvPicPr>
          <p:cNvPr id="15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85807F-D585-4125-96D2-9A239F4F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1" y="1644461"/>
            <a:ext cx="5201727" cy="48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5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3. Think again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A98170-FA76-4F9C-984C-50E5EBBCB25D}"/>
              </a:ext>
            </a:extLst>
          </p:cNvPr>
          <p:cNvSpPr/>
          <p:nvPr/>
        </p:nvSpPr>
        <p:spPr>
          <a:xfrm>
            <a:off x="276045" y="3316857"/>
            <a:ext cx="3047997" cy="2300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Panic buying anything is harmful to others and often unnecessary.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F7CDD0-D4E6-4D3A-9FF6-990002CDF7B7}"/>
              </a:ext>
            </a:extLst>
          </p:cNvPr>
          <p:cNvSpPr/>
          <p:nvPr/>
        </p:nvSpPr>
        <p:spPr>
          <a:xfrm>
            <a:off x="9017480" y="2391507"/>
            <a:ext cx="2898476" cy="3412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This encourages people to be afraid and plays on their negative emotions. This is a common tactic.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4D229EB-A8C8-4E6A-8934-CE0D65BB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1" y="1644461"/>
            <a:ext cx="5201727" cy="48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4. Trust or not?</a:t>
            </a:r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C8BCFF-579E-4CE5-A2D9-CAABEAF8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644462"/>
            <a:ext cx="5216104" cy="48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4. Think again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923A38-BCD4-469E-BF37-28EDFDEE5751}"/>
              </a:ext>
            </a:extLst>
          </p:cNvPr>
          <p:cNvSpPr/>
          <p:nvPr/>
        </p:nvSpPr>
        <p:spPr>
          <a:xfrm>
            <a:off x="232913" y="4349314"/>
            <a:ext cx="2984742" cy="19319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Be careful when following unknown links.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FE0A85-0C2D-4FC9-BC20-3C9137152160}"/>
              </a:ext>
            </a:extLst>
          </p:cNvPr>
          <p:cNvSpPr/>
          <p:nvPr/>
        </p:nvSpPr>
        <p:spPr>
          <a:xfrm>
            <a:off x="8916837" y="1764101"/>
            <a:ext cx="3047997" cy="35512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Making money is a common reason people spread disinformation. People selling things will always try and convince you that you need them.</a:t>
            </a:r>
            <a:endParaRPr lang="en-US" sz="2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0A0169-1579-4724-ACAC-06114BA9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644462"/>
            <a:ext cx="5216104" cy="48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5. Trust or not?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6D7774-E7C0-42C0-A612-44D6970C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3" y="1604771"/>
            <a:ext cx="5273614" cy="48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5. Trust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1F0459-7B58-498B-AA8A-EB065D92FDB9}"/>
              </a:ext>
            </a:extLst>
          </p:cNvPr>
          <p:cNvSpPr/>
          <p:nvPr/>
        </p:nvSpPr>
        <p:spPr>
          <a:xfrm>
            <a:off x="247290" y="4093235"/>
            <a:ext cx="2803582" cy="17396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It is backed up by a trusted news source.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05A18E-3431-4620-AAC5-61804C202CBB}"/>
              </a:ext>
            </a:extLst>
          </p:cNvPr>
          <p:cNvSpPr/>
          <p:nvPr/>
        </p:nvSpPr>
        <p:spPr>
          <a:xfrm>
            <a:off x="9233139" y="2066027"/>
            <a:ext cx="2602299" cy="17396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You can click the source to check for yourself.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327031C-95D4-4C48-9EBF-68B756FB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561639"/>
            <a:ext cx="5287992" cy="47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Kindness and resilience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F91E9522-30DA-483F-89AE-41D5B18C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76" y="-20565"/>
            <a:ext cx="4871049" cy="68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Definitions activity: what is coronavirus?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people holding a stuffed animal&#10;&#10;Description generated with high confidence">
            <a:extLst>
              <a:ext uri="{FF2B5EF4-FFF2-40B4-BE49-F238E27FC236}">
                <a16:creationId xmlns:a16="http://schemas.microsoft.com/office/drawing/2014/main" id="{13DA23A4-B9CF-4FF1-AC76-CE7F69865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" b="14443"/>
          <a:stretch/>
        </p:blipFill>
        <p:spPr>
          <a:xfrm>
            <a:off x="833906" y="230047"/>
            <a:ext cx="10524207" cy="5923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7FC7D-B9FA-4FB3-B251-4902B48F96AC}"/>
              </a:ext>
            </a:extLst>
          </p:cNvPr>
          <p:cNvSpPr txBox="1"/>
          <p:nvPr/>
        </p:nvSpPr>
        <p:spPr>
          <a:xfrm>
            <a:off x="310551" y="6277155"/>
            <a:ext cx="6323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© Naeem Khan/British Red Cross </a:t>
            </a:r>
          </a:p>
        </p:txBody>
      </p:sp>
    </p:spTree>
    <p:extLst>
      <p:ext uri="{BB962C8B-B14F-4D97-AF65-F5344CB8AC3E}">
        <p14:creationId xmlns:p14="http://schemas.microsoft.com/office/powerpoint/2010/main" val="70649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F1F84B-5E4E-47A2-992F-D9906A994674}"/>
              </a:ext>
            </a:extLst>
          </p:cNvPr>
          <p:cNvSpPr/>
          <p:nvPr/>
        </p:nvSpPr>
        <p:spPr>
          <a:xfrm>
            <a:off x="889409" y="1073777"/>
            <a:ext cx="2601667" cy="5744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FFFF"/>
                </a:solidFill>
                <a:cs typeface="Calibri"/>
              </a:rPr>
              <a:t>Covid-19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E512B9-7349-4896-A9F3-1B7DA96305FC}"/>
              </a:ext>
            </a:extLst>
          </p:cNvPr>
          <p:cNvSpPr/>
          <p:nvPr/>
        </p:nvSpPr>
        <p:spPr>
          <a:xfrm>
            <a:off x="4115859" y="3512324"/>
            <a:ext cx="7735226" cy="7484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False stories that are presented as being true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DA02A3-4F43-4BAA-924D-67171245B880}"/>
              </a:ext>
            </a:extLst>
          </p:cNvPr>
          <p:cNvSpPr/>
          <p:nvPr/>
        </p:nvSpPr>
        <p:spPr>
          <a:xfrm>
            <a:off x="894271" y="430811"/>
            <a:ext cx="2601667" cy="50257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Coronavirus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EAC60A-87A6-45E7-A0EB-94A7DB6700C5}"/>
              </a:ext>
            </a:extLst>
          </p:cNvPr>
          <p:cNvSpPr/>
          <p:nvPr/>
        </p:nvSpPr>
        <p:spPr>
          <a:xfrm>
            <a:off x="4115858" y="296394"/>
            <a:ext cx="7735228" cy="6317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cs typeface="Calibri"/>
              </a:rPr>
              <a:t>A large family of viruses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49395B-EB4B-493E-8D04-066665F4F829}"/>
              </a:ext>
            </a:extLst>
          </p:cNvPr>
          <p:cNvSpPr/>
          <p:nvPr/>
        </p:nvSpPr>
        <p:spPr>
          <a:xfrm>
            <a:off x="908649" y="1761141"/>
            <a:ext cx="2601666" cy="8044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Misinformation</a:t>
            </a:r>
            <a:endParaRPr lang="en-GB" sz="2800" b="1" err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8A07C5-4409-4BF5-966B-C30E2E763CD2}"/>
              </a:ext>
            </a:extLst>
          </p:cNvPr>
          <p:cNvSpPr/>
          <p:nvPr/>
        </p:nvSpPr>
        <p:spPr>
          <a:xfrm>
            <a:off x="894271" y="2700319"/>
            <a:ext cx="2606529" cy="4913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Pandemic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AF007C-BBA4-412E-AAF2-EE5D97CE7FA8}"/>
              </a:ext>
            </a:extLst>
          </p:cNvPr>
          <p:cNvSpPr/>
          <p:nvPr/>
        </p:nvSpPr>
        <p:spPr>
          <a:xfrm>
            <a:off x="892579" y="3345398"/>
            <a:ext cx="2608220" cy="5488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Panic Buying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806201-3D00-41F3-AE51-2151C7B72535}"/>
              </a:ext>
            </a:extLst>
          </p:cNvPr>
          <p:cNvSpPr/>
          <p:nvPr/>
        </p:nvSpPr>
        <p:spPr>
          <a:xfrm>
            <a:off x="889405" y="4654794"/>
            <a:ext cx="2608221" cy="7715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Social Distancing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E6A998-6E85-4CB2-A8C2-21489973B1CE}"/>
              </a:ext>
            </a:extLst>
          </p:cNvPr>
          <p:cNvSpPr/>
          <p:nvPr/>
        </p:nvSpPr>
        <p:spPr>
          <a:xfrm>
            <a:off x="889407" y="5554436"/>
            <a:ext cx="2608220" cy="693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Self-isolation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B838E3-CEDC-495C-A29E-88B91FFB571C}"/>
              </a:ext>
            </a:extLst>
          </p:cNvPr>
          <p:cNvSpPr/>
          <p:nvPr/>
        </p:nvSpPr>
        <p:spPr>
          <a:xfrm>
            <a:off x="906956" y="4028956"/>
            <a:ext cx="2608219" cy="4752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Quarantine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6A439A-E284-4898-BCF3-3BDAA09532FA}"/>
              </a:ext>
            </a:extLst>
          </p:cNvPr>
          <p:cNvSpPr/>
          <p:nvPr/>
        </p:nvSpPr>
        <p:spPr>
          <a:xfrm>
            <a:off x="4115857" y="4338194"/>
            <a:ext cx="7735227" cy="6546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A new strain of coronavirus </a:t>
            </a:r>
            <a:endParaRPr lang="en-GB" sz="24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5AE71B-A1CE-4393-B1E0-ADA32E14A94B}"/>
              </a:ext>
            </a:extLst>
          </p:cNvPr>
          <p:cNvSpPr/>
          <p:nvPr/>
        </p:nvSpPr>
        <p:spPr>
          <a:xfrm>
            <a:off x="4115859" y="1005533"/>
            <a:ext cx="7735226" cy="651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Getting unnecessarily large amounts of a product</a:t>
            </a:r>
            <a:r>
              <a:rPr lang="en-GB" sz="2400">
                <a:solidFill>
                  <a:schemeClr val="tx1"/>
                </a:solidFill>
                <a:cs typeface="Calibri"/>
              </a:rPr>
              <a:t>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686602-0434-4C4B-A036-99E38D70A565}"/>
              </a:ext>
            </a:extLst>
          </p:cNvPr>
          <p:cNvSpPr/>
          <p:nvPr/>
        </p:nvSpPr>
        <p:spPr>
          <a:xfrm>
            <a:off x="4114394" y="5051742"/>
            <a:ext cx="7725714" cy="841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away from gatherings and not standing close to other people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73822-AAAF-4DE0-A030-11433E9F0C9D}"/>
              </a:ext>
            </a:extLst>
          </p:cNvPr>
          <p:cNvSpPr/>
          <p:nvPr/>
        </p:nvSpPr>
        <p:spPr>
          <a:xfrm>
            <a:off x="4112934" y="5967578"/>
            <a:ext cx="7735227" cy="7491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A new disease that spreads around the world beyond expectations</a:t>
            </a:r>
            <a:endParaRPr lang="en-US" sz="24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EEC47B-A310-488E-9EC0-2DFF0E59421A}"/>
              </a:ext>
            </a:extLst>
          </p:cNvPr>
          <p:cNvSpPr/>
          <p:nvPr/>
        </p:nvSpPr>
        <p:spPr>
          <a:xfrm>
            <a:off x="4115857" y="1727362"/>
            <a:ext cx="7735227" cy="7382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indoors, avoiding contact with other people</a:t>
            </a:r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1C2316-833B-489F-A7A5-F2B3463817D1}"/>
              </a:ext>
            </a:extLst>
          </p:cNvPr>
          <p:cNvSpPr/>
          <p:nvPr/>
        </p:nvSpPr>
        <p:spPr>
          <a:xfrm>
            <a:off x="4115858" y="2559842"/>
            <a:ext cx="7735225" cy="8607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Separating people known or believed to be infected with a disease from the public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24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11230A-8B20-4B3D-B974-E24931E22801}"/>
              </a:ext>
            </a:extLst>
          </p:cNvPr>
          <p:cNvCxnSpPr>
            <a:cxnSpLocks/>
          </p:cNvCxnSpPr>
          <p:nvPr/>
        </p:nvCxnSpPr>
        <p:spPr>
          <a:xfrm>
            <a:off x="3082587" y="5745361"/>
            <a:ext cx="1081686" cy="63260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12D9CC-16DA-4752-88DD-205B58BADA23}"/>
              </a:ext>
            </a:extLst>
          </p:cNvPr>
          <p:cNvCxnSpPr>
            <a:cxnSpLocks/>
          </p:cNvCxnSpPr>
          <p:nvPr/>
        </p:nvCxnSpPr>
        <p:spPr>
          <a:xfrm>
            <a:off x="3069450" y="4895273"/>
            <a:ext cx="1200947" cy="45931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9425E7-32F7-42B9-A836-526CFCD537C4}"/>
              </a:ext>
            </a:extLst>
          </p:cNvPr>
          <p:cNvCxnSpPr>
            <a:cxnSpLocks/>
          </p:cNvCxnSpPr>
          <p:nvPr/>
        </p:nvCxnSpPr>
        <p:spPr>
          <a:xfrm>
            <a:off x="3055072" y="4235738"/>
            <a:ext cx="1125401" cy="24253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362BAB-1B64-4B0D-9552-86AC5F9B919B}"/>
              </a:ext>
            </a:extLst>
          </p:cNvPr>
          <p:cNvCxnSpPr>
            <a:cxnSpLocks/>
          </p:cNvCxnSpPr>
          <p:nvPr/>
        </p:nvCxnSpPr>
        <p:spPr>
          <a:xfrm flipV="1">
            <a:off x="3141983" y="3679109"/>
            <a:ext cx="1070391" cy="437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BFD979-9703-48B5-8B00-8855616EA98D}"/>
              </a:ext>
            </a:extLst>
          </p:cNvPr>
          <p:cNvCxnSpPr>
            <a:cxnSpLocks/>
          </p:cNvCxnSpPr>
          <p:nvPr/>
        </p:nvCxnSpPr>
        <p:spPr>
          <a:xfrm flipV="1">
            <a:off x="3041341" y="2956153"/>
            <a:ext cx="1067309" cy="1626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B9396B-6A86-4062-8502-12F483EBFE70}"/>
              </a:ext>
            </a:extLst>
          </p:cNvPr>
          <p:cNvCxnSpPr>
            <a:cxnSpLocks/>
          </p:cNvCxnSpPr>
          <p:nvPr/>
        </p:nvCxnSpPr>
        <p:spPr>
          <a:xfrm flipV="1">
            <a:off x="3044487" y="2127925"/>
            <a:ext cx="1187195" cy="14278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4430C2-712D-407C-B2AD-55DF87C80E74}"/>
              </a:ext>
            </a:extLst>
          </p:cNvPr>
          <p:cNvCxnSpPr>
            <a:cxnSpLocks/>
          </p:cNvCxnSpPr>
          <p:nvPr/>
        </p:nvCxnSpPr>
        <p:spPr>
          <a:xfrm flipV="1">
            <a:off x="3134256" y="1397096"/>
            <a:ext cx="1081964" cy="8945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110E61-ED43-42AD-80D1-BE770E5AD049}"/>
              </a:ext>
            </a:extLst>
          </p:cNvPr>
          <p:cNvCxnSpPr>
            <a:cxnSpLocks/>
          </p:cNvCxnSpPr>
          <p:nvPr/>
        </p:nvCxnSpPr>
        <p:spPr>
          <a:xfrm flipV="1">
            <a:off x="3255116" y="679320"/>
            <a:ext cx="1034061" cy="7709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EAC60A-87A6-45E7-A0EB-94A7DB6700C5}"/>
              </a:ext>
            </a:extLst>
          </p:cNvPr>
          <p:cNvSpPr/>
          <p:nvPr/>
        </p:nvSpPr>
        <p:spPr>
          <a:xfrm>
            <a:off x="4115858" y="296394"/>
            <a:ext cx="7735228" cy="6317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cs typeface="Calibri"/>
              </a:rPr>
              <a:t>A large family of viruses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5AE71B-A1CE-4393-B1E0-ADA32E14A94B}"/>
              </a:ext>
            </a:extLst>
          </p:cNvPr>
          <p:cNvSpPr/>
          <p:nvPr/>
        </p:nvSpPr>
        <p:spPr>
          <a:xfrm>
            <a:off x="4115859" y="3435306"/>
            <a:ext cx="7735226" cy="651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Getting unnecessarily large amounts of a product</a:t>
            </a:r>
            <a:r>
              <a:rPr lang="en-GB" sz="2400">
                <a:solidFill>
                  <a:schemeClr val="tx1"/>
                </a:solidFill>
                <a:cs typeface="Calibri"/>
              </a:rPr>
              <a:t>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686602-0434-4C4B-A036-99E38D70A565}"/>
              </a:ext>
            </a:extLst>
          </p:cNvPr>
          <p:cNvSpPr/>
          <p:nvPr/>
        </p:nvSpPr>
        <p:spPr>
          <a:xfrm>
            <a:off x="4114394" y="4994233"/>
            <a:ext cx="7725714" cy="84170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away from gatherings and not standing close to other people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73822-AAAF-4DE0-A030-11433E9F0C9D}"/>
              </a:ext>
            </a:extLst>
          </p:cNvPr>
          <p:cNvSpPr/>
          <p:nvPr/>
        </p:nvSpPr>
        <p:spPr>
          <a:xfrm>
            <a:off x="4112934" y="2603276"/>
            <a:ext cx="7735227" cy="7491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A new disease that spreads around the world beyond expectations</a:t>
            </a:r>
            <a:endParaRPr lang="en-US" sz="24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EEC47B-A310-488E-9EC0-2DFF0E59421A}"/>
              </a:ext>
            </a:extLst>
          </p:cNvPr>
          <p:cNvSpPr/>
          <p:nvPr/>
        </p:nvSpPr>
        <p:spPr>
          <a:xfrm>
            <a:off x="4115857" y="4171513"/>
            <a:ext cx="7735227" cy="7382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indoors, avoiding contact with other people</a:t>
            </a:r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1C2316-833B-489F-A7A5-F2B3463817D1}"/>
              </a:ext>
            </a:extLst>
          </p:cNvPr>
          <p:cNvSpPr/>
          <p:nvPr/>
        </p:nvSpPr>
        <p:spPr>
          <a:xfrm>
            <a:off x="4115858" y="5895389"/>
            <a:ext cx="7735225" cy="8607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Separating people known or believed to be infected with a disease from the public</a:t>
            </a:r>
            <a:endParaRPr lang="en-GB" sz="2400"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6A439A-E284-4898-BCF3-3BDAA09532FA}"/>
              </a:ext>
            </a:extLst>
          </p:cNvPr>
          <p:cNvSpPr/>
          <p:nvPr/>
        </p:nvSpPr>
        <p:spPr>
          <a:xfrm>
            <a:off x="4115857" y="1017025"/>
            <a:ext cx="7735227" cy="6546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A new strain of coronavirus </a:t>
            </a:r>
            <a:endParaRPr lang="en-GB" sz="24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E512B9-7349-4896-A9F3-1B7DA96305FC}"/>
              </a:ext>
            </a:extLst>
          </p:cNvPr>
          <p:cNvSpPr/>
          <p:nvPr/>
        </p:nvSpPr>
        <p:spPr>
          <a:xfrm>
            <a:off x="4115859" y="1772663"/>
            <a:ext cx="7735226" cy="74845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False stories that are presented as being true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396CEA-AA50-4680-B41B-7A25D89BF17D}"/>
              </a:ext>
            </a:extLst>
          </p:cNvPr>
          <p:cNvSpPr/>
          <p:nvPr/>
        </p:nvSpPr>
        <p:spPr>
          <a:xfrm>
            <a:off x="889409" y="1073777"/>
            <a:ext cx="2601667" cy="5744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FFFF"/>
                </a:solidFill>
                <a:cs typeface="Calibri"/>
              </a:rPr>
              <a:t>Covid-19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E3C50F-1E8E-4B99-A091-D5B097021F1F}"/>
              </a:ext>
            </a:extLst>
          </p:cNvPr>
          <p:cNvSpPr/>
          <p:nvPr/>
        </p:nvSpPr>
        <p:spPr>
          <a:xfrm>
            <a:off x="894271" y="430811"/>
            <a:ext cx="2601667" cy="50257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Coronavirus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888A526-315E-4A86-AC39-BF2692004536}"/>
              </a:ext>
            </a:extLst>
          </p:cNvPr>
          <p:cNvSpPr/>
          <p:nvPr/>
        </p:nvSpPr>
        <p:spPr>
          <a:xfrm>
            <a:off x="908649" y="1761141"/>
            <a:ext cx="2601666" cy="8044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Misinformation</a:t>
            </a:r>
            <a:endParaRPr lang="en-GB" sz="2800" b="1" err="1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B8D75B-41BF-4AFD-B15A-2B00DC710B86}"/>
              </a:ext>
            </a:extLst>
          </p:cNvPr>
          <p:cNvSpPr/>
          <p:nvPr/>
        </p:nvSpPr>
        <p:spPr>
          <a:xfrm>
            <a:off x="894271" y="2700319"/>
            <a:ext cx="2606529" cy="4913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Pandemic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D9A3EF0-5A74-45E6-AD63-ECAD3344678F}"/>
              </a:ext>
            </a:extLst>
          </p:cNvPr>
          <p:cNvSpPr/>
          <p:nvPr/>
        </p:nvSpPr>
        <p:spPr>
          <a:xfrm>
            <a:off x="892579" y="3345398"/>
            <a:ext cx="2608220" cy="5488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Panic Buying</a:t>
            </a:r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430ED6B-5F8C-4FCA-A423-F570E0E0215C}"/>
              </a:ext>
            </a:extLst>
          </p:cNvPr>
          <p:cNvSpPr/>
          <p:nvPr/>
        </p:nvSpPr>
        <p:spPr>
          <a:xfrm>
            <a:off x="889405" y="4654794"/>
            <a:ext cx="2608221" cy="7715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Social Distancing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07D969B-1A61-44DA-80DC-D407E2ADF732}"/>
              </a:ext>
            </a:extLst>
          </p:cNvPr>
          <p:cNvSpPr/>
          <p:nvPr/>
        </p:nvSpPr>
        <p:spPr>
          <a:xfrm>
            <a:off x="889407" y="5554436"/>
            <a:ext cx="2608220" cy="693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Self-isolation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0B681FE-1D65-44E1-89C8-504ACBEF2A94}"/>
              </a:ext>
            </a:extLst>
          </p:cNvPr>
          <p:cNvSpPr/>
          <p:nvPr/>
        </p:nvSpPr>
        <p:spPr>
          <a:xfrm>
            <a:off x="906956" y="4028956"/>
            <a:ext cx="2608219" cy="4752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Quarantine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Poster activity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191FCE-E865-4806-8B83-8DEEDB78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4" y="1638307"/>
            <a:ext cx="6179387" cy="3466367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18C003-098D-4C21-8B24-00DC7B42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91" y="137500"/>
            <a:ext cx="4712898" cy="66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Quiz activity: how can you spot misinformation?</a:t>
            </a:r>
            <a:r>
              <a:rPr lang="en-GB" sz="3200" b="1">
                <a:solidFill>
                  <a:schemeClr val="bg1"/>
                </a:solidFill>
                <a:latin typeface="Arial"/>
                <a:cs typeface="Calibri"/>
              </a:rPr>
              <a:t> 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B1DA72-2EDA-40EC-ADBA-B608B00C103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" y="-8688"/>
            <a:ext cx="10515600" cy="1181791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Arial"/>
                <a:cs typeface="Calibri Light"/>
              </a:rPr>
              <a:t> 1. Trust or not?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A0DCFD-216E-4919-96B2-33B68211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6" y="1651327"/>
            <a:ext cx="5316746" cy="4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85CF59-A46D-41B5-AD05-5D6D3F0659CE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01223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1. Think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91E0-A63C-44B8-9CC8-A51C4B1A2F28}"/>
              </a:ext>
            </a:extLst>
          </p:cNvPr>
          <p:cNvSpPr txBox="1"/>
          <p:nvPr/>
        </p:nvSpPr>
        <p:spPr>
          <a:xfrm>
            <a:off x="9152626" y="2395268"/>
            <a:ext cx="2743200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7F5EF9-285F-4938-A37E-31E799083848}"/>
              </a:ext>
            </a:extLst>
          </p:cNvPr>
          <p:cNvSpPr/>
          <p:nvPr/>
        </p:nvSpPr>
        <p:spPr>
          <a:xfrm>
            <a:off x="232914" y="4208253"/>
            <a:ext cx="2961733" cy="1581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</a:rPr>
              <a:t>There is no source or evidence to back up this claim.</a:t>
            </a:r>
            <a:endParaRPr lang="en-GB" sz="2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5CFEF7-4180-408C-ACC2-5D25D19C53AA}"/>
              </a:ext>
            </a:extLst>
          </p:cNvPr>
          <p:cNvSpPr/>
          <p:nvPr/>
        </p:nvSpPr>
        <p:spPr>
          <a:xfrm>
            <a:off x="9146874" y="1966126"/>
            <a:ext cx="2743200" cy="2859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/>
              </a:rPr>
              <a:t>Using the ‘fake expert’ to convince you what they’re saying is true is a common tactic. 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C9095E-3796-4FF2-9360-A2AFFC98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6" y="1651327"/>
            <a:ext cx="5316746" cy="4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8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22997618A9941B9874978FC0794FD" ma:contentTypeVersion="4" ma:contentTypeDescription="Create a new document." ma:contentTypeScope="" ma:versionID="f04508154e35aacfc66d374324245f25">
  <xsd:schema xmlns:xsd="http://www.w3.org/2001/XMLSchema" xmlns:xs="http://www.w3.org/2001/XMLSchema" xmlns:p="http://schemas.microsoft.com/office/2006/metadata/properties" xmlns:ns2="e8e64cf7-bf37-4d6a-8473-9552992c6714" targetNamespace="http://schemas.microsoft.com/office/2006/metadata/properties" ma:root="true" ma:fieldsID="7fab53c2ff62333cd2b884a18c351cde" ns2:_="">
    <xsd:import namespace="e8e64cf7-bf37-4d6a-8473-9552992c6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64cf7-bf37-4d6a-8473-9552992c6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77779-12DF-4C98-B164-5757C25EFD65}">
  <ds:schemaRefs>
    <ds:schemaRef ds:uri="e8e64cf7-bf37-4d6a-8473-9552992c67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F9FE71-9933-4145-A037-D538D7228548}">
  <ds:schemaRefs>
    <ds:schemaRef ds:uri="e8e64cf7-bf37-4d6a-8473-9552992c6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79B3BC-E387-48EC-B904-DCA498254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1. Trust or not?</vt:lpstr>
      <vt:lpstr> 1. Think again</vt:lpstr>
      <vt:lpstr> 2. Trust or not?</vt:lpstr>
      <vt:lpstr> 2. Trust</vt:lpstr>
      <vt:lpstr> 3. Trust or not?</vt:lpstr>
      <vt:lpstr> 3. Think again</vt:lpstr>
      <vt:lpstr> 4. Trust or not?</vt:lpstr>
      <vt:lpstr> 4. Think again</vt:lpstr>
      <vt:lpstr> 5. Trust or not?</vt:lpstr>
      <vt:lpstr> 5. Trust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Bruce</dc:creator>
  <cp:lastModifiedBy>Chloe Bruce</cp:lastModifiedBy>
  <cp:revision>2</cp:revision>
  <dcterms:created xsi:type="dcterms:W3CDTF">2020-03-13T13:45:50Z</dcterms:created>
  <dcterms:modified xsi:type="dcterms:W3CDTF">2021-02-08T15:36:10Z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0x010100C2C22997618A9941B9874978FC0794FD</vt:lpwstr>
  </property>
</Properties>
</file>