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8" r:id="rId2"/>
    <p:sldId id="256" r:id="rId3"/>
    <p:sldId id="257"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6" d="100"/>
          <a:sy n="76" d="100"/>
        </p:scale>
        <p:origin x="120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699FCC-F8B8-4956-90DA-552E424B138C}" type="datetimeFigureOut">
              <a:rPr lang="en-GB" smtClean="0"/>
              <a:t>16/01/2019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D8A5A1-05D7-471E-BBDE-EC9022614B1B}" type="slidenum">
              <a:rPr lang="en-GB" smtClean="0"/>
              <a:t>‹#›</a:t>
            </a:fld>
            <a:endParaRPr lang="en-GB"/>
          </a:p>
        </p:txBody>
      </p:sp>
    </p:spTree>
    <p:extLst>
      <p:ext uri="{BB962C8B-B14F-4D97-AF65-F5344CB8AC3E}">
        <p14:creationId xmlns:p14="http://schemas.microsoft.com/office/powerpoint/2010/main" val="1494666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E424AF-F330-4B3F-8C25-153D115ADC6B}" type="slidenum">
              <a:rPr lang="en-US">
                <a:latin typeface="Arial" charset="0"/>
              </a:rPr>
              <a:pPr fontAlgn="base">
                <a:spcBef>
                  <a:spcPct val="0"/>
                </a:spcBef>
                <a:spcAft>
                  <a:spcPct val="0"/>
                </a:spcAft>
              </a:pPr>
              <a:t>1</a:t>
            </a:fld>
            <a:endParaRPr lang="en-US">
              <a:latin typeface="Arial" charset="0"/>
            </a:endParaRPr>
          </a:p>
        </p:txBody>
      </p:sp>
      <p:sp>
        <p:nvSpPr>
          <p:cNvPr id="15362"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15363"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15364"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5"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6"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15367"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a:p>
        </p:txBody>
      </p:sp>
    </p:spTree>
    <p:extLst>
      <p:ext uri="{BB962C8B-B14F-4D97-AF65-F5344CB8AC3E}">
        <p14:creationId xmlns:p14="http://schemas.microsoft.com/office/powerpoint/2010/main" val="471004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3B7C19-0B72-40F5-BA03-B5CAF865F53C}" type="slidenum">
              <a:rPr lang="en-US">
                <a:latin typeface="Arial" charset="0"/>
              </a:rPr>
              <a:pPr fontAlgn="base">
                <a:spcBef>
                  <a:spcPct val="0"/>
                </a:spcBef>
                <a:spcAft>
                  <a:spcPct val="0"/>
                </a:spcAft>
              </a:pPr>
              <a:t>4</a:t>
            </a:fld>
            <a:endParaRPr lang="en-US">
              <a:latin typeface="Arial" charset="0"/>
            </a:endParaRPr>
          </a:p>
        </p:txBody>
      </p:sp>
      <p:sp>
        <p:nvSpPr>
          <p:cNvPr id="21506"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21507"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21508"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09"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10"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21511"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a:p>
        </p:txBody>
      </p:sp>
    </p:spTree>
    <p:extLst>
      <p:ext uri="{BB962C8B-B14F-4D97-AF65-F5344CB8AC3E}">
        <p14:creationId xmlns:p14="http://schemas.microsoft.com/office/powerpoint/2010/main" val="4214434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DC2C16-A7AB-492F-9DB6-880F1D26A9FE}" type="datetimeFigureOut">
              <a:rPr lang="en-GB" smtClean="0"/>
              <a:t>16/01/2019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60633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C2C16-A7AB-492F-9DB6-880F1D26A9FE}" type="datetimeFigureOut">
              <a:rPr lang="en-GB" smtClean="0"/>
              <a:t>16/01/2019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374462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C2C16-A7AB-492F-9DB6-880F1D26A9FE}" type="datetimeFigureOut">
              <a:rPr lang="en-GB" smtClean="0"/>
              <a:t>16/01/2019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1110553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DC2C16-A7AB-492F-9DB6-880F1D26A9FE}" type="datetimeFigureOut">
              <a:rPr lang="en-GB" smtClean="0"/>
              <a:t>16/01/2019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2326409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8DC2C16-A7AB-492F-9DB6-880F1D26A9FE}" type="datetimeFigureOut">
              <a:rPr lang="en-GB" smtClean="0"/>
              <a:t>16/01/2019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315546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DC2C16-A7AB-492F-9DB6-880F1D26A9FE}" type="datetimeFigureOut">
              <a:rPr lang="en-GB" smtClean="0"/>
              <a:t>16/01/2019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179660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DC2C16-A7AB-492F-9DB6-880F1D26A9FE}" type="datetimeFigureOut">
              <a:rPr lang="en-GB" smtClean="0"/>
              <a:t>16/01/2019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133481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DC2C16-A7AB-492F-9DB6-880F1D26A9FE}" type="datetimeFigureOut">
              <a:rPr lang="en-GB" smtClean="0"/>
              <a:t>16/01/2019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3832935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DC2C16-A7AB-492F-9DB6-880F1D26A9FE}" type="datetimeFigureOut">
              <a:rPr lang="en-GB" smtClean="0"/>
              <a:t>16/01/2019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249729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DC2C16-A7AB-492F-9DB6-880F1D26A9FE}" type="datetimeFigureOut">
              <a:rPr lang="en-GB" smtClean="0"/>
              <a:t>16/01/2019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262792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8DC2C16-A7AB-492F-9DB6-880F1D26A9FE}" type="datetimeFigureOut">
              <a:rPr lang="en-GB" smtClean="0"/>
              <a:t>16/01/2019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2312414-A012-4AD4-AB5A-6602BA8EBF42}" type="slidenum">
              <a:rPr lang="en-GB" smtClean="0"/>
              <a:t>‹#›</a:t>
            </a:fld>
            <a:endParaRPr lang="en-GB"/>
          </a:p>
        </p:txBody>
      </p:sp>
    </p:spTree>
    <p:extLst>
      <p:ext uri="{BB962C8B-B14F-4D97-AF65-F5344CB8AC3E}">
        <p14:creationId xmlns:p14="http://schemas.microsoft.com/office/powerpoint/2010/main" val="1291145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DC2C16-A7AB-492F-9DB6-880F1D26A9FE}" type="datetimeFigureOut">
              <a:rPr lang="en-GB" smtClean="0"/>
              <a:t>16/01/2019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12414-A012-4AD4-AB5A-6602BA8EBF42}" type="slidenum">
              <a:rPr lang="en-GB" smtClean="0"/>
              <a:t>‹#›</a:t>
            </a:fld>
            <a:endParaRPr lang="en-GB"/>
          </a:p>
        </p:txBody>
      </p:sp>
    </p:spTree>
    <p:extLst>
      <p:ext uri="{BB962C8B-B14F-4D97-AF65-F5344CB8AC3E}">
        <p14:creationId xmlns:p14="http://schemas.microsoft.com/office/powerpoint/2010/main" val="2271733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npr.org/2018/12/28/680525061/determined-to-seek-an-education-teenagers-in-raqqa-syria-create-their-own-schoo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685800" y="6248400"/>
            <a:ext cx="1905000" cy="457200"/>
          </a:xfrm>
          <a:prstGeom prst="rect">
            <a:avLst/>
          </a:prstGeom>
          <a:noFill/>
          <a:ln w="9525">
            <a:noFill/>
            <a:miter lim="800000"/>
            <a:headEnd/>
            <a:tailEnd/>
          </a:ln>
        </p:spPr>
        <p:txBody>
          <a:bodyPr/>
          <a:lstStyle/>
          <a:p>
            <a:endParaRPr lang="en-GB">
              <a:latin typeface="Calibri" pitchFamily="34" charset="0"/>
            </a:endParaRPr>
          </a:p>
        </p:txBody>
      </p:sp>
      <p:sp>
        <p:nvSpPr>
          <p:cNvPr id="14338"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14339" name="Rectangle 4"/>
          <p:cNvSpPr>
            <a:spLocks noChangeArrowheads="1"/>
          </p:cNvSpPr>
          <p:nvPr/>
        </p:nvSpPr>
        <p:spPr bwMode="auto">
          <a:xfrm>
            <a:off x="0" y="995363"/>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4340" name="Rectangle 5"/>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14341" name="Line 6"/>
          <p:cNvSpPr>
            <a:spLocks noChangeShapeType="1"/>
          </p:cNvSpPr>
          <p:nvPr/>
        </p:nvSpPr>
        <p:spPr bwMode="auto">
          <a:xfrm flipH="1">
            <a:off x="12700" y="6248400"/>
            <a:ext cx="812800" cy="0"/>
          </a:xfrm>
          <a:prstGeom prst="line">
            <a:avLst/>
          </a:prstGeom>
          <a:noFill/>
          <a:ln w="12700">
            <a:solidFill>
              <a:srgbClr val="A89F97"/>
            </a:solidFill>
            <a:round/>
            <a:headEnd/>
            <a:tailEnd/>
          </a:ln>
        </p:spPr>
        <p:txBody>
          <a:bodyPr/>
          <a:lstStyle/>
          <a:p>
            <a:endParaRPr lang="en-US"/>
          </a:p>
        </p:txBody>
      </p:sp>
      <p:pic>
        <p:nvPicPr>
          <p:cNvPr id="14343" name="Picture 8"/>
          <p:cNvPicPr>
            <a:picLocks noChangeArrowheads="1"/>
          </p:cNvPicPr>
          <p:nvPr/>
        </p:nvPicPr>
        <p:blipFill>
          <a:blip r:embed="rId3"/>
          <a:srcRect/>
          <a:stretch>
            <a:fillRect/>
          </a:stretch>
        </p:blipFill>
        <p:spPr bwMode="auto">
          <a:xfrm>
            <a:off x="292100" y="279400"/>
            <a:ext cx="2171700" cy="533400"/>
          </a:xfrm>
          <a:prstGeom prst="rect">
            <a:avLst/>
          </a:prstGeom>
          <a:noFill/>
          <a:ln w="9525">
            <a:noFill/>
            <a:miter lim="800000"/>
            <a:headEnd/>
            <a:tailEnd/>
          </a:ln>
        </p:spPr>
      </p:pic>
      <p:sp>
        <p:nvSpPr>
          <p:cNvPr id="14344" name="Rectangle 9"/>
          <p:cNvSpPr>
            <a:spLocks noChangeArrowheads="1"/>
          </p:cNvSpPr>
          <p:nvPr/>
        </p:nvSpPr>
        <p:spPr bwMode="auto">
          <a:xfrm>
            <a:off x="760413" y="59690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9" name="Rectangle 7"/>
          <p:cNvSpPr>
            <a:spLocks noChangeArrowheads="1"/>
          </p:cNvSpPr>
          <p:nvPr/>
        </p:nvSpPr>
        <p:spPr bwMode="auto">
          <a:xfrm>
            <a:off x="755650" y="5516563"/>
            <a:ext cx="7056438" cy="458787"/>
          </a:xfrm>
          <a:prstGeom prst="rect">
            <a:avLst/>
          </a:prstGeom>
          <a:noFill/>
          <a:ln w="9525">
            <a:noFill/>
            <a:miter lim="800000"/>
            <a:headEnd/>
            <a:tailEnd/>
          </a:ln>
        </p:spPr>
        <p:txBody>
          <a:bodyPr lIns="90488" tIns="44450" rIns="90488" bIns="44450">
            <a:spAutoFit/>
          </a:bodyPr>
          <a:lstStyle/>
          <a:p>
            <a:pPr defTabSz="762000" eaLnBrk="0" hangingPunct="0"/>
            <a:r>
              <a:rPr lang="en-US" sz="2400" b="1" dirty="0">
                <a:solidFill>
                  <a:schemeClr val="bg1"/>
                </a:solidFill>
              </a:rPr>
              <a:t>East Africa facing hunger</a:t>
            </a:r>
            <a:endParaRPr lang="en-US" sz="2400" dirty="0">
              <a:latin typeface="Calibri" pitchFamily="34" charset="0"/>
            </a:endParaRPr>
          </a:p>
        </p:txBody>
      </p:sp>
      <p:sp>
        <p:nvSpPr>
          <p:cNvPr id="10" name="Rectangle 4"/>
          <p:cNvSpPr>
            <a:spLocks noChangeArrowheads="1"/>
          </p:cNvSpPr>
          <p:nvPr/>
        </p:nvSpPr>
        <p:spPr bwMode="auto">
          <a:xfrm>
            <a:off x="29096" y="984300"/>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1" name="Line 6"/>
          <p:cNvSpPr>
            <a:spLocks noChangeShapeType="1"/>
          </p:cNvSpPr>
          <p:nvPr/>
        </p:nvSpPr>
        <p:spPr bwMode="auto">
          <a:xfrm flipH="1">
            <a:off x="165100" y="6400800"/>
            <a:ext cx="812800" cy="0"/>
          </a:xfrm>
          <a:prstGeom prst="line">
            <a:avLst/>
          </a:prstGeom>
          <a:noFill/>
          <a:ln w="12700">
            <a:solidFill>
              <a:srgbClr val="A89F97"/>
            </a:solidFill>
            <a:round/>
            <a:headEnd/>
            <a:tailEnd/>
          </a:ln>
        </p:spPr>
        <p:txBody>
          <a:bodyPr/>
          <a:lstStyle/>
          <a:p>
            <a:endParaRPr lang="en-US"/>
          </a:p>
        </p:txBody>
      </p:sp>
      <p:sp>
        <p:nvSpPr>
          <p:cNvPr id="12" name="Rectangle 9"/>
          <p:cNvSpPr>
            <a:spLocks noChangeArrowheads="1"/>
          </p:cNvSpPr>
          <p:nvPr/>
        </p:nvSpPr>
        <p:spPr bwMode="auto">
          <a:xfrm>
            <a:off x="912813" y="61214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13" name="Rectangle 7"/>
          <p:cNvSpPr>
            <a:spLocks noChangeArrowheads="1"/>
          </p:cNvSpPr>
          <p:nvPr/>
        </p:nvSpPr>
        <p:spPr bwMode="auto">
          <a:xfrm>
            <a:off x="908050" y="5668963"/>
            <a:ext cx="7624390" cy="674544"/>
          </a:xfrm>
          <a:prstGeom prst="rect">
            <a:avLst/>
          </a:prstGeom>
          <a:noFill/>
          <a:ln w="9525">
            <a:noFill/>
            <a:miter lim="800000"/>
            <a:headEnd/>
            <a:tailEnd/>
          </a:ln>
        </p:spPr>
        <p:txBody>
          <a:bodyPr wrap="square" lIns="90488" tIns="44450" rIns="90488" bIns="44450">
            <a:spAutoFit/>
          </a:bodyPr>
          <a:lstStyle/>
          <a:p>
            <a:r>
              <a:rPr lang="en-GB" sz="2000" b="1" dirty="0">
                <a:solidFill>
                  <a:srgbClr val="FFFFFF"/>
                </a:solidFill>
                <a:latin typeface="Arial" panose="020B0604020202020204" pitchFamily="34" charset="0"/>
                <a:cs typeface="Arial" panose="020B0604020202020204" pitchFamily="34" charset="0"/>
              </a:rPr>
              <a:t>Syria: Building a school from the rubble</a:t>
            </a:r>
          </a:p>
          <a:p>
            <a:r>
              <a:rPr lang="en-GB" dirty="0"/>
              <a:t> </a:t>
            </a:r>
            <a:endParaRPr lang="en-US" sz="2400" b="1" dirty="0">
              <a:solidFill>
                <a:schemeClr val="bg1"/>
              </a:solidFill>
              <a:latin typeface="Calibri" pitchFamily="34" charset="0"/>
            </a:endParaRPr>
          </a:p>
        </p:txBody>
      </p:sp>
    </p:spTree>
    <p:extLst>
      <p:ext uri="{BB962C8B-B14F-4D97-AF65-F5344CB8AC3E}">
        <p14:creationId xmlns:p14="http://schemas.microsoft.com/office/powerpoint/2010/main" val="291721968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6328BBF-3BB5-4494-ACFF-568D03F67AEB}"/>
              </a:ext>
            </a:extLst>
          </p:cNvPr>
          <p:cNvSpPr/>
          <p:nvPr/>
        </p:nvSpPr>
        <p:spPr>
          <a:xfrm>
            <a:off x="467833" y="626407"/>
            <a:ext cx="8389088" cy="5878532"/>
          </a:xfrm>
          <a:prstGeom prst="rect">
            <a:avLst/>
          </a:prstGeom>
        </p:spPr>
        <p:txBody>
          <a:bodyPr wrap="square">
            <a:spAutoFit/>
          </a:bodyPr>
          <a:lstStyle/>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What would life be like if you didn’t go to school? Everyone likes a few weeks off in the holidays, but what if you hadn’t been to school for five years? You may have missed the chance to learn to read and write, or to pass the exams you need to get a good job. What if, instead of going to school, you had to survive in a war zone, not knowing whether your home would be bombed or if your family would have to leave home at a moment’s notice.</a:t>
            </a:r>
          </a:p>
          <a:p>
            <a:pPr>
              <a:spcAft>
                <a:spcPts val="0"/>
              </a:spcAft>
            </a:pPr>
            <a:endParaRPr lang="en-GB" sz="2000" dirty="0">
              <a:latin typeface="Arial" panose="020B0604020202020204" pitchFamily="34" charset="0"/>
              <a:ea typeface="Times New Roman" panose="02020603050405020304" pitchFamily="18" charset="0"/>
              <a:cs typeface="Arial" panose="020B0604020202020204" pitchFamily="34" charset="0"/>
            </a:endParaRPr>
          </a:p>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A group of teenagers in Raqqa, Syria decided after many years of </a:t>
            </a:r>
            <a:r>
              <a:rPr lang="en-GB" sz="2000">
                <a:latin typeface="Arial" panose="020B0604020202020204" pitchFamily="34" charset="0"/>
                <a:ea typeface="Times New Roman" panose="02020603050405020304" pitchFamily="18" charset="0"/>
                <a:cs typeface="Arial" panose="020B0604020202020204" pitchFamily="34" charset="0"/>
              </a:rPr>
              <a:t>conflict … that </a:t>
            </a:r>
            <a:r>
              <a:rPr lang="en-GB" sz="2000" dirty="0">
                <a:latin typeface="Arial" panose="020B0604020202020204" pitchFamily="34" charset="0"/>
                <a:ea typeface="Times New Roman" panose="02020603050405020304" pitchFamily="18" charset="0"/>
                <a:cs typeface="Arial" panose="020B0604020202020204" pitchFamily="34" charset="0"/>
              </a:rPr>
              <a:t>they were tired of waiting for others to give them an education. They set up their own school.</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 </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Their city had been ruined by conflict and bombing so the best classroom they could find was a building with no electricity surrounded by ruins. The freezing winter weather did not deter the eight teenagers who founded the school; they were desperate to learn after years with no school.</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endParaRPr lang="en-GB"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dirty="0">
                <a:latin typeface="Arial" panose="020B0604020202020204" pitchFamily="34" charset="0"/>
                <a:ea typeface="Times New Roman" panose="02020603050405020304" pitchFamily="18" charset="0"/>
                <a:cs typeface="Arial" panose="020B0604020202020204" pitchFamily="34" charset="0"/>
              </a:rPr>
              <a:t> </a:t>
            </a:r>
            <a:endParaRPr lang="en-GB"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9842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1CB856C-8DA2-4A9A-A83E-5D7F453378EF}"/>
              </a:ext>
            </a:extLst>
          </p:cNvPr>
          <p:cNvSpPr/>
          <p:nvPr/>
        </p:nvSpPr>
        <p:spPr>
          <a:xfrm>
            <a:off x="404037" y="889844"/>
            <a:ext cx="8527312" cy="3477875"/>
          </a:xfrm>
          <a:prstGeom prst="rect">
            <a:avLst/>
          </a:prstGeom>
        </p:spPr>
        <p:txBody>
          <a:bodyPr wrap="square">
            <a:spAutoFit/>
          </a:bodyPr>
          <a:lstStyle/>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First of all, they needed teachers. This was not easy, as many people had fled the city. Eventually they were able to find 10 teachers and now the school has a growing number of students. The students and their families put together what money they have to pay the teachers’ wages.</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 </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en-GB" sz="2000" dirty="0">
                <a:latin typeface="Arial" panose="020B0604020202020204" pitchFamily="34" charset="0"/>
                <a:ea typeface="Times New Roman" panose="02020603050405020304" pitchFamily="18" charset="0"/>
                <a:cs typeface="Arial" panose="020B0604020202020204" pitchFamily="34" charset="0"/>
              </a:rPr>
              <a:t>The students have overcome so much to restart their learning. Many had to leave their homes during the fighting. They are still nervous that the political situation could change and that their hard-won education could be taken away by the war, but they are also optimistic that they will one day learn all they need to achieve their dreams of becoming doctors, engineers or architects.  </a:t>
            </a:r>
            <a:endParaRPr lang="en-GB" sz="20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6413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rrowheads="1"/>
          </p:cNvPicPr>
          <p:nvPr/>
        </p:nvPicPr>
        <p:blipFill>
          <a:blip r:embed="rId3"/>
          <a:srcRect/>
          <a:stretch>
            <a:fillRect/>
          </a:stretch>
        </p:blipFill>
        <p:spPr bwMode="auto">
          <a:xfrm>
            <a:off x="0" y="0"/>
            <a:ext cx="9169400" cy="6883400"/>
          </a:xfrm>
          <a:prstGeom prst="rect">
            <a:avLst/>
          </a:prstGeom>
          <a:noFill/>
          <a:ln w="9525">
            <a:noFill/>
            <a:miter lim="800000"/>
            <a:headEnd/>
            <a:tailEnd/>
          </a:ln>
        </p:spPr>
      </p:pic>
      <p:sp>
        <p:nvSpPr>
          <p:cNvPr id="20482"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20483" name="Rectangle 4"/>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20484" name="Rectangle 5"/>
          <p:cNvSpPr>
            <a:spLocks noChangeArrowheads="1"/>
          </p:cNvSpPr>
          <p:nvPr/>
        </p:nvSpPr>
        <p:spPr bwMode="auto">
          <a:xfrm>
            <a:off x="830263" y="295275"/>
            <a:ext cx="5265737" cy="459100"/>
          </a:xfrm>
          <a:prstGeom prst="rect">
            <a:avLst/>
          </a:prstGeom>
          <a:noFill/>
          <a:ln w="9525">
            <a:noFill/>
            <a:miter lim="800000"/>
            <a:headEnd/>
            <a:tailEnd/>
          </a:ln>
        </p:spPr>
        <p:txBody>
          <a:bodyPr lIns="90488" tIns="44450" rIns="90488" bIns="44450">
            <a:spAutoFit/>
          </a:bodyPr>
          <a:lstStyle/>
          <a:p>
            <a:pPr defTabSz="762000" eaLnBrk="0" hangingPunct="0"/>
            <a:r>
              <a:rPr lang="en-US" sz="2400" b="1" dirty="0">
                <a:solidFill>
                  <a:schemeClr val="bg1"/>
                </a:solidFill>
                <a:latin typeface="Calibri" pitchFamily="34" charset="0"/>
              </a:rPr>
              <a:t>Source</a:t>
            </a:r>
            <a:endParaRPr lang="en-US" sz="2400" dirty="0">
              <a:solidFill>
                <a:schemeClr val="bg1"/>
              </a:solidFill>
              <a:latin typeface="45 Helvetica Light"/>
            </a:endParaRPr>
          </a:p>
        </p:txBody>
      </p:sp>
      <p:sp>
        <p:nvSpPr>
          <p:cNvPr id="20485" name="Rectangle 6"/>
          <p:cNvSpPr>
            <a:spLocks noChangeArrowheads="1"/>
          </p:cNvSpPr>
          <p:nvPr/>
        </p:nvSpPr>
        <p:spPr bwMode="auto">
          <a:xfrm>
            <a:off x="780370" y="1170275"/>
            <a:ext cx="7467600" cy="1597873"/>
          </a:xfrm>
          <a:prstGeom prst="rect">
            <a:avLst/>
          </a:prstGeom>
          <a:noFill/>
          <a:ln w="9525">
            <a:noFill/>
            <a:miter lim="800000"/>
            <a:headEnd/>
            <a:tailEnd/>
          </a:ln>
        </p:spPr>
        <p:txBody>
          <a:bodyPr lIns="90488" tIns="44450" rIns="90488" bIns="44450">
            <a:spAutoFit/>
          </a:bodyPr>
          <a:lstStyle/>
          <a:p>
            <a:pPr defTabSz="762000"/>
            <a:r>
              <a:rPr lang="en-US" sz="1400" dirty="0">
                <a:solidFill>
                  <a:schemeClr val="bg1"/>
                </a:solidFill>
                <a:latin typeface="Calibri" pitchFamily="34" charset="0"/>
              </a:rPr>
              <a:t>The original article can be found here: </a:t>
            </a:r>
            <a:r>
              <a:rPr lang="en-US" sz="1400" dirty="0">
                <a:solidFill>
                  <a:schemeClr val="bg1"/>
                </a:solidFill>
                <a:latin typeface="Calibri" pitchFamily="34" charset="0"/>
                <a:hlinkClick r:id="rId4"/>
              </a:rPr>
              <a:t>https://www.npr.org/2018/12/28/680525061/determined-to-seek-an-education-teenagers-in-raqqa-syria-create-their-own-school</a:t>
            </a:r>
            <a:r>
              <a:rPr lang="en-US" sz="1400" dirty="0">
                <a:solidFill>
                  <a:schemeClr val="bg1"/>
                </a:solidFill>
                <a:latin typeface="Calibri" pitchFamily="34" charset="0"/>
              </a:rPr>
              <a:t>.</a:t>
            </a:r>
          </a:p>
          <a:p>
            <a:pPr defTabSz="762000"/>
            <a:endParaRPr lang="en-US" sz="1400" dirty="0">
              <a:solidFill>
                <a:schemeClr val="bg1"/>
              </a:solidFill>
              <a:latin typeface="Calibri" pitchFamily="34" charset="0"/>
            </a:endParaRPr>
          </a:p>
          <a:p>
            <a:pPr defTabSz="762000"/>
            <a:r>
              <a:rPr lang="en-US" sz="1400" dirty="0">
                <a:solidFill>
                  <a:schemeClr val="bg1"/>
                </a:solidFill>
                <a:latin typeface="Calibri" pitchFamily="34" charset="0"/>
              </a:rPr>
              <a:t>This resource and other free educational materials are available at redcross.org.uk/education</a:t>
            </a:r>
          </a:p>
          <a:p>
            <a:pPr defTabSz="762000"/>
            <a:r>
              <a:rPr lang="en-US" sz="1400" dirty="0">
                <a:solidFill>
                  <a:schemeClr val="bg1"/>
                </a:solidFill>
                <a:latin typeface="Calibri" pitchFamily="34" charset="0"/>
              </a:rPr>
              <a:t>The British Red Cross Society is a charity registered in England and Wales (220949) and Scotland (SCO37738).</a:t>
            </a:r>
          </a:p>
          <a:p>
            <a:pPr defTabSz="762000"/>
            <a:endParaRPr lang="en-GB" sz="1400" dirty="0">
              <a:solidFill>
                <a:schemeClr val="bg1"/>
              </a:solidFill>
              <a:latin typeface="Calibri" pitchFamily="34" charset="0"/>
            </a:endParaRPr>
          </a:p>
        </p:txBody>
      </p:sp>
      <p:sp>
        <p:nvSpPr>
          <p:cNvPr id="20486" name="Line 7"/>
          <p:cNvSpPr>
            <a:spLocks noChangeShapeType="1"/>
          </p:cNvSpPr>
          <p:nvPr/>
        </p:nvSpPr>
        <p:spPr bwMode="auto">
          <a:xfrm flipH="1">
            <a:off x="12700" y="422275"/>
            <a:ext cx="812800" cy="0"/>
          </a:xfrm>
          <a:prstGeom prst="line">
            <a:avLst/>
          </a:prstGeom>
          <a:noFill/>
          <a:ln w="12700">
            <a:solidFill>
              <a:schemeClr val="bg1"/>
            </a:solidFill>
            <a:round/>
            <a:headEnd/>
            <a:tailEnd/>
          </a:ln>
        </p:spPr>
        <p:txBody>
          <a:bodyPr/>
          <a:lstStyle/>
          <a:p>
            <a:endParaRPr lang="en-US"/>
          </a:p>
        </p:txBody>
      </p:sp>
    </p:spTree>
    <p:extLst>
      <p:ext uri="{BB962C8B-B14F-4D97-AF65-F5344CB8AC3E}">
        <p14:creationId xmlns:p14="http://schemas.microsoft.com/office/powerpoint/2010/main" val="2127890566"/>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TotalTime>
  <Words>291</Words>
  <Application>Microsoft Office PowerPoint</Application>
  <PresentationFormat>On-screen Show (4:3)</PresentationFormat>
  <Paragraphs>24</Paragraphs>
  <Slides>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45 Helvetica Light</vt:lpstr>
      <vt:lpstr>75 Helvetica Bold</vt:lpstr>
      <vt:lpstr>Arial</vt:lpstr>
      <vt:lpstr>Calibri</vt:lpstr>
      <vt:lpstr>Calibri Light</vt:lpstr>
      <vt:lpstr>Times</vt:lpstr>
      <vt:lpstr>Times New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Bruce</dc:creator>
  <cp:lastModifiedBy>Katy Parker</cp:lastModifiedBy>
  <cp:revision>3</cp:revision>
  <dcterms:created xsi:type="dcterms:W3CDTF">2019-01-15T17:36:52Z</dcterms:created>
  <dcterms:modified xsi:type="dcterms:W3CDTF">2019-01-16T09:02:12Z</dcterms:modified>
</cp:coreProperties>
</file>