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62" r:id="rId3"/>
    <p:sldId id="263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02" autoAdjust="0"/>
    <p:restoredTop sz="81486" autoAdjust="0"/>
  </p:normalViewPr>
  <p:slideViewPr>
    <p:cSldViewPr>
      <p:cViewPr varScale="1">
        <p:scale>
          <a:sx n="101" d="100"/>
          <a:sy n="101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C418A17-92ED-4DE1-877F-0D7C557E3974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DCBEC6B-0644-4F47-89B3-2448A7A663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4656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DE424AF-F330-4B3F-8C25-153D115ADC6B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latin typeface="Arial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7219950" y="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7219950" y="868680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063" tIns="55563" rIns="119063" bIns="55563" anchor="b"/>
          <a:lstStyle/>
          <a:p>
            <a:pPr algn="r" defTabSz="1203325" eaLnBrk="0" hangingPunct="0"/>
            <a:r>
              <a:rPr lang="en-US" sz="1200">
                <a:latin typeface="Times" pitchFamily="18" charset="0"/>
              </a:rPr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868680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11325" y="4343400"/>
            <a:ext cx="8154988" cy="4114800"/>
          </a:xfrm>
          <a:noFill/>
        </p:spPr>
        <p:txBody>
          <a:bodyPr wrap="square" lIns="119063" tIns="55563" rIns="119063" bIns="5556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village of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Badanrero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 Kenyan Red Cross </a:t>
            </a:r>
            <a:r>
              <a:rPr lang="en-GB" sz="1200" dirty="0" smtClean="0">
                <a:solidFill>
                  <a:schemeClr val="bg1"/>
                </a:solidFill>
                <a:latin typeface="Calibri" pitchFamily="34" charset="0"/>
              </a:rPr>
              <a:t>nutritionist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measures the circumference of the children’s arms, their height and their weight. Many children are small for their age and underweight. They are given a two-week supply of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Plumpy’Nut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 ,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 a peanut-based paste designed to increase their weight.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BEC6B-0644-4F47-89B3-2448A7A66315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309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3B7C19-0B72-40F5-BA03-B5CAF865F53C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latin typeface="Arial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7219950" y="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7219950" y="868680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063" tIns="55563" rIns="119063" bIns="55563" anchor="b"/>
          <a:lstStyle/>
          <a:p>
            <a:pPr algn="r" defTabSz="1203325" eaLnBrk="0" hangingPunct="0"/>
            <a:r>
              <a:rPr lang="en-US" sz="1200">
                <a:latin typeface="Times" pitchFamily="18" charset="0"/>
              </a:rPr>
              <a:t>1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868680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10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1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11325" y="4343400"/>
            <a:ext cx="8154988" cy="4114800"/>
          </a:xfrm>
          <a:noFill/>
        </p:spPr>
        <p:txBody>
          <a:bodyPr wrap="square" lIns="119063" tIns="55563" rIns="119063" bIns="5556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405E6-1450-443F-A79F-6566FB43B9B3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E509B-B2C1-42B6-A79B-7BA088DFFF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63B5E-562C-4FE3-A33B-76F2AB110C80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E4436-4C3C-4AF8-B1B1-A1B02CF9C5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2AB37-5ECA-4013-A378-A83C09AA35BC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C9F6-5963-43A2-BBE9-E253E3A863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47FF0-3E81-4B08-B0B3-D8EC941D8864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0EC97-90A3-4E65-9AEC-CBDFC2A2B2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56E86-E901-46C4-9A98-6E89151809A1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33312-9A3F-4087-BD31-8573F037C2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DC20F-6F7E-4784-B23C-31BA7CDF20D9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AD587-9A53-49DA-AB6A-5876B982F8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CAF20-CCA8-4728-BC38-EB42310B2E72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4FFB6-C266-4466-9277-683E26CBFD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49A73-1CB8-4624-9009-167A92E58499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DD61D-4C4D-4B98-828D-54E96988E9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EA2D1-20BF-4164-A635-0E458A6FB6E2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A07B2-A107-4D58-839D-3C956040CC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1D5F8-8475-4794-B21B-5287A68C3625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85B4B-9570-4D65-B467-9DB67EE100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B0FA6-852A-4BED-A47E-13FA7DC95061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A9057-B531-48A8-A348-B297264C54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80292A-C862-4FD6-9FB9-973C2E7BBEB2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89310B-A987-4E7E-9C30-B1424064E1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0" y="995363"/>
            <a:ext cx="9144000" cy="5862637"/>
          </a:xfrm>
          <a:prstGeom prst="rect">
            <a:avLst/>
          </a:prstGeom>
          <a:solidFill>
            <a:srgbClr val="CC140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1106488" y="1093788"/>
            <a:ext cx="2095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41" name="Line 6"/>
          <p:cNvSpPr>
            <a:spLocks noChangeShapeType="1"/>
          </p:cNvSpPr>
          <p:nvPr/>
        </p:nvSpPr>
        <p:spPr bwMode="auto">
          <a:xfrm flipH="1">
            <a:off x="12700" y="6248400"/>
            <a:ext cx="812800" cy="0"/>
          </a:xfrm>
          <a:prstGeom prst="line">
            <a:avLst/>
          </a:prstGeom>
          <a:noFill/>
          <a:ln w="12700">
            <a:solidFill>
              <a:srgbClr val="A89F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4343" name="Picture 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100" y="279400"/>
            <a:ext cx="2171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Rectangle 9"/>
          <p:cNvSpPr>
            <a:spLocks noChangeArrowheads="1"/>
          </p:cNvSpPr>
          <p:nvPr/>
        </p:nvSpPr>
        <p:spPr bwMode="auto">
          <a:xfrm>
            <a:off x="760413" y="5969000"/>
            <a:ext cx="633253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Full lesson plan from redcross.org.uk/education</a:t>
            </a:r>
            <a:endParaRPr lang="en-US" sz="3200" b="1" dirty="0">
              <a:solidFill>
                <a:schemeClr val="bg1"/>
              </a:solidFill>
              <a:latin typeface="75 Helvetica Bold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55650" y="5516563"/>
            <a:ext cx="7056438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 smtClean="0">
                <a:solidFill>
                  <a:schemeClr val="bg1"/>
                </a:solidFill>
              </a:rPr>
              <a:t>East Africa facing hunger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9096" y="984300"/>
            <a:ext cx="9144000" cy="5862637"/>
          </a:xfrm>
          <a:prstGeom prst="rect">
            <a:avLst/>
          </a:prstGeom>
          <a:solidFill>
            <a:srgbClr val="CC140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H="1">
            <a:off x="165100" y="6400800"/>
            <a:ext cx="812800" cy="0"/>
          </a:xfrm>
          <a:prstGeom prst="line">
            <a:avLst/>
          </a:prstGeom>
          <a:noFill/>
          <a:ln w="12700">
            <a:solidFill>
              <a:srgbClr val="A89F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912813" y="6121400"/>
            <a:ext cx="633253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Full lesson plan from redcross.org.uk/education</a:t>
            </a:r>
            <a:endParaRPr lang="en-US" sz="3200" b="1" dirty="0">
              <a:solidFill>
                <a:schemeClr val="bg1"/>
              </a:solidFill>
              <a:latin typeface="75 Helvetica Bold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908050" y="5668963"/>
            <a:ext cx="7624390" cy="4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 smtClean="0">
                <a:solidFill>
                  <a:schemeClr val="bg1"/>
                </a:solidFill>
                <a:latin typeface="Calibri" pitchFamily="34" charset="0"/>
              </a:rPr>
              <a:t>Bystander or lifesaver?</a:t>
            </a:r>
            <a:endParaRPr lang="en-US" sz="24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redcross.org.uk\public\UserDesktops\040025832\Desktop\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124744"/>
            <a:ext cx="5400600" cy="4219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82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redcross.org.uk\public\UserDesktops\040025832\Desktop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124744"/>
            <a:ext cx="5616624" cy="4388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252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694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1106488" y="1093788"/>
            <a:ext cx="2095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830263" y="295275"/>
            <a:ext cx="5265737" cy="4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>
                <a:solidFill>
                  <a:schemeClr val="bg1"/>
                </a:solidFill>
                <a:latin typeface="Calibri" pitchFamily="34" charset="0"/>
              </a:rPr>
              <a:t>Photo </a:t>
            </a:r>
            <a:r>
              <a:rPr lang="en-US" sz="2400" b="1" dirty="0" smtClean="0">
                <a:solidFill>
                  <a:schemeClr val="bg1"/>
                </a:solidFill>
                <a:latin typeface="Calibri" pitchFamily="34" charset="0"/>
              </a:rPr>
              <a:t>credits </a:t>
            </a:r>
            <a:r>
              <a:rPr lang="en-US" sz="2400" b="1" dirty="0">
                <a:solidFill>
                  <a:schemeClr val="bg1"/>
                </a:solidFill>
                <a:latin typeface="Calibri" pitchFamily="34" charset="0"/>
              </a:rPr>
              <a:t>and </a:t>
            </a:r>
            <a:r>
              <a:rPr lang="en-US" sz="2400" b="1" dirty="0" smtClean="0">
                <a:solidFill>
                  <a:schemeClr val="bg1"/>
                </a:solidFill>
                <a:latin typeface="Calibri" pitchFamily="34" charset="0"/>
              </a:rPr>
              <a:t>captions</a:t>
            </a: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823913" y="755963"/>
            <a:ext cx="7467600" cy="5629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/>
            <a:r>
              <a:rPr lang="en-GB" sz="1400" smtClean="0">
                <a:solidFill>
                  <a:schemeClr val="bg1"/>
                </a:solidFill>
                <a:latin typeface="Calibri" pitchFamily="34" charset="0"/>
              </a:rPr>
              <a:t>Caption</a:t>
            </a:r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: </a:t>
            </a:r>
            <a:r>
              <a:rPr lang="de-DE" sz="1400" dirty="0">
                <a:solidFill>
                  <a:schemeClr val="bg1"/>
                </a:solidFill>
                <a:latin typeface="Calibri" pitchFamily="34" charset="0"/>
              </a:rPr>
              <a:t>Hinschauen statt Wegsehen! - Mann verstirbt nach internistischem Notfall - Mitmenschen helfen nicht sofort</a:t>
            </a:r>
            <a:endParaRPr lang="en-GB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Photo</a:t>
            </a: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: </a:t>
            </a:r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CCTV image © </a:t>
            </a:r>
            <a:r>
              <a:rPr lang="en-GB" sz="1400" dirty="0" err="1" smtClean="0">
                <a:solidFill>
                  <a:schemeClr val="bg1"/>
                </a:solidFill>
                <a:latin typeface="Calibri" pitchFamily="34" charset="0"/>
              </a:rPr>
              <a:t>Polizei</a:t>
            </a:r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 Nordrhein-Westfalen</a:t>
            </a: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r>
              <a:rPr lang="en-US" sz="1200" b="1" dirty="0" smtClean="0">
                <a:solidFill>
                  <a:schemeClr val="bg1"/>
                </a:solidFill>
                <a:latin typeface="Calibri" pitchFamily="34" charset="0"/>
              </a:rPr>
              <a:t>Important </a:t>
            </a:r>
            <a:r>
              <a:rPr lang="en-US" sz="1200" b="1" dirty="0">
                <a:solidFill>
                  <a:schemeClr val="bg1"/>
                </a:solidFill>
                <a:latin typeface="Calibri" pitchFamily="34" charset="0"/>
              </a:rPr>
              <a:t>legal note</a:t>
            </a:r>
          </a:p>
          <a:p>
            <a:pPr defTabSz="762000"/>
            <a:r>
              <a:rPr lang="en-US" sz="1200" dirty="0" smtClean="0">
                <a:solidFill>
                  <a:schemeClr val="bg1"/>
                </a:solidFill>
                <a:latin typeface="Calibri" pitchFamily="34" charset="0"/>
              </a:rPr>
              <a:t>This photograph is fully </a:t>
            </a:r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protected by copyright. Schools and other educational </a:t>
            </a:r>
            <a:r>
              <a:rPr lang="en-US" sz="1200" dirty="0" err="1">
                <a:solidFill>
                  <a:schemeClr val="bg1"/>
                </a:solidFill>
                <a:latin typeface="Calibri" pitchFamily="34" charset="0"/>
              </a:rPr>
              <a:t>organisations</a:t>
            </a:r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 are free to use </a:t>
            </a:r>
            <a:r>
              <a:rPr lang="en-US" sz="1200" dirty="0" smtClean="0">
                <a:solidFill>
                  <a:schemeClr val="bg1"/>
                </a:solidFill>
                <a:latin typeface="Calibri" pitchFamily="34" charset="0"/>
              </a:rPr>
              <a:t>it for </a:t>
            </a:r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educational use. The </a:t>
            </a:r>
            <a:r>
              <a:rPr lang="en-US" sz="1200" dirty="0" err="1">
                <a:solidFill>
                  <a:schemeClr val="bg1"/>
                </a:solidFill>
                <a:latin typeface="Calibri" pitchFamily="34" charset="0"/>
              </a:rPr>
              <a:t>licence</a:t>
            </a:r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 does not extend beyond this use. This means that anyone wishing to put the </a:t>
            </a:r>
            <a:r>
              <a:rPr lang="en-US" sz="1200" dirty="0" smtClean="0">
                <a:solidFill>
                  <a:schemeClr val="bg1"/>
                </a:solidFill>
                <a:latin typeface="Calibri" pitchFamily="34" charset="0"/>
              </a:rPr>
              <a:t>image on </a:t>
            </a:r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a website, crop or edit it, or use it in any other way, must first contact the copyright holder and negotiate a </a:t>
            </a:r>
            <a:r>
              <a:rPr lang="en-US" sz="1200" dirty="0" err="1">
                <a:solidFill>
                  <a:schemeClr val="bg1"/>
                </a:solidFill>
                <a:latin typeface="Calibri" pitchFamily="34" charset="0"/>
              </a:rPr>
              <a:t>licence</a:t>
            </a:r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 for the use they require.</a:t>
            </a:r>
          </a:p>
          <a:p>
            <a:pPr defTabSz="762000"/>
            <a:endParaRPr lang="en-US" sz="12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This resource and other free educational materials are available at redcross.org.uk/education</a:t>
            </a:r>
          </a:p>
          <a:p>
            <a:pPr defTabSz="762000"/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The British Red Cross Society is a charity registered in England and Wales (220949) and Scotland (SCO37738</a:t>
            </a:r>
            <a:r>
              <a:rPr lang="en-US" sz="1200" dirty="0" smtClean="0">
                <a:solidFill>
                  <a:schemeClr val="bg1"/>
                </a:solidFill>
                <a:latin typeface="Calibri" pitchFamily="34" charset="0"/>
              </a:rPr>
              <a:t>).</a:t>
            </a:r>
          </a:p>
          <a:p>
            <a:pPr defTabSz="762000"/>
            <a:endParaRPr lang="en-US" sz="1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0486" name="Line 7"/>
          <p:cNvSpPr>
            <a:spLocks noChangeShapeType="1"/>
          </p:cNvSpPr>
          <p:nvPr/>
        </p:nvSpPr>
        <p:spPr bwMode="auto">
          <a:xfrm flipH="1">
            <a:off x="12700" y="422275"/>
            <a:ext cx="8128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1504</TotalTime>
  <Words>202</Words>
  <Application>Microsoft Office PowerPoint</Application>
  <PresentationFormat>On-screen Show (4:3)</PresentationFormat>
  <Paragraphs>32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British Red Cross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Davis</dc:creator>
  <cp:lastModifiedBy>Katy Parker</cp:lastModifiedBy>
  <cp:revision>172</cp:revision>
  <dcterms:created xsi:type="dcterms:W3CDTF">2014-01-16T13:38:56Z</dcterms:created>
  <dcterms:modified xsi:type="dcterms:W3CDTF">2017-10-10T11:54:31Z</dcterms:modified>
</cp:coreProperties>
</file>