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64" r:id="rId3"/>
    <p:sldId id="257" r:id="rId4"/>
    <p:sldId id="258" r:id="rId5"/>
    <p:sldId id="259" r:id="rId6"/>
    <p:sldId id="262" r:id="rId7"/>
    <p:sldId id="260" r:id="rId8"/>
    <p:sldId id="263" r:id="rId9"/>
    <p:sldId id="265" r:id="rId10"/>
    <p:sldId id="261" r:id="rId11"/>
  </p:sldIdLst>
  <p:sldSz cx="13004800" cy="9753600"/>
  <p:notesSz cx="6858000" cy="9144000"/>
  <p:defaultTextStyle>
    <a:lvl1pPr algn="ctr" defTabSz="584200">
      <a:defRPr sz="3600">
        <a:latin typeface="Helvetica Light"/>
        <a:ea typeface="Helvetica Light"/>
        <a:cs typeface="Helvetica Light"/>
        <a:sym typeface="Helvetica Light"/>
      </a:defRPr>
    </a:lvl1pPr>
    <a:lvl2pPr algn="ctr" defTabSz="584200">
      <a:defRPr sz="3600">
        <a:latin typeface="Helvetica Light"/>
        <a:ea typeface="Helvetica Light"/>
        <a:cs typeface="Helvetica Light"/>
        <a:sym typeface="Helvetica Light"/>
      </a:defRPr>
    </a:lvl2pPr>
    <a:lvl3pPr algn="ctr" defTabSz="584200">
      <a:defRPr sz="3600">
        <a:latin typeface="Helvetica Light"/>
        <a:ea typeface="Helvetica Light"/>
        <a:cs typeface="Helvetica Light"/>
        <a:sym typeface="Helvetica Light"/>
      </a:defRPr>
    </a:lvl3pPr>
    <a:lvl4pPr algn="ctr" defTabSz="584200">
      <a:defRPr sz="3600">
        <a:latin typeface="Helvetica Light"/>
        <a:ea typeface="Helvetica Light"/>
        <a:cs typeface="Helvetica Light"/>
        <a:sym typeface="Helvetica Light"/>
      </a:defRPr>
    </a:lvl4pPr>
    <a:lvl5pPr algn="ctr" defTabSz="584200">
      <a:defRPr sz="3600">
        <a:latin typeface="Helvetica Light"/>
        <a:ea typeface="Helvetica Light"/>
        <a:cs typeface="Helvetica Light"/>
        <a:sym typeface="Helvetica Light"/>
      </a:defRPr>
    </a:lvl5pPr>
    <a:lvl6pPr algn="ctr" defTabSz="584200">
      <a:defRPr sz="3600">
        <a:latin typeface="Helvetica Light"/>
        <a:ea typeface="Helvetica Light"/>
        <a:cs typeface="Helvetica Light"/>
        <a:sym typeface="Helvetica Light"/>
      </a:defRPr>
    </a:lvl6pPr>
    <a:lvl7pPr algn="ctr" defTabSz="584200">
      <a:defRPr sz="3600">
        <a:latin typeface="Helvetica Light"/>
        <a:ea typeface="Helvetica Light"/>
        <a:cs typeface="Helvetica Light"/>
        <a:sym typeface="Helvetica Light"/>
      </a:defRPr>
    </a:lvl7pPr>
    <a:lvl8pPr algn="ctr" defTabSz="584200">
      <a:defRPr sz="3600">
        <a:latin typeface="Helvetica Light"/>
        <a:ea typeface="Helvetica Light"/>
        <a:cs typeface="Helvetica Light"/>
        <a:sym typeface="Helvetica Light"/>
      </a:defRPr>
    </a:lvl8pPr>
    <a:lvl9pPr algn="ctr" defTabSz="584200">
      <a:defRPr sz="3600">
        <a:latin typeface="Helvetica Light"/>
        <a:ea typeface="Helvetica Light"/>
        <a:cs typeface="Helvetica Light"/>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homir Mak" initials="TM" lastIdx="5" clrIdx="0"/>
  <p:cmAuthor id="1" name="Michael Meyer" initials="MM" lastIdx="1" clrIdx="1"/>
  <p:cmAuthor id="2" name="Lucy Tutton" initials="LT"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Helvetica Light"/>
          <a:ea typeface="Helvetica Light"/>
          <a:cs typeface="Helvetica Ligh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a:tcStyle>
        <a:tcBdr/>
        <a:fill>
          <a:solidFill>
            <a:srgbClr val="E6EAF4"/>
          </a:solidFill>
        </a:fill>
      </a:tcStyle>
    </a:band2H>
    <a:firstCol>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
          <a:latin typeface="Helvetica Light"/>
          <a:ea typeface="Helvetica Light"/>
          <a:cs typeface="Helvetica Ligh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a:tcStyle>
        <a:tcBdr/>
        <a:fill>
          <a:solidFill>
            <a:srgbClr val="F8F4E7"/>
          </a:solidFill>
        </a:fill>
      </a:tcStyle>
    </a:band2H>
    <a:firstCol>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
          <a:latin typeface="Helvetica Light"/>
          <a:ea typeface="Helvetica Light"/>
          <a:cs typeface="Helvetica Ligh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a:tcStyle>
        <a:tcBdr/>
        <a:fill>
          <a:solidFill>
            <a:srgbClr val="EBE8EF"/>
          </a:solidFill>
        </a:fill>
      </a:tcStyle>
    </a:band2H>
    <a:firstCol>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
          <a:latin typeface="Helvetica Light"/>
          <a:ea typeface="Helvetica Light"/>
          <a:cs typeface="Helvetica Light"/>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
          <a:latin typeface="Helvetica Light"/>
          <a:ea typeface="Helvetica Light"/>
          <a:cs typeface="Helvetica Ligh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Helvetica Light"/>
          <a:ea typeface="Helvetica Light"/>
          <a:cs typeface="Helvetica Ligh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Helvetica Light"/>
          <a:ea typeface="Helvetica Light"/>
          <a:cs typeface="Helvetica Ligh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Helvetica Light"/>
          <a:ea typeface="Helvetica Light"/>
          <a:cs typeface="Helvetica Ligh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Helvetica Light"/>
          <a:ea typeface="Helvetica Light"/>
          <a:cs typeface="Helvetica Light"/>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Helvetica Light"/>
          <a:ea typeface="Helvetica Light"/>
          <a:cs typeface="Helvetica Ligh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53" d="100"/>
          <a:sy n="53" d="100"/>
        </p:scale>
        <p:origin x="-1224" y="-7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821698152"/>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0"/>
            <a:ext cx="10464800" cy="4940300"/>
          </a:xfrm>
          <a:prstGeom prst="rect">
            <a:avLst/>
          </a:prstGeom>
        </p:spPr>
        <p:txBody>
          <a:bodyPr anchor="b"/>
          <a:lstStyle/>
          <a:p>
            <a:pPr lvl="0">
              <a:defRPr sz="1800"/>
            </a:pPr>
            <a:r>
              <a:rPr sz="8000"/>
              <a:t>Title Text</a:t>
            </a:r>
          </a:p>
        </p:txBody>
      </p:sp>
      <p:sp>
        <p:nvSpPr>
          <p:cNvPr id="6" name="Shape 6"/>
          <p:cNvSpPr>
            <a:spLocks noGrp="1"/>
          </p:cNvSpPr>
          <p:nvPr>
            <p:ph type="body" idx="1"/>
          </p:nvPr>
        </p:nvSpPr>
        <p:spPr>
          <a:xfrm>
            <a:off x="1270000" y="5029200"/>
            <a:ext cx="10464800" cy="35687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4279900"/>
            <a:ext cx="10464800" cy="3860800"/>
          </a:xfrm>
          <a:prstGeom prst="rect">
            <a:avLst/>
          </a:prstGeom>
        </p:spPr>
        <p:txBody>
          <a:bodyPr anchor="b"/>
          <a:lstStyle/>
          <a:p>
            <a:pPr lvl="0">
              <a:defRPr sz="1800"/>
            </a:pPr>
            <a:r>
              <a:rPr sz="8000"/>
              <a:t>Title Text</a:t>
            </a:r>
          </a:p>
        </p:txBody>
      </p:sp>
      <p:sp>
        <p:nvSpPr>
          <p:cNvPr id="9" name="Shape 9"/>
          <p:cNvSpPr>
            <a:spLocks noGrp="1"/>
          </p:cNvSpPr>
          <p:nvPr>
            <p:ph type="body" idx="1"/>
          </p:nvPr>
        </p:nvSpPr>
        <p:spPr>
          <a:xfrm>
            <a:off x="1270000" y="8191500"/>
            <a:ext cx="10464800" cy="156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0"/>
            <a:ext cx="5334000" cy="4622800"/>
          </a:xfrm>
          <a:prstGeom prst="rect">
            <a:avLst/>
          </a:prstGeom>
        </p:spPr>
        <p:txBody>
          <a:bodyPr anchor="b"/>
          <a:lstStyle>
            <a:lvl1pPr>
              <a:defRPr sz="6000"/>
            </a:lvl1pPr>
          </a:lstStyle>
          <a:p>
            <a:pPr lvl="0">
              <a:defRPr sz="1800"/>
            </a:pPr>
            <a:r>
              <a:rPr sz="6000"/>
              <a:t>Title Text</a:t>
            </a:r>
          </a:p>
        </p:txBody>
      </p:sp>
      <p:sp>
        <p:nvSpPr>
          <p:cNvPr id="14" name="Shape 14"/>
          <p:cNvSpPr>
            <a:spLocks noGrp="1"/>
          </p:cNvSpPr>
          <p:nvPr>
            <p:ph type="body" idx="1"/>
          </p:nvPr>
        </p:nvSpPr>
        <p:spPr>
          <a:xfrm>
            <a:off x="952500" y="4762500"/>
            <a:ext cx="5334000" cy="4991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xfrm>
            <a:off x="952500" y="93506"/>
            <a:ext cx="11099800" cy="2860988"/>
          </a:xfrm>
          <a:prstGeom prst="rect">
            <a:avLst/>
          </a:prstGeom>
        </p:spPr>
        <p:txBody>
          <a:bodyPr/>
          <a:lstStyle/>
          <a:p>
            <a:pPr lvl="0">
              <a:defRPr sz="1800"/>
            </a:pPr>
            <a:r>
              <a:rPr sz="8000"/>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8000">
          <a:latin typeface="Helvetica Light"/>
          <a:ea typeface="Helvetica Light"/>
          <a:cs typeface="Helvetica Light"/>
          <a:sym typeface="Helvetica Light"/>
        </a:defRPr>
      </a:lvl1pPr>
      <a:lvl2pPr algn="ctr" defTabSz="584200">
        <a:defRPr sz="8000">
          <a:latin typeface="Helvetica Light"/>
          <a:ea typeface="Helvetica Light"/>
          <a:cs typeface="Helvetica Light"/>
          <a:sym typeface="Helvetica Light"/>
        </a:defRPr>
      </a:lvl2pPr>
      <a:lvl3pPr algn="ctr" defTabSz="584200">
        <a:defRPr sz="8000">
          <a:latin typeface="Helvetica Light"/>
          <a:ea typeface="Helvetica Light"/>
          <a:cs typeface="Helvetica Light"/>
          <a:sym typeface="Helvetica Light"/>
        </a:defRPr>
      </a:lvl3pPr>
      <a:lvl4pPr algn="ctr" defTabSz="584200">
        <a:defRPr sz="8000">
          <a:latin typeface="Helvetica Light"/>
          <a:ea typeface="Helvetica Light"/>
          <a:cs typeface="Helvetica Light"/>
          <a:sym typeface="Helvetica Light"/>
        </a:defRPr>
      </a:lvl4pPr>
      <a:lvl5pPr algn="ctr" defTabSz="584200">
        <a:defRPr sz="8000">
          <a:latin typeface="Helvetica Light"/>
          <a:ea typeface="Helvetica Light"/>
          <a:cs typeface="Helvetica Light"/>
          <a:sym typeface="Helvetica Light"/>
        </a:defRPr>
      </a:lvl5pPr>
      <a:lvl6pPr algn="ctr" defTabSz="584200">
        <a:defRPr sz="8000">
          <a:latin typeface="Helvetica Light"/>
          <a:ea typeface="Helvetica Light"/>
          <a:cs typeface="Helvetica Light"/>
          <a:sym typeface="Helvetica Light"/>
        </a:defRPr>
      </a:lvl6pPr>
      <a:lvl7pPr algn="ctr" defTabSz="584200">
        <a:defRPr sz="8000">
          <a:latin typeface="Helvetica Light"/>
          <a:ea typeface="Helvetica Light"/>
          <a:cs typeface="Helvetica Light"/>
          <a:sym typeface="Helvetica Light"/>
        </a:defRPr>
      </a:lvl7pPr>
      <a:lvl8pPr algn="ctr" defTabSz="584200">
        <a:defRPr sz="8000">
          <a:latin typeface="Helvetica Light"/>
          <a:ea typeface="Helvetica Light"/>
          <a:cs typeface="Helvetica Light"/>
          <a:sym typeface="Helvetica Light"/>
        </a:defRPr>
      </a:lvl8pPr>
      <a:lvl9pPr algn="ctr" defTabSz="584200">
        <a:defRPr sz="8000">
          <a:latin typeface="Helvetica Light"/>
          <a:ea typeface="Helvetica Light"/>
          <a:cs typeface="Helvetica Light"/>
          <a:sym typeface="Helvetica Light"/>
        </a:defRPr>
      </a:lvl9pPr>
    </p:titleStyle>
    <p:bodyStyle>
      <a:lvl1pPr marL="444500" indent="-444500" defTabSz="584200">
        <a:spcBef>
          <a:spcPts val="4200"/>
        </a:spcBef>
        <a:buSzPct val="75000"/>
        <a:buChar char="•"/>
        <a:defRPr sz="3600">
          <a:latin typeface="Helvetica Light"/>
          <a:ea typeface="Helvetica Light"/>
          <a:cs typeface="Helvetica Light"/>
          <a:sym typeface="Helvetica Light"/>
        </a:defRPr>
      </a:lvl1pPr>
      <a:lvl2pPr marL="889000" indent="-444500" defTabSz="584200">
        <a:spcBef>
          <a:spcPts val="4200"/>
        </a:spcBef>
        <a:buSzPct val="75000"/>
        <a:buChar char="•"/>
        <a:defRPr sz="3600">
          <a:latin typeface="Helvetica Light"/>
          <a:ea typeface="Helvetica Light"/>
          <a:cs typeface="Helvetica Light"/>
          <a:sym typeface="Helvetica Light"/>
        </a:defRPr>
      </a:lvl2pPr>
      <a:lvl3pPr marL="1333500" indent="-444500" defTabSz="584200">
        <a:spcBef>
          <a:spcPts val="4200"/>
        </a:spcBef>
        <a:buSzPct val="75000"/>
        <a:buChar char="•"/>
        <a:defRPr sz="3600">
          <a:latin typeface="Helvetica Light"/>
          <a:ea typeface="Helvetica Light"/>
          <a:cs typeface="Helvetica Light"/>
          <a:sym typeface="Helvetica Light"/>
        </a:defRPr>
      </a:lvl3pPr>
      <a:lvl4pPr marL="1778000" indent="-444500" defTabSz="584200">
        <a:spcBef>
          <a:spcPts val="4200"/>
        </a:spcBef>
        <a:buSzPct val="75000"/>
        <a:buChar char="•"/>
        <a:defRPr sz="3600">
          <a:latin typeface="Helvetica Light"/>
          <a:ea typeface="Helvetica Light"/>
          <a:cs typeface="Helvetica Light"/>
          <a:sym typeface="Helvetica Light"/>
        </a:defRPr>
      </a:lvl4pPr>
      <a:lvl5pPr marL="2222500" indent="-444500" defTabSz="584200">
        <a:spcBef>
          <a:spcPts val="4200"/>
        </a:spcBef>
        <a:buSzPct val="75000"/>
        <a:buChar char="•"/>
        <a:defRPr sz="3600">
          <a:latin typeface="Helvetica Light"/>
          <a:ea typeface="Helvetica Light"/>
          <a:cs typeface="Helvetica Light"/>
          <a:sym typeface="Helvetica Light"/>
        </a:defRPr>
      </a:lvl5pPr>
      <a:lvl6pPr marL="2667000" indent="-444500" defTabSz="584200">
        <a:spcBef>
          <a:spcPts val="4200"/>
        </a:spcBef>
        <a:buSzPct val="75000"/>
        <a:buChar char="•"/>
        <a:defRPr sz="3600">
          <a:latin typeface="Helvetica Light"/>
          <a:ea typeface="Helvetica Light"/>
          <a:cs typeface="Helvetica Light"/>
          <a:sym typeface="Helvetica Light"/>
        </a:defRPr>
      </a:lvl6pPr>
      <a:lvl7pPr marL="3111500" indent="-444500" defTabSz="584200">
        <a:spcBef>
          <a:spcPts val="4200"/>
        </a:spcBef>
        <a:buSzPct val="75000"/>
        <a:buChar char="•"/>
        <a:defRPr sz="3600">
          <a:latin typeface="Helvetica Light"/>
          <a:ea typeface="Helvetica Light"/>
          <a:cs typeface="Helvetica Light"/>
          <a:sym typeface="Helvetica Light"/>
        </a:defRPr>
      </a:lvl7pPr>
      <a:lvl8pPr marL="3556000" indent="-444500" defTabSz="584200">
        <a:spcBef>
          <a:spcPts val="4200"/>
        </a:spcBef>
        <a:buSzPct val="75000"/>
        <a:buChar char="•"/>
        <a:defRPr sz="3600">
          <a:latin typeface="Helvetica Light"/>
          <a:ea typeface="Helvetica Light"/>
          <a:cs typeface="Helvetica Light"/>
          <a:sym typeface="Helvetica Light"/>
        </a:defRPr>
      </a:lvl8pPr>
      <a:lvl9pPr marL="4000500" indent="-444500" defTabSz="584200">
        <a:spcBef>
          <a:spcPts val="4200"/>
        </a:spcBef>
        <a:buSzPct val="75000"/>
        <a:buChar char="•"/>
        <a:defRPr sz="3600">
          <a:latin typeface="Helvetica Light"/>
          <a:ea typeface="Helvetica Light"/>
          <a:cs typeface="Helvetica Light"/>
          <a:sym typeface="Helvetica Light"/>
        </a:defRPr>
      </a:lvl9pPr>
    </p:bodyStyle>
    <p:otherStyle>
      <a:lvl1pPr algn="r" defTabSz="584200">
        <a:defRPr sz="1200">
          <a:solidFill>
            <a:schemeClr val="tx1"/>
          </a:solidFill>
          <a:latin typeface="+mn-lt"/>
          <a:ea typeface="+mn-ea"/>
          <a:cs typeface="+mn-cs"/>
          <a:sym typeface="Helvetica Light"/>
        </a:defRPr>
      </a:lvl1pPr>
      <a:lvl2pPr algn="r" defTabSz="584200">
        <a:defRPr sz="1200">
          <a:solidFill>
            <a:schemeClr val="tx1"/>
          </a:solidFill>
          <a:latin typeface="+mn-lt"/>
          <a:ea typeface="+mn-ea"/>
          <a:cs typeface="+mn-cs"/>
          <a:sym typeface="Helvetica Light"/>
        </a:defRPr>
      </a:lvl2pPr>
      <a:lvl3pPr algn="r" defTabSz="584200">
        <a:defRPr sz="1200">
          <a:solidFill>
            <a:schemeClr val="tx1"/>
          </a:solidFill>
          <a:latin typeface="+mn-lt"/>
          <a:ea typeface="+mn-ea"/>
          <a:cs typeface="+mn-cs"/>
          <a:sym typeface="Helvetica Light"/>
        </a:defRPr>
      </a:lvl3pPr>
      <a:lvl4pPr algn="r" defTabSz="584200">
        <a:defRPr sz="1200">
          <a:solidFill>
            <a:schemeClr val="tx1"/>
          </a:solidFill>
          <a:latin typeface="+mn-lt"/>
          <a:ea typeface="+mn-ea"/>
          <a:cs typeface="+mn-cs"/>
          <a:sym typeface="Helvetica Light"/>
        </a:defRPr>
      </a:lvl4pPr>
      <a:lvl5pPr algn="r" defTabSz="584200">
        <a:defRPr sz="1200">
          <a:solidFill>
            <a:schemeClr val="tx1"/>
          </a:solidFill>
          <a:latin typeface="+mn-lt"/>
          <a:ea typeface="+mn-ea"/>
          <a:cs typeface="+mn-cs"/>
          <a:sym typeface="Helvetica Light"/>
        </a:defRPr>
      </a:lvl5pPr>
      <a:lvl6pPr algn="r" defTabSz="584200">
        <a:defRPr sz="1200">
          <a:solidFill>
            <a:schemeClr val="tx1"/>
          </a:solidFill>
          <a:latin typeface="+mn-lt"/>
          <a:ea typeface="+mn-ea"/>
          <a:cs typeface="+mn-cs"/>
          <a:sym typeface="Helvetica Light"/>
        </a:defRPr>
      </a:lvl6pPr>
      <a:lvl7pPr algn="r" defTabSz="584200">
        <a:defRPr sz="1200">
          <a:solidFill>
            <a:schemeClr val="tx1"/>
          </a:solidFill>
          <a:latin typeface="+mn-lt"/>
          <a:ea typeface="+mn-ea"/>
          <a:cs typeface="+mn-cs"/>
          <a:sym typeface="Helvetica Light"/>
        </a:defRPr>
      </a:lvl7pPr>
      <a:lvl8pPr algn="r" defTabSz="584200">
        <a:defRPr sz="1200">
          <a:solidFill>
            <a:schemeClr val="tx1"/>
          </a:solidFill>
          <a:latin typeface="+mn-lt"/>
          <a:ea typeface="+mn-ea"/>
          <a:cs typeface="+mn-cs"/>
          <a:sym typeface="Helvetica Light"/>
        </a:defRPr>
      </a:lvl8pPr>
      <a:lvl9pPr algn="r" defTabSz="584200">
        <a:defRPr sz="12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mIWMyojzx8Y" TargetMode="Externa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6480695" y="1628432"/>
            <a:ext cx="5867401" cy="3302001"/>
          </a:xfrm>
          <a:prstGeom prst="rect">
            <a:avLst/>
          </a:prstGeom>
        </p:spPr>
        <p:txBody>
          <a:bodyPr>
            <a:normAutofit/>
          </a:bodyPr>
          <a:lstStyle/>
          <a:p>
            <a:pPr lvl="0">
              <a:defRPr sz="1800"/>
            </a:pPr>
            <a:r>
              <a:rPr sz="6000" dirty="0">
                <a:latin typeface="Arial"/>
                <a:ea typeface="Trebuchet MS"/>
                <a:cs typeface="Arial"/>
                <a:sym typeface="Trebuchet MS"/>
              </a:rPr>
              <a:t>Exploring t</a:t>
            </a:r>
            <a:r>
              <a:rPr sz="6000" dirty="0">
                <a:latin typeface="Arial"/>
                <a:ea typeface="Calibri"/>
                <a:cs typeface="Arial"/>
                <a:sym typeface="Calibri"/>
              </a:rPr>
              <a:t>he power of humanity</a:t>
            </a:r>
          </a:p>
        </p:txBody>
      </p:sp>
      <p:sp>
        <p:nvSpPr>
          <p:cNvPr id="33" name="Shape 33"/>
          <p:cNvSpPr>
            <a:spLocks noGrp="1"/>
          </p:cNvSpPr>
          <p:nvPr>
            <p:ph type="body" idx="1"/>
          </p:nvPr>
        </p:nvSpPr>
        <p:spPr>
          <a:xfrm>
            <a:off x="6480695" y="5859512"/>
            <a:ext cx="5867401" cy="1130301"/>
          </a:xfrm>
          <a:prstGeom prst="rect">
            <a:avLst/>
          </a:prstGeom>
        </p:spPr>
        <p:txBody>
          <a:bodyPr/>
          <a:lstStyle>
            <a:lvl1pPr defTabSz="379729">
              <a:defRPr sz="3900">
                <a:latin typeface="Calibri"/>
                <a:ea typeface="Calibri"/>
                <a:cs typeface="Calibri"/>
                <a:sym typeface="Calibri"/>
              </a:defRPr>
            </a:lvl1pPr>
          </a:lstStyle>
          <a:p>
            <a:pPr lvl="0">
              <a:defRPr sz="1800"/>
            </a:pPr>
            <a:r>
              <a:rPr sz="3900" dirty="0">
                <a:latin typeface="Arial"/>
                <a:cs typeface="Arial"/>
              </a:rPr>
              <a:t>Humanitarianism in action</a:t>
            </a:r>
          </a:p>
        </p:txBody>
      </p:sp>
      <p:pic>
        <p:nvPicPr>
          <p:cNvPr id="34" name="image3.jpg" descr="A4 marque RGB WORD.jpg"/>
          <p:cNvPicPr/>
          <p:nvPr/>
        </p:nvPicPr>
        <p:blipFill>
          <a:blip r:embed="rId2">
            <a:extLst/>
          </a:blip>
          <a:stretch>
            <a:fillRect/>
          </a:stretch>
        </p:blipFill>
        <p:spPr>
          <a:xfrm>
            <a:off x="482600" y="381000"/>
            <a:ext cx="4546357" cy="931863"/>
          </a:xfrm>
          <a:prstGeom prst="rect">
            <a:avLst/>
          </a:prstGeom>
          <a:ln w="12700">
            <a:miter lim="400000"/>
          </a:ln>
        </p:spPr>
      </p:pic>
      <p:pic>
        <p:nvPicPr>
          <p:cNvPr id="35" name="image4.jpg" descr="Generic_Text_slide"/>
          <p:cNvPicPr/>
          <p:nvPr/>
        </p:nvPicPr>
        <p:blipFill>
          <a:blip r:embed="rId3">
            <a:extLst/>
          </a:blip>
          <a:stretch>
            <a:fillRect/>
          </a:stretch>
        </p:blipFill>
        <p:spPr>
          <a:xfrm>
            <a:off x="0" y="8344747"/>
            <a:ext cx="13004800" cy="1408854"/>
          </a:xfrm>
          <a:prstGeom prst="rect">
            <a:avLst/>
          </a:prstGeom>
          <a:ln w="12700">
            <a:miter lim="400000"/>
          </a:ln>
        </p:spPr>
      </p:pic>
      <p:pic>
        <p:nvPicPr>
          <p:cNvPr id="36" name="Screen Shot 2015-03-25 at 11.47.14.png"/>
          <p:cNvPicPr/>
          <p:nvPr/>
        </p:nvPicPr>
        <p:blipFill>
          <a:blip r:embed="rId4">
            <a:extLst/>
          </a:blip>
          <a:stretch>
            <a:fillRect/>
          </a:stretch>
        </p:blipFill>
        <p:spPr>
          <a:xfrm>
            <a:off x="773062" y="2095511"/>
            <a:ext cx="5130724" cy="2834922"/>
          </a:xfrm>
          <a:prstGeom prst="rect">
            <a:avLst/>
          </a:prstGeom>
          <a:ln w="12700">
            <a:miter lim="400000"/>
          </a:ln>
        </p:spPr>
      </p:pic>
      <p:pic>
        <p:nvPicPr>
          <p:cNvPr id="37" name="Screen Shot 2015-03-25 at 11.48.20.png"/>
          <p:cNvPicPr/>
          <p:nvPr/>
        </p:nvPicPr>
        <p:blipFill>
          <a:blip r:embed="rId5">
            <a:extLst/>
          </a:blip>
          <a:stretch>
            <a:fillRect/>
          </a:stretch>
        </p:blipFill>
        <p:spPr>
          <a:xfrm>
            <a:off x="773062" y="5181600"/>
            <a:ext cx="5130724" cy="2853095"/>
          </a:xfrm>
          <a:prstGeom prst="rect">
            <a:avLst/>
          </a:prstGeom>
          <a:ln w="12700">
            <a:miter lim="400000"/>
          </a:ln>
        </p:spPr>
      </p:pic>
      <p:sp>
        <p:nvSpPr>
          <p:cNvPr id="8" name="Shape 39"/>
          <p:cNvSpPr txBox="1">
            <a:spLocks/>
          </p:cNvSpPr>
          <p:nvPr/>
        </p:nvSpPr>
        <p:spPr>
          <a:xfrm>
            <a:off x="482600" y="8915400"/>
            <a:ext cx="1752600" cy="3810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chor="t">
            <a:normAutofit/>
          </a:bodyPr>
          <a:lstStyle>
            <a:lvl1pPr algn="l">
              <a:defRPr sz="4800" b="1">
                <a:solidFill>
                  <a:srgbClr val="FF0000"/>
                </a:solidFill>
                <a:latin typeface="Calibri"/>
                <a:ea typeface="Calibri"/>
                <a:cs typeface="Calibri"/>
                <a:sym typeface="Calibri"/>
              </a:defRPr>
            </a:lvl1pPr>
          </a:lstStyle>
          <a:p>
            <a:pPr marL="0" marR="0" lvl="0" indent="0" algn="l" defTabSz="584200" eaLnBrk="1" fontAlgn="auto" latinLnBrk="0" hangingPunct="1">
              <a:lnSpc>
                <a:spcPct val="100000"/>
              </a:lnSpc>
              <a:spcBef>
                <a:spcPts val="0"/>
              </a:spcBef>
              <a:spcAft>
                <a:spcPts val="0"/>
              </a:spcAft>
              <a:buClrTx/>
              <a:buSzTx/>
              <a:buFontTx/>
              <a:buNone/>
              <a:tabLst/>
              <a:defRPr sz="1800" b="0">
                <a:solidFill>
                  <a:srgbClr val="000000"/>
                </a:solidFill>
              </a:defRPr>
            </a:pPr>
            <a:r>
              <a:rPr lang="en-US" sz="2000" b="0" dirty="0" smtClean="0">
                <a:solidFill>
                  <a:schemeClr val="bg1"/>
                </a:solidFill>
                <a:latin typeface="Arial Bold"/>
                <a:cs typeface="Arial Bold"/>
              </a:rPr>
              <a:t>Slide 1</a:t>
            </a:r>
            <a:endParaRPr kumimoji="0" lang="en-US" sz="2000" b="0" i="0" u="none" strike="noStrike" kern="0" cap="none" spc="0" normalizeH="0" baseline="0" noProof="0" dirty="0">
              <a:ln>
                <a:noFill/>
              </a:ln>
              <a:solidFill>
                <a:schemeClr val="bg1"/>
              </a:solidFill>
              <a:effectLst/>
              <a:uLnTx/>
              <a:uFillTx/>
              <a:latin typeface="Arial Bold"/>
              <a:ea typeface="Calibri"/>
              <a:cs typeface="Arial Bold"/>
              <a:sym typeface="Calibri"/>
            </a:endParaRPr>
          </a:p>
        </p:txBody>
      </p:sp>
      <p:sp>
        <p:nvSpPr>
          <p:cNvPr id="2" name="TextBox 1"/>
          <p:cNvSpPr txBox="1"/>
          <p:nvPr/>
        </p:nvSpPr>
        <p:spPr>
          <a:xfrm>
            <a:off x="5406586" y="4930433"/>
            <a:ext cx="609347" cy="2257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GB" sz="800" b="0" i="0" u="none" strike="noStrike" cap="none" spc="0" normalizeH="0" baseline="0" dirty="0" smtClean="0">
                <a:ln>
                  <a:noFill/>
                </a:ln>
                <a:solidFill>
                  <a:srgbClr val="000000"/>
                </a:solidFill>
                <a:effectLst/>
                <a:uFillTx/>
                <a:latin typeface="Helvetica Light"/>
                <a:ea typeface="Helvetica Light"/>
                <a:cs typeface="Helvetica Light"/>
                <a:sym typeface="Helvetica Light"/>
              </a:rPr>
              <a:t>© IFRC</a:t>
            </a:r>
            <a:endParaRPr kumimoji="0" lang="en-GB" sz="8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
        <p:nvSpPr>
          <p:cNvPr id="10" name="TextBox 9"/>
          <p:cNvSpPr txBox="1"/>
          <p:nvPr/>
        </p:nvSpPr>
        <p:spPr>
          <a:xfrm>
            <a:off x="5406585" y="8034695"/>
            <a:ext cx="609347" cy="2257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GB" sz="800" b="0" i="0" u="none" strike="noStrike" cap="none" spc="0" normalizeH="0" baseline="0" dirty="0" smtClean="0">
                <a:ln>
                  <a:noFill/>
                </a:ln>
                <a:solidFill>
                  <a:srgbClr val="000000"/>
                </a:solidFill>
                <a:effectLst/>
                <a:uFillTx/>
                <a:latin typeface="Helvetica Light"/>
                <a:ea typeface="Helvetica Light"/>
                <a:cs typeface="Helvetica Light"/>
                <a:sym typeface="Helvetica Light"/>
              </a:rPr>
              <a:t>© IFRC</a:t>
            </a:r>
            <a:endParaRPr kumimoji="0" lang="en-GB" sz="8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body" idx="1"/>
          </p:nvPr>
        </p:nvSpPr>
        <p:spPr>
          <a:xfrm>
            <a:off x="711200" y="1905000"/>
            <a:ext cx="11623848" cy="6286500"/>
          </a:xfrm>
          <a:prstGeom prst="rect">
            <a:avLst/>
          </a:prstGeom>
        </p:spPr>
        <p:txBody>
          <a:bodyPr anchor="t"/>
          <a:lstStyle/>
          <a:p>
            <a:pPr marL="0" lvl="0" indent="0" defTabSz="578358">
              <a:lnSpc>
                <a:spcPct val="90000"/>
              </a:lnSpc>
              <a:spcBef>
                <a:spcPts val="4100"/>
              </a:spcBef>
              <a:buSzTx/>
              <a:buNone/>
              <a:defRPr sz="1800"/>
            </a:pPr>
            <a:r>
              <a:rPr sz="3069">
                <a:latin typeface="Calibri"/>
                <a:ea typeface="Calibri"/>
                <a:cs typeface="Calibri"/>
                <a:sym typeface="Calibri"/>
              </a:rPr>
              <a:t>© British Red Cross 2015</a:t>
            </a:r>
            <a:endParaRPr sz="1584"/>
          </a:p>
          <a:p>
            <a:pPr marL="0" lvl="0" indent="0" defTabSz="578358">
              <a:lnSpc>
                <a:spcPct val="90000"/>
              </a:lnSpc>
              <a:spcBef>
                <a:spcPts val="4100"/>
              </a:spcBef>
              <a:buSzTx/>
              <a:buNone/>
              <a:defRPr sz="1800"/>
            </a:pPr>
            <a:r>
              <a:rPr sz="3069">
                <a:latin typeface="Calibri"/>
                <a:ea typeface="Calibri"/>
                <a:cs typeface="Calibri"/>
                <a:sym typeface="Calibri"/>
              </a:rPr>
              <a:t>All photographs fully protected by copyright. Schools and other educational organisations are free to use this PowerPoint for educational use. The licence does not extend beyond this use. This means that anyone wishing to put an image on a website, crop or edit it, or use it in any other way, must first contact the copyright holder and negotiate a licence for the use they require.</a:t>
            </a:r>
            <a:endParaRPr sz="3366">
              <a:latin typeface="Calibri"/>
              <a:ea typeface="Calibri"/>
              <a:cs typeface="Calibri"/>
              <a:sym typeface="Calibri"/>
            </a:endParaRPr>
          </a:p>
          <a:p>
            <a:pPr marL="0" lvl="0" indent="0" defTabSz="578358">
              <a:lnSpc>
                <a:spcPct val="90000"/>
              </a:lnSpc>
              <a:spcBef>
                <a:spcPts val="4100"/>
              </a:spcBef>
              <a:buSzTx/>
              <a:buNone/>
              <a:defRPr sz="1800"/>
            </a:pPr>
            <a:r>
              <a:rPr sz="3069">
                <a:latin typeface="Calibri"/>
                <a:ea typeface="Calibri"/>
                <a:cs typeface="Calibri"/>
                <a:sym typeface="Calibri"/>
              </a:rPr>
              <a:t>This resource and other free educational materials are available at redcross.org.uk/education</a:t>
            </a:r>
            <a:endParaRPr sz="1584"/>
          </a:p>
          <a:p>
            <a:pPr marL="0" lvl="0" indent="0" defTabSz="578358">
              <a:lnSpc>
                <a:spcPct val="90000"/>
              </a:lnSpc>
              <a:spcBef>
                <a:spcPts val="4100"/>
              </a:spcBef>
              <a:buSzTx/>
              <a:buNone/>
              <a:defRPr sz="1800"/>
            </a:pPr>
            <a:r>
              <a:rPr sz="3069">
                <a:latin typeface="Calibri"/>
                <a:ea typeface="Calibri"/>
                <a:cs typeface="Calibri"/>
                <a:sym typeface="Calibri"/>
              </a:rPr>
              <a:t>The British Red Cross Society is a charity registered in England and Wales (220949) and Scotland (SCO37738).</a:t>
            </a:r>
          </a:p>
        </p:txBody>
      </p:sp>
      <p:pic>
        <p:nvPicPr>
          <p:cNvPr id="61" name="image4.jpg" descr="Generic_Text_slide"/>
          <p:cNvPicPr/>
          <p:nvPr/>
        </p:nvPicPr>
        <p:blipFill>
          <a:blip r:embed="rId2">
            <a:extLst/>
          </a:blip>
          <a:stretch>
            <a:fillRect/>
          </a:stretch>
        </p:blipFill>
        <p:spPr>
          <a:xfrm>
            <a:off x="0" y="8344747"/>
            <a:ext cx="13004800" cy="1408854"/>
          </a:xfrm>
          <a:prstGeom prst="rect">
            <a:avLst/>
          </a:prstGeom>
          <a:ln w="12700">
            <a:miter lim="400000"/>
          </a:ln>
        </p:spPr>
      </p:pic>
      <p:sp>
        <p:nvSpPr>
          <p:cNvPr id="62" name="Shape 62"/>
          <p:cNvSpPr/>
          <p:nvPr/>
        </p:nvSpPr>
        <p:spPr>
          <a:xfrm>
            <a:off x="711200" y="444500"/>
            <a:ext cx="8458200" cy="10795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ormAutofit/>
          </a:bodyPr>
          <a:lstStyle>
            <a:lvl1pPr algn="l">
              <a:defRPr sz="4800" b="1">
                <a:solidFill>
                  <a:srgbClr val="FF0000"/>
                </a:solidFill>
                <a:latin typeface="Calibri"/>
                <a:ea typeface="Calibri"/>
                <a:cs typeface="Calibri"/>
                <a:sym typeface="Calibri"/>
              </a:defRPr>
            </a:lvl1pPr>
          </a:lstStyle>
          <a:p>
            <a:pPr lvl="0">
              <a:defRPr sz="1800" b="0">
                <a:solidFill>
                  <a:srgbClr val="000000"/>
                </a:solidFill>
              </a:defRPr>
            </a:pPr>
            <a:r>
              <a:rPr sz="4800" b="1">
                <a:solidFill>
                  <a:srgbClr val="FF0000"/>
                </a:solidFill>
              </a:rPr>
              <a:t>Copyright notice</a:t>
            </a:r>
          </a:p>
        </p:txBody>
      </p:sp>
      <p:sp>
        <p:nvSpPr>
          <p:cNvPr id="5" name="Shape 39"/>
          <p:cNvSpPr txBox="1">
            <a:spLocks/>
          </p:cNvSpPr>
          <p:nvPr/>
        </p:nvSpPr>
        <p:spPr>
          <a:xfrm>
            <a:off x="482600" y="8915400"/>
            <a:ext cx="1752600" cy="3810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chor="t">
            <a:normAutofit/>
          </a:bodyPr>
          <a:lstStyle>
            <a:lvl1pPr algn="l">
              <a:defRPr sz="4800" b="1">
                <a:solidFill>
                  <a:srgbClr val="FF0000"/>
                </a:solidFill>
                <a:latin typeface="Calibri"/>
                <a:ea typeface="Calibri"/>
                <a:cs typeface="Calibri"/>
                <a:sym typeface="Calibri"/>
              </a:defRPr>
            </a:lvl1pPr>
          </a:lstStyle>
          <a:p>
            <a:pPr marL="0" marR="0" lvl="0" indent="0" algn="l" defTabSz="584200" eaLnBrk="1" fontAlgn="auto" latinLnBrk="0" hangingPunct="1">
              <a:lnSpc>
                <a:spcPct val="100000"/>
              </a:lnSpc>
              <a:spcBef>
                <a:spcPts val="0"/>
              </a:spcBef>
              <a:spcAft>
                <a:spcPts val="0"/>
              </a:spcAft>
              <a:buClrTx/>
              <a:buSzTx/>
              <a:buFontTx/>
              <a:buNone/>
              <a:tabLst/>
              <a:defRPr sz="1800" b="0">
                <a:solidFill>
                  <a:srgbClr val="000000"/>
                </a:solidFill>
              </a:defRPr>
            </a:pPr>
            <a:r>
              <a:rPr lang="en-US" sz="2000" b="0" dirty="0" smtClean="0">
                <a:solidFill>
                  <a:schemeClr val="bg1"/>
                </a:solidFill>
                <a:latin typeface="Arial Bold"/>
                <a:cs typeface="Arial Bold"/>
              </a:rPr>
              <a:t>Slide 9</a:t>
            </a:r>
            <a:endParaRPr kumimoji="0" lang="en-US" sz="2000" b="0" i="0" u="none" strike="noStrike" kern="0" cap="none" spc="0" normalizeH="0" baseline="0" noProof="0" dirty="0">
              <a:ln>
                <a:noFill/>
              </a:ln>
              <a:solidFill>
                <a:schemeClr val="bg1"/>
              </a:solidFill>
              <a:effectLst/>
              <a:uLnTx/>
              <a:uFillTx/>
              <a:latin typeface="Arial Bold"/>
              <a:ea typeface="Calibri"/>
              <a:cs typeface="Arial Bold"/>
              <a:sym typeface="Calibri"/>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p:nvPr>
        </p:nvSpPr>
        <p:spPr>
          <a:xfrm>
            <a:off x="711200" y="444500"/>
            <a:ext cx="5702300" cy="1079500"/>
          </a:xfrm>
          <a:prstGeom prst="rect">
            <a:avLst/>
          </a:prstGeom>
        </p:spPr>
        <p:txBody>
          <a:bodyPr anchor="t">
            <a:normAutofit/>
          </a:bodyPr>
          <a:lstStyle>
            <a:lvl1pPr algn="l">
              <a:defRPr sz="4800" b="1">
                <a:solidFill>
                  <a:srgbClr val="FF0000"/>
                </a:solidFill>
                <a:latin typeface="Calibri"/>
                <a:ea typeface="Calibri"/>
                <a:cs typeface="Calibri"/>
                <a:sym typeface="Calibri"/>
              </a:defRPr>
            </a:lvl1pPr>
          </a:lstStyle>
          <a:p>
            <a:pPr lvl="0">
              <a:defRPr sz="1800" b="0">
                <a:solidFill>
                  <a:srgbClr val="000000"/>
                </a:solidFill>
              </a:defRPr>
            </a:pPr>
            <a:r>
              <a:rPr lang="en-US" sz="4000" b="0" dirty="0" smtClean="0">
                <a:solidFill>
                  <a:srgbClr val="FF0000"/>
                </a:solidFill>
                <a:latin typeface="Arial Bold"/>
                <a:cs typeface="Arial Bold"/>
              </a:rPr>
              <a:t>What is humanity?</a:t>
            </a:r>
            <a:endParaRPr sz="4000" b="0" dirty="0">
              <a:solidFill>
                <a:srgbClr val="FF0000"/>
              </a:solidFill>
              <a:latin typeface="Arial Bold"/>
              <a:cs typeface="Arial Bold"/>
            </a:endParaRPr>
          </a:p>
        </p:txBody>
      </p:sp>
      <p:sp>
        <p:nvSpPr>
          <p:cNvPr id="40" name="Shape 40"/>
          <p:cNvSpPr>
            <a:spLocks noGrp="1"/>
          </p:cNvSpPr>
          <p:nvPr>
            <p:ph type="body" idx="1"/>
          </p:nvPr>
        </p:nvSpPr>
        <p:spPr>
          <a:xfrm>
            <a:off x="635000" y="2425700"/>
            <a:ext cx="11506201" cy="622300"/>
          </a:xfrm>
          <a:prstGeom prst="rect">
            <a:avLst/>
          </a:prstGeom>
        </p:spPr>
        <p:txBody>
          <a:bodyPr anchor="t">
            <a:normAutofit/>
          </a:bodyPr>
          <a:lstStyle/>
          <a:p>
            <a:pPr marL="0" indent="0" defTabSz="484886">
              <a:spcBef>
                <a:spcPts val="3400"/>
              </a:spcBef>
              <a:buSzTx/>
              <a:buNone/>
              <a:defRPr sz="1800"/>
            </a:pPr>
            <a:r>
              <a:rPr lang="en-US" sz="2800" dirty="0" smtClean="0">
                <a:latin typeface="Arial"/>
                <a:cs typeface="Arial"/>
              </a:rPr>
              <a:t>Humanity is the state or quality of being human. </a:t>
            </a:r>
          </a:p>
          <a:p>
            <a:pPr marL="0" lvl="0" indent="0" defTabSz="484886">
              <a:spcBef>
                <a:spcPts val="3400"/>
              </a:spcBef>
              <a:buSzTx/>
              <a:buNone/>
              <a:defRPr sz="1800"/>
            </a:pPr>
            <a:endParaRPr sz="2800" dirty="0">
              <a:latin typeface="Arial"/>
              <a:ea typeface="Calibri"/>
              <a:cs typeface="Arial"/>
              <a:sym typeface="Calibri"/>
            </a:endParaRPr>
          </a:p>
        </p:txBody>
      </p:sp>
      <p:pic>
        <p:nvPicPr>
          <p:cNvPr id="41" name="image4.jpg" descr="Generic_Text_slide"/>
          <p:cNvPicPr/>
          <p:nvPr/>
        </p:nvPicPr>
        <p:blipFill>
          <a:blip r:embed="rId2">
            <a:extLst/>
          </a:blip>
          <a:stretch>
            <a:fillRect/>
          </a:stretch>
        </p:blipFill>
        <p:spPr>
          <a:xfrm>
            <a:off x="0" y="8344747"/>
            <a:ext cx="13004800" cy="1408854"/>
          </a:xfrm>
          <a:prstGeom prst="rect">
            <a:avLst/>
          </a:prstGeom>
          <a:ln w="12700">
            <a:miter lim="400000"/>
          </a:ln>
        </p:spPr>
      </p:pic>
      <p:sp>
        <p:nvSpPr>
          <p:cNvPr id="5" name="Shape 40"/>
          <p:cNvSpPr txBox="1">
            <a:spLocks/>
          </p:cNvSpPr>
          <p:nvPr/>
        </p:nvSpPr>
        <p:spPr>
          <a:xfrm>
            <a:off x="635000" y="4222750"/>
            <a:ext cx="11506201" cy="6223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chor="t">
            <a:normAutofit/>
          </a:bodyPr>
          <a:lstStyle/>
          <a:p>
            <a:pPr marL="0" marR="0" lvl="0" indent="0" algn="l" defTabSz="484886" eaLnBrk="1" fontAlgn="auto" latinLnBrk="0" hangingPunct="1">
              <a:lnSpc>
                <a:spcPct val="100000"/>
              </a:lnSpc>
              <a:spcBef>
                <a:spcPts val="3400"/>
              </a:spcBef>
              <a:spcAft>
                <a:spcPts val="0"/>
              </a:spcAft>
              <a:buClrTx/>
              <a:buSzTx/>
              <a:buFontTx/>
              <a:buNone/>
              <a:tabLst/>
              <a:defRPr sz="1800"/>
            </a:pPr>
            <a:r>
              <a:rPr kumimoji="0" lang="en-US" sz="2800" b="0" i="0" u="none" strike="noStrike" kern="0" cap="none" spc="0" normalizeH="0" baseline="0" noProof="0" dirty="0" smtClean="0">
                <a:ln>
                  <a:noFill/>
                </a:ln>
                <a:solidFill>
                  <a:sysClr val="windowText" lastClr="000000"/>
                </a:solidFill>
                <a:effectLst/>
                <a:uLnTx/>
                <a:uFillTx/>
                <a:latin typeface="Arial"/>
                <a:ea typeface="Helvetica Light"/>
                <a:cs typeface="Arial"/>
                <a:sym typeface="Helvetica Light"/>
              </a:rPr>
              <a:t>Humanity is the collective</a:t>
            </a:r>
            <a:r>
              <a:rPr kumimoji="0" lang="en-US" sz="2800" b="0" i="0" u="none" strike="noStrike" kern="0" cap="none" spc="0" normalizeH="0" noProof="0" dirty="0" smtClean="0">
                <a:ln>
                  <a:noFill/>
                </a:ln>
                <a:solidFill>
                  <a:sysClr val="windowText" lastClr="000000"/>
                </a:solidFill>
                <a:effectLst/>
                <a:uLnTx/>
                <a:uFillTx/>
                <a:latin typeface="Arial"/>
                <a:ea typeface="Helvetica Light"/>
                <a:cs typeface="Arial"/>
                <a:sym typeface="Helvetica Light"/>
              </a:rPr>
              <a:t> name for all human beings.</a:t>
            </a:r>
            <a:r>
              <a:rPr kumimoji="0" lang="en-US" sz="2800" b="0" i="0" u="none" strike="noStrike" kern="0" cap="none" spc="0" normalizeH="0" baseline="0" noProof="0" dirty="0" smtClean="0">
                <a:ln>
                  <a:noFill/>
                </a:ln>
                <a:solidFill>
                  <a:sysClr val="windowText" lastClr="000000"/>
                </a:solidFill>
                <a:effectLst/>
                <a:uLnTx/>
                <a:uFillTx/>
                <a:latin typeface="Arial"/>
                <a:ea typeface="Helvetica Light"/>
                <a:cs typeface="Arial"/>
                <a:sym typeface="Helvetica Light"/>
              </a:rPr>
              <a:t> </a:t>
            </a:r>
          </a:p>
          <a:p>
            <a:pPr marL="0" marR="0" lvl="0" indent="0" defTabSz="484886" eaLnBrk="1" fontAlgn="auto" latinLnBrk="0" hangingPunct="1">
              <a:lnSpc>
                <a:spcPct val="100000"/>
              </a:lnSpc>
              <a:spcBef>
                <a:spcPts val="3400"/>
              </a:spcBef>
              <a:spcAft>
                <a:spcPts val="0"/>
              </a:spcAft>
              <a:buClrTx/>
              <a:buSzTx/>
              <a:buFontTx/>
              <a:buNone/>
              <a:tabLst/>
              <a:defRPr sz="1800"/>
            </a:pPr>
            <a:endParaRPr kumimoji="0" lang="en-US" sz="2800" b="0" i="0" u="none" strike="noStrike" kern="0" cap="none" spc="0" normalizeH="0" baseline="0" noProof="0" dirty="0">
              <a:ln>
                <a:noFill/>
              </a:ln>
              <a:solidFill>
                <a:sysClr val="windowText" lastClr="000000"/>
              </a:solidFill>
              <a:effectLst/>
              <a:uLnTx/>
              <a:uFillTx/>
              <a:latin typeface="Arial"/>
              <a:ea typeface="Calibri"/>
              <a:cs typeface="Arial"/>
              <a:sym typeface="Calibri"/>
            </a:endParaRPr>
          </a:p>
        </p:txBody>
      </p:sp>
      <p:sp>
        <p:nvSpPr>
          <p:cNvPr id="6" name="Shape 40"/>
          <p:cNvSpPr txBox="1">
            <a:spLocks/>
          </p:cNvSpPr>
          <p:nvPr/>
        </p:nvSpPr>
        <p:spPr>
          <a:xfrm>
            <a:off x="635000" y="6019800"/>
            <a:ext cx="11506201" cy="6223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chor="t">
            <a:normAutofit/>
          </a:bodyPr>
          <a:lstStyle/>
          <a:p>
            <a:pPr marL="0" marR="0" lvl="0" indent="0" algn="l" defTabSz="484886" eaLnBrk="1" fontAlgn="auto" latinLnBrk="0" hangingPunct="1">
              <a:lnSpc>
                <a:spcPct val="100000"/>
              </a:lnSpc>
              <a:spcBef>
                <a:spcPts val="3400"/>
              </a:spcBef>
              <a:spcAft>
                <a:spcPts val="0"/>
              </a:spcAft>
              <a:buClrTx/>
              <a:buSzTx/>
              <a:buFontTx/>
              <a:buNone/>
              <a:tabLst/>
              <a:defRPr sz="1800"/>
            </a:pPr>
            <a:r>
              <a:rPr kumimoji="0" lang="en-US" sz="2800" b="0" i="0" u="none" strike="noStrike" kern="0" cap="none" spc="0" normalizeH="0" baseline="0" noProof="0" dirty="0" smtClean="0">
                <a:ln>
                  <a:noFill/>
                </a:ln>
                <a:solidFill>
                  <a:sysClr val="windowText" lastClr="000000"/>
                </a:solidFill>
                <a:effectLst/>
                <a:uLnTx/>
                <a:uFillTx/>
                <a:latin typeface="Arial"/>
                <a:ea typeface="Helvetica Light"/>
                <a:cs typeface="Arial"/>
                <a:sym typeface="Helvetica Light"/>
              </a:rPr>
              <a:t>Humanity is the quality of being humane. </a:t>
            </a:r>
          </a:p>
          <a:p>
            <a:pPr marL="0" marR="0" lvl="0" indent="0" defTabSz="484886" eaLnBrk="1" fontAlgn="auto" latinLnBrk="0" hangingPunct="1">
              <a:lnSpc>
                <a:spcPct val="100000"/>
              </a:lnSpc>
              <a:spcBef>
                <a:spcPts val="3400"/>
              </a:spcBef>
              <a:spcAft>
                <a:spcPts val="0"/>
              </a:spcAft>
              <a:buClrTx/>
              <a:buSzTx/>
              <a:buFontTx/>
              <a:buNone/>
              <a:tabLst/>
              <a:defRPr sz="1800"/>
            </a:pPr>
            <a:endParaRPr kumimoji="0" lang="en-US" sz="2800" b="0" i="0" u="none" strike="noStrike" kern="0" cap="none" spc="0" normalizeH="0" baseline="0" noProof="0" dirty="0">
              <a:ln>
                <a:noFill/>
              </a:ln>
              <a:solidFill>
                <a:sysClr val="windowText" lastClr="000000"/>
              </a:solidFill>
              <a:effectLst/>
              <a:uLnTx/>
              <a:uFillTx/>
              <a:latin typeface="Arial"/>
              <a:ea typeface="Calibri"/>
              <a:cs typeface="Arial"/>
              <a:sym typeface="Calibri"/>
            </a:endParaRPr>
          </a:p>
        </p:txBody>
      </p:sp>
      <p:sp>
        <p:nvSpPr>
          <p:cNvPr id="7" name="Shape 39"/>
          <p:cNvSpPr txBox="1">
            <a:spLocks/>
          </p:cNvSpPr>
          <p:nvPr/>
        </p:nvSpPr>
        <p:spPr>
          <a:xfrm>
            <a:off x="482600" y="8915400"/>
            <a:ext cx="1752600" cy="3810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chor="t">
            <a:normAutofit/>
          </a:bodyPr>
          <a:lstStyle>
            <a:lvl1pPr algn="l">
              <a:defRPr sz="4800" b="1">
                <a:solidFill>
                  <a:srgbClr val="FF0000"/>
                </a:solidFill>
                <a:latin typeface="Calibri"/>
                <a:ea typeface="Calibri"/>
                <a:cs typeface="Calibri"/>
                <a:sym typeface="Calibri"/>
              </a:defRPr>
            </a:lvl1pPr>
          </a:lstStyle>
          <a:p>
            <a:pPr marL="0" marR="0" lvl="0" indent="0" algn="l" defTabSz="584200" eaLnBrk="1" fontAlgn="auto" latinLnBrk="0" hangingPunct="1">
              <a:lnSpc>
                <a:spcPct val="100000"/>
              </a:lnSpc>
              <a:spcBef>
                <a:spcPts val="0"/>
              </a:spcBef>
              <a:spcAft>
                <a:spcPts val="0"/>
              </a:spcAft>
              <a:buClrTx/>
              <a:buSzTx/>
              <a:buFontTx/>
              <a:buNone/>
              <a:tabLst/>
              <a:defRPr sz="1800" b="0">
                <a:solidFill>
                  <a:srgbClr val="000000"/>
                </a:solidFill>
              </a:defRPr>
            </a:pPr>
            <a:r>
              <a:rPr lang="en-US" sz="2000" b="0" dirty="0" smtClean="0">
                <a:solidFill>
                  <a:schemeClr val="bg1"/>
                </a:solidFill>
                <a:latin typeface="Arial Bold"/>
                <a:cs typeface="Arial Bold"/>
              </a:rPr>
              <a:t>Slide 2</a:t>
            </a:r>
            <a:endParaRPr kumimoji="0" lang="en-US" sz="2000" b="0" i="0" u="none" strike="noStrike" kern="0" cap="none" spc="0" normalizeH="0" baseline="0" noProof="0" dirty="0">
              <a:ln>
                <a:noFill/>
              </a:ln>
              <a:solidFill>
                <a:schemeClr val="bg1"/>
              </a:solidFill>
              <a:effectLst/>
              <a:uLnTx/>
              <a:uFillTx/>
              <a:latin typeface="Arial Bold"/>
              <a:ea typeface="Calibri"/>
              <a:cs typeface="Arial Bold"/>
              <a:sym typeface="Calibri"/>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p:nvPr>
        </p:nvSpPr>
        <p:spPr>
          <a:xfrm>
            <a:off x="711200" y="444500"/>
            <a:ext cx="5702300" cy="1079500"/>
          </a:xfrm>
          <a:prstGeom prst="rect">
            <a:avLst/>
          </a:prstGeom>
        </p:spPr>
        <p:txBody>
          <a:bodyPr anchor="t">
            <a:normAutofit/>
          </a:bodyPr>
          <a:lstStyle>
            <a:lvl1pPr algn="l">
              <a:defRPr sz="4800" b="1">
                <a:solidFill>
                  <a:srgbClr val="FF0000"/>
                </a:solidFill>
                <a:latin typeface="Calibri"/>
                <a:ea typeface="Calibri"/>
                <a:cs typeface="Calibri"/>
                <a:sym typeface="Calibri"/>
              </a:defRPr>
            </a:lvl1pPr>
          </a:lstStyle>
          <a:p>
            <a:pPr lvl="0">
              <a:defRPr sz="1800" b="0">
                <a:solidFill>
                  <a:srgbClr val="000000"/>
                </a:solidFill>
              </a:defRPr>
            </a:pPr>
            <a:r>
              <a:rPr sz="4000" b="0" dirty="0">
                <a:solidFill>
                  <a:srgbClr val="FF0000"/>
                </a:solidFill>
                <a:latin typeface="Arial Bold"/>
                <a:cs typeface="Arial Bold"/>
              </a:rPr>
              <a:t>An introduction</a:t>
            </a:r>
          </a:p>
        </p:txBody>
      </p:sp>
      <p:sp>
        <p:nvSpPr>
          <p:cNvPr id="40" name="Shape 40"/>
          <p:cNvSpPr>
            <a:spLocks noGrp="1"/>
          </p:cNvSpPr>
          <p:nvPr>
            <p:ph type="body" idx="1"/>
          </p:nvPr>
        </p:nvSpPr>
        <p:spPr>
          <a:xfrm>
            <a:off x="711198" y="2425700"/>
            <a:ext cx="11506201" cy="4241800"/>
          </a:xfrm>
          <a:prstGeom prst="rect">
            <a:avLst/>
          </a:prstGeom>
        </p:spPr>
        <p:txBody>
          <a:bodyPr anchor="t">
            <a:normAutofit/>
          </a:bodyPr>
          <a:lstStyle/>
          <a:p>
            <a:pPr marL="0" lvl="0" indent="0" defTabSz="484886">
              <a:spcBef>
                <a:spcPts val="3400"/>
              </a:spcBef>
              <a:buSzTx/>
              <a:buNone/>
              <a:defRPr sz="1800"/>
            </a:pPr>
            <a:r>
              <a:rPr sz="2800" dirty="0">
                <a:latin typeface="Arial"/>
                <a:ea typeface="Calibri"/>
                <a:cs typeface="Arial"/>
                <a:sym typeface="Calibri"/>
              </a:rPr>
              <a:t>The </a:t>
            </a:r>
            <a:r>
              <a:rPr lang="en-GB" sz="2800" dirty="0">
                <a:latin typeface="Arial"/>
                <a:ea typeface="Calibri"/>
                <a:cs typeface="Arial"/>
                <a:sym typeface="Calibri"/>
              </a:rPr>
              <a:t>International </a:t>
            </a:r>
            <a:r>
              <a:rPr lang="en-GB" sz="2800" dirty="0" smtClean="0">
                <a:latin typeface="Arial"/>
                <a:ea typeface="Calibri"/>
                <a:cs typeface="Arial"/>
                <a:sym typeface="Calibri"/>
              </a:rPr>
              <a:t>Red </a:t>
            </a:r>
            <a:r>
              <a:rPr lang="en-GB" sz="2800" dirty="0">
                <a:latin typeface="Arial"/>
                <a:ea typeface="Calibri"/>
                <a:cs typeface="Arial"/>
                <a:sym typeface="Calibri"/>
              </a:rPr>
              <a:t>Cross and Red Crescent </a:t>
            </a:r>
            <a:r>
              <a:rPr lang="en-GB" sz="2800" dirty="0" smtClean="0">
                <a:latin typeface="Arial"/>
                <a:ea typeface="Calibri"/>
                <a:cs typeface="Arial"/>
                <a:sym typeface="Calibri"/>
              </a:rPr>
              <a:t>Movement </a:t>
            </a:r>
            <a:r>
              <a:rPr sz="2800" dirty="0" smtClean="0">
                <a:latin typeface="Arial"/>
                <a:ea typeface="Calibri"/>
                <a:cs typeface="Arial"/>
                <a:sym typeface="Calibri"/>
              </a:rPr>
              <a:t>has </a:t>
            </a:r>
            <a:r>
              <a:rPr sz="2800" dirty="0">
                <a:latin typeface="Arial"/>
                <a:ea typeface="Calibri"/>
                <a:cs typeface="Arial"/>
                <a:sym typeface="Calibri"/>
              </a:rPr>
              <a:t>been around for more than 150 years, engaged in humanitarian work.</a:t>
            </a:r>
          </a:p>
          <a:p>
            <a:pPr marL="0" lvl="0" indent="0" defTabSz="484886">
              <a:spcBef>
                <a:spcPts val="3400"/>
              </a:spcBef>
              <a:buSzTx/>
              <a:buNone/>
              <a:defRPr sz="1800"/>
            </a:pPr>
            <a:r>
              <a:rPr lang="en-GB" sz="2800" dirty="0" smtClean="0">
                <a:latin typeface="Arial"/>
                <a:ea typeface="Calibri"/>
                <a:cs typeface="Arial"/>
                <a:sym typeface="Calibri"/>
              </a:rPr>
              <a:t>  </a:t>
            </a:r>
            <a:endParaRPr sz="2800" dirty="0">
              <a:latin typeface="Arial"/>
              <a:ea typeface="Calibri"/>
              <a:cs typeface="Arial"/>
              <a:sym typeface="Calibri"/>
            </a:endParaRPr>
          </a:p>
          <a:p>
            <a:pPr marL="0" lvl="0" indent="0" defTabSz="484886">
              <a:spcBef>
                <a:spcPts val="3400"/>
              </a:spcBef>
              <a:buSzTx/>
              <a:buNone/>
              <a:defRPr sz="1800"/>
            </a:pPr>
            <a:r>
              <a:rPr sz="2800" dirty="0">
                <a:latin typeface="Arial"/>
                <a:ea typeface="Calibri"/>
                <a:cs typeface="Arial"/>
                <a:sym typeface="Calibri"/>
              </a:rPr>
              <a:t>Through this assembly and a short film, we will think about what being ‘humanitarian’ means,  and what ‘humanitarian’ work is.</a:t>
            </a:r>
          </a:p>
        </p:txBody>
      </p:sp>
      <p:pic>
        <p:nvPicPr>
          <p:cNvPr id="41" name="image4.jpg" descr="Generic_Text_slide"/>
          <p:cNvPicPr/>
          <p:nvPr/>
        </p:nvPicPr>
        <p:blipFill>
          <a:blip r:embed="rId2">
            <a:extLst/>
          </a:blip>
          <a:stretch>
            <a:fillRect/>
          </a:stretch>
        </p:blipFill>
        <p:spPr>
          <a:xfrm>
            <a:off x="0" y="8344747"/>
            <a:ext cx="13004800" cy="1408854"/>
          </a:xfrm>
          <a:prstGeom prst="rect">
            <a:avLst/>
          </a:prstGeom>
          <a:ln w="12700">
            <a:miter lim="400000"/>
          </a:ln>
        </p:spPr>
      </p:pic>
      <p:sp>
        <p:nvSpPr>
          <p:cNvPr id="5" name="Shape 39"/>
          <p:cNvSpPr txBox="1">
            <a:spLocks/>
          </p:cNvSpPr>
          <p:nvPr/>
        </p:nvSpPr>
        <p:spPr>
          <a:xfrm>
            <a:off x="482600" y="8915400"/>
            <a:ext cx="1752600" cy="3810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chor="t">
            <a:normAutofit/>
          </a:bodyPr>
          <a:lstStyle>
            <a:lvl1pPr algn="l">
              <a:defRPr sz="4800" b="1">
                <a:solidFill>
                  <a:srgbClr val="FF0000"/>
                </a:solidFill>
                <a:latin typeface="Calibri"/>
                <a:ea typeface="Calibri"/>
                <a:cs typeface="Calibri"/>
                <a:sym typeface="Calibri"/>
              </a:defRPr>
            </a:lvl1pPr>
          </a:lstStyle>
          <a:p>
            <a:pPr marL="0" marR="0" lvl="0" indent="0" algn="l" defTabSz="584200" eaLnBrk="1" fontAlgn="auto" latinLnBrk="0" hangingPunct="1">
              <a:lnSpc>
                <a:spcPct val="100000"/>
              </a:lnSpc>
              <a:spcBef>
                <a:spcPts val="0"/>
              </a:spcBef>
              <a:spcAft>
                <a:spcPts val="0"/>
              </a:spcAft>
              <a:buClrTx/>
              <a:buSzTx/>
              <a:buFontTx/>
              <a:buNone/>
              <a:tabLst/>
              <a:defRPr sz="1800" b="0">
                <a:solidFill>
                  <a:srgbClr val="000000"/>
                </a:solidFill>
              </a:defRPr>
            </a:pPr>
            <a:r>
              <a:rPr lang="en-US" sz="2000" b="0" dirty="0" smtClean="0">
                <a:solidFill>
                  <a:schemeClr val="bg1"/>
                </a:solidFill>
                <a:latin typeface="Arial Bold"/>
                <a:cs typeface="Arial Bold"/>
              </a:rPr>
              <a:t>Slide 3</a:t>
            </a:r>
            <a:endParaRPr kumimoji="0" lang="en-US" sz="2000" b="0" i="0" u="none" strike="noStrike" kern="0" cap="none" spc="0" normalizeH="0" baseline="0" noProof="0" dirty="0">
              <a:ln>
                <a:noFill/>
              </a:ln>
              <a:solidFill>
                <a:schemeClr val="bg1"/>
              </a:solidFill>
              <a:effectLst/>
              <a:uLnTx/>
              <a:uFillTx/>
              <a:latin typeface="Arial Bold"/>
              <a:ea typeface="Calibri"/>
              <a:cs typeface="Arial Bold"/>
              <a:sym typeface="Calibri"/>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title"/>
          </p:nvPr>
        </p:nvSpPr>
        <p:spPr>
          <a:xfrm>
            <a:off x="711200" y="444500"/>
            <a:ext cx="7772400" cy="1079500"/>
          </a:xfrm>
          <a:prstGeom prst="rect">
            <a:avLst/>
          </a:prstGeom>
        </p:spPr>
        <p:txBody>
          <a:bodyPr anchor="t">
            <a:noAutofit/>
          </a:bodyPr>
          <a:lstStyle>
            <a:lvl1pPr algn="l" defTabSz="443991">
              <a:defRPr sz="3648" b="1">
                <a:solidFill>
                  <a:srgbClr val="FF0000"/>
                </a:solidFill>
                <a:latin typeface="Calibri"/>
                <a:ea typeface="Calibri"/>
                <a:cs typeface="Calibri"/>
                <a:sym typeface="Calibri"/>
              </a:defRPr>
            </a:lvl1pPr>
          </a:lstStyle>
          <a:p>
            <a:pPr lvl="0">
              <a:defRPr sz="1800" b="0">
                <a:solidFill>
                  <a:srgbClr val="000000"/>
                </a:solidFill>
              </a:defRPr>
            </a:pPr>
            <a:r>
              <a:rPr sz="4000" b="0" dirty="0">
                <a:solidFill>
                  <a:srgbClr val="FF0000"/>
                </a:solidFill>
                <a:latin typeface="Arial Bold"/>
                <a:cs typeface="Arial Bold"/>
              </a:rPr>
              <a:t>The</a:t>
            </a:r>
            <a:r>
              <a:rPr sz="4000" b="0" dirty="0" smtClean="0">
                <a:solidFill>
                  <a:srgbClr val="FF0000"/>
                </a:solidFill>
                <a:latin typeface="Arial Bold"/>
                <a:cs typeface="Arial Bold"/>
              </a:rPr>
              <a:t> </a:t>
            </a:r>
            <a:r>
              <a:rPr lang="en-US" sz="4000" b="0" dirty="0" smtClean="0">
                <a:solidFill>
                  <a:srgbClr val="FF0000"/>
                </a:solidFill>
                <a:latin typeface="Arial Bold"/>
                <a:cs typeface="Arial Bold"/>
              </a:rPr>
              <a:t>film: </a:t>
            </a:r>
            <a:r>
              <a:rPr sz="4000" b="0" dirty="0" smtClean="0">
                <a:solidFill>
                  <a:srgbClr val="FF0000"/>
                </a:solidFill>
                <a:latin typeface="Arial Bold"/>
                <a:cs typeface="Arial Bold"/>
              </a:rPr>
              <a:t>The </a:t>
            </a:r>
            <a:r>
              <a:rPr sz="4000" b="0" dirty="0">
                <a:solidFill>
                  <a:srgbClr val="FF0000"/>
                </a:solidFill>
                <a:latin typeface="Arial Bold"/>
                <a:cs typeface="Arial Bold"/>
              </a:rPr>
              <a:t>power of humanity</a:t>
            </a:r>
          </a:p>
        </p:txBody>
      </p:sp>
      <p:sp>
        <p:nvSpPr>
          <p:cNvPr id="44" name="Shape 44"/>
          <p:cNvSpPr>
            <a:spLocks noGrp="1"/>
          </p:cNvSpPr>
          <p:nvPr>
            <p:ph type="body" idx="1"/>
          </p:nvPr>
        </p:nvSpPr>
        <p:spPr>
          <a:xfrm>
            <a:off x="711200" y="2798688"/>
            <a:ext cx="5784450" cy="4156224"/>
          </a:xfrm>
          <a:prstGeom prst="rect">
            <a:avLst/>
          </a:prstGeom>
        </p:spPr>
        <p:txBody>
          <a:bodyPr anchor="t">
            <a:normAutofit/>
          </a:bodyPr>
          <a:lstStyle/>
          <a:p>
            <a:pPr marL="0" lvl="0" indent="0" defTabSz="379729">
              <a:spcBef>
                <a:spcPts val="2700"/>
              </a:spcBef>
              <a:buSzTx/>
              <a:buNone/>
              <a:defRPr sz="1800"/>
            </a:pPr>
            <a:r>
              <a:rPr sz="2800" dirty="0">
                <a:latin typeface="Arial"/>
                <a:ea typeface="Calibri"/>
                <a:cs typeface="Arial"/>
                <a:sym typeface="Calibri"/>
              </a:rPr>
              <a:t>Watch the </a:t>
            </a:r>
            <a:r>
              <a:rPr sz="2800" dirty="0" smtClean="0">
                <a:latin typeface="Arial"/>
                <a:ea typeface="Calibri"/>
                <a:cs typeface="Arial"/>
                <a:sym typeface="Calibri"/>
              </a:rPr>
              <a:t>film</a:t>
            </a:r>
            <a:r>
              <a:rPr lang="en-US" sz="2800" dirty="0" smtClean="0">
                <a:latin typeface="Arial"/>
                <a:ea typeface="Calibri"/>
                <a:cs typeface="Arial"/>
                <a:sym typeface="Calibri"/>
              </a:rPr>
              <a:t>.</a:t>
            </a:r>
          </a:p>
          <a:p>
            <a:pPr marL="0" lvl="0" indent="0" defTabSz="379729">
              <a:spcBef>
                <a:spcPts val="2700"/>
              </a:spcBef>
              <a:buSzTx/>
              <a:buNone/>
              <a:defRPr sz="1800"/>
            </a:pPr>
            <a:r>
              <a:rPr lang="en-US" sz="2800" dirty="0" smtClean="0">
                <a:latin typeface="Arial"/>
                <a:ea typeface="Calibri"/>
                <a:cs typeface="Arial"/>
                <a:sym typeface="Calibri"/>
              </a:rPr>
              <a:t>Consider these questions:</a:t>
            </a:r>
            <a:endParaRPr sz="2800" dirty="0" smtClean="0">
              <a:latin typeface="Arial"/>
              <a:ea typeface="Calibri"/>
              <a:cs typeface="Arial"/>
              <a:sym typeface="Calibri"/>
            </a:endParaRPr>
          </a:p>
          <a:p>
            <a:pPr marL="202030" lvl="0" indent="-202030" defTabSz="379729">
              <a:spcBef>
                <a:spcPts val="2700"/>
              </a:spcBef>
              <a:buSzPct val="100000"/>
              <a:defRPr sz="1800"/>
            </a:pPr>
            <a:r>
              <a:rPr lang="en-US" sz="2800" dirty="0" smtClean="0">
                <a:latin typeface="Arial"/>
                <a:ea typeface="Calibri"/>
                <a:cs typeface="Arial"/>
                <a:sym typeface="Calibri"/>
              </a:rPr>
              <a:t>what do you notice in the film?</a:t>
            </a:r>
          </a:p>
          <a:p>
            <a:pPr marL="202030" lvl="0" indent="-202030" defTabSz="379729">
              <a:spcBef>
                <a:spcPts val="2700"/>
              </a:spcBef>
              <a:buSzPct val="100000"/>
              <a:defRPr sz="1800"/>
            </a:pPr>
            <a:r>
              <a:rPr sz="2800" dirty="0" smtClean="0">
                <a:latin typeface="Arial"/>
                <a:ea typeface="Calibri"/>
                <a:cs typeface="Arial"/>
                <a:sym typeface="Calibri"/>
              </a:rPr>
              <a:t>how do</a:t>
            </a:r>
            <a:r>
              <a:rPr lang="en-US" sz="2800" dirty="0" err="1" smtClean="0">
                <a:latin typeface="Arial"/>
                <a:ea typeface="Calibri"/>
                <a:cs typeface="Arial"/>
                <a:sym typeface="Calibri"/>
              </a:rPr>
              <a:t>es</a:t>
            </a:r>
            <a:r>
              <a:rPr lang="en-US" sz="2800" dirty="0" smtClean="0">
                <a:latin typeface="Arial"/>
                <a:ea typeface="Calibri"/>
                <a:cs typeface="Arial"/>
                <a:sym typeface="Calibri"/>
              </a:rPr>
              <a:t> it make you</a:t>
            </a:r>
            <a:r>
              <a:rPr sz="2800" dirty="0" smtClean="0">
                <a:latin typeface="Arial"/>
                <a:ea typeface="Calibri"/>
                <a:cs typeface="Arial"/>
                <a:sym typeface="Calibri"/>
              </a:rPr>
              <a:t> </a:t>
            </a:r>
            <a:r>
              <a:rPr sz="2800" dirty="0">
                <a:latin typeface="Arial"/>
                <a:ea typeface="Calibri"/>
                <a:cs typeface="Arial"/>
                <a:sym typeface="Calibri"/>
              </a:rPr>
              <a:t>feel? </a:t>
            </a:r>
          </a:p>
          <a:p>
            <a:pPr marL="202030" lvl="0" indent="-202030" defTabSz="379729">
              <a:spcBef>
                <a:spcPts val="2700"/>
              </a:spcBef>
              <a:buSzPct val="100000"/>
              <a:defRPr sz="1800"/>
            </a:pPr>
            <a:r>
              <a:rPr sz="2800" dirty="0">
                <a:latin typeface="Arial"/>
                <a:ea typeface="Calibri"/>
                <a:cs typeface="Arial"/>
                <a:sym typeface="Calibri"/>
              </a:rPr>
              <a:t>what makes you feel like that?</a:t>
            </a:r>
          </a:p>
          <a:p>
            <a:pPr marL="0" lvl="0" indent="0" defTabSz="379729">
              <a:spcBef>
                <a:spcPts val="2700"/>
              </a:spcBef>
              <a:buSzTx/>
              <a:buNone/>
              <a:defRPr sz="1800"/>
            </a:pPr>
            <a:endParaRPr sz="2015" dirty="0">
              <a:latin typeface="Calibri"/>
              <a:ea typeface="Calibri"/>
              <a:cs typeface="Calibri"/>
              <a:sym typeface="Calibri"/>
            </a:endParaRPr>
          </a:p>
        </p:txBody>
      </p:sp>
      <p:pic>
        <p:nvPicPr>
          <p:cNvPr id="45" name="image4.jpg" descr="Generic_Text_slide"/>
          <p:cNvPicPr/>
          <p:nvPr/>
        </p:nvPicPr>
        <p:blipFill>
          <a:blip r:embed="rId2">
            <a:extLst/>
          </a:blip>
          <a:stretch>
            <a:fillRect/>
          </a:stretch>
        </p:blipFill>
        <p:spPr>
          <a:xfrm>
            <a:off x="0" y="8344747"/>
            <a:ext cx="13004800" cy="1408854"/>
          </a:xfrm>
          <a:prstGeom prst="rect">
            <a:avLst/>
          </a:prstGeom>
          <a:ln w="12700">
            <a:miter lim="400000"/>
          </a:ln>
        </p:spPr>
      </p:pic>
      <p:pic>
        <p:nvPicPr>
          <p:cNvPr id="46" name="Screen Shot 2015-03-25 at 12.22.57.png">
            <a:hlinkClick r:id="rId3"/>
          </p:cNvPr>
          <p:cNvPicPr/>
          <p:nvPr/>
        </p:nvPicPr>
        <p:blipFill>
          <a:blip r:embed="rId4">
            <a:extLst/>
          </a:blip>
          <a:stretch>
            <a:fillRect/>
          </a:stretch>
        </p:blipFill>
        <p:spPr>
          <a:xfrm>
            <a:off x="6495650" y="2998129"/>
            <a:ext cx="5702301" cy="3142632"/>
          </a:xfrm>
          <a:prstGeom prst="rect">
            <a:avLst/>
          </a:prstGeom>
          <a:ln w="12700">
            <a:miter lim="400000"/>
          </a:ln>
        </p:spPr>
      </p:pic>
      <p:sp>
        <p:nvSpPr>
          <p:cNvPr id="6" name="Shape 39"/>
          <p:cNvSpPr txBox="1">
            <a:spLocks/>
          </p:cNvSpPr>
          <p:nvPr/>
        </p:nvSpPr>
        <p:spPr>
          <a:xfrm>
            <a:off x="482600" y="8915400"/>
            <a:ext cx="1752600" cy="3810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chor="t">
            <a:normAutofit/>
          </a:bodyPr>
          <a:lstStyle>
            <a:lvl1pPr algn="l">
              <a:defRPr sz="4800" b="1">
                <a:solidFill>
                  <a:srgbClr val="FF0000"/>
                </a:solidFill>
                <a:latin typeface="Calibri"/>
                <a:ea typeface="Calibri"/>
                <a:cs typeface="Calibri"/>
                <a:sym typeface="Calibri"/>
              </a:defRPr>
            </a:lvl1pPr>
          </a:lstStyle>
          <a:p>
            <a:pPr marL="0" marR="0" lvl="0" indent="0" algn="l" defTabSz="584200" eaLnBrk="1" fontAlgn="auto" latinLnBrk="0" hangingPunct="1">
              <a:lnSpc>
                <a:spcPct val="100000"/>
              </a:lnSpc>
              <a:spcBef>
                <a:spcPts val="0"/>
              </a:spcBef>
              <a:spcAft>
                <a:spcPts val="0"/>
              </a:spcAft>
              <a:buClrTx/>
              <a:buSzTx/>
              <a:buFontTx/>
              <a:buNone/>
              <a:tabLst/>
              <a:defRPr sz="1800" b="0">
                <a:solidFill>
                  <a:srgbClr val="000000"/>
                </a:solidFill>
              </a:defRPr>
            </a:pPr>
            <a:r>
              <a:rPr lang="en-US" sz="2000" b="0" dirty="0" smtClean="0">
                <a:solidFill>
                  <a:schemeClr val="bg1"/>
                </a:solidFill>
                <a:latin typeface="Arial Bold"/>
                <a:cs typeface="Arial Bold"/>
              </a:rPr>
              <a:t>Slide 4</a:t>
            </a:r>
            <a:endParaRPr kumimoji="0" lang="en-US" sz="2000" b="0" i="0" u="none" strike="noStrike" kern="0" cap="none" spc="0" normalizeH="0" baseline="0" noProof="0" dirty="0">
              <a:ln>
                <a:noFill/>
              </a:ln>
              <a:solidFill>
                <a:schemeClr val="bg1"/>
              </a:solidFill>
              <a:effectLst/>
              <a:uLnTx/>
              <a:uFillTx/>
              <a:latin typeface="Arial Bold"/>
              <a:ea typeface="Calibri"/>
              <a:cs typeface="Arial Bold"/>
              <a:sym typeface="Calibri"/>
            </a:endParaRPr>
          </a:p>
        </p:txBody>
      </p:sp>
      <p:sp>
        <p:nvSpPr>
          <p:cNvPr id="7" name="TextBox 6"/>
          <p:cNvSpPr txBox="1"/>
          <p:nvPr/>
        </p:nvSpPr>
        <p:spPr>
          <a:xfrm>
            <a:off x="11758984" y="6201020"/>
            <a:ext cx="609347" cy="2257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GB" sz="800" b="0" i="0" u="none" strike="noStrike" cap="none" spc="0" normalizeH="0" baseline="0" dirty="0" smtClean="0">
                <a:ln>
                  <a:noFill/>
                </a:ln>
                <a:solidFill>
                  <a:srgbClr val="000000"/>
                </a:solidFill>
                <a:effectLst/>
                <a:uFillTx/>
                <a:latin typeface="Helvetica Light"/>
                <a:ea typeface="Helvetica Light"/>
                <a:cs typeface="Helvetica Light"/>
                <a:sym typeface="Helvetica Light"/>
              </a:rPr>
              <a:t>© IFRC</a:t>
            </a:r>
            <a:endParaRPr kumimoji="0" lang="en-GB" sz="8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body" idx="1"/>
          </p:nvPr>
        </p:nvSpPr>
        <p:spPr>
          <a:xfrm>
            <a:off x="711200" y="2108200"/>
            <a:ext cx="7391400" cy="5283200"/>
          </a:xfrm>
          <a:prstGeom prst="rect">
            <a:avLst/>
          </a:prstGeom>
        </p:spPr>
        <p:txBody>
          <a:bodyPr anchor="t">
            <a:normAutofit fontScale="92500" lnSpcReduction="10000"/>
          </a:bodyPr>
          <a:lstStyle/>
          <a:p>
            <a:pPr marL="0" lvl="0" indent="0" defTabSz="514094">
              <a:spcBef>
                <a:spcPts val="3600"/>
              </a:spcBef>
              <a:buSzTx/>
              <a:buNone/>
              <a:defRPr sz="1800"/>
            </a:pPr>
            <a:r>
              <a:rPr sz="2800" dirty="0">
                <a:latin typeface="Arial"/>
                <a:ea typeface="Trebuchet MS"/>
                <a:cs typeface="Arial"/>
                <a:sym typeface="Trebuchet MS"/>
              </a:rPr>
              <a:t>T</a:t>
            </a:r>
            <a:r>
              <a:rPr sz="2800" dirty="0">
                <a:latin typeface="Arial"/>
                <a:ea typeface="Calibri"/>
                <a:cs typeface="Arial"/>
                <a:sym typeface="Calibri"/>
              </a:rPr>
              <a:t>alk to</a:t>
            </a:r>
            <a:r>
              <a:rPr sz="2800" dirty="0" smtClean="0">
                <a:latin typeface="Arial"/>
                <a:ea typeface="Calibri"/>
                <a:cs typeface="Arial"/>
                <a:sym typeface="Calibri"/>
              </a:rPr>
              <a:t> </a:t>
            </a:r>
            <a:r>
              <a:rPr lang="en-US" sz="2800" dirty="0" smtClean="0">
                <a:latin typeface="Arial"/>
                <a:ea typeface="Calibri"/>
                <a:cs typeface="Arial"/>
                <a:sym typeface="Calibri"/>
              </a:rPr>
              <a:t>a partner </a:t>
            </a:r>
            <a:r>
              <a:rPr sz="2800" dirty="0" smtClean="0">
                <a:latin typeface="Arial"/>
                <a:ea typeface="Calibri"/>
                <a:cs typeface="Arial"/>
                <a:sym typeface="Calibri"/>
              </a:rPr>
              <a:t>about </a:t>
            </a:r>
            <a:r>
              <a:rPr lang="en-US" sz="2800" dirty="0" smtClean="0">
                <a:latin typeface="Arial"/>
                <a:ea typeface="Calibri"/>
                <a:cs typeface="Arial"/>
                <a:sym typeface="Calibri"/>
              </a:rPr>
              <a:t>someone or something that </a:t>
            </a:r>
            <a:r>
              <a:rPr sz="2800" dirty="0" smtClean="0">
                <a:latin typeface="Arial"/>
                <a:ea typeface="Calibri"/>
                <a:cs typeface="Arial"/>
                <a:sym typeface="Calibri"/>
              </a:rPr>
              <a:t>stood </a:t>
            </a:r>
            <a:r>
              <a:rPr sz="2800" dirty="0">
                <a:latin typeface="Arial"/>
                <a:ea typeface="Calibri"/>
                <a:cs typeface="Arial"/>
                <a:sym typeface="Calibri"/>
              </a:rPr>
              <a:t>out to you in the film</a:t>
            </a:r>
            <a:r>
              <a:rPr sz="2800" dirty="0" smtClean="0">
                <a:latin typeface="Arial"/>
                <a:ea typeface="Calibri"/>
                <a:cs typeface="Arial"/>
                <a:sym typeface="Calibri"/>
              </a:rPr>
              <a:t>.</a:t>
            </a:r>
          </a:p>
          <a:p>
            <a:pPr marL="340894" lvl="0" indent="-340894" defTabSz="514094">
              <a:spcBef>
                <a:spcPts val="3600"/>
              </a:spcBef>
              <a:buSzPct val="100000"/>
              <a:defRPr sz="1800"/>
            </a:pPr>
            <a:r>
              <a:rPr sz="2800" dirty="0">
                <a:latin typeface="Arial"/>
                <a:ea typeface="Calibri"/>
                <a:cs typeface="Arial"/>
                <a:sym typeface="Calibri"/>
              </a:rPr>
              <a:t>What was happening?</a:t>
            </a:r>
          </a:p>
          <a:p>
            <a:pPr marL="340894" lvl="0" indent="-340894" defTabSz="514094">
              <a:spcBef>
                <a:spcPts val="3600"/>
              </a:spcBef>
              <a:buSzPct val="100000"/>
              <a:defRPr sz="1800"/>
            </a:pPr>
            <a:r>
              <a:rPr sz="2800" dirty="0">
                <a:latin typeface="Arial"/>
                <a:ea typeface="Calibri"/>
                <a:cs typeface="Arial"/>
                <a:sym typeface="Calibri"/>
              </a:rPr>
              <a:t>Why did</a:t>
            </a:r>
            <a:r>
              <a:rPr sz="2800" dirty="0" smtClean="0">
                <a:latin typeface="Arial"/>
                <a:ea typeface="Calibri"/>
                <a:cs typeface="Arial"/>
                <a:sym typeface="Calibri"/>
              </a:rPr>
              <a:t> </a:t>
            </a:r>
            <a:r>
              <a:rPr lang="en-US" sz="2800" dirty="0" smtClean="0">
                <a:latin typeface="Arial"/>
                <a:ea typeface="Calibri"/>
                <a:cs typeface="Arial"/>
                <a:sym typeface="Calibri"/>
              </a:rPr>
              <a:t>it</a:t>
            </a:r>
            <a:r>
              <a:rPr sz="2800" dirty="0" smtClean="0">
                <a:latin typeface="Arial"/>
                <a:ea typeface="Calibri"/>
                <a:cs typeface="Arial"/>
                <a:sym typeface="Calibri"/>
              </a:rPr>
              <a:t> </a:t>
            </a:r>
            <a:r>
              <a:rPr sz="2800" dirty="0">
                <a:latin typeface="Arial"/>
                <a:ea typeface="Calibri"/>
                <a:cs typeface="Arial"/>
                <a:sym typeface="Calibri"/>
              </a:rPr>
              <a:t>stand out</a:t>
            </a:r>
            <a:r>
              <a:rPr sz="2800" dirty="0" smtClean="0">
                <a:latin typeface="Arial"/>
                <a:ea typeface="Calibri"/>
                <a:cs typeface="Arial"/>
                <a:sym typeface="Calibri"/>
              </a:rPr>
              <a:t>?</a:t>
            </a:r>
            <a:endParaRPr lang="en-US" sz="2800" dirty="0" smtClean="0">
              <a:latin typeface="Arial"/>
              <a:ea typeface="Calibri"/>
              <a:cs typeface="Arial"/>
              <a:sym typeface="Calibri"/>
            </a:endParaRPr>
          </a:p>
          <a:p>
            <a:pPr marL="340894" lvl="0" indent="-340894" defTabSz="514094">
              <a:spcBef>
                <a:spcPts val="3600"/>
              </a:spcBef>
              <a:buSzPct val="100000"/>
              <a:defRPr sz="1800"/>
            </a:pPr>
            <a:r>
              <a:rPr lang="en-US" sz="2800" dirty="0" smtClean="0">
                <a:latin typeface="Arial"/>
                <a:ea typeface="Calibri"/>
                <a:cs typeface="Arial"/>
                <a:sym typeface="Calibri"/>
              </a:rPr>
              <a:t>What feelings did you have?</a:t>
            </a:r>
          </a:p>
          <a:p>
            <a:pPr marL="340894" lvl="0" indent="-340894" defTabSz="514094">
              <a:spcBef>
                <a:spcPts val="3600"/>
              </a:spcBef>
              <a:buSzPct val="100000"/>
              <a:defRPr sz="1800"/>
            </a:pPr>
            <a:r>
              <a:rPr lang="en-US" sz="2800" dirty="0" smtClean="0">
                <a:latin typeface="Arial"/>
                <a:ea typeface="Calibri"/>
                <a:cs typeface="Arial"/>
                <a:sym typeface="Calibri"/>
              </a:rPr>
              <a:t>Why do you think you might have had those feelings?</a:t>
            </a:r>
          </a:p>
          <a:p>
            <a:pPr marL="0" lvl="0" indent="0" defTabSz="514094">
              <a:spcBef>
                <a:spcPts val="3600"/>
              </a:spcBef>
              <a:buSzPct val="100000"/>
              <a:buNone/>
              <a:defRPr sz="1800"/>
            </a:pPr>
            <a:r>
              <a:rPr lang="en-US" sz="2800" b="1" dirty="0" smtClean="0">
                <a:latin typeface="Arial"/>
                <a:ea typeface="Calibri"/>
                <a:cs typeface="Arial"/>
                <a:sym typeface="Calibri"/>
              </a:rPr>
              <a:t>Can you link this back to the word humanity?</a:t>
            </a:r>
            <a:endParaRPr sz="2800" b="1" dirty="0">
              <a:latin typeface="Arial"/>
              <a:ea typeface="Calibri"/>
              <a:cs typeface="Arial"/>
              <a:sym typeface="Calibri"/>
            </a:endParaRPr>
          </a:p>
        </p:txBody>
      </p:sp>
      <p:sp>
        <p:nvSpPr>
          <p:cNvPr id="49" name="Shape 49"/>
          <p:cNvSpPr/>
          <p:nvPr/>
        </p:nvSpPr>
        <p:spPr>
          <a:xfrm>
            <a:off x="711200" y="444500"/>
            <a:ext cx="7391400" cy="10795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ormAutofit fontScale="92500" lnSpcReduction="10000"/>
          </a:bodyPr>
          <a:lstStyle>
            <a:lvl1pPr algn="l" defTabSz="443991">
              <a:defRPr sz="3648" b="1">
                <a:solidFill>
                  <a:srgbClr val="FF0000"/>
                </a:solidFill>
                <a:latin typeface="Calibri"/>
                <a:ea typeface="Calibri"/>
                <a:cs typeface="Calibri"/>
                <a:sym typeface="Calibri"/>
              </a:defRPr>
            </a:lvl1pPr>
          </a:lstStyle>
          <a:p>
            <a:pPr lvl="0">
              <a:defRPr sz="1800" b="0">
                <a:solidFill>
                  <a:srgbClr val="000000"/>
                </a:solidFill>
              </a:defRPr>
            </a:pPr>
            <a:r>
              <a:rPr sz="4000" b="0" dirty="0">
                <a:solidFill>
                  <a:srgbClr val="FF0000"/>
                </a:solidFill>
                <a:latin typeface="Arial Bold"/>
                <a:cs typeface="Arial Bold"/>
              </a:rPr>
              <a:t>Exploring ‘The power of humanity’ </a:t>
            </a:r>
          </a:p>
        </p:txBody>
      </p:sp>
      <p:pic>
        <p:nvPicPr>
          <p:cNvPr id="50" name="image4.jpg" descr="Generic_Text_slide"/>
          <p:cNvPicPr/>
          <p:nvPr/>
        </p:nvPicPr>
        <p:blipFill>
          <a:blip r:embed="rId2">
            <a:extLst/>
          </a:blip>
          <a:stretch>
            <a:fillRect/>
          </a:stretch>
        </p:blipFill>
        <p:spPr>
          <a:xfrm>
            <a:off x="0" y="8344747"/>
            <a:ext cx="13004800" cy="1408854"/>
          </a:xfrm>
          <a:prstGeom prst="rect">
            <a:avLst/>
          </a:prstGeom>
          <a:ln w="12700">
            <a:miter lim="400000"/>
          </a:ln>
        </p:spPr>
      </p:pic>
      <p:pic>
        <p:nvPicPr>
          <p:cNvPr id="51" name="Screen Shot 2015-03-25 at 12.43.52.png"/>
          <p:cNvPicPr/>
          <p:nvPr/>
        </p:nvPicPr>
        <p:blipFill>
          <a:blip r:embed="rId3">
            <a:extLst/>
          </a:blip>
          <a:stretch>
            <a:fillRect/>
          </a:stretch>
        </p:blipFill>
        <p:spPr>
          <a:xfrm rot="21360000">
            <a:off x="8335946" y="5364906"/>
            <a:ext cx="3986825" cy="2190874"/>
          </a:xfrm>
          <a:prstGeom prst="rect">
            <a:avLst/>
          </a:prstGeom>
          <a:ln w="12700">
            <a:miter lim="400000"/>
          </a:ln>
          <a:effectLst>
            <a:outerShdw blurRad="101600" dist="25400" dir="5400000" rotWithShape="0">
              <a:srgbClr val="000000">
                <a:alpha val="75000"/>
              </a:srgbClr>
            </a:outerShdw>
          </a:effectLst>
        </p:spPr>
      </p:pic>
      <p:pic>
        <p:nvPicPr>
          <p:cNvPr id="52" name="Screen Shot 2015-03-25 at 12.50.14.png"/>
          <p:cNvPicPr/>
          <p:nvPr/>
        </p:nvPicPr>
        <p:blipFill>
          <a:blip r:embed="rId4">
            <a:extLst/>
          </a:blip>
          <a:stretch>
            <a:fillRect/>
          </a:stretch>
        </p:blipFill>
        <p:spPr>
          <a:xfrm rot="240000">
            <a:off x="8298243" y="1975713"/>
            <a:ext cx="4062230" cy="2246174"/>
          </a:xfrm>
          <a:prstGeom prst="rect">
            <a:avLst/>
          </a:prstGeom>
          <a:ln w="12700">
            <a:miter lim="400000"/>
          </a:ln>
          <a:effectLst>
            <a:outerShdw blurRad="101600" dist="25400" dir="5400000" rotWithShape="0">
              <a:srgbClr val="000000">
                <a:alpha val="75000"/>
              </a:srgbClr>
            </a:outerShdw>
          </a:effectLst>
        </p:spPr>
      </p:pic>
      <p:sp>
        <p:nvSpPr>
          <p:cNvPr id="7" name="Shape 39"/>
          <p:cNvSpPr txBox="1">
            <a:spLocks/>
          </p:cNvSpPr>
          <p:nvPr/>
        </p:nvSpPr>
        <p:spPr>
          <a:xfrm>
            <a:off x="482600" y="8915400"/>
            <a:ext cx="1752600" cy="3810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chor="t">
            <a:normAutofit/>
          </a:bodyPr>
          <a:lstStyle>
            <a:lvl1pPr algn="l">
              <a:defRPr sz="4800" b="1">
                <a:solidFill>
                  <a:srgbClr val="FF0000"/>
                </a:solidFill>
                <a:latin typeface="Calibri"/>
                <a:ea typeface="Calibri"/>
                <a:cs typeface="Calibri"/>
                <a:sym typeface="Calibri"/>
              </a:defRPr>
            </a:lvl1pPr>
          </a:lstStyle>
          <a:p>
            <a:pPr marL="0" marR="0" lvl="0" indent="0" algn="l" defTabSz="584200" eaLnBrk="1" fontAlgn="auto" latinLnBrk="0" hangingPunct="1">
              <a:lnSpc>
                <a:spcPct val="100000"/>
              </a:lnSpc>
              <a:spcBef>
                <a:spcPts val="0"/>
              </a:spcBef>
              <a:spcAft>
                <a:spcPts val="0"/>
              </a:spcAft>
              <a:buClrTx/>
              <a:buSzTx/>
              <a:buFontTx/>
              <a:buNone/>
              <a:tabLst/>
              <a:defRPr sz="1800" b="0">
                <a:solidFill>
                  <a:srgbClr val="000000"/>
                </a:solidFill>
              </a:defRPr>
            </a:pPr>
            <a:r>
              <a:rPr lang="en-US" sz="2000" b="0" dirty="0" smtClean="0">
                <a:solidFill>
                  <a:schemeClr val="bg1"/>
                </a:solidFill>
                <a:latin typeface="Arial Bold"/>
                <a:cs typeface="Arial Bold"/>
              </a:rPr>
              <a:t>Slide 5</a:t>
            </a:r>
            <a:endParaRPr kumimoji="0" lang="en-US" sz="2000" b="0" i="0" u="none" strike="noStrike" kern="0" cap="none" spc="0" normalizeH="0" baseline="0" noProof="0" dirty="0">
              <a:ln>
                <a:noFill/>
              </a:ln>
              <a:solidFill>
                <a:schemeClr val="bg1"/>
              </a:solidFill>
              <a:effectLst/>
              <a:uLnTx/>
              <a:uFillTx/>
              <a:latin typeface="Arial Bold"/>
              <a:ea typeface="Calibri"/>
              <a:cs typeface="Arial Bold"/>
              <a:sym typeface="Calibri"/>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07980">
            <a:off x="11784730" y="4396085"/>
            <a:ext cx="6096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824521" y="7486965"/>
            <a:ext cx="609347" cy="2257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GB" sz="800" b="0" i="0" u="none" strike="noStrike" cap="none" spc="0" normalizeH="0" baseline="0" dirty="0" smtClean="0">
                <a:ln>
                  <a:noFill/>
                </a:ln>
                <a:solidFill>
                  <a:srgbClr val="000000"/>
                </a:solidFill>
                <a:effectLst/>
                <a:uFillTx/>
                <a:latin typeface="Helvetica Light"/>
                <a:ea typeface="Helvetica Light"/>
                <a:cs typeface="Helvetica Light"/>
                <a:sym typeface="Helvetica Light"/>
              </a:rPr>
              <a:t>© IFRC</a:t>
            </a:r>
            <a:endParaRPr kumimoji="0" lang="en-GB" sz="8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2500" y="2362200"/>
            <a:ext cx="11099800" cy="2819400"/>
          </a:xfrm>
        </p:spPr>
        <p:txBody>
          <a:bodyPr anchor="t">
            <a:normAutofit/>
          </a:bodyPr>
          <a:lstStyle/>
          <a:p>
            <a:pPr>
              <a:buNone/>
            </a:pPr>
            <a:r>
              <a:rPr lang="en-GB" sz="2800" dirty="0" smtClean="0">
                <a:latin typeface="Arial"/>
                <a:cs typeface="Arial"/>
              </a:rPr>
              <a:t>Watch the film a second time.  This time focus on</a:t>
            </a:r>
            <a:r>
              <a:rPr lang="en-US" sz="2800" dirty="0" smtClean="0">
                <a:latin typeface="Arial"/>
                <a:cs typeface="Arial"/>
              </a:rPr>
              <a:t>…</a:t>
            </a:r>
            <a:endParaRPr lang="en-GB" sz="2800" dirty="0" smtClean="0">
              <a:latin typeface="Arial"/>
              <a:cs typeface="Arial"/>
            </a:endParaRPr>
          </a:p>
          <a:p>
            <a:r>
              <a:rPr lang="en-US" sz="2800" dirty="0" smtClean="0">
                <a:latin typeface="Arial"/>
                <a:cs typeface="Arial"/>
              </a:rPr>
              <a:t>…</a:t>
            </a:r>
            <a:r>
              <a:rPr lang="en-US" sz="2800" dirty="0" err="1" smtClean="0">
                <a:latin typeface="Arial"/>
                <a:cs typeface="Arial"/>
              </a:rPr>
              <a:t>w</a:t>
            </a:r>
            <a:r>
              <a:rPr lang="en-GB" sz="2800" dirty="0" smtClean="0">
                <a:latin typeface="Arial"/>
                <a:cs typeface="Arial"/>
              </a:rPr>
              <a:t>hat </a:t>
            </a:r>
            <a:r>
              <a:rPr lang="en-GB" sz="2800" b="1" dirty="0" smtClean="0">
                <a:latin typeface="Arial"/>
                <a:cs typeface="Arial"/>
              </a:rPr>
              <a:t>actions</a:t>
            </a:r>
            <a:r>
              <a:rPr lang="en-GB" sz="2800" dirty="0" smtClean="0">
                <a:latin typeface="Arial"/>
                <a:cs typeface="Arial"/>
              </a:rPr>
              <a:t> are taking place to help people in crisis? </a:t>
            </a:r>
            <a:endParaRPr lang="en-US" sz="2800" dirty="0" smtClean="0">
              <a:latin typeface="Arial"/>
              <a:cs typeface="Arial"/>
            </a:endParaRPr>
          </a:p>
          <a:p>
            <a:r>
              <a:rPr lang="en-US" sz="2800" dirty="0" smtClean="0">
                <a:latin typeface="Arial"/>
                <a:cs typeface="Arial"/>
              </a:rPr>
              <a:t>…</a:t>
            </a:r>
            <a:r>
              <a:rPr lang="en-US" sz="2800" dirty="0" err="1" smtClean="0">
                <a:latin typeface="Arial"/>
                <a:cs typeface="Arial"/>
              </a:rPr>
              <a:t>w</a:t>
            </a:r>
            <a:r>
              <a:rPr lang="en-GB" sz="2800" dirty="0" smtClean="0">
                <a:latin typeface="Arial"/>
                <a:cs typeface="Arial"/>
              </a:rPr>
              <a:t>hat </a:t>
            </a:r>
            <a:r>
              <a:rPr lang="en-GB" sz="2800" b="1" dirty="0" smtClean="0">
                <a:latin typeface="Arial"/>
                <a:cs typeface="Arial"/>
              </a:rPr>
              <a:t>attitudes/behaviours</a:t>
            </a:r>
            <a:r>
              <a:rPr lang="en-GB" sz="2800" dirty="0" smtClean="0">
                <a:latin typeface="Arial"/>
                <a:cs typeface="Arial"/>
              </a:rPr>
              <a:t> are being displayed towards those needing help?</a:t>
            </a:r>
            <a:endParaRPr lang="en-US" sz="2800" dirty="0">
              <a:latin typeface="Arial"/>
              <a:cs typeface="Arial"/>
            </a:endParaRPr>
          </a:p>
        </p:txBody>
      </p:sp>
      <p:pic>
        <p:nvPicPr>
          <p:cNvPr id="4" name="image4.jpg" descr="Generic_Text_slide"/>
          <p:cNvPicPr/>
          <p:nvPr/>
        </p:nvPicPr>
        <p:blipFill>
          <a:blip r:embed="rId2">
            <a:extLst/>
          </a:blip>
          <a:stretch>
            <a:fillRect/>
          </a:stretch>
        </p:blipFill>
        <p:spPr>
          <a:xfrm>
            <a:off x="0" y="8344747"/>
            <a:ext cx="13004800" cy="1408854"/>
          </a:xfrm>
          <a:prstGeom prst="rect">
            <a:avLst/>
          </a:prstGeom>
          <a:ln w="12700">
            <a:miter lim="400000"/>
          </a:ln>
        </p:spPr>
      </p:pic>
      <p:sp>
        <p:nvSpPr>
          <p:cNvPr id="6" name="Shape 55"/>
          <p:cNvSpPr/>
          <p:nvPr/>
        </p:nvSpPr>
        <p:spPr>
          <a:xfrm>
            <a:off x="711200" y="444500"/>
            <a:ext cx="11088539" cy="10795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ormAutofit fontScale="92500" lnSpcReduction="10000"/>
          </a:bodyPr>
          <a:lstStyle>
            <a:lvl1pPr algn="l" defTabSz="572516">
              <a:defRPr sz="4704" b="1">
                <a:solidFill>
                  <a:srgbClr val="FF0000"/>
                </a:solidFill>
                <a:latin typeface="Calibri"/>
                <a:ea typeface="Calibri"/>
                <a:cs typeface="Calibri"/>
                <a:sym typeface="Calibri"/>
              </a:defRPr>
            </a:lvl1pPr>
          </a:lstStyle>
          <a:p>
            <a:pPr lvl="0">
              <a:defRPr sz="1800" b="0">
                <a:solidFill>
                  <a:srgbClr val="000000"/>
                </a:solidFill>
              </a:defRPr>
            </a:pPr>
            <a:r>
              <a:rPr lang="en-US" sz="4000" b="0" dirty="0" smtClean="0">
                <a:solidFill>
                  <a:srgbClr val="FF0000"/>
                </a:solidFill>
                <a:latin typeface="Arial Bold"/>
                <a:cs typeface="Arial Bold"/>
              </a:rPr>
              <a:t>Looking deep: </a:t>
            </a:r>
            <a:r>
              <a:rPr lang="en-US" sz="4000" b="0" dirty="0" err="1" smtClean="0">
                <a:solidFill>
                  <a:srgbClr val="FF0000"/>
                </a:solidFill>
                <a:latin typeface="Arial Bold"/>
                <a:cs typeface="Arial Bold"/>
              </a:rPr>
              <a:t>h</a:t>
            </a:r>
            <a:r>
              <a:rPr sz="4000" b="0" dirty="0" smtClean="0">
                <a:solidFill>
                  <a:srgbClr val="FF0000"/>
                </a:solidFill>
                <a:latin typeface="Arial Bold"/>
                <a:cs typeface="Arial Bold"/>
              </a:rPr>
              <a:t>umanitarian </a:t>
            </a:r>
            <a:r>
              <a:rPr lang="en-US" sz="4000" b="0" dirty="0" smtClean="0">
                <a:solidFill>
                  <a:srgbClr val="FF0000"/>
                </a:solidFill>
                <a:latin typeface="Arial Bold"/>
                <a:cs typeface="Arial Bold"/>
              </a:rPr>
              <a:t>actions and attitudes</a:t>
            </a:r>
            <a:endParaRPr sz="4000" b="0" dirty="0">
              <a:solidFill>
                <a:srgbClr val="FF0000"/>
              </a:solidFill>
              <a:latin typeface="Arial Bold"/>
              <a:cs typeface="Arial Bold"/>
            </a:endParaRPr>
          </a:p>
        </p:txBody>
      </p:sp>
      <p:sp>
        <p:nvSpPr>
          <p:cNvPr id="5" name="Shape 39"/>
          <p:cNvSpPr txBox="1">
            <a:spLocks/>
          </p:cNvSpPr>
          <p:nvPr/>
        </p:nvSpPr>
        <p:spPr>
          <a:xfrm>
            <a:off x="482600" y="8915400"/>
            <a:ext cx="1752600" cy="3810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chor="t">
            <a:normAutofit/>
          </a:bodyPr>
          <a:lstStyle>
            <a:lvl1pPr algn="l">
              <a:defRPr sz="4800" b="1">
                <a:solidFill>
                  <a:srgbClr val="FF0000"/>
                </a:solidFill>
                <a:latin typeface="Calibri"/>
                <a:ea typeface="Calibri"/>
                <a:cs typeface="Calibri"/>
                <a:sym typeface="Calibri"/>
              </a:defRPr>
            </a:lvl1pPr>
          </a:lstStyle>
          <a:p>
            <a:pPr marL="0" marR="0" lvl="0" indent="0" algn="l" defTabSz="584200" eaLnBrk="1" fontAlgn="auto" latinLnBrk="0" hangingPunct="1">
              <a:lnSpc>
                <a:spcPct val="100000"/>
              </a:lnSpc>
              <a:spcBef>
                <a:spcPts val="0"/>
              </a:spcBef>
              <a:spcAft>
                <a:spcPts val="0"/>
              </a:spcAft>
              <a:buClrTx/>
              <a:buSzTx/>
              <a:buFontTx/>
              <a:buNone/>
              <a:tabLst/>
              <a:defRPr sz="1800" b="0">
                <a:solidFill>
                  <a:srgbClr val="000000"/>
                </a:solidFill>
              </a:defRPr>
            </a:pPr>
            <a:r>
              <a:rPr lang="en-US" sz="2000" b="0" dirty="0" smtClean="0">
                <a:solidFill>
                  <a:schemeClr val="bg1"/>
                </a:solidFill>
                <a:latin typeface="Arial Bold"/>
                <a:cs typeface="Arial Bold"/>
              </a:rPr>
              <a:t>Slide 6</a:t>
            </a:r>
            <a:endParaRPr kumimoji="0" lang="en-US" sz="2000" b="0" i="0" u="none" strike="noStrike" kern="0" cap="none" spc="0" normalizeH="0" baseline="0" noProof="0" dirty="0">
              <a:ln>
                <a:noFill/>
              </a:ln>
              <a:solidFill>
                <a:schemeClr val="bg1"/>
              </a:solidFill>
              <a:effectLst/>
              <a:uLnTx/>
              <a:uFillTx/>
              <a:latin typeface="Arial Bold"/>
              <a:ea typeface="Calibri"/>
              <a:cs typeface="Arial Bold"/>
              <a:sym typeface="Calibri"/>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image4.jpg" descr="Generic_Text_slide"/>
          <p:cNvPicPr/>
          <p:nvPr/>
        </p:nvPicPr>
        <p:blipFill>
          <a:blip r:embed="rId2">
            <a:extLst/>
          </a:blip>
          <a:stretch>
            <a:fillRect/>
          </a:stretch>
        </p:blipFill>
        <p:spPr>
          <a:xfrm>
            <a:off x="0" y="8344747"/>
            <a:ext cx="13004800" cy="1408854"/>
          </a:xfrm>
          <a:prstGeom prst="rect">
            <a:avLst/>
          </a:prstGeom>
          <a:ln w="12700">
            <a:miter lim="400000"/>
          </a:ln>
        </p:spPr>
      </p:pic>
      <p:sp>
        <p:nvSpPr>
          <p:cNvPr id="55" name="Shape 55"/>
          <p:cNvSpPr/>
          <p:nvPr/>
        </p:nvSpPr>
        <p:spPr>
          <a:xfrm>
            <a:off x="711200" y="444500"/>
            <a:ext cx="11088539" cy="10795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ormAutofit/>
          </a:bodyPr>
          <a:lstStyle>
            <a:lvl1pPr algn="l" defTabSz="572516">
              <a:defRPr sz="4704" b="1">
                <a:solidFill>
                  <a:srgbClr val="FF0000"/>
                </a:solidFill>
                <a:latin typeface="Calibri"/>
                <a:ea typeface="Calibri"/>
                <a:cs typeface="Calibri"/>
                <a:sym typeface="Calibri"/>
              </a:defRPr>
            </a:lvl1pPr>
          </a:lstStyle>
          <a:p>
            <a:pPr lvl="0">
              <a:defRPr sz="1800" b="0">
                <a:solidFill>
                  <a:srgbClr val="000000"/>
                </a:solidFill>
              </a:defRPr>
            </a:pPr>
            <a:r>
              <a:rPr lang="en-GB" sz="4000" b="0" dirty="0" smtClean="0">
                <a:solidFill>
                  <a:srgbClr val="FF0000"/>
                </a:solidFill>
                <a:latin typeface="Arial Bold"/>
                <a:cs typeface="Arial Bold"/>
              </a:rPr>
              <a:t>Over </a:t>
            </a:r>
            <a:r>
              <a:rPr sz="4000" b="0" dirty="0" smtClean="0">
                <a:solidFill>
                  <a:srgbClr val="FF0000"/>
                </a:solidFill>
                <a:latin typeface="Arial Bold"/>
                <a:cs typeface="Arial Bold"/>
              </a:rPr>
              <a:t>150 </a:t>
            </a:r>
            <a:r>
              <a:rPr sz="4000" b="0" dirty="0">
                <a:solidFill>
                  <a:srgbClr val="FF0000"/>
                </a:solidFill>
                <a:latin typeface="Arial Bold"/>
                <a:cs typeface="Arial Bold"/>
              </a:rPr>
              <a:t>years of Humanitarianism in Action</a:t>
            </a:r>
          </a:p>
        </p:txBody>
      </p:sp>
      <p:sp>
        <p:nvSpPr>
          <p:cNvPr id="56" name="Shape 56"/>
          <p:cNvSpPr/>
          <p:nvPr/>
        </p:nvSpPr>
        <p:spPr>
          <a:xfrm>
            <a:off x="715509" y="1524000"/>
            <a:ext cx="7898232" cy="666516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ormAutofit fontScale="85000" lnSpcReduction="10000"/>
          </a:bodyPr>
          <a:lstStyle>
            <a:lvl1pPr algn="l" defTabSz="531622">
              <a:spcBef>
                <a:spcPts val="3800"/>
              </a:spcBef>
              <a:defRPr sz="3094">
                <a:latin typeface="Calibri"/>
                <a:ea typeface="Calibri"/>
                <a:cs typeface="Calibri"/>
                <a:sym typeface="Calibri"/>
              </a:defRPr>
            </a:lvl1pPr>
          </a:lstStyle>
          <a:p>
            <a:r>
              <a:rPr lang="en-GB" dirty="0" smtClean="0">
                <a:latin typeface="Arial" pitchFamily="34" charset="0"/>
                <a:cs typeface="Arial" pitchFamily="34" charset="0"/>
              </a:rPr>
              <a:t>The </a:t>
            </a:r>
            <a:r>
              <a:rPr lang="en-GB" dirty="0">
                <a:latin typeface="Arial" pitchFamily="34" charset="0"/>
                <a:cs typeface="Arial" pitchFamily="34" charset="0"/>
              </a:rPr>
              <a:t>Movement began with one person’s humanitarian attitude and action after coming across a battle where those involved in the conflict were wounded and dying on the battlefield without help. </a:t>
            </a:r>
            <a:r>
              <a:rPr lang="en-GB" dirty="0" smtClean="0">
                <a:latin typeface="Arial" pitchFamily="34" charset="0"/>
                <a:cs typeface="Arial" pitchFamily="34" charset="0"/>
              </a:rPr>
              <a:t>Henri </a:t>
            </a:r>
            <a:r>
              <a:rPr lang="en-GB" dirty="0">
                <a:latin typeface="Arial" pitchFamily="34" charset="0"/>
                <a:cs typeface="Arial" pitchFamily="34" charset="0"/>
              </a:rPr>
              <a:t>Dunant, a Geneva </a:t>
            </a:r>
            <a:r>
              <a:rPr lang="en-GB" dirty="0" smtClean="0">
                <a:latin typeface="Arial" pitchFamily="34" charset="0"/>
                <a:cs typeface="Arial" pitchFamily="34" charset="0"/>
              </a:rPr>
              <a:t>merchant/businessman </a:t>
            </a:r>
            <a:r>
              <a:rPr lang="en-GB" dirty="0">
                <a:latin typeface="Arial" pitchFamily="34" charset="0"/>
                <a:cs typeface="Arial" pitchFamily="34" charset="0"/>
              </a:rPr>
              <a:t>from Switzerland, decided to step in and set up a make shift hospital in a nearby church with the help of local villagers.  He treated those on both sides of the conflict equally, attending to the most urgent cases of distress first and recording last goodbyes to send to loved ones</a:t>
            </a:r>
            <a:r>
              <a:rPr lang="en-GB" dirty="0" smtClean="0">
                <a:latin typeface="Arial" pitchFamily="34" charset="0"/>
                <a:cs typeface="Arial" pitchFamily="34" charset="0"/>
              </a:rPr>
              <a:t>.</a:t>
            </a:r>
            <a:endParaRPr lang="en-GB" dirty="0">
              <a:latin typeface="Arial" pitchFamily="34" charset="0"/>
              <a:cs typeface="Arial" pitchFamily="34" charset="0"/>
            </a:endParaRPr>
          </a:p>
          <a:p>
            <a:r>
              <a:rPr lang="en-GB" dirty="0">
                <a:latin typeface="Arial" pitchFamily="34" charset="0"/>
                <a:cs typeface="Arial" pitchFamily="34" charset="0"/>
              </a:rPr>
              <a:t>The Red Cross </a:t>
            </a:r>
            <a:r>
              <a:rPr lang="en-GB" dirty="0" smtClean="0">
                <a:latin typeface="Arial" pitchFamily="34" charset="0"/>
                <a:cs typeface="Arial" pitchFamily="34" charset="0"/>
              </a:rPr>
              <a:t>and Red Crescent Movement </a:t>
            </a:r>
            <a:r>
              <a:rPr lang="en-GB" dirty="0">
                <a:latin typeface="Arial" pitchFamily="34" charset="0"/>
                <a:cs typeface="Arial" pitchFamily="34" charset="0"/>
              </a:rPr>
              <a:t>has grown steadily ever </a:t>
            </a:r>
            <a:r>
              <a:rPr lang="en-GB" dirty="0" smtClean="0">
                <a:latin typeface="Arial" pitchFamily="34" charset="0"/>
                <a:cs typeface="Arial" pitchFamily="34" charset="0"/>
              </a:rPr>
              <a:t>since, </a:t>
            </a:r>
            <a:r>
              <a:rPr lang="en-GB" dirty="0">
                <a:latin typeface="Arial" pitchFamily="34" charset="0"/>
                <a:cs typeface="Arial" pitchFamily="34" charset="0"/>
              </a:rPr>
              <a:t>and is now the largest humanitarian </a:t>
            </a:r>
            <a:r>
              <a:rPr lang="en-GB" dirty="0" smtClean="0">
                <a:latin typeface="Arial" pitchFamily="34" charset="0"/>
                <a:cs typeface="Arial" pitchFamily="34" charset="0"/>
              </a:rPr>
              <a:t>network </a:t>
            </a:r>
            <a:r>
              <a:rPr lang="en-GB" dirty="0">
                <a:latin typeface="Arial" pitchFamily="34" charset="0"/>
                <a:cs typeface="Arial" pitchFamily="34" charset="0"/>
              </a:rPr>
              <a:t>in the </a:t>
            </a:r>
            <a:r>
              <a:rPr lang="en-GB" dirty="0" smtClean="0">
                <a:latin typeface="Arial" pitchFamily="34" charset="0"/>
                <a:cs typeface="Arial" pitchFamily="34" charset="0"/>
              </a:rPr>
              <a:t>world, helping </a:t>
            </a:r>
            <a:r>
              <a:rPr lang="en-GB" dirty="0">
                <a:latin typeface="Arial" pitchFamily="34" charset="0"/>
                <a:cs typeface="Arial" pitchFamily="34" charset="0"/>
              </a:rPr>
              <a:t>people in </a:t>
            </a:r>
            <a:r>
              <a:rPr lang="en-GB" dirty="0" smtClean="0">
                <a:latin typeface="Arial" pitchFamily="34" charset="0"/>
                <a:cs typeface="Arial" pitchFamily="34" charset="0"/>
              </a:rPr>
              <a:t>crisis no matter who they are or where they are from. </a:t>
            </a:r>
            <a:r>
              <a:rPr lang="en-GB" dirty="0">
                <a:latin typeface="Arial" pitchFamily="34" charset="0"/>
                <a:cs typeface="Arial" pitchFamily="34" charset="0"/>
              </a:rPr>
              <a:t>There are over 100 million members </a:t>
            </a:r>
            <a:r>
              <a:rPr lang="en-GB" dirty="0" smtClean="0">
                <a:latin typeface="Arial" pitchFamily="34" charset="0"/>
                <a:cs typeface="Arial" pitchFamily="34" charset="0"/>
              </a:rPr>
              <a:t>worldwide.</a:t>
            </a:r>
            <a:endParaRPr lang="en-US" sz="3094" dirty="0" smtClean="0">
              <a:latin typeface="Arial" pitchFamily="34" charset="0"/>
              <a:cs typeface="Arial" pitchFamily="34" charset="0"/>
            </a:endParaRPr>
          </a:p>
        </p:txBody>
      </p:sp>
      <p:pic>
        <p:nvPicPr>
          <p:cNvPr id="57" name="image2.jpg"/>
          <p:cNvPicPr/>
          <p:nvPr/>
        </p:nvPicPr>
        <p:blipFill>
          <a:blip r:embed="rId3">
            <a:extLst/>
          </a:blip>
          <a:stretch>
            <a:fillRect/>
          </a:stretch>
        </p:blipFill>
        <p:spPr>
          <a:xfrm>
            <a:off x="8577817" y="4856584"/>
            <a:ext cx="3633436" cy="2476500"/>
          </a:xfrm>
          <a:prstGeom prst="rect">
            <a:avLst/>
          </a:prstGeom>
          <a:ln w="12700">
            <a:miter lim="400000"/>
          </a:ln>
        </p:spPr>
      </p:pic>
      <p:pic>
        <p:nvPicPr>
          <p:cNvPr id="58" name="image3.jpeg"/>
          <p:cNvPicPr/>
          <p:nvPr/>
        </p:nvPicPr>
        <p:blipFill>
          <a:blip r:embed="rId4">
            <a:extLst/>
          </a:blip>
          <a:stretch>
            <a:fillRect/>
          </a:stretch>
        </p:blipFill>
        <p:spPr>
          <a:xfrm>
            <a:off x="8530781" y="1852464"/>
            <a:ext cx="3667125" cy="2444615"/>
          </a:xfrm>
          <a:prstGeom prst="rect">
            <a:avLst/>
          </a:prstGeom>
          <a:ln w="12700">
            <a:miter lim="400000"/>
          </a:ln>
        </p:spPr>
      </p:pic>
      <p:sp>
        <p:nvSpPr>
          <p:cNvPr id="7" name="Shape 39"/>
          <p:cNvSpPr txBox="1">
            <a:spLocks/>
          </p:cNvSpPr>
          <p:nvPr/>
        </p:nvSpPr>
        <p:spPr>
          <a:xfrm>
            <a:off x="482600" y="8915400"/>
            <a:ext cx="1752600" cy="3810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chor="t">
            <a:normAutofit/>
          </a:bodyPr>
          <a:lstStyle>
            <a:lvl1pPr algn="l">
              <a:defRPr sz="4800" b="1">
                <a:solidFill>
                  <a:srgbClr val="FF0000"/>
                </a:solidFill>
                <a:latin typeface="Calibri"/>
                <a:ea typeface="Calibri"/>
                <a:cs typeface="Calibri"/>
                <a:sym typeface="Calibri"/>
              </a:defRPr>
            </a:lvl1pPr>
          </a:lstStyle>
          <a:p>
            <a:pPr marL="0" marR="0" lvl="0" indent="0" algn="l" defTabSz="584200" eaLnBrk="1" fontAlgn="auto" latinLnBrk="0" hangingPunct="1">
              <a:lnSpc>
                <a:spcPct val="100000"/>
              </a:lnSpc>
              <a:spcBef>
                <a:spcPts val="0"/>
              </a:spcBef>
              <a:spcAft>
                <a:spcPts val="0"/>
              </a:spcAft>
              <a:buClrTx/>
              <a:buSzTx/>
              <a:buFontTx/>
              <a:buNone/>
              <a:tabLst/>
              <a:defRPr sz="1800" b="0">
                <a:solidFill>
                  <a:srgbClr val="000000"/>
                </a:solidFill>
              </a:defRPr>
            </a:pPr>
            <a:r>
              <a:rPr lang="en-US" sz="2000" b="0" dirty="0" smtClean="0">
                <a:solidFill>
                  <a:schemeClr val="bg1"/>
                </a:solidFill>
                <a:latin typeface="Arial Bold"/>
                <a:cs typeface="Arial Bold"/>
              </a:rPr>
              <a:t>Slide 7</a:t>
            </a:r>
            <a:endParaRPr kumimoji="0" lang="en-US" sz="2000" b="0" i="0" u="none" strike="noStrike" kern="0" cap="none" spc="0" normalizeH="0" baseline="0" noProof="0" dirty="0">
              <a:ln>
                <a:noFill/>
              </a:ln>
              <a:solidFill>
                <a:schemeClr val="bg1"/>
              </a:solidFill>
              <a:effectLst/>
              <a:uLnTx/>
              <a:uFillTx/>
              <a:latin typeface="Arial Bold"/>
              <a:ea typeface="Calibri"/>
              <a:cs typeface="Arial Bold"/>
              <a:sym typeface="Calibri"/>
            </a:endParaRPr>
          </a:p>
        </p:txBody>
      </p:sp>
      <p:sp>
        <p:nvSpPr>
          <p:cNvPr id="8" name="TextBox 7"/>
          <p:cNvSpPr txBox="1"/>
          <p:nvPr/>
        </p:nvSpPr>
        <p:spPr>
          <a:xfrm>
            <a:off x="11398944" y="7385303"/>
            <a:ext cx="1240841" cy="2257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800" dirty="0"/>
              <a:t>© </a:t>
            </a:r>
            <a:r>
              <a:rPr lang="en-GB" sz="800" dirty="0" smtClean="0"/>
              <a:t>IIFRC</a:t>
            </a:r>
            <a:endParaRPr lang="en-GB" sz="800" dirty="0"/>
          </a:p>
        </p:txBody>
      </p:sp>
      <p:sp>
        <p:nvSpPr>
          <p:cNvPr id="9" name="TextBox 8"/>
          <p:cNvSpPr txBox="1"/>
          <p:nvPr/>
        </p:nvSpPr>
        <p:spPr>
          <a:xfrm>
            <a:off x="11124948" y="4297079"/>
            <a:ext cx="1184881" cy="2257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800" dirty="0"/>
              <a:t>© Ibrahim </a:t>
            </a:r>
            <a:r>
              <a:rPr lang="en-GB" sz="800" dirty="0" err="1"/>
              <a:t>Malla</a:t>
            </a:r>
            <a:r>
              <a:rPr lang="en-GB" sz="800" dirty="0"/>
              <a:t>/BRC</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jpg" descr="Generic_Text_slide"/>
          <p:cNvPicPr/>
          <p:nvPr/>
        </p:nvPicPr>
        <p:blipFill>
          <a:blip r:embed="rId2">
            <a:extLst/>
          </a:blip>
          <a:stretch>
            <a:fillRect/>
          </a:stretch>
        </p:blipFill>
        <p:spPr>
          <a:xfrm>
            <a:off x="0" y="8344747"/>
            <a:ext cx="13004800" cy="1408854"/>
          </a:xfrm>
          <a:prstGeom prst="rect">
            <a:avLst/>
          </a:prstGeom>
          <a:ln w="12700">
            <a:miter lim="400000"/>
          </a:ln>
        </p:spPr>
      </p:pic>
      <p:sp>
        <p:nvSpPr>
          <p:cNvPr id="5" name="Shape 55"/>
          <p:cNvSpPr/>
          <p:nvPr/>
        </p:nvSpPr>
        <p:spPr>
          <a:xfrm>
            <a:off x="711200" y="444500"/>
            <a:ext cx="11088539" cy="10795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ormAutofit/>
          </a:bodyPr>
          <a:lstStyle>
            <a:lvl1pPr algn="l" defTabSz="572516">
              <a:defRPr sz="4704" b="1">
                <a:solidFill>
                  <a:srgbClr val="FF0000"/>
                </a:solidFill>
                <a:latin typeface="Calibri"/>
                <a:ea typeface="Calibri"/>
                <a:cs typeface="Calibri"/>
                <a:sym typeface="Calibri"/>
              </a:defRPr>
            </a:lvl1pPr>
          </a:lstStyle>
          <a:p>
            <a:pPr lvl="0">
              <a:defRPr sz="1800" b="0">
                <a:solidFill>
                  <a:srgbClr val="000000"/>
                </a:solidFill>
              </a:defRPr>
            </a:pPr>
            <a:r>
              <a:rPr lang="en-US" sz="4000" b="0" dirty="0" smtClean="0">
                <a:solidFill>
                  <a:srgbClr val="FF0000"/>
                </a:solidFill>
                <a:latin typeface="Arial Bold"/>
                <a:cs typeface="Arial Bold"/>
              </a:rPr>
              <a:t>The </a:t>
            </a:r>
            <a:r>
              <a:rPr lang="en-US" sz="5400" dirty="0" smtClean="0">
                <a:solidFill>
                  <a:srgbClr val="FF0000"/>
                </a:solidFill>
                <a:latin typeface="Arial Bold"/>
                <a:cs typeface="Arial Bold"/>
              </a:rPr>
              <a:t>Power</a:t>
            </a:r>
            <a:r>
              <a:rPr lang="en-US" sz="4000" b="0" dirty="0" smtClean="0">
                <a:solidFill>
                  <a:srgbClr val="FF0000"/>
                </a:solidFill>
                <a:latin typeface="Arial Bold"/>
                <a:cs typeface="Arial Bold"/>
              </a:rPr>
              <a:t> of </a:t>
            </a:r>
            <a:r>
              <a:rPr sz="4000" b="0" dirty="0" err="1" smtClean="0">
                <a:solidFill>
                  <a:srgbClr val="FF0000"/>
                </a:solidFill>
                <a:latin typeface="Arial Bold"/>
                <a:cs typeface="Arial Bold"/>
              </a:rPr>
              <a:t>Humani</a:t>
            </a:r>
            <a:r>
              <a:rPr lang="en-GB" sz="4000" b="0" dirty="0" err="1" smtClean="0">
                <a:solidFill>
                  <a:srgbClr val="FF0000"/>
                </a:solidFill>
                <a:latin typeface="Arial Bold"/>
                <a:cs typeface="Arial Bold"/>
              </a:rPr>
              <a:t>tarianism</a:t>
            </a:r>
            <a:endParaRPr sz="4000" b="0" dirty="0">
              <a:solidFill>
                <a:srgbClr val="FF0000"/>
              </a:solidFill>
              <a:latin typeface="Arial Bold"/>
              <a:cs typeface="Arial Bold"/>
            </a:endParaRPr>
          </a:p>
        </p:txBody>
      </p:sp>
      <p:pic>
        <p:nvPicPr>
          <p:cNvPr id="7" name="Picture 6" descr="Screen Shot 2015-04-27 at 10.52.57.png"/>
          <p:cNvPicPr>
            <a:picLocks noChangeAspect="1"/>
          </p:cNvPicPr>
          <p:nvPr/>
        </p:nvPicPr>
        <p:blipFill>
          <a:blip r:embed="rId3"/>
          <a:stretch>
            <a:fillRect/>
          </a:stretch>
        </p:blipFill>
        <p:spPr>
          <a:xfrm>
            <a:off x="1244600" y="1905000"/>
            <a:ext cx="10394721" cy="5791200"/>
          </a:xfrm>
          <a:prstGeom prst="rect">
            <a:avLst/>
          </a:prstGeom>
        </p:spPr>
      </p:pic>
      <p:sp>
        <p:nvSpPr>
          <p:cNvPr id="6" name="Shape 39"/>
          <p:cNvSpPr txBox="1">
            <a:spLocks/>
          </p:cNvSpPr>
          <p:nvPr/>
        </p:nvSpPr>
        <p:spPr>
          <a:xfrm>
            <a:off x="482600" y="8915400"/>
            <a:ext cx="1752600" cy="3810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chor="t">
            <a:normAutofit/>
          </a:bodyPr>
          <a:lstStyle>
            <a:lvl1pPr algn="l">
              <a:defRPr sz="4800" b="1">
                <a:solidFill>
                  <a:srgbClr val="FF0000"/>
                </a:solidFill>
                <a:latin typeface="Calibri"/>
                <a:ea typeface="Calibri"/>
                <a:cs typeface="Calibri"/>
                <a:sym typeface="Calibri"/>
              </a:defRPr>
            </a:lvl1pPr>
          </a:lstStyle>
          <a:p>
            <a:pPr marL="0" marR="0" lvl="0" indent="0" algn="l" defTabSz="584200" eaLnBrk="1" fontAlgn="auto" latinLnBrk="0" hangingPunct="1">
              <a:lnSpc>
                <a:spcPct val="100000"/>
              </a:lnSpc>
              <a:spcBef>
                <a:spcPts val="0"/>
              </a:spcBef>
              <a:spcAft>
                <a:spcPts val="0"/>
              </a:spcAft>
              <a:buClrTx/>
              <a:buSzTx/>
              <a:buFontTx/>
              <a:buNone/>
              <a:tabLst/>
              <a:defRPr sz="1800" b="0">
                <a:solidFill>
                  <a:srgbClr val="000000"/>
                </a:solidFill>
              </a:defRPr>
            </a:pPr>
            <a:r>
              <a:rPr lang="en-US" sz="2000" b="0" dirty="0" smtClean="0">
                <a:solidFill>
                  <a:schemeClr val="bg1"/>
                </a:solidFill>
                <a:latin typeface="Arial Bold"/>
                <a:cs typeface="Arial Bold"/>
              </a:rPr>
              <a:t>Slide 8</a:t>
            </a:r>
            <a:endParaRPr kumimoji="0" lang="en-US" sz="2000" b="0" i="0" u="none" strike="noStrike" kern="0" cap="none" spc="0" normalizeH="0" baseline="0" noProof="0" dirty="0">
              <a:ln>
                <a:noFill/>
              </a:ln>
              <a:solidFill>
                <a:schemeClr val="bg1"/>
              </a:solidFill>
              <a:effectLst/>
              <a:uLnTx/>
              <a:uFillTx/>
              <a:latin typeface="Arial Bold"/>
              <a:ea typeface="Calibri"/>
              <a:cs typeface="Arial Bold"/>
              <a:sym typeface="Calibri"/>
            </a:endParaRPr>
          </a:p>
        </p:txBody>
      </p:sp>
      <p:sp>
        <p:nvSpPr>
          <p:cNvPr id="8" name="TextBox 7"/>
          <p:cNvSpPr txBox="1"/>
          <p:nvPr/>
        </p:nvSpPr>
        <p:spPr>
          <a:xfrm>
            <a:off x="11190392" y="7756459"/>
            <a:ext cx="609347" cy="2257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GB" sz="800" b="0" i="0" u="none" strike="noStrike" cap="none" spc="0" normalizeH="0" baseline="0" dirty="0" smtClean="0">
                <a:ln>
                  <a:noFill/>
                </a:ln>
                <a:solidFill>
                  <a:srgbClr val="000000"/>
                </a:solidFill>
                <a:effectLst/>
                <a:uFillTx/>
                <a:latin typeface="Helvetica Light"/>
                <a:ea typeface="Helvetica Light"/>
                <a:cs typeface="Helvetica Light"/>
                <a:sym typeface="Helvetica Light"/>
              </a:rPr>
              <a:t>© IFRC</a:t>
            </a:r>
            <a:endParaRPr kumimoji="0" lang="en-GB" sz="8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2500" y="1905000"/>
            <a:ext cx="11099800" cy="2819400"/>
          </a:xfrm>
        </p:spPr>
        <p:txBody>
          <a:bodyPr anchor="t">
            <a:normAutofit/>
          </a:bodyPr>
          <a:lstStyle/>
          <a:p>
            <a:pPr marL="0" indent="0">
              <a:buNone/>
            </a:pPr>
            <a:r>
              <a:rPr lang="en-GB" sz="2800" dirty="0" smtClean="0">
                <a:latin typeface="Arial"/>
                <a:cs typeface="Arial"/>
              </a:rPr>
              <a:t>Although the film shows humanitarianism in action in many different and sometimes challenging situations, both here and around the world, humanitarianism is all around us.</a:t>
            </a:r>
          </a:p>
          <a:p>
            <a:pPr marL="0" indent="0">
              <a:buNone/>
            </a:pPr>
            <a:r>
              <a:rPr lang="en-GB" sz="2800" dirty="0" smtClean="0">
                <a:latin typeface="Arial"/>
                <a:cs typeface="Arial"/>
              </a:rPr>
              <a:t>It begins right here in the way we interact with each other, and with those who may need help around us.</a:t>
            </a:r>
          </a:p>
        </p:txBody>
      </p:sp>
      <p:pic>
        <p:nvPicPr>
          <p:cNvPr id="4" name="image4.jpg" descr="Generic_Text_slide"/>
          <p:cNvPicPr/>
          <p:nvPr/>
        </p:nvPicPr>
        <p:blipFill>
          <a:blip r:embed="rId2">
            <a:extLst/>
          </a:blip>
          <a:stretch>
            <a:fillRect/>
          </a:stretch>
        </p:blipFill>
        <p:spPr>
          <a:xfrm>
            <a:off x="0" y="8344747"/>
            <a:ext cx="13004800" cy="1408854"/>
          </a:xfrm>
          <a:prstGeom prst="rect">
            <a:avLst/>
          </a:prstGeom>
          <a:ln w="12700">
            <a:miter lim="400000"/>
          </a:ln>
        </p:spPr>
      </p:pic>
      <p:sp>
        <p:nvSpPr>
          <p:cNvPr id="6" name="Shape 55"/>
          <p:cNvSpPr/>
          <p:nvPr/>
        </p:nvSpPr>
        <p:spPr>
          <a:xfrm>
            <a:off x="711200" y="444500"/>
            <a:ext cx="11088539" cy="10795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ormAutofit/>
          </a:bodyPr>
          <a:lstStyle>
            <a:lvl1pPr algn="l" defTabSz="572516">
              <a:defRPr sz="4704" b="1">
                <a:solidFill>
                  <a:srgbClr val="FF0000"/>
                </a:solidFill>
                <a:latin typeface="Calibri"/>
                <a:ea typeface="Calibri"/>
                <a:cs typeface="Calibri"/>
                <a:sym typeface="Calibri"/>
              </a:defRPr>
            </a:lvl1pPr>
          </a:lstStyle>
          <a:p>
            <a:pPr lvl="0">
              <a:defRPr sz="1800" b="0">
                <a:solidFill>
                  <a:srgbClr val="000000"/>
                </a:solidFill>
              </a:defRPr>
            </a:pPr>
            <a:r>
              <a:rPr lang="en-US" sz="4000" b="0" dirty="0" smtClean="0">
                <a:solidFill>
                  <a:srgbClr val="FF0000"/>
                </a:solidFill>
                <a:latin typeface="Arial Bold"/>
                <a:cs typeface="Arial Bold"/>
              </a:rPr>
              <a:t>Reflecting on </a:t>
            </a:r>
            <a:r>
              <a:rPr lang="en-US" sz="4000" b="0" dirty="0" err="1" smtClean="0">
                <a:solidFill>
                  <a:srgbClr val="FF0000"/>
                </a:solidFill>
                <a:latin typeface="Arial Bold"/>
                <a:cs typeface="Arial Bold"/>
              </a:rPr>
              <a:t>h</a:t>
            </a:r>
            <a:r>
              <a:rPr sz="4000" b="0" dirty="0" smtClean="0">
                <a:solidFill>
                  <a:srgbClr val="FF0000"/>
                </a:solidFill>
                <a:latin typeface="Arial Bold"/>
                <a:cs typeface="Arial Bold"/>
              </a:rPr>
              <a:t>umanitarian</a:t>
            </a:r>
            <a:r>
              <a:rPr lang="en-US" sz="4000" b="0" dirty="0" smtClean="0">
                <a:solidFill>
                  <a:srgbClr val="FF0000"/>
                </a:solidFill>
                <a:latin typeface="Arial Bold"/>
                <a:cs typeface="Arial Bold"/>
              </a:rPr>
              <a:t>ism</a:t>
            </a:r>
            <a:endParaRPr sz="4000" b="0" dirty="0">
              <a:solidFill>
                <a:srgbClr val="FF0000"/>
              </a:solidFill>
              <a:latin typeface="Arial Bold"/>
              <a:cs typeface="Arial Bold"/>
            </a:endParaRPr>
          </a:p>
        </p:txBody>
      </p:sp>
      <p:sp>
        <p:nvSpPr>
          <p:cNvPr id="5" name="Shape 39"/>
          <p:cNvSpPr txBox="1">
            <a:spLocks/>
          </p:cNvSpPr>
          <p:nvPr/>
        </p:nvSpPr>
        <p:spPr>
          <a:xfrm>
            <a:off x="482600" y="8915400"/>
            <a:ext cx="1752600" cy="3810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chor="t">
            <a:normAutofit/>
          </a:bodyPr>
          <a:lstStyle>
            <a:lvl1pPr algn="l">
              <a:defRPr sz="4800" b="1">
                <a:solidFill>
                  <a:srgbClr val="FF0000"/>
                </a:solidFill>
                <a:latin typeface="Calibri"/>
                <a:ea typeface="Calibri"/>
                <a:cs typeface="Calibri"/>
                <a:sym typeface="Calibri"/>
              </a:defRPr>
            </a:lvl1pPr>
          </a:lstStyle>
          <a:p>
            <a:pPr marL="0" marR="0" lvl="0" indent="0" algn="l" defTabSz="584200" eaLnBrk="1" fontAlgn="auto" latinLnBrk="0" hangingPunct="1">
              <a:lnSpc>
                <a:spcPct val="100000"/>
              </a:lnSpc>
              <a:spcBef>
                <a:spcPts val="0"/>
              </a:spcBef>
              <a:spcAft>
                <a:spcPts val="0"/>
              </a:spcAft>
              <a:buClrTx/>
              <a:buSzTx/>
              <a:buFontTx/>
              <a:buNone/>
              <a:tabLst/>
              <a:defRPr sz="1800" b="0">
                <a:solidFill>
                  <a:srgbClr val="000000"/>
                </a:solidFill>
              </a:defRPr>
            </a:pPr>
            <a:r>
              <a:rPr lang="en-US" sz="2000" b="0" dirty="0" smtClean="0">
                <a:solidFill>
                  <a:schemeClr val="bg1"/>
                </a:solidFill>
                <a:latin typeface="Arial Bold"/>
                <a:cs typeface="Arial Bold"/>
              </a:rPr>
              <a:t>Slide 9</a:t>
            </a:r>
            <a:endParaRPr kumimoji="0" lang="en-US" sz="2000" b="0" i="0" u="none" strike="noStrike" kern="0" cap="none" spc="0" normalizeH="0" baseline="0" noProof="0" dirty="0">
              <a:ln>
                <a:noFill/>
              </a:ln>
              <a:solidFill>
                <a:schemeClr val="bg1"/>
              </a:solidFill>
              <a:effectLst/>
              <a:uLnTx/>
              <a:uFillTx/>
              <a:latin typeface="Arial Bold"/>
              <a:ea typeface="Calibri"/>
              <a:cs typeface="Arial Bold"/>
              <a:sym typeface="Calibri"/>
            </a:endParaRPr>
          </a:p>
        </p:txBody>
      </p:sp>
      <p:sp>
        <p:nvSpPr>
          <p:cNvPr id="7" name="Text Placeholder 2"/>
          <p:cNvSpPr txBox="1">
            <a:spLocks/>
          </p:cNvSpPr>
          <p:nvPr/>
        </p:nvSpPr>
        <p:spPr>
          <a:xfrm>
            <a:off x="952500" y="5181600"/>
            <a:ext cx="11099800" cy="28194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chor="t">
            <a:normAutofit/>
          </a:bodyPr>
          <a:lstStyle/>
          <a:p>
            <a:r>
              <a:rPr lang="en-GB" b="1" i="1" dirty="0" smtClean="0">
                <a:latin typeface="Arial"/>
                <a:cs typeface="Arial"/>
              </a:rPr>
              <a:t>Thinking</a:t>
            </a:r>
            <a:r>
              <a:rPr lang="en-GB" dirty="0" smtClean="0">
                <a:latin typeface="Arial"/>
                <a:cs typeface="Arial"/>
              </a:rPr>
              <a:t> </a:t>
            </a:r>
            <a:r>
              <a:rPr lang="en-GB" b="1" i="1" dirty="0" smtClean="0">
                <a:latin typeface="Arial"/>
                <a:cs typeface="Arial"/>
              </a:rPr>
              <a:t>about your own power as part of humanity, consider one humanitarian action or humanitarian attitude that you could focus on today and use in your interactions with others.</a:t>
            </a:r>
            <a:endParaRPr lang="en-US" dirty="0" smtClean="0">
              <a:latin typeface="Arial"/>
              <a:cs typeface="Arial"/>
            </a:endParaRPr>
          </a:p>
          <a:p>
            <a:r>
              <a:rPr lang="en-GB" sz="2800" dirty="0" smtClean="0">
                <a:latin typeface="Arial"/>
                <a:cs typeface="Arial"/>
              </a:rPr>
              <a:t> </a:t>
            </a:r>
            <a:endParaRPr lang="en-US" sz="2800" dirty="0">
              <a:latin typeface="Arial"/>
              <a:cs typeface="Arial"/>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4521</TotalTime>
  <Words>591</Words>
  <Application>Microsoft Office PowerPoint</Application>
  <PresentationFormat>Custom</PresentationFormat>
  <Paragraphs>58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vt:lpstr>
      <vt:lpstr>Exploring the power of humanity</vt:lpstr>
      <vt:lpstr>What is humanity?</vt:lpstr>
      <vt:lpstr>An introduction</vt:lpstr>
      <vt:lpstr>The film: The power of humanity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power of humanity</dc:title>
  <dc:creator>Lucy Tutton</dc:creator>
  <cp:lastModifiedBy>Lucy Tutton</cp:lastModifiedBy>
  <cp:revision>25</cp:revision>
  <dcterms:created xsi:type="dcterms:W3CDTF">2015-06-23T10:18:44Z</dcterms:created>
  <dcterms:modified xsi:type="dcterms:W3CDTF">2015-10-02T13:33:22Z</dcterms:modified>
</cp:coreProperties>
</file>