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66" r:id="rId3"/>
    <p:sldId id="263" r:id="rId4"/>
    <p:sldId id="269" r:id="rId5"/>
    <p:sldId id="261" r:id="rId6"/>
    <p:sldId id="265" r:id="rId7"/>
    <p:sldId id="267" r:id="rId8"/>
    <p:sldId id="262" r:id="rId9"/>
    <p:sldId id="270" r:id="rId10"/>
    <p:sldId id="264" r:id="rId11"/>
    <p:sldId id="268" r:id="rId12"/>
    <p:sldId id="260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24" autoAdjust="0"/>
    <p:restoredTop sz="81828" autoAdjust="0"/>
  </p:normalViewPr>
  <p:slideViewPr>
    <p:cSldViewPr>
      <p:cViewPr>
        <p:scale>
          <a:sx n="100" d="100"/>
          <a:sy n="100" d="100"/>
        </p:scale>
        <p:origin x="-2160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C418A17-92ED-4DE1-877F-0D7C557E3974}" type="datetimeFigureOut">
              <a:rPr lang="en-GB"/>
              <a:pPr>
                <a:defRPr/>
              </a:pPr>
              <a:t>03/03/2015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DCBEC6B-0644-4F47-89B3-2448A7A663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465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E424AF-F330-4B3F-8C25-153D115ADC6B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Arial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219950" y="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7219950" y="868680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63" tIns="55563" rIns="119063" bIns="55563" anchor="b"/>
          <a:lstStyle/>
          <a:p>
            <a:pPr algn="r" defTabSz="1203325" eaLnBrk="0" hangingPunct="0"/>
            <a:r>
              <a:rPr lang="en-US" sz="1200">
                <a:latin typeface="Times" pitchFamily="18" charset="0"/>
              </a:rPr>
              <a:t>1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8686800"/>
            <a:ext cx="552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552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6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1325" y="4343400"/>
            <a:ext cx="8154988" cy="4114800"/>
          </a:xfrm>
          <a:noFill/>
        </p:spPr>
        <p:txBody>
          <a:bodyPr wrap="square" lIns="119063" tIns="55563" rIns="119063" bIns="55563" numCol="1" anchor="t" anchorCtr="0" compatLnSpc="1">
            <a:prstTxWarp prst="textNoShape">
              <a:avLst/>
            </a:prstTxWarp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children to look at each of the images and try and think of things that they might have in common with the children in the image (a shared humanity).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can write their ideas inside the person outline on their paper.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they identify things that are different (diversity in humanity) then they can place these around the outside of the person shape.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can prompt them to think about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shared humanity in the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following ways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relationships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(we all have a mother, we are all part of the human race – humanity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feelings and emotions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(we can all be happy, sad, cross, sorry, we can all show love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basic needs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(we all need food, we all need water, we all need the right amount of warmth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2"/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actions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(we can all show affection, we can all be kind, we can all help someone else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ct val="0"/>
              </a:spcBef>
            </a:pPr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Young girls collecting water for their family, Rajasthan, India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Listening Eye Images/Rob Bowden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BEC6B-0644-4F47-89B3-2448A7A6631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5659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father with his two children inside their simple one room home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Bodhgar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India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Listening Eye Images/Edward Parker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BEC6B-0644-4F47-89B3-2448A7A66315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430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3B7C19-0B72-40F5-BA03-B5CAF865F53C}" type="slidenum">
              <a:rPr lang="en-US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latin typeface="Arial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7219950" y="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7219950" y="8686800"/>
            <a:ext cx="5538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9063" tIns="55563" rIns="119063" bIns="55563" anchor="b"/>
          <a:lstStyle/>
          <a:p>
            <a:pPr algn="r" defTabSz="1203325" eaLnBrk="0" hangingPunct="0"/>
            <a:r>
              <a:rPr lang="en-US" sz="1200">
                <a:latin typeface="Times" pitchFamily="18" charset="0"/>
              </a:rPr>
              <a:t>1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8686800"/>
            <a:ext cx="552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5526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15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1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11325" y="4343400"/>
            <a:ext cx="8154988" cy="4114800"/>
          </a:xfrm>
          <a:noFill/>
        </p:spPr>
        <p:txBody>
          <a:bodyPr wrap="square" lIns="119063" tIns="55563" rIns="119063" bIns="5556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studying outside at a rural school near Jaipur in Rajasthan, India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Listening Eye Images/Rob Bowden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BEC6B-0644-4F47-89B3-2448A7A6631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294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playing at a rural school near Jaipur in Rajasthan, India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Listening Eye Images/Rob Bowden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BEC6B-0644-4F47-89B3-2448A7A6631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89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outside together in communities affected by severe floods,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Bosnia and Herzegovina 2014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Stephen Ryan / IFRC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BEC6B-0644-4F47-89B3-2448A7A6631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936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Children in primary school in West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Pokot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Kenya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Listening Eye Images/Rob Bowden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BEC6B-0644-4F47-89B3-2448A7A66315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429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family sit together for lunch in Rajasthan, India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Listening Eye Images/Rob Bowden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BEC6B-0644-4F47-89B3-2448A7A66315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384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Father and son in their roadside store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Munnar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Kerala, India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Listening Eye Images/Rob Bowden</a:t>
            </a:r>
            <a:endParaRPr lang="en-GB" dirty="0" smtClean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BEC6B-0644-4F47-89B3-2448A7A6631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719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group of girls rest during a samba class after school in Rio de Janeiro, Brazil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Listening Eye Images/Edward Parker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BEC6B-0644-4F47-89B3-2448A7A6631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9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Zaira</a:t>
            </a:r>
            <a:r>
              <a:rPr lang="en-GB" dirty="0" smtClean="0"/>
              <a:t>, 7,</a:t>
            </a:r>
            <a:r>
              <a:rPr lang="en-GB" baseline="0" dirty="0" smtClean="0"/>
              <a:t> draws pictures at a Red Cross Evacuation centre after floods struck her village, </a:t>
            </a:r>
            <a:r>
              <a:rPr lang="en-GB" dirty="0" smtClean="0"/>
              <a:t>Philippines, 2013</a:t>
            </a:r>
          </a:p>
          <a:p>
            <a:r>
              <a:rPr lang="en-GB" smtClean="0"/>
              <a:t>© IFRC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CBEC6B-0644-4F47-89B3-2448A7A6631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8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405E6-1450-443F-A79F-6566FB43B9B3}" type="datetimeFigureOut">
              <a:rPr lang="en-GB"/>
              <a:pPr>
                <a:defRPr/>
              </a:pPr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E509B-B2C1-42B6-A79B-7BA088DFFF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63B5E-562C-4FE3-A33B-76F2AB110C80}" type="datetimeFigureOut">
              <a:rPr lang="en-GB"/>
              <a:pPr>
                <a:defRPr/>
              </a:pPr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E4436-4C3C-4AF8-B1B1-A1B02CF9C5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2AB37-5ECA-4013-A378-A83C09AA35BC}" type="datetimeFigureOut">
              <a:rPr lang="en-GB"/>
              <a:pPr>
                <a:defRPr/>
              </a:pPr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9C9F6-5963-43A2-BBE9-E253E3A863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47FF0-3E81-4B08-B0B3-D8EC941D8864}" type="datetimeFigureOut">
              <a:rPr lang="en-GB"/>
              <a:pPr>
                <a:defRPr/>
              </a:pPr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0EC97-90A3-4E65-9AEC-CBDFC2A2B2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56E86-E901-46C4-9A98-6E89151809A1}" type="datetimeFigureOut">
              <a:rPr lang="en-GB"/>
              <a:pPr>
                <a:defRPr/>
              </a:pPr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33312-9A3F-4087-BD31-8573F037C2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DC20F-6F7E-4784-B23C-31BA7CDF20D9}" type="datetimeFigureOut">
              <a:rPr lang="en-GB"/>
              <a:pPr>
                <a:defRPr/>
              </a:pPr>
              <a:t>03/03/2015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D587-9A53-49DA-AB6A-5876B982F8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CAF20-CCA8-4728-BC38-EB42310B2E72}" type="datetimeFigureOut">
              <a:rPr lang="en-GB"/>
              <a:pPr>
                <a:defRPr/>
              </a:pPr>
              <a:t>03/03/2015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4FFB6-C266-4466-9277-683E26CBFD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49A73-1CB8-4624-9009-167A92E58499}" type="datetimeFigureOut">
              <a:rPr lang="en-GB"/>
              <a:pPr>
                <a:defRPr/>
              </a:pPr>
              <a:t>03/03/2015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DD61D-4C4D-4B98-828D-54E96988E9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EA2D1-20BF-4164-A635-0E458A6FB6E2}" type="datetimeFigureOut">
              <a:rPr lang="en-GB"/>
              <a:pPr>
                <a:defRPr/>
              </a:pPr>
              <a:t>03/03/2015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A07B2-A107-4D58-839D-3C956040CC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1D5F8-8475-4794-B21B-5287A68C3625}" type="datetimeFigureOut">
              <a:rPr lang="en-GB"/>
              <a:pPr>
                <a:defRPr/>
              </a:pPr>
              <a:t>03/03/2015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85B4B-9570-4D65-B467-9DB67EE100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B0FA6-852A-4BED-A47E-13FA7DC95061}" type="datetimeFigureOut">
              <a:rPr lang="en-GB"/>
              <a:pPr>
                <a:defRPr/>
              </a:pPr>
              <a:t>03/03/2015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A9057-B531-48A8-A348-B297264C54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80292A-C862-4FD6-9FB9-973C2E7BBEB2}" type="datetimeFigureOut">
              <a:rPr lang="en-GB"/>
              <a:pPr>
                <a:defRPr/>
              </a:pPr>
              <a:t>03/03/2015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089310B-A987-4E7E-9C30-B1424064E14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0" y="995363"/>
            <a:ext cx="9144000" cy="5862637"/>
          </a:xfrm>
          <a:prstGeom prst="rect">
            <a:avLst/>
          </a:prstGeom>
          <a:solidFill>
            <a:srgbClr val="CC140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106488" y="1093788"/>
            <a:ext cx="209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 flipH="1">
            <a:off x="12700" y="6248400"/>
            <a:ext cx="812800" cy="0"/>
          </a:xfrm>
          <a:prstGeom prst="line">
            <a:avLst/>
          </a:prstGeom>
          <a:noFill/>
          <a:ln w="12700">
            <a:solidFill>
              <a:srgbClr val="A89F97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755650" y="5516563"/>
            <a:ext cx="70564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</a:rPr>
              <a:t>Shared humanity</a:t>
            </a:r>
            <a:r>
              <a:rPr lang="en-US" sz="2400" dirty="0" smtClean="0">
                <a:latin typeface="Calibri" pitchFamily="34" charset="0"/>
              </a:rPr>
              <a:t>	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14343" name="Picture 8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100" y="279400"/>
            <a:ext cx="21717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9"/>
          <p:cNvSpPr>
            <a:spLocks noChangeArrowheads="1"/>
          </p:cNvSpPr>
          <p:nvPr/>
        </p:nvSpPr>
        <p:spPr bwMode="auto">
          <a:xfrm>
            <a:off x="760413" y="5969000"/>
            <a:ext cx="633253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US" b="1" dirty="0">
                <a:solidFill>
                  <a:schemeClr val="bg1"/>
                </a:solidFill>
                <a:latin typeface="Calibri" pitchFamily="34" charset="0"/>
              </a:rPr>
              <a:t>Full lesson plan from redcross.org.uk/education</a:t>
            </a:r>
            <a:endParaRPr lang="en-US" sz="3200" b="1" dirty="0">
              <a:solidFill>
                <a:schemeClr val="bg1"/>
              </a:solidFill>
              <a:latin typeface="75 Helvetica Bold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0"/>
            <a:ext cx="4549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70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-1"/>
            <a:ext cx="4589141" cy="688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41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6987" y="0"/>
            <a:ext cx="91694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106488" y="1093788"/>
            <a:ext cx="2095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830263" y="295275"/>
            <a:ext cx="5265737" cy="4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 eaLnBrk="0" hangingPunct="0"/>
            <a:r>
              <a:rPr lang="en-US" sz="2400" b="1" dirty="0" smtClean="0">
                <a:solidFill>
                  <a:schemeClr val="bg1"/>
                </a:solidFill>
                <a:latin typeface="Calibri" pitchFamily="34" charset="0"/>
              </a:rPr>
              <a:t>Copyright information</a:t>
            </a:r>
            <a:endParaRPr lang="en-US" sz="2400" dirty="0">
              <a:solidFill>
                <a:schemeClr val="bg1"/>
              </a:solidFill>
              <a:latin typeface="45 Helvetica Light"/>
            </a:endParaRP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823913" y="1087438"/>
            <a:ext cx="7467600" cy="178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defTabSz="762000"/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r>
              <a:rPr lang="en-US" sz="1200" b="1" dirty="0">
                <a:solidFill>
                  <a:schemeClr val="bg1"/>
                </a:solidFill>
                <a:latin typeface="Calibri" pitchFamily="34" charset="0"/>
              </a:rPr>
              <a:t>Important legal note</a:t>
            </a:r>
          </a:p>
          <a:p>
            <a:pPr defTabSz="762000"/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These photographs are fully 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protected by copyright. Schools and other educational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</a:rPr>
              <a:t>organisations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 are free to use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them 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for educational use. The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</a:rPr>
              <a:t>licence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 does not extend beyond this use. This means that anyone wishing to put the </a:t>
            </a:r>
            <a:r>
              <a:rPr lang="en-US" sz="1200" dirty="0" smtClean="0">
                <a:solidFill>
                  <a:schemeClr val="bg1"/>
                </a:solidFill>
                <a:latin typeface="Calibri" pitchFamily="34" charset="0"/>
              </a:rPr>
              <a:t>images on 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a website, crop or edit it, or use it in any other way, must first contact the copyright holder and negotiate a </a:t>
            </a:r>
            <a:r>
              <a:rPr lang="en-US" sz="1200" dirty="0" err="1">
                <a:solidFill>
                  <a:schemeClr val="bg1"/>
                </a:solidFill>
                <a:latin typeface="Calibri" pitchFamily="34" charset="0"/>
              </a:rPr>
              <a:t>licence</a:t>
            </a:r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 for the use they require.</a:t>
            </a:r>
          </a:p>
          <a:p>
            <a:pPr defTabSz="762000"/>
            <a:endParaRPr lang="en-US" sz="1200" dirty="0">
              <a:solidFill>
                <a:schemeClr val="bg1"/>
              </a:solidFill>
              <a:latin typeface="Calibri" pitchFamily="34" charset="0"/>
            </a:endParaRPr>
          </a:p>
          <a:p>
            <a:pPr defTabSz="762000"/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This resource and other free educational materials are available at redcross.org.uk/education</a:t>
            </a:r>
          </a:p>
          <a:p>
            <a:pPr defTabSz="762000"/>
            <a:r>
              <a:rPr lang="en-US" sz="1200" dirty="0">
                <a:solidFill>
                  <a:schemeClr val="bg1"/>
                </a:solidFill>
                <a:latin typeface="Calibri" pitchFamily="34" charset="0"/>
              </a:rPr>
              <a:t>The British Red Cross Society is a charity registered in England and Wales (220949) and Scotland (SCO37738).</a:t>
            </a:r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 flipH="1">
            <a:off x="12700" y="422275"/>
            <a:ext cx="81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2906"/>
            <a:ext cx="9144000" cy="6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85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5230"/>
            <a:ext cx="9160029" cy="603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00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7189"/>
            <a:ext cx="9144001" cy="610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78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090"/>
            <a:ext cx="9144000" cy="599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621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836"/>
            <a:ext cx="9144000" cy="605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97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030"/>
            <a:ext cx="9144000" cy="607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3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01787"/>
            <a:ext cx="9144000" cy="623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59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7190"/>
            <a:ext cx="9144000" cy="61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43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</TotalTime>
  <Words>486</Words>
  <Application>Microsoft Office PowerPoint</Application>
  <PresentationFormat>On-screen Show (4:3)</PresentationFormat>
  <Paragraphs>51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British Red Cross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Davis</dc:creator>
  <cp:lastModifiedBy>Helen Davis</cp:lastModifiedBy>
  <cp:revision>50</cp:revision>
  <dcterms:created xsi:type="dcterms:W3CDTF">2014-01-16T13:38:56Z</dcterms:created>
  <dcterms:modified xsi:type="dcterms:W3CDTF">2015-03-03T17:07:37Z</dcterms:modified>
</cp:coreProperties>
</file>