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5"/>
  </p:sldMasterIdLst>
  <p:notesMasterIdLst>
    <p:notesMasterId r:id="rId14"/>
  </p:notesMasterIdLst>
  <p:handoutMasterIdLst>
    <p:handoutMasterId r:id="rId15"/>
  </p:handoutMasterIdLst>
  <p:sldIdLst>
    <p:sldId id="256" r:id="rId6"/>
    <p:sldId id="268" r:id="rId7"/>
    <p:sldId id="299" r:id="rId8"/>
    <p:sldId id="261" r:id="rId9"/>
    <p:sldId id="260" r:id="rId10"/>
    <p:sldId id="297" r:id="rId11"/>
    <p:sldId id="298" r:id="rId12"/>
    <p:sldId id="265"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2A24"/>
    <a:srgbClr val="E42A24"/>
    <a:srgbClr val="E41B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C25B0F-1363-5399-32D8-F5D21423FE78}" v="20" dt="2020-10-08T13:31:18.6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145" autoAdjust="0"/>
  </p:normalViewPr>
  <p:slideViewPr>
    <p:cSldViewPr>
      <p:cViewPr varScale="1">
        <p:scale>
          <a:sx n="95" d="100"/>
          <a:sy n="95" d="100"/>
        </p:scale>
        <p:origin x="690" y="84"/>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858"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loe Bruce" userId="S::chloebruce@redcross.org.uk::cd14b7cc-a47c-4568-a7e1-17940fbf5a9f" providerId="AD" clId="Web-{73C25B0F-1363-5399-32D8-F5D21423FE78}"/>
    <pc:docChg chg="modSld">
      <pc:chgData name="Chloe Bruce" userId="S::chloebruce@redcross.org.uk::cd14b7cc-a47c-4568-a7e1-17940fbf5a9f" providerId="AD" clId="Web-{73C25B0F-1363-5399-32D8-F5D21423FE78}" dt="2020-10-08T13:31:18.665" v="19" actId="20577"/>
      <pc:docMkLst>
        <pc:docMk/>
      </pc:docMkLst>
      <pc:sldChg chg="modSp">
        <pc:chgData name="Chloe Bruce" userId="S::chloebruce@redcross.org.uk::cd14b7cc-a47c-4568-a7e1-17940fbf5a9f" providerId="AD" clId="Web-{73C25B0F-1363-5399-32D8-F5D21423FE78}" dt="2020-10-08T13:31:16.978" v="18" actId="20577"/>
        <pc:sldMkLst>
          <pc:docMk/>
          <pc:sldMk cId="603351327" sldId="261"/>
        </pc:sldMkLst>
        <pc:spChg chg="mod">
          <ac:chgData name="Chloe Bruce" userId="S::chloebruce@redcross.org.uk::cd14b7cc-a47c-4568-a7e1-17940fbf5a9f" providerId="AD" clId="Web-{73C25B0F-1363-5399-32D8-F5D21423FE78}" dt="2020-10-08T13:31:16.978" v="18" actId="20577"/>
          <ac:spMkLst>
            <pc:docMk/>
            <pc:sldMk cId="603351327" sldId="261"/>
            <ac:spMk id="4" creationId="{00000000-0000-0000-0000-000000000000}"/>
          </ac:spMkLst>
        </pc:spChg>
      </pc:sldChg>
      <pc:sldChg chg="modSp">
        <pc:chgData name="Chloe Bruce" userId="S::chloebruce@redcross.org.uk::cd14b7cc-a47c-4568-a7e1-17940fbf5a9f" providerId="AD" clId="Web-{73C25B0F-1363-5399-32D8-F5D21423FE78}" dt="2020-10-08T13:14:28.922" v="7" actId="20577"/>
        <pc:sldMkLst>
          <pc:docMk/>
          <pc:sldMk cId="588952310" sldId="299"/>
        </pc:sldMkLst>
        <pc:spChg chg="mod">
          <ac:chgData name="Chloe Bruce" userId="S::chloebruce@redcross.org.uk::cd14b7cc-a47c-4568-a7e1-17940fbf5a9f" providerId="AD" clId="Web-{73C25B0F-1363-5399-32D8-F5D21423FE78}" dt="2020-10-08T13:14:28.922" v="7" actId="20577"/>
          <ac:spMkLst>
            <pc:docMk/>
            <pc:sldMk cId="588952310" sldId="299"/>
            <ac:spMk id="5" creationId="{48004973-641F-8D4A-9566-4C9FEE4BD38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AB2E3DA-5A0F-4F19-A3B8-D922933969F5}" type="datetimeFigureOut">
              <a:rPr lang="en-GB" smtClean="0"/>
              <a:t>08/10/2020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C4F4050-90E4-443E-B6FA-2DD9C016838F}" type="slidenum">
              <a:rPr lang="en-GB" smtClean="0"/>
              <a:t>‹#›</a:t>
            </a:fld>
            <a:endParaRPr lang="en-GB"/>
          </a:p>
        </p:txBody>
      </p:sp>
    </p:spTree>
    <p:extLst>
      <p:ext uri="{BB962C8B-B14F-4D97-AF65-F5344CB8AC3E}">
        <p14:creationId xmlns:p14="http://schemas.microsoft.com/office/powerpoint/2010/main" val="778865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304D18-74B1-4B5E-B52C-19CCD19D4303}" type="datetimeFigureOut">
              <a:rPr lang="en-GB" smtClean="0"/>
              <a:t>08/10/2020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6C794D-7DC7-4755-8744-0523C236382F}" type="slidenum">
              <a:rPr lang="en-GB" smtClean="0"/>
              <a:t>‹#›</a:t>
            </a:fld>
            <a:endParaRPr lang="en-GB"/>
          </a:p>
        </p:txBody>
      </p:sp>
    </p:spTree>
    <p:extLst>
      <p:ext uri="{BB962C8B-B14F-4D97-AF65-F5344CB8AC3E}">
        <p14:creationId xmlns:p14="http://schemas.microsoft.com/office/powerpoint/2010/main" val="746107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sz="2200" baseline="0" dirty="0">
              <a:effectLst/>
              <a:latin typeface="Helvetica Neue"/>
              <a:ea typeface="Helvetica Neue"/>
              <a:cs typeface="Helvetica Neue"/>
              <a:sym typeface="Helvetica Neue"/>
            </a:endParaRPr>
          </a:p>
          <a:p>
            <a:endParaRPr lang="en-GB" sz="2200" baseline="0" dirty="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28166102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219100"/>
            <a:ext cx="2430574" cy="9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4290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AFAD4C-6B38-434A-99C7-BBA0441A61EB}" type="datetimeFigureOut">
              <a:rPr lang="en-GB" smtClean="0"/>
              <a:t>08/10/2020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1A8458-56C9-42DD-8655-BEB149082940}" type="slidenum">
              <a:rPr lang="en-GB" smtClean="0"/>
              <a:t>‹#›</a:t>
            </a:fld>
            <a:endParaRPr lang="en-GB"/>
          </a:p>
        </p:txBody>
      </p:sp>
    </p:spTree>
    <p:extLst>
      <p:ext uri="{BB962C8B-B14F-4D97-AF65-F5344CB8AC3E}">
        <p14:creationId xmlns:p14="http://schemas.microsoft.com/office/powerpoint/2010/main" val="291605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411510"/>
            <a:ext cx="1306488" cy="565175"/>
          </a:xfrm>
          <a:prstGeom prst="rect">
            <a:avLst/>
          </a:prstGeom>
        </p:spPr>
        <p:txBody>
          <a:bodyPr/>
          <a:lstStyle>
            <a:lvl1pPr>
              <a:defRPr sz="3200" b="1">
                <a:latin typeface="Arial" panose="020B0604020202020204" pitchFamily="34" charset="0"/>
                <a:cs typeface="Arial" panose="020B0604020202020204" pitchFamily="34" charset="0"/>
              </a:defRPr>
            </a:lvl1pPr>
          </a:lstStyle>
          <a:p>
            <a:r>
              <a:rPr lang="en-US" dirty="0"/>
              <a:t>Title</a:t>
            </a:r>
            <a:endParaRPr lang="en-GB" dirty="0"/>
          </a:p>
        </p:txBody>
      </p:sp>
      <p:sp>
        <p:nvSpPr>
          <p:cNvPr id="3" name="Content Placeholder 3"/>
          <p:cNvSpPr>
            <a:spLocks noGrp="1"/>
          </p:cNvSpPr>
          <p:nvPr>
            <p:ph sz="half" idx="2" hasCustomPrompt="1"/>
          </p:nvPr>
        </p:nvSpPr>
        <p:spPr>
          <a:xfrm>
            <a:off x="457200" y="1275606"/>
            <a:ext cx="7571184" cy="3318619"/>
          </a:xfrm>
          <a:prstGeom prst="rect">
            <a:avLst/>
          </a:prstGeom>
        </p:spPr>
        <p:txBody>
          <a:bodyPr/>
          <a:lstStyle>
            <a:lvl1pPr marL="285750" indent="-285750">
              <a:buClr>
                <a:srgbClr val="EE2A24"/>
              </a:buClr>
              <a:buFont typeface="Arial" panose="020B0604020202020204" pitchFamily="34" charset="0"/>
              <a:buChar char="­"/>
              <a:defRPr sz="18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endParaRPr lang="en-US" sz="1800" b="0" cap="none" dirty="0">
              <a:latin typeface="Arial" panose="020B0604020202020204" pitchFamily="34" charset="0"/>
              <a:cs typeface="Arial" panose="020B0604020202020204" pitchFamily="34" charset="0"/>
            </a:endParaRPr>
          </a:p>
          <a:p>
            <a:pPr lvl="0"/>
            <a:endParaRPr lang="en-GB" dirty="0"/>
          </a:p>
        </p:txBody>
      </p:sp>
      <p:sp>
        <p:nvSpPr>
          <p:cNvPr id="4" name="Date Placeholder 3"/>
          <p:cNvSpPr>
            <a:spLocks noGrp="1"/>
          </p:cNvSpPr>
          <p:nvPr>
            <p:ph type="dt" sz="half" idx="10"/>
          </p:nvPr>
        </p:nvSpPr>
        <p:spPr/>
        <p:txBody>
          <a:bodyPr/>
          <a:lstStyle/>
          <a:p>
            <a:fld id="{17AFAD4C-6B38-434A-99C7-BBA0441A61EB}" type="datetimeFigureOut">
              <a:rPr lang="en-GB" smtClean="0"/>
              <a:t>08/10/2020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1A8458-56C9-42DD-8655-BEB149082940}" type="slidenum">
              <a:rPr lang="en-GB" smtClean="0"/>
              <a:t>‹#›</a:t>
            </a:fld>
            <a:endParaRPr lang="en-GB"/>
          </a:p>
        </p:txBody>
      </p:sp>
    </p:spTree>
    <p:extLst>
      <p:ext uri="{BB962C8B-B14F-4D97-AF65-F5344CB8AC3E}">
        <p14:creationId xmlns:p14="http://schemas.microsoft.com/office/powerpoint/2010/main" val="3707130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339502"/>
            <a:ext cx="1450504" cy="565175"/>
          </a:xfrm>
          <a:prstGeom prst="rect">
            <a:avLst/>
          </a:prstGeom>
        </p:spPr>
        <p:txBody>
          <a:bodyPr/>
          <a:lstStyle>
            <a:lvl1pPr>
              <a:defRPr sz="3200" b="1">
                <a:latin typeface="Arial" panose="020B0604020202020204" pitchFamily="34" charset="0"/>
                <a:cs typeface="Arial" panose="020B0604020202020204" pitchFamily="34" charset="0"/>
              </a:defRPr>
            </a:lvl1pPr>
          </a:lstStyle>
          <a:p>
            <a:r>
              <a:rPr lang="en-US" dirty="0"/>
              <a:t>Title</a:t>
            </a:r>
            <a:endParaRPr lang="en-GB" dirty="0"/>
          </a:p>
        </p:txBody>
      </p:sp>
      <p:sp>
        <p:nvSpPr>
          <p:cNvPr id="3" name="Content Placeholder 2"/>
          <p:cNvSpPr>
            <a:spLocks noGrp="1"/>
          </p:cNvSpPr>
          <p:nvPr>
            <p:ph sz="half" idx="1" hasCustomPrompt="1"/>
          </p:nvPr>
        </p:nvSpPr>
        <p:spPr>
          <a:xfrm>
            <a:off x="457200" y="1200150"/>
            <a:ext cx="4038600" cy="3394075"/>
          </a:xfrm>
          <a:prstGeom prst="rect">
            <a:avLst/>
          </a:prstGeom>
        </p:spPr>
        <p:txBody>
          <a:bodyPr/>
          <a:lstStyle>
            <a:lvl1pPr marL="285750" indent="-285750">
              <a:buClr>
                <a:srgbClr val="EE2A24"/>
              </a:buClr>
              <a:buFont typeface="Arial" panose="020B0604020202020204" pitchFamily="34" charset="0"/>
              <a:buChar char="­"/>
              <a:defRPr sz="1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endParaRPr lang="en-US" sz="1800" b="0" cap="none" dirty="0">
              <a:latin typeface="Arial" panose="020B0604020202020204" pitchFamily="34" charset="0"/>
              <a:cs typeface="Arial" panose="020B0604020202020204" pitchFamily="34" charset="0"/>
            </a:endParaRPr>
          </a:p>
          <a:p>
            <a:pPr lvl="0"/>
            <a:endParaRPr lang="en-GB" dirty="0"/>
          </a:p>
        </p:txBody>
      </p:sp>
      <p:sp>
        <p:nvSpPr>
          <p:cNvPr id="4" name="Content Placeholder 3"/>
          <p:cNvSpPr>
            <a:spLocks noGrp="1"/>
          </p:cNvSpPr>
          <p:nvPr>
            <p:ph sz="half" idx="2" hasCustomPrompt="1"/>
          </p:nvPr>
        </p:nvSpPr>
        <p:spPr>
          <a:xfrm>
            <a:off x="4648200" y="1200150"/>
            <a:ext cx="4038600" cy="3394075"/>
          </a:xfrm>
          <a:prstGeom prst="rect">
            <a:avLst/>
          </a:prstGeom>
        </p:spPr>
        <p:txBody>
          <a:bodyPr/>
          <a:lstStyle>
            <a:lvl1pPr marL="285750" indent="-285750">
              <a:buClr>
                <a:srgbClr val="EE2A24"/>
              </a:buClr>
              <a:buFont typeface="Arial" panose="020B0604020202020204" pitchFamily="34" charset="0"/>
              <a:buChar char="­"/>
              <a:defRPr sz="1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endParaRPr lang="en-US" sz="1800" b="0" cap="none" dirty="0">
              <a:latin typeface="Arial" panose="020B0604020202020204" pitchFamily="34" charset="0"/>
              <a:cs typeface="Arial" panose="020B0604020202020204" pitchFamily="34" charset="0"/>
            </a:endParaRPr>
          </a:p>
          <a:p>
            <a:pPr lvl="0"/>
            <a:endParaRPr lang="en-GB" dirty="0"/>
          </a:p>
        </p:txBody>
      </p:sp>
      <p:sp>
        <p:nvSpPr>
          <p:cNvPr id="5" name="Date Placeholder 4"/>
          <p:cNvSpPr>
            <a:spLocks noGrp="1"/>
          </p:cNvSpPr>
          <p:nvPr>
            <p:ph type="dt" sz="half" idx="10"/>
          </p:nvPr>
        </p:nvSpPr>
        <p:spPr/>
        <p:txBody>
          <a:bodyPr/>
          <a:lstStyle/>
          <a:p>
            <a:fld id="{17AFAD4C-6B38-434A-99C7-BBA0441A61EB}" type="datetimeFigureOut">
              <a:rPr lang="en-GB" smtClean="0"/>
              <a:t>08/10/2020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1A8458-56C9-42DD-8655-BEB149082940}" type="slidenum">
              <a:rPr lang="en-GB" smtClean="0"/>
              <a:t>‹#›</a:t>
            </a:fld>
            <a:endParaRPr lang="en-GB"/>
          </a:p>
        </p:txBody>
      </p:sp>
    </p:spTree>
    <p:extLst>
      <p:ext uri="{BB962C8B-B14F-4D97-AF65-F5344CB8AC3E}">
        <p14:creationId xmlns:p14="http://schemas.microsoft.com/office/powerpoint/2010/main" val="3091777934"/>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2" descr="H:\downloads\6033956_Power_of_Kindness_lockup.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86761" y="4418774"/>
            <a:ext cx="1512168" cy="668352"/>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2"/>
          </p:nvPr>
        </p:nvSpPr>
        <p:spPr>
          <a:xfrm>
            <a:off x="827584" y="4812489"/>
            <a:ext cx="946448"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17AFAD4C-6B38-434A-99C7-BBA0441A61EB}" type="datetimeFigureOut">
              <a:rPr lang="en-GB" smtClean="0"/>
              <a:t>08/10/2020</a:t>
            </a:fld>
            <a:endParaRPr lang="en-GB"/>
          </a:p>
        </p:txBody>
      </p:sp>
      <p:sp>
        <p:nvSpPr>
          <p:cNvPr id="3" name="Footer Placeholder 2"/>
          <p:cNvSpPr>
            <a:spLocks noGrp="1"/>
          </p:cNvSpPr>
          <p:nvPr>
            <p:ph type="ftr" sz="quarter" idx="3"/>
          </p:nvPr>
        </p:nvSpPr>
        <p:spPr>
          <a:xfrm>
            <a:off x="2123728" y="4791826"/>
            <a:ext cx="253556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4" name="Slide Number Placeholder 3"/>
          <p:cNvSpPr>
            <a:spLocks noGrp="1"/>
          </p:cNvSpPr>
          <p:nvPr>
            <p:ph type="sldNum" sz="quarter" idx="4"/>
          </p:nvPr>
        </p:nvSpPr>
        <p:spPr>
          <a:xfrm>
            <a:off x="107504" y="4810876"/>
            <a:ext cx="477416"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B51A8458-56C9-42DD-8655-BEB149082940}" type="slidenum">
              <a:rPr lang="en-GB" smtClean="0"/>
              <a:t>‹#›</a:t>
            </a:fld>
            <a:endParaRPr lang="en-GB"/>
          </a:p>
        </p:txBody>
      </p:sp>
    </p:spTree>
    <p:extLst>
      <p:ext uri="{BB962C8B-B14F-4D97-AF65-F5344CB8AC3E}">
        <p14:creationId xmlns:p14="http://schemas.microsoft.com/office/powerpoint/2010/main" val="41903145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81" r:id="rId3"/>
    <p:sldLayoutId id="2147483682"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D4B8A80-B285-5B4F-B918-0829ED3F15A8}"/>
              </a:ext>
            </a:extLst>
          </p:cNvPr>
          <p:cNvSpPr/>
          <p:nvPr/>
        </p:nvSpPr>
        <p:spPr>
          <a:xfrm rot="5340000">
            <a:off x="3681182" y="-1234675"/>
            <a:ext cx="199307" cy="619200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70528C3-AF6D-FD4E-91A7-76C85D51E76F}"/>
              </a:ext>
            </a:extLst>
          </p:cNvPr>
          <p:cNvSpPr txBox="1"/>
          <p:nvPr/>
        </p:nvSpPr>
        <p:spPr>
          <a:xfrm>
            <a:off x="727811" y="863590"/>
            <a:ext cx="7688378" cy="3416320"/>
          </a:xfrm>
          <a:prstGeom prst="rect">
            <a:avLst/>
          </a:prstGeom>
          <a:noFill/>
        </p:spPr>
        <p:txBody>
          <a:bodyPr wrap="square" rtlCol="0">
            <a:spAutoFit/>
          </a:bodyPr>
          <a:lstStyle/>
          <a:p>
            <a:pPr marL="9525" indent="-9525">
              <a:tabLst>
                <a:tab pos="1420813" algn="l"/>
              </a:tabLst>
            </a:pPr>
            <a:r>
              <a:rPr lang="en-US" sz="7200" b="1" dirty="0">
                <a:latin typeface="Helvetica Neue"/>
                <a:cs typeface="Arial" panose="020B0604020202020204" pitchFamily="34" charset="0"/>
              </a:rPr>
              <a:t>Black History</a:t>
            </a:r>
          </a:p>
          <a:p>
            <a:pPr marL="9525" indent="-9525">
              <a:tabLst>
                <a:tab pos="1420813" algn="l"/>
              </a:tabLst>
            </a:pPr>
            <a:r>
              <a:rPr lang="en-US" sz="7200" b="1" dirty="0">
                <a:latin typeface="Helvetica Neue"/>
                <a:cs typeface="Arial" panose="020B0604020202020204" pitchFamily="34" charset="0"/>
              </a:rPr>
              <a:t>Month: Humanitarians</a:t>
            </a:r>
          </a:p>
        </p:txBody>
      </p:sp>
    </p:spTree>
    <p:extLst>
      <p:ext uri="{BB962C8B-B14F-4D97-AF65-F5344CB8AC3E}">
        <p14:creationId xmlns:p14="http://schemas.microsoft.com/office/powerpoint/2010/main" val="4248948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E2A24"/>
        </a:solidFill>
        <a:effectLst/>
      </p:bgPr>
    </p:bg>
    <p:spTree>
      <p:nvGrpSpPr>
        <p:cNvPr id="1" name=""/>
        <p:cNvGrpSpPr/>
        <p:nvPr/>
      </p:nvGrpSpPr>
      <p:grpSpPr>
        <a:xfrm>
          <a:off x="0" y="0"/>
          <a:ext cx="0" cy="0"/>
          <a:chOff x="0" y="0"/>
          <a:chExt cx="0" cy="0"/>
        </a:xfrm>
      </p:grpSpPr>
      <p:sp>
        <p:nvSpPr>
          <p:cNvPr id="4" name="Rectangle 3"/>
          <p:cNvSpPr/>
          <p:nvPr/>
        </p:nvSpPr>
        <p:spPr>
          <a:xfrm>
            <a:off x="-3370" y="0"/>
            <a:ext cx="9132168" cy="5143500"/>
          </a:xfrm>
          <a:prstGeom prst="rect">
            <a:avLst/>
          </a:prstGeom>
          <a:solidFill>
            <a:srgbClr val="EE2A24"/>
          </a:solidFill>
          <a:ln w="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48004973-641F-8D4A-9566-4C9FEE4BD386}"/>
              </a:ext>
            </a:extLst>
          </p:cNvPr>
          <p:cNvSpPr txBox="1"/>
          <p:nvPr/>
        </p:nvSpPr>
        <p:spPr>
          <a:xfrm>
            <a:off x="467544" y="555526"/>
            <a:ext cx="7216523" cy="3785652"/>
          </a:xfrm>
          <a:prstGeom prst="rect">
            <a:avLst/>
          </a:prstGeom>
          <a:noFill/>
        </p:spPr>
        <p:txBody>
          <a:bodyPr wrap="square" rtlCol="0">
            <a:spAutoFit/>
          </a:bodyPr>
          <a:lstStyle/>
          <a:p>
            <a:pPr marL="9525" indent="-9525"/>
            <a:r>
              <a:rPr lang="en-US" sz="8000" b="1" dirty="0">
                <a:solidFill>
                  <a:schemeClr val="bg1"/>
                </a:solidFill>
                <a:latin typeface="Helvetica Neue"/>
                <a:cs typeface="Arial" panose="020B0604020202020204" pitchFamily="34" charset="0"/>
              </a:rPr>
              <a:t>What does a humanitarian look like?</a:t>
            </a:r>
          </a:p>
        </p:txBody>
      </p:sp>
    </p:spTree>
    <p:extLst>
      <p:ext uri="{BB962C8B-B14F-4D97-AF65-F5344CB8AC3E}">
        <p14:creationId xmlns:p14="http://schemas.microsoft.com/office/powerpoint/2010/main" val="3997743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E2A24"/>
        </a:solidFill>
        <a:effectLst/>
      </p:bgPr>
    </p:bg>
    <p:spTree>
      <p:nvGrpSpPr>
        <p:cNvPr id="1" name=""/>
        <p:cNvGrpSpPr/>
        <p:nvPr/>
      </p:nvGrpSpPr>
      <p:grpSpPr>
        <a:xfrm>
          <a:off x="0" y="0"/>
          <a:ext cx="0" cy="0"/>
          <a:chOff x="0" y="0"/>
          <a:chExt cx="0" cy="0"/>
        </a:xfrm>
      </p:grpSpPr>
      <p:sp>
        <p:nvSpPr>
          <p:cNvPr id="4" name="Rectangle 3"/>
          <p:cNvSpPr/>
          <p:nvPr/>
        </p:nvSpPr>
        <p:spPr>
          <a:xfrm>
            <a:off x="-3370" y="0"/>
            <a:ext cx="9132168" cy="5143500"/>
          </a:xfrm>
          <a:prstGeom prst="rect">
            <a:avLst/>
          </a:prstGeom>
          <a:solidFill>
            <a:srgbClr val="EE2A24"/>
          </a:solidFill>
          <a:ln w="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48004973-641F-8D4A-9566-4C9FEE4BD386}"/>
              </a:ext>
            </a:extLst>
          </p:cNvPr>
          <p:cNvSpPr txBox="1"/>
          <p:nvPr/>
        </p:nvSpPr>
        <p:spPr>
          <a:xfrm>
            <a:off x="467544" y="555526"/>
            <a:ext cx="7216523" cy="4708981"/>
          </a:xfrm>
          <a:prstGeom prst="rect">
            <a:avLst/>
          </a:prstGeom>
          <a:noFill/>
        </p:spPr>
        <p:txBody>
          <a:bodyPr wrap="square" lIns="91440" tIns="45720" rIns="91440" bIns="45720" rtlCol="0" anchor="t">
            <a:spAutoFit/>
          </a:bodyPr>
          <a:lstStyle/>
          <a:p>
            <a:pPr marL="9525" indent="-9525"/>
            <a:r>
              <a:rPr lang="en-US" sz="3600" b="1" i="1" dirty="0">
                <a:solidFill>
                  <a:schemeClr val="bg1"/>
                </a:solidFill>
                <a:latin typeface="Helvetica Neue"/>
                <a:cs typeface="Arial" panose="020B0604020202020204" pitchFamily="34" charset="0"/>
              </a:rPr>
              <a:t>Unconscious bias</a:t>
            </a:r>
          </a:p>
          <a:p>
            <a:pPr marL="9525" indent="-9525"/>
            <a:endParaRPr lang="en-US" sz="4000" b="1" dirty="0">
              <a:solidFill>
                <a:schemeClr val="bg1"/>
              </a:solidFill>
              <a:latin typeface="Helvetica Neue"/>
              <a:cs typeface="Arial" panose="020B0604020202020204" pitchFamily="34" charset="0"/>
            </a:endParaRPr>
          </a:p>
          <a:p>
            <a:r>
              <a:rPr lang="en-GB" sz="2400" dirty="0">
                <a:solidFill>
                  <a:schemeClr val="bg1"/>
                </a:solidFill>
                <a:latin typeface="Helvetica"/>
                <a:ea typeface="+mn-lt"/>
                <a:cs typeface="+mn-lt"/>
              </a:rPr>
              <a:t>Unconscious bias is the idea that, without really knowing it, we view people differently. We make assumptions about people based on stereotypes, things we learn and experience and what we see and hear, and this changes how we treat them. It means we favour certain kinds of people and not favour others based on our own ideas.  </a:t>
            </a:r>
            <a:endParaRPr lang="en-GB" sz="2000">
              <a:solidFill>
                <a:schemeClr val="bg1"/>
              </a:solidFill>
              <a:latin typeface="Helvetica"/>
              <a:cs typeface="Helvetica"/>
            </a:endParaRPr>
          </a:p>
          <a:p>
            <a:br>
              <a:rPr lang="en-US" dirty="0"/>
            </a:br>
            <a:endParaRPr lang="en-US" dirty="0"/>
          </a:p>
          <a:p>
            <a:endParaRPr lang="en-GB" sz="2000" dirty="0">
              <a:solidFill>
                <a:schemeClr val="bg1"/>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588952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D4B8A80-B285-5B4F-B918-0829ED3F15A8}"/>
              </a:ext>
            </a:extLst>
          </p:cNvPr>
          <p:cNvSpPr/>
          <p:nvPr/>
        </p:nvSpPr>
        <p:spPr>
          <a:xfrm rot="5340000">
            <a:off x="2423695" y="-1135150"/>
            <a:ext cx="145726" cy="417600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hape 258"/>
          <p:cNvSpPr/>
          <p:nvPr/>
        </p:nvSpPr>
        <p:spPr>
          <a:xfrm>
            <a:off x="360000" y="252000"/>
            <a:ext cx="7812400" cy="4719239"/>
          </a:xfrm>
          <a:prstGeom prst="rect">
            <a:avLst/>
          </a:prstGeom>
          <a:ln w="12700">
            <a:miter lim="400000"/>
          </a:ln>
          <a:extLst>
            <a:ext uri="{C572A759-6A51-4108-AA02-DFA0A04FC94B}">
              <ma14:wrappingTextBoxFlag xmlns="" xmlns:ma14="http://schemas.microsoft.com/office/mac/drawingml/2011/main" val="1"/>
            </a:ext>
          </a:extLst>
        </p:spPr>
        <p:txBody>
          <a:bodyPr wrap="square" lIns="50799" tIns="50799" rIns="50799" bIns="50799" anchor="t">
            <a:spAutoFit/>
          </a:bodyPr>
          <a:lstStyle>
            <a:lvl1pPr algn="l">
              <a:defRPr sz="11000" b="1">
                <a:solidFill>
                  <a:srgbClr val="E93F34"/>
                </a:solidFill>
                <a:latin typeface="Helvetica"/>
                <a:ea typeface="Helvetica"/>
                <a:cs typeface="Helvetica"/>
                <a:sym typeface="Helvetica"/>
              </a:defRPr>
            </a:lvl1pPr>
          </a:lstStyle>
          <a:p>
            <a:r>
              <a:rPr lang="en-GB" sz="5000" dirty="0">
                <a:solidFill>
                  <a:schemeClr val="tx1"/>
                </a:solidFill>
                <a:latin typeface="Arial"/>
                <a:cs typeface="Arial"/>
              </a:rPr>
              <a:t>Humanitarian stories</a:t>
            </a:r>
          </a:p>
          <a:p>
            <a:endParaRPr lang="en-GB" sz="2800" dirty="0">
              <a:solidFill>
                <a:schemeClr val="tx1"/>
              </a:solidFill>
            </a:endParaRPr>
          </a:p>
          <a:p>
            <a:endParaRPr lang="en-GB" sz="2800" dirty="0">
              <a:solidFill>
                <a:schemeClr val="tx1"/>
              </a:solidFill>
            </a:endParaRPr>
          </a:p>
          <a:p>
            <a:pPr lvl="0"/>
            <a:r>
              <a:rPr lang="en-GB" sz="2800">
                <a:solidFill>
                  <a:schemeClr val="tx1"/>
                </a:solidFill>
              </a:rPr>
              <a:t>What makes these people humanitarians?</a:t>
            </a:r>
            <a:endParaRPr lang="en-GB" sz="9600">
              <a:solidFill>
                <a:schemeClr val="tx1"/>
              </a:solidFill>
            </a:endParaRPr>
          </a:p>
          <a:p>
            <a:r>
              <a:rPr lang="en-GB" sz="2800">
                <a:solidFill>
                  <a:schemeClr val="tx1"/>
                </a:solidFill>
              </a:rPr>
              <a:t>What kind acts did they do?</a:t>
            </a:r>
            <a:endParaRPr lang="en-GB">
              <a:solidFill>
                <a:schemeClr val="tx1"/>
              </a:solidFill>
            </a:endParaRPr>
          </a:p>
          <a:p>
            <a:pPr lvl="0"/>
            <a:r>
              <a:rPr lang="en-GB" sz="2800" dirty="0">
                <a:solidFill>
                  <a:schemeClr val="tx1"/>
                </a:solidFill>
              </a:rPr>
              <a:t>What makes them resilient?</a:t>
            </a:r>
            <a:endParaRPr lang="en-GB">
              <a:solidFill>
                <a:schemeClr val="tx1"/>
              </a:solidFill>
            </a:endParaRPr>
          </a:p>
          <a:p>
            <a:endParaRPr lang="en-GB"/>
          </a:p>
        </p:txBody>
      </p:sp>
    </p:spTree>
    <p:extLst>
      <p:ext uri="{BB962C8B-B14F-4D97-AF65-F5344CB8AC3E}">
        <p14:creationId xmlns:p14="http://schemas.microsoft.com/office/powerpoint/2010/main" val="603351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56C374-67F5-AB43-9955-99D08FA2420A}"/>
              </a:ext>
            </a:extLst>
          </p:cNvPr>
          <p:cNvSpPr txBox="1"/>
          <p:nvPr/>
        </p:nvSpPr>
        <p:spPr>
          <a:xfrm>
            <a:off x="3635896" y="699542"/>
            <a:ext cx="4824536" cy="3970318"/>
          </a:xfrm>
          <a:prstGeom prst="rect">
            <a:avLst/>
          </a:prstGeom>
          <a:noFill/>
        </p:spPr>
        <p:txBody>
          <a:bodyPr wrap="square" rtlCol="0">
            <a:spAutoFit/>
          </a:bodyPr>
          <a:lstStyle/>
          <a:p>
            <a:r>
              <a:rPr lang="en-GB" sz="1400" dirty="0">
                <a:latin typeface="Helvetica Neue"/>
              </a:rPr>
              <a:t>Born in Trinidad, Dr John Alcindor was a physician and activist for racial equality, who helped others during the first world war despite facing prejudice and discrimination. Although he  had a medical degree from Edinburgh University and having worked in several London hospitals for many years, he was rejected by the Royal Army Medical Corps during the war because of his origin. </a:t>
            </a:r>
          </a:p>
          <a:p>
            <a:r>
              <a:rPr lang="en-GB" sz="1400" dirty="0">
                <a:latin typeface="Helvetica Neue"/>
              </a:rPr>
              <a:t>Dr Alcindor persisted with his desire to help those in need by joining the British Red Cross as a volunteer and treated countless wounded soldiers at London railway stations as they returned from the battlefields. He was later awarded a Red Cross medal for his life-saving work. </a:t>
            </a:r>
          </a:p>
          <a:p>
            <a:r>
              <a:rPr lang="en-GB" sz="1400" dirty="0">
                <a:latin typeface="Helvetica Neue"/>
              </a:rPr>
              <a:t> </a:t>
            </a:r>
          </a:p>
          <a:p>
            <a:r>
              <a:rPr lang="en-GB" sz="1400" dirty="0">
                <a:latin typeface="Helvetica Neue"/>
              </a:rPr>
              <a:t>He also conducted research and published articles on cancer, influenza and tuberculosis and worked to prevent syphilis and tuberculosis in Great Britain. His research set the groundwork for the correlation between poverty, low quality food and unbalanced diets in poor health.</a:t>
            </a:r>
          </a:p>
        </p:txBody>
      </p:sp>
      <p:pic>
        <p:nvPicPr>
          <p:cNvPr id="4" name="Picture 3">
            <a:extLst>
              <a:ext uri="{FF2B5EF4-FFF2-40B4-BE49-F238E27FC236}">
                <a16:creationId xmlns:a16="http://schemas.microsoft.com/office/drawing/2014/main" id="{1CE35CA4-532F-4EA9-B49B-57800431E09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23528" y="278130"/>
            <a:ext cx="3122295" cy="4587240"/>
          </a:xfrm>
          <a:prstGeom prst="rect">
            <a:avLst/>
          </a:prstGeom>
          <a:noFill/>
          <a:ln>
            <a:noFill/>
          </a:ln>
        </p:spPr>
      </p:pic>
      <p:sp>
        <p:nvSpPr>
          <p:cNvPr id="7" name="Rectangle 6">
            <a:extLst>
              <a:ext uri="{FF2B5EF4-FFF2-40B4-BE49-F238E27FC236}">
                <a16:creationId xmlns:a16="http://schemas.microsoft.com/office/drawing/2014/main" id="{4D626DEC-456E-423B-99C3-ACC8C6704785}"/>
              </a:ext>
            </a:extLst>
          </p:cNvPr>
          <p:cNvSpPr/>
          <p:nvPr/>
        </p:nvSpPr>
        <p:spPr>
          <a:xfrm rot="5340000">
            <a:off x="5048092" y="-749765"/>
            <a:ext cx="90000" cy="270000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D9DE50B-97C6-4718-A6E2-EC31A02D7E72}"/>
              </a:ext>
            </a:extLst>
          </p:cNvPr>
          <p:cNvSpPr txBox="1"/>
          <p:nvPr/>
        </p:nvSpPr>
        <p:spPr>
          <a:xfrm>
            <a:off x="3635896" y="144458"/>
            <a:ext cx="3312368" cy="584775"/>
          </a:xfrm>
          <a:prstGeom prst="rect">
            <a:avLst/>
          </a:prstGeom>
          <a:noFill/>
        </p:spPr>
        <p:txBody>
          <a:bodyPr wrap="square" rtlCol="0">
            <a:spAutoFit/>
          </a:bodyPr>
          <a:lstStyle/>
          <a:p>
            <a:pPr marL="9525" indent="-9525">
              <a:tabLst>
                <a:tab pos="1420813" algn="l"/>
              </a:tabLst>
            </a:pPr>
            <a:r>
              <a:rPr lang="en-US" sz="3200" b="1" dirty="0">
                <a:latin typeface="Arial" panose="020B0604020202020204" pitchFamily="34" charset="0"/>
                <a:cs typeface="Arial" panose="020B0604020202020204" pitchFamily="34" charset="0"/>
              </a:rPr>
              <a:t>John Alcindor</a:t>
            </a:r>
          </a:p>
        </p:txBody>
      </p:sp>
    </p:spTree>
    <p:extLst>
      <p:ext uri="{BB962C8B-B14F-4D97-AF65-F5344CB8AC3E}">
        <p14:creationId xmlns:p14="http://schemas.microsoft.com/office/powerpoint/2010/main" val="1287783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56C374-67F5-AB43-9955-99D08FA2420A}"/>
              </a:ext>
            </a:extLst>
          </p:cNvPr>
          <p:cNvSpPr txBox="1"/>
          <p:nvPr/>
        </p:nvSpPr>
        <p:spPr>
          <a:xfrm>
            <a:off x="3706568" y="843558"/>
            <a:ext cx="4824536" cy="2677656"/>
          </a:xfrm>
          <a:prstGeom prst="rect">
            <a:avLst/>
          </a:prstGeom>
          <a:noFill/>
        </p:spPr>
        <p:txBody>
          <a:bodyPr wrap="square" rtlCol="0">
            <a:spAutoFit/>
          </a:bodyPr>
          <a:lstStyle/>
          <a:p>
            <a:r>
              <a:rPr lang="en-GB" sz="1400" dirty="0">
                <a:latin typeface="Helvetica Neue"/>
              </a:rPr>
              <a:t>Princess </a:t>
            </a:r>
            <a:r>
              <a:rPr lang="en-GB" sz="1400" dirty="0" err="1">
                <a:latin typeface="Helvetica Neue"/>
              </a:rPr>
              <a:t>Tsehai</a:t>
            </a:r>
            <a:r>
              <a:rPr lang="en-GB" sz="1400" dirty="0">
                <a:latin typeface="Helvetica Neue"/>
              </a:rPr>
              <a:t> was the daughter of Haile Selassie of Ethiopia, born in Addis Ababa. She joined her father in exile in London and trained as a state registered nurse in 1939 at Great Ormond Street for Sick Children. After the restoration of her father in 1941, she returned to Ethiopia to work in Dessie Hospital. Sadly, Princess </a:t>
            </a:r>
            <a:r>
              <a:rPr lang="en-GB" sz="1400" dirty="0" err="1">
                <a:latin typeface="Helvetica Neue"/>
              </a:rPr>
              <a:t>Tsehai</a:t>
            </a:r>
            <a:r>
              <a:rPr lang="en-GB" sz="1400" dirty="0">
                <a:latin typeface="Helvetica Neue"/>
              </a:rPr>
              <a:t> in 1942 died from complications during childbirth; her baby also did not survive. Emperor Haile Selassie founded the Princess </a:t>
            </a:r>
            <a:r>
              <a:rPr lang="en-GB" sz="1400" dirty="0" err="1">
                <a:latin typeface="Helvetica Neue"/>
              </a:rPr>
              <a:t>Tsehai</a:t>
            </a:r>
            <a:r>
              <a:rPr lang="en-GB" sz="1400" dirty="0">
                <a:latin typeface="Helvetica Neue"/>
              </a:rPr>
              <a:t> Memorial Hospital in her memory which was also funded by British admirers that were very moved by her death. The hospital was also created to serve as a nursing school.</a:t>
            </a:r>
            <a:endParaRPr lang="en-GB" sz="1100" dirty="0">
              <a:latin typeface="Helvetica Neue"/>
            </a:endParaRPr>
          </a:p>
        </p:txBody>
      </p:sp>
      <p:sp>
        <p:nvSpPr>
          <p:cNvPr id="7" name="Rectangle 6">
            <a:extLst>
              <a:ext uri="{FF2B5EF4-FFF2-40B4-BE49-F238E27FC236}">
                <a16:creationId xmlns:a16="http://schemas.microsoft.com/office/drawing/2014/main" id="{4D626DEC-456E-423B-99C3-ACC8C6704785}"/>
              </a:ext>
            </a:extLst>
          </p:cNvPr>
          <p:cNvSpPr/>
          <p:nvPr/>
        </p:nvSpPr>
        <p:spPr>
          <a:xfrm rot="5340000">
            <a:off x="5197747" y="-941885"/>
            <a:ext cx="90000" cy="302400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D9DE50B-97C6-4718-A6E2-EC31A02D7E72}"/>
              </a:ext>
            </a:extLst>
          </p:cNvPr>
          <p:cNvSpPr txBox="1"/>
          <p:nvPr/>
        </p:nvSpPr>
        <p:spPr>
          <a:xfrm>
            <a:off x="3635896" y="123478"/>
            <a:ext cx="3312368" cy="540000"/>
          </a:xfrm>
          <a:prstGeom prst="rect">
            <a:avLst/>
          </a:prstGeom>
          <a:noFill/>
        </p:spPr>
        <p:txBody>
          <a:bodyPr wrap="square" rtlCol="0">
            <a:spAutoFit/>
          </a:bodyPr>
          <a:lstStyle/>
          <a:p>
            <a:pPr marL="9525" indent="-9525">
              <a:tabLst>
                <a:tab pos="1420813" algn="l"/>
              </a:tabLst>
            </a:pPr>
            <a:r>
              <a:rPr lang="en-US" sz="3200" b="1" dirty="0">
                <a:latin typeface="Arial" panose="020B0604020202020204" pitchFamily="34" charset="0"/>
                <a:cs typeface="Arial" panose="020B0604020202020204" pitchFamily="34" charset="0"/>
              </a:rPr>
              <a:t>Princess </a:t>
            </a:r>
            <a:r>
              <a:rPr lang="en-US" sz="3200" b="1" dirty="0" err="1">
                <a:latin typeface="Arial" panose="020B0604020202020204" pitchFamily="34" charset="0"/>
                <a:cs typeface="Arial" panose="020B0604020202020204" pitchFamily="34" charset="0"/>
              </a:rPr>
              <a:t>Tsehai</a:t>
            </a:r>
            <a:endParaRPr lang="en-US" sz="3200" b="1"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9D705DA4-979B-45B2-94A6-61A495632A1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1520" y="725689"/>
            <a:ext cx="3312368" cy="3970318"/>
          </a:xfrm>
          <a:prstGeom prst="rect">
            <a:avLst/>
          </a:prstGeom>
          <a:noFill/>
          <a:ln>
            <a:noFill/>
          </a:ln>
        </p:spPr>
      </p:pic>
    </p:spTree>
    <p:extLst>
      <p:ext uri="{BB962C8B-B14F-4D97-AF65-F5344CB8AC3E}">
        <p14:creationId xmlns:p14="http://schemas.microsoft.com/office/powerpoint/2010/main" val="1138271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56C374-67F5-AB43-9955-99D08FA2420A}"/>
              </a:ext>
            </a:extLst>
          </p:cNvPr>
          <p:cNvSpPr txBox="1"/>
          <p:nvPr/>
        </p:nvSpPr>
        <p:spPr>
          <a:xfrm>
            <a:off x="3724871" y="725689"/>
            <a:ext cx="4824536" cy="3754874"/>
          </a:xfrm>
          <a:prstGeom prst="rect">
            <a:avLst/>
          </a:prstGeom>
          <a:noFill/>
        </p:spPr>
        <p:txBody>
          <a:bodyPr wrap="square" rtlCol="0">
            <a:spAutoFit/>
          </a:bodyPr>
          <a:lstStyle/>
          <a:p>
            <a:pPr fontAlgn="base"/>
            <a:r>
              <a:rPr lang="en-GB" sz="1400" dirty="0">
                <a:latin typeface="Helvetica Neue"/>
              </a:rPr>
              <a:t>Born and raised in Jamaica, Mary came to England in 1854 after the start of the Crimean War to join the British War Office to go and help wounded soldiers in Ukraine. She was flatly refused despite her valuable education in Caribbean and African medicine. </a:t>
            </a:r>
          </a:p>
          <a:p>
            <a:pPr fontAlgn="base"/>
            <a:r>
              <a:rPr lang="en-GB" sz="1400" dirty="0">
                <a:latin typeface="Helvetica Neue"/>
              </a:rPr>
              <a:t>Instead, she decided to raise money for herself to travel to Balaclava, Ukraine and set up the British Hotel, where she could tend to the injured soldiers. She also visited the battlefield to treat the wounded and became known as 'Mother Seacole'. </a:t>
            </a:r>
          </a:p>
          <a:p>
            <a:pPr fontAlgn="base"/>
            <a:r>
              <a:rPr lang="en-GB" sz="1400" dirty="0">
                <a:latin typeface="Helvetica Neue"/>
              </a:rPr>
              <a:t>She returned to England after the war penniless and in ill health. The newspapers discovered her story, and in 1857 Queen Victoria's nephew hosted a benefit in her name, attracting thousands of people and raised plenty of funds for her. </a:t>
            </a:r>
          </a:p>
          <a:p>
            <a:r>
              <a:rPr lang="en-GB" sz="1400" dirty="0">
                <a:latin typeface="Helvetica Neue"/>
              </a:rPr>
              <a:t>Mary later published her memoir, 'The Wonderful Adventures of Mrs Seacole in Many Lands'. </a:t>
            </a:r>
            <a:endParaRPr lang="en-GB" sz="1000" dirty="0">
              <a:latin typeface="Helvetica Neue"/>
            </a:endParaRPr>
          </a:p>
        </p:txBody>
      </p:sp>
      <p:sp>
        <p:nvSpPr>
          <p:cNvPr id="7" name="Rectangle 6">
            <a:extLst>
              <a:ext uri="{FF2B5EF4-FFF2-40B4-BE49-F238E27FC236}">
                <a16:creationId xmlns:a16="http://schemas.microsoft.com/office/drawing/2014/main" id="{4D626DEC-456E-423B-99C3-ACC8C6704785}"/>
              </a:ext>
            </a:extLst>
          </p:cNvPr>
          <p:cNvSpPr/>
          <p:nvPr/>
        </p:nvSpPr>
        <p:spPr>
          <a:xfrm rot="5340000">
            <a:off x="5101547" y="-799017"/>
            <a:ext cx="90000" cy="273600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D9DE50B-97C6-4718-A6E2-EC31A02D7E72}"/>
              </a:ext>
            </a:extLst>
          </p:cNvPr>
          <p:cNvSpPr txBox="1"/>
          <p:nvPr/>
        </p:nvSpPr>
        <p:spPr>
          <a:xfrm>
            <a:off x="3724871" y="114767"/>
            <a:ext cx="3312368" cy="584775"/>
          </a:xfrm>
          <a:prstGeom prst="rect">
            <a:avLst/>
          </a:prstGeom>
          <a:noFill/>
        </p:spPr>
        <p:txBody>
          <a:bodyPr wrap="square" rtlCol="0">
            <a:spAutoFit/>
          </a:bodyPr>
          <a:lstStyle/>
          <a:p>
            <a:pPr marL="9525" indent="-9525">
              <a:tabLst>
                <a:tab pos="1420813" algn="l"/>
              </a:tabLst>
            </a:pPr>
            <a:r>
              <a:rPr lang="en-US" sz="3200" b="1" dirty="0">
                <a:latin typeface="Arial" panose="020B0604020202020204" pitchFamily="34" charset="0"/>
                <a:cs typeface="Arial" panose="020B0604020202020204" pitchFamily="34" charset="0"/>
              </a:rPr>
              <a:t>Mary Seacole</a:t>
            </a:r>
          </a:p>
        </p:txBody>
      </p:sp>
      <p:pic>
        <p:nvPicPr>
          <p:cNvPr id="9" name="Picture 8">
            <a:extLst>
              <a:ext uri="{FF2B5EF4-FFF2-40B4-BE49-F238E27FC236}">
                <a16:creationId xmlns:a16="http://schemas.microsoft.com/office/drawing/2014/main" id="{B97695B0-3926-40FA-A1A5-AA92C56E5A4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1520" y="953670"/>
            <a:ext cx="3240360" cy="3298911"/>
          </a:xfrm>
          <a:prstGeom prst="rect">
            <a:avLst/>
          </a:prstGeom>
          <a:noFill/>
          <a:ln>
            <a:noFill/>
          </a:ln>
        </p:spPr>
      </p:pic>
    </p:spTree>
    <p:extLst>
      <p:ext uri="{BB962C8B-B14F-4D97-AF65-F5344CB8AC3E}">
        <p14:creationId xmlns:p14="http://schemas.microsoft.com/office/powerpoint/2010/main" val="2158093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278221" y="1091581"/>
            <a:ext cx="891099" cy="243143"/>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1336" tIns="21336" rIns="21336" bIns="21336" numCol="1" spcCol="16002" rtlCol="0" anchor="ctr">
            <a:spAutoFit/>
          </a:bodyPr>
          <a:lstStyle/>
          <a:p>
            <a:pPr algn="ctr" defTabSz="346710" hangingPunct="0"/>
            <a:endParaRPr lang="en-GB" sz="1300">
              <a:solidFill>
                <a:srgbClr val="FFFFFF"/>
              </a:solidFill>
              <a:sym typeface="Helvetica Light"/>
            </a:endParaRPr>
          </a:p>
        </p:txBody>
      </p:sp>
      <p:sp>
        <p:nvSpPr>
          <p:cNvPr id="13" name="Rectangle 12"/>
          <p:cNvSpPr/>
          <p:nvPr/>
        </p:nvSpPr>
        <p:spPr>
          <a:xfrm>
            <a:off x="1764319" y="3235991"/>
            <a:ext cx="1133495" cy="243143"/>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1336" tIns="21336" rIns="21336" bIns="21336" numCol="1" spcCol="16002" rtlCol="0" anchor="ctr">
            <a:spAutoFit/>
          </a:bodyPr>
          <a:lstStyle/>
          <a:p>
            <a:pPr algn="ctr" defTabSz="346710" hangingPunct="0"/>
            <a:endParaRPr lang="en-GB" sz="1300">
              <a:solidFill>
                <a:srgbClr val="FFFFFF"/>
              </a:solidFill>
              <a:sym typeface="Helvetica Light"/>
            </a:endParaRPr>
          </a:p>
        </p:txBody>
      </p:sp>
      <p:pic>
        <p:nvPicPr>
          <p:cNvPr id="7" name="Picture 6">
            <a:extLst>
              <a:ext uri="{FF2B5EF4-FFF2-40B4-BE49-F238E27FC236}">
                <a16:creationId xmlns:a16="http://schemas.microsoft.com/office/drawing/2014/main" id="{0E919300-87EA-7C4F-B50E-110F172B977B}"/>
              </a:ext>
            </a:extLst>
          </p:cNvPr>
          <p:cNvPicPr>
            <a:picLocks noChangeAspect="1"/>
          </p:cNvPicPr>
          <p:nvPr/>
        </p:nvPicPr>
        <p:blipFill rotWithShape="1">
          <a:blip r:embed="rId3"/>
          <a:srcRect l="18882" t="22100" r="26775" b="26618"/>
          <a:stretch/>
        </p:blipFill>
        <p:spPr>
          <a:xfrm>
            <a:off x="0" y="0"/>
            <a:ext cx="9144000" cy="5122962"/>
          </a:xfrm>
          <a:prstGeom prst="rect">
            <a:avLst/>
          </a:prstGeom>
        </p:spPr>
      </p:pic>
      <p:sp>
        <p:nvSpPr>
          <p:cNvPr id="2" name="TextBox 1"/>
          <p:cNvSpPr txBox="1"/>
          <p:nvPr/>
        </p:nvSpPr>
        <p:spPr>
          <a:xfrm>
            <a:off x="1723770" y="555526"/>
            <a:ext cx="5440518" cy="4154984"/>
          </a:xfrm>
          <a:prstGeom prst="rect">
            <a:avLst/>
          </a:prstGeom>
          <a:solidFill>
            <a:schemeClr val="bg1"/>
          </a:solidFill>
        </p:spPr>
        <p:txBody>
          <a:bodyPr wrap="square" rtlCol="0">
            <a:spAutoFit/>
          </a:bodyPr>
          <a:lstStyle/>
          <a:p>
            <a:pPr algn="ctr"/>
            <a:r>
              <a:rPr lang="en-GB" sz="4400" dirty="0">
                <a:latin typeface="Arial" panose="020B0604020202020204" pitchFamily="34" charset="0"/>
                <a:cs typeface="Arial" panose="020B0604020202020204" pitchFamily="34" charset="0"/>
              </a:rPr>
              <a:t>Identify some Black British humanitarians you admire.</a:t>
            </a:r>
          </a:p>
          <a:p>
            <a:pPr algn="ctr"/>
            <a:endParaRPr lang="en-GB" sz="4400" dirty="0">
              <a:latin typeface="Arial" panose="020B0604020202020204" pitchFamily="34" charset="0"/>
              <a:cs typeface="Arial" panose="020B0604020202020204" pitchFamily="34" charset="0"/>
            </a:endParaRPr>
          </a:p>
          <a:p>
            <a:pPr algn="ctr"/>
            <a:r>
              <a:rPr lang="en-GB" sz="4400" dirty="0">
                <a:latin typeface="Arial" panose="020B0604020202020204" pitchFamily="34" charset="0"/>
                <a:cs typeface="Arial" panose="020B0604020202020204" pitchFamily="34" charset="0"/>
              </a:rPr>
              <a:t>What makes them a humanitarian?</a:t>
            </a:r>
          </a:p>
        </p:txBody>
      </p:sp>
    </p:spTree>
    <p:extLst>
      <p:ext uri="{BB962C8B-B14F-4D97-AF65-F5344CB8AC3E}">
        <p14:creationId xmlns:p14="http://schemas.microsoft.com/office/powerpoint/2010/main" val="1948097970"/>
      </p:ext>
    </p:extLst>
  </p:cSld>
  <p:clrMapOvr>
    <a:masterClrMapping/>
  </p:clrMapOvr>
  <p:transition spd="slow"/>
</p:sld>
</file>

<file path=ppt/theme/theme1.xml><?xml version="1.0" encoding="utf-8"?>
<a:theme xmlns:a="http://schemas.openxmlformats.org/drawingml/2006/main" name="British Red Cross PowerPoint template (ratio 16 to 9)">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70018B266A524D8C6ED64754E3AA0C" ma:contentTypeVersion="28" ma:contentTypeDescription="Create a new document." ma:contentTypeScope="" ma:versionID="975077a26f59164f5aaa1a7c7ed99e5f">
  <xsd:schema xmlns:xsd="http://www.w3.org/2001/XMLSchema" xmlns:xs="http://www.w3.org/2001/XMLSchema" xmlns:p="http://schemas.microsoft.com/office/2006/metadata/properties" xmlns:ns1="http://schemas.microsoft.com/sharepoint/v3" xmlns:ns2="097b2218-eb8c-44f0-b50d-d57756f492cd" xmlns:ns3="7aff5d3a-ac69-412e-8e86-2dc83d63a9de" targetNamespace="http://schemas.microsoft.com/office/2006/metadata/properties" ma:root="true" ma:fieldsID="11609ec32d08f6d60843ca3072e594a6" ns1:_="" ns2:_="" ns3:_="">
    <xsd:import namespace="http://schemas.microsoft.com/sharepoint/v3"/>
    <xsd:import namespace="097b2218-eb8c-44f0-b50d-d57756f492cd"/>
    <xsd:import namespace="7aff5d3a-ac69-412e-8e86-2dc83d63a9d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ServiceName" minOccurs="0"/>
                <xsd:element ref="ns3:Area"/>
                <xsd:element ref="ns3:HighLevelFolder"/>
                <xsd:element ref="ns3:SubFolder" minOccurs="0"/>
                <xsd:element ref="ns3:Archive" minOccurs="0"/>
                <xsd:element ref="ns3:Subfolder2" minOccurs="0"/>
                <xsd:element ref="ns3:Status" minOccurs="0"/>
                <xsd:element ref="ns1:_dlc_Exempt" minOccurs="0"/>
                <xsd:element ref="ns1:_dlc_ExpireDateSaved" minOccurs="0"/>
                <xsd:element ref="ns1:_dlc_ExpireDate" minOccurs="0"/>
                <xsd:element ref="ns3:GDPRnonCompliancedate" minOccurs="0"/>
                <xsd:element ref="ns3:Archiv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6" nillable="true" ma:displayName="Exempt from Policy" ma:hidden="true" ma:internalName="_dlc_Exempt" ma:readOnly="true">
      <xsd:simpleType>
        <xsd:restriction base="dms:Unknown"/>
      </xsd:simpleType>
    </xsd:element>
    <xsd:element name="_dlc_ExpireDateSaved" ma:index="27" nillable="true" ma:displayName="Original Expiration Date" ma:hidden="true" ma:internalName="_dlc_ExpireDateSaved" ma:readOnly="true">
      <xsd:simpleType>
        <xsd:restriction base="dms:DateTime"/>
      </xsd:simpleType>
    </xsd:element>
    <xsd:element name="_dlc_ExpireDate" ma:index="28"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97b2218-eb8c-44f0-b50d-d57756f492c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ff5d3a-ac69-412e-8e86-2dc83d63a9d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ServiceName" ma:index="19" nillable="true" ma:displayName="Service Name" ma:default="Community Education" ma:description="Which Service do the documents belong to?" ma:format="Dropdown" ma:internalName="ServiceName">
      <xsd:simpleType>
        <xsd:union memberTypes="dms:Text">
          <xsd:simpleType>
            <xsd:restriction base="dms:Choice">
              <xsd:enumeration value="Community Education"/>
              <xsd:enumeration value="Choice 2"/>
              <xsd:enumeration value="Choice 3"/>
            </xsd:restriction>
          </xsd:simpleType>
        </xsd:union>
      </xsd:simpleType>
    </xsd:element>
    <xsd:element name="Area" ma:index="20" ma:displayName="Area (of responsibility)" ma:description="An area of CE activity with a named manager responsible for it." ma:format="Dropdown" ma:internalName="Area">
      <xsd:simpleType>
        <xsd:restriction base="dms:Choice">
          <xsd:enumeration value="Adult Portfolio"/>
          <xsd:enumeration value="Learning Design"/>
          <xsd:enumeration value="Direct Delivery"/>
          <xsd:enumeration value="Learning and Development"/>
          <xsd:enumeration value="Marketing"/>
          <xsd:enumeration value="Youth Portfolio"/>
          <xsd:enumeration value="Leadership Team"/>
        </xsd:restriction>
      </xsd:simpleType>
    </xsd:element>
    <xsd:element name="HighLevelFolder" ma:index="21" ma:displayName="High Level Folder" ma:description="The main types of document CE produce" ma:format="Dropdown" ma:internalName="HighLevelFolder">
      <xsd:simpleType>
        <xsd:restriction base="dms:Choice">
          <xsd:enumeration value="Communication"/>
          <xsd:enumeration value="Research"/>
          <xsd:enumeration value="Learning Design"/>
          <xsd:enumeration value="Products"/>
          <xsd:enumeration value="Procedural Documents"/>
          <xsd:enumeration value="Policy Documents"/>
          <xsd:enumeration value="Portfolio"/>
          <xsd:enumeration value="Content Assets"/>
          <xsd:enumeration value="Strategy"/>
          <xsd:enumeration value="Research and Insight"/>
          <xsd:enumeration value="Products / Resources"/>
        </xsd:restriction>
      </xsd:simpleType>
    </xsd:element>
    <xsd:element name="SubFolder" ma:index="22" nillable="true" ma:displayName="Sub folder" ma:description="What in a more specific way links the documents - what product/ project/ issue is it related to" ma:format="Dropdown" ma:internalName="SubFolder">
      <xsd:complexType>
        <xsd:complexContent>
          <xsd:extension base="dms:MultiChoiceFillIn">
            <xsd:sequence>
              <xsd:element name="Value" maxOccurs="unbounded" minOccurs="0" nillable="true">
                <xsd:simpleType>
                  <xsd:union memberTypes="dms:Text">
                    <xsd:simpleType>
                      <xsd:restriction base="dms:Choice">
                        <xsd:enumeration value="Support Centre"/>
                        <xsd:enumeration value="Newsthink"/>
                        <xsd:enumeration value="WOW"/>
                        <xsd:enumeration value="Kindness Resources"/>
                        <xsd:enumeration value="Summer of Kindness"/>
                        <xsd:enumeration value="First Aid Champions"/>
                        <xsd:enumeration value="Other online teaching resources"/>
                        <xsd:enumeration value="Partnerships"/>
                        <xsd:enumeration value="Covid 19"/>
                        <xsd:enumeration value="Guidance"/>
                        <xsd:enumeration value="Direct Delivery"/>
                        <xsd:enumeration value="Pedagogy"/>
                        <xsd:enumeration value="General / Overview"/>
                        <xsd:enumeration value="Comms Plans"/>
                        <xsd:enumeration value="Curriculum/ School links"/>
                        <xsd:enumeration value="Emails"/>
                        <xsd:enumeration value="Web"/>
                        <xsd:enumeration value="Creative"/>
                        <xsd:enumeration value="Social"/>
                        <xsd:enumeration value="Meetings Recordings"/>
                        <xsd:enumeration value="Sprints"/>
                        <xsd:enumeration value="Printed pack"/>
                        <xsd:enumeration value="Older People"/>
                        <xsd:enumeration value="Drugs and Alcohol"/>
                        <xsd:enumeration value="Homelessness"/>
                        <xsd:enumeration value="GDPR"/>
                        <xsd:enumeration value="Baby and Child"/>
                        <xsd:enumeration value="Evaluation"/>
                        <xsd:enumeration value="DCMS"/>
                        <xsd:enumeration value="Knife Crime"/>
                        <xsd:enumeration value="Back to better"/>
                        <xsd:enumeration value="Training Programmes &amp; training needs analysis"/>
                        <xsd:enumeration value="Volunteers"/>
                      </xsd:restriction>
                    </xsd:simpleType>
                  </xsd:union>
                </xsd:simpleType>
              </xsd:element>
            </xsd:sequence>
          </xsd:extension>
        </xsd:complexContent>
      </xsd:complexType>
    </xsd:element>
    <xsd:element name="Archive" ma:index="23" nillable="true" ma:displayName="Archive" ma:default="0" ma:description="If yes is selected the file will be archived and no longer appear in the general view. It will instead appear in the archive view." ma:format="Dropdown" ma:indexed="true" ma:internalName="Archive">
      <xsd:simpleType>
        <xsd:restriction base="dms:Boolean"/>
      </xsd:simpleType>
    </xsd:element>
    <xsd:element name="Subfolder2" ma:index="24" nillable="true" ma:displayName="Sub folder 2" ma:description="What is the content in relation to i.e. the theme/ subject/ audience/ apecific partner etc" ma:format="Dropdown" ma:internalName="Subfolder2">
      <xsd:complexType>
        <xsd:complexContent>
          <xsd:extension base="dms:MultiChoiceFillIn">
            <xsd:sequence>
              <xsd:element name="Value" maxOccurs="unbounded" minOccurs="0" nillable="true">
                <xsd:simpleType>
                  <xsd:union memberTypes="dms:Text">
                    <xsd:simpleType>
                      <xsd:restriction base="dms:Choice">
                        <xsd:enumeration value="Empathy and migration"/>
                        <xsd:enumeration value="Kindness"/>
                        <xsd:enumeration value="Wellbeing"/>
                        <xsd:enumeration value="Empathy"/>
                        <xsd:enumeration value="First Aid"/>
                        <xsd:enumeration value="Black Lives Matter"/>
                        <xsd:enumeration value="Guidance"/>
                        <xsd:enumeration value="Older People"/>
                        <xsd:enumeration value="Museum and archives"/>
                        <xsd:enumeration value="Climate Centre"/>
                        <xsd:enumeration value="GDPC Kids kit cards"/>
                        <xsd:enumeration value="Scouts"/>
                        <xsd:enumeration value="Paw Patrol"/>
                        <xsd:enumeration value="Policies"/>
                        <xsd:enumeration value="Loneliness"/>
                        <xsd:enumeration value="Forms"/>
                        <xsd:enumeration value="Delivery Methods (what learners do)"/>
                        <xsd:enumeration value="Resources (materials for learners)"/>
                        <xsd:enumeration value="Content (knowledge and Skills)"/>
                        <xsd:enumeration value="Marketing Tools"/>
                        <xsd:enumeration value="Workshop Booking Forms"/>
                        <xsd:enumeration value="Request Forms"/>
                        <xsd:enumeration value="Risk Assessments"/>
                        <xsd:enumeration value="Targeting Documents"/>
                        <xsd:enumeration value="Returning to F2F"/>
                        <xsd:enumeration value="Recruitment and Development"/>
                        <xsd:enumeration value="Recover"/>
                        <xsd:enumeration value="React"/>
                        <xsd:enumeration value="Reflect"/>
                        <xsd:enumeration value="Video"/>
                      </xsd:restriction>
                    </xsd:simpleType>
                  </xsd:union>
                </xsd:simpleType>
              </xsd:element>
            </xsd:sequence>
          </xsd:extension>
        </xsd:complexContent>
      </xsd:complexType>
    </xsd:element>
    <xsd:element name="Status" ma:index="25" nillable="true" ma:displayName="Status" ma:description="To show which of the documents reflects the final live product, and which are just drafts or supported development of product" ma:format="Dropdown" ma:internalName="Status">
      <xsd:simpleType>
        <xsd:union memberTypes="dms:Text">
          <xsd:simpleType>
            <xsd:restriction base="dms:Choice">
              <xsd:enumeration value="Live"/>
              <xsd:enumeration value="In review"/>
              <xsd:enumeration value="Draft"/>
              <xsd:enumeration value="Supporting documents"/>
              <xsd:enumeration value="Non GDPR Compliant"/>
            </xsd:restriction>
          </xsd:simpleType>
        </xsd:union>
      </xsd:simpleType>
    </xsd:element>
    <xsd:element name="GDPRnonCompliancedate" ma:index="29" nillable="true" ma:displayName="GDPR non Compliance date" ma:format="DateOnly" ma:internalName="GDPRnonCompliancedate">
      <xsd:simpleType>
        <xsd:restriction base="dms:DateTime"/>
      </xsd:simpleType>
    </xsd:element>
    <xsd:element name="ArchiveDate" ma:index="30" nillable="true" ma:displayName="ArchiveDate" ma:format="DateOnly" ma:internalName="Archiv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p:Policy xmlns:p="office.server.policy" id="" local="true">
  <p:Name>Document</p:Name>
  <p:Description>Use for all documents that are not required to be retained for longer than 1 year after last modified.</p:Description>
  <p:Statement/>
  <p:PolicyItems>
    <p:PolicyItem featureId="Microsoft.Office.RecordsManagement.PolicyFeatures.Expiration" staticId="0x0101002470018B266A524D8C6ED64754E3AA0C|1589124849" UniqueId="19f723c3-1177-4c73-87b1-7fe8c883dc00">
      <p:Name>Retention</p:Name>
      <p:Description>Automatic scheduling of content for processing, and performing a retention action on content that has reached its due date.</p:Description>
      <p:CustomData>
        <Schedules nextStageId="2">
          <Schedule type="Default">
            <stages>
              <data stageId="1">
                <formula id="Microsoft.Office.RecordsManagement.PolicyFeatures.Expiration.Formula.BuiltIn">
                  <number>1</number>
                  <property>Modified</property>
                  <propertyId>28cf69c5-fa48-462a-b5cd-27b6f9d2bd5f</propertyId>
                  <period>years</period>
                </formula>
                <action type="action" id="Microsoft.Office.RecordsManagement.PolicyFeatures.Expiration.Action.MoveToRecycleBin"/>
              </data>
            </stages>
          </Schedule>
        </Schedules>
      </p:CustomData>
    </p:PolicyItem>
  </p:PolicyItems>
</p:Policy>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Archive xmlns="7aff5d3a-ac69-412e-8e86-2dc83d63a9de">false</Archive>
    <ArchiveDate xmlns="7aff5d3a-ac69-412e-8e86-2dc83d63a9de" xsi:nil="true"/>
    <Status xmlns="7aff5d3a-ac69-412e-8e86-2dc83d63a9de" xsi:nil="true"/>
    <Subfolder2 xmlns="7aff5d3a-ac69-412e-8e86-2dc83d63a9de"/>
    <ServiceName xmlns="7aff5d3a-ac69-412e-8e86-2dc83d63a9de">Community Education</ServiceName>
    <Area xmlns="7aff5d3a-ac69-412e-8e86-2dc83d63a9de"/>
    <HighLevelFolder xmlns="7aff5d3a-ac69-412e-8e86-2dc83d63a9de"/>
    <GDPRnonCompliancedate xmlns="7aff5d3a-ac69-412e-8e86-2dc83d63a9de" xsi:nil="true"/>
    <SubFolder xmlns="7aff5d3a-ac69-412e-8e86-2dc83d63a9de"/>
    <_dlc_ExpireDateSaved xmlns="http://schemas.microsoft.com/sharepoint/v3" xsi:nil="true"/>
    <_dlc_ExpireDate xmlns="http://schemas.microsoft.com/sharepoint/v3">2021-10-08T13:31:57+00:00</_dlc_ExpireDate>
  </documentManagement>
</p:properties>
</file>

<file path=customXml/itemProps1.xml><?xml version="1.0" encoding="utf-8"?>
<ds:datastoreItem xmlns:ds="http://schemas.openxmlformats.org/officeDocument/2006/customXml" ds:itemID="{181F6E5A-DD27-4F6C-BB68-B934B354AD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7b2218-eb8c-44f0-b50d-d57756f492cd"/>
    <ds:schemaRef ds:uri="7aff5d3a-ac69-412e-8e86-2dc83d63a9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407609D-F62B-41F2-9E3E-2F9D0DBB9E45}">
  <ds:schemaRefs>
    <ds:schemaRef ds:uri="office.server.policy"/>
  </ds:schemaRefs>
</ds:datastoreItem>
</file>

<file path=customXml/itemProps3.xml><?xml version="1.0" encoding="utf-8"?>
<ds:datastoreItem xmlns:ds="http://schemas.openxmlformats.org/officeDocument/2006/customXml" ds:itemID="{286708B8-5FF4-421B-A142-9F6BA139FF93}">
  <ds:schemaRefs>
    <ds:schemaRef ds:uri="http://schemas.microsoft.com/sharepoint/v3/contenttype/forms"/>
  </ds:schemaRefs>
</ds:datastoreItem>
</file>

<file path=customXml/itemProps4.xml><?xml version="1.0" encoding="utf-8"?>
<ds:datastoreItem xmlns:ds="http://schemas.openxmlformats.org/officeDocument/2006/customXml" ds:itemID="{3885339E-5A42-43C2-90DA-BE505D9ACDF7}">
  <ds:schemaRefs>
    <ds:schemaRef ds:uri="http://schemas.microsoft.com/office/2006/metadata/properties"/>
    <ds:schemaRef ds:uri="http://schemas.microsoft.com/office/infopath/2007/PartnerControls"/>
    <ds:schemaRef ds:uri="7aff5d3a-ac69-412e-8e86-2dc83d63a9de"/>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British Red Cross PowerPoint template (ratio 16 to 9)</Template>
  <TotalTime>138</TotalTime>
  <Words>565</Words>
  <Application>Microsoft Office PowerPoint</Application>
  <PresentationFormat>On-screen Show (16:9)</PresentationFormat>
  <Paragraphs>26</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British Red Cross PowerPoint template (ratio 16 to 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British Red Cross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Chloe Bruce</dc:creator>
  <cp:lastModifiedBy>Chloe Bruce</cp:lastModifiedBy>
  <cp:revision>13</cp:revision>
  <dcterms:created xsi:type="dcterms:W3CDTF">2020-10-08T09:31:01Z</dcterms:created>
  <dcterms:modified xsi:type="dcterms:W3CDTF">2020-10-08T13:31:57Z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0x0101002470018B266A524D8C6ED64754E3AA0C</vt:lpwstr>
  </property>
  <property fmtid="{D5CDD505-2E9C-101B-9397-08002B2CF9AE}" pid="3" name="_dlc_policyId">
    <vt:lpwstr>0x0101002470018B266A524D8C6ED64754E3AA0C|1589124849</vt:lpwstr>
  </property>
  <property fmtid="{D5CDD505-2E9C-101B-9397-08002B2CF9AE}" pid="4" name="ItemRetentionFormula">
    <vt:lpwstr>&lt;formula id="Microsoft.Office.RecordsManagement.PolicyFeatures.Expiration.Formula.BuiltIn"&gt;&lt;number&gt;1&lt;/number&gt;&lt;property&gt;Modified&lt;/property&gt;&lt;propertyId&gt;28cf69c5-fa48-462a-b5cd-27b6f9d2bd5f&lt;/propertyId&gt;&lt;period&gt;years&lt;/period&gt;&lt;/formula&gt;</vt:lpwstr>
  </property>
</Properties>
</file>