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64" r:id="rId3"/>
    <p:sldId id="265" r:id="rId4"/>
    <p:sldId id="266"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loe Bruce" initials="CB" lastIdx="26" clrIdx="0">
    <p:extLst>
      <p:ext uri="{19B8F6BF-5375-455C-9EA6-DF929625EA0E}">
        <p15:presenceInfo xmlns:p15="http://schemas.microsoft.com/office/powerpoint/2012/main" userId="6534ce0e6d3d976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A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6370" autoAdjust="0"/>
  </p:normalViewPr>
  <p:slideViewPr>
    <p:cSldViewPr>
      <p:cViewPr varScale="1">
        <p:scale>
          <a:sx n="76" d="100"/>
          <a:sy n="76" d="100"/>
        </p:scale>
        <p:origin x="11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C418A17-92ED-4DE1-877F-0D7C557E3974}" type="datetimeFigureOut">
              <a:rPr lang="en-GB"/>
              <a:pPr>
                <a:defRPr/>
              </a:pPr>
              <a:t>24/09/2019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DCBEC6B-0644-4F47-89B3-2448A7A66315}" type="slidenum">
              <a:rPr lang="en-GB"/>
              <a:pPr>
                <a:defRPr/>
              </a:pPr>
              <a:t>‹#›</a:t>
            </a:fld>
            <a:endParaRPr lang="en-GB"/>
          </a:p>
        </p:txBody>
      </p:sp>
    </p:spTree>
    <p:extLst>
      <p:ext uri="{BB962C8B-B14F-4D97-AF65-F5344CB8AC3E}">
        <p14:creationId xmlns:p14="http://schemas.microsoft.com/office/powerpoint/2010/main" val="27204656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E424AF-F330-4B3F-8C25-153D115ADC6B}" type="slidenum">
              <a:rPr lang="en-US">
                <a:latin typeface="Arial" charset="0"/>
              </a:rPr>
              <a:pPr fontAlgn="base">
                <a:spcBef>
                  <a:spcPct val="0"/>
                </a:spcBef>
                <a:spcAft>
                  <a:spcPct val="0"/>
                </a:spcAft>
              </a:pPr>
              <a:t>1</a:t>
            </a:fld>
            <a:endParaRPr lang="en-US">
              <a:latin typeface="Arial" charset="0"/>
            </a:endParaRPr>
          </a:p>
        </p:txBody>
      </p:sp>
      <p:sp>
        <p:nvSpPr>
          <p:cNvPr id="15362"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15363"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15364"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5"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6"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15367"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76405E6-1450-443F-A79F-6566FB43B9B3}" type="datetimeFigureOut">
              <a:rPr lang="en-GB"/>
              <a:pPr>
                <a:defRPr/>
              </a:pPr>
              <a:t>24/09/2019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3FE509B-B2C1-42B6-A79B-7BA088DFFF5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2563B5E-562C-4FE3-A33B-76F2AB110C80}" type="datetimeFigureOut">
              <a:rPr lang="en-GB"/>
              <a:pPr>
                <a:defRPr/>
              </a:pPr>
              <a:t>24/09/2019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85E4436-4C3C-4AF8-B1B1-A1B02CF9C50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682AB37-5ECA-4013-A378-A83C09AA35BC}" type="datetimeFigureOut">
              <a:rPr lang="en-GB"/>
              <a:pPr>
                <a:defRPr/>
              </a:pPr>
              <a:t>24/09/2019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79C9F6-5963-43A2-BBE9-E253E3A8637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1C347FF0-3E81-4B08-B0B3-D8EC941D8864}" type="datetimeFigureOut">
              <a:rPr lang="en-GB"/>
              <a:pPr>
                <a:defRPr/>
              </a:pPr>
              <a:t>24/09/2019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10EC97-90A3-4E65-9AEC-CBDFC2A2B2E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C56E86-E901-46C4-9A98-6E89151809A1}" type="datetimeFigureOut">
              <a:rPr lang="en-GB"/>
              <a:pPr>
                <a:defRPr/>
              </a:pPr>
              <a:t>24/09/2019</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B33312-9A3F-4087-BD31-8573F037C28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715DC20F-6F7E-4784-B23C-31BA7CDF20D9}" type="datetimeFigureOut">
              <a:rPr lang="en-GB"/>
              <a:pPr>
                <a:defRPr/>
              </a:pPr>
              <a:t>24/09/2019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8AAD587-9A53-49DA-AB6A-5876B982F86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456CAF20-CCA8-4728-BC38-EB42310B2E72}" type="datetimeFigureOut">
              <a:rPr lang="en-GB"/>
              <a:pPr>
                <a:defRPr/>
              </a:pPr>
              <a:t>24/09/2019</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834FFB6-C266-4466-9277-683E26CBFDD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0549A73-1CB8-4624-9009-167A92E58499}" type="datetimeFigureOut">
              <a:rPr lang="en-GB"/>
              <a:pPr>
                <a:defRPr/>
              </a:pPr>
              <a:t>24/09/2019</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BDD61D-4C4D-4B98-828D-54E96988E9C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0EA2D1-20BF-4164-A635-0E458A6FB6E2}" type="datetimeFigureOut">
              <a:rPr lang="en-GB"/>
              <a:pPr>
                <a:defRPr/>
              </a:pPr>
              <a:t>24/09/2019</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A7A07B2-A107-4D58-839D-3C956040CCA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AA1D5F8-8475-4794-B21B-5287A68C3625}" type="datetimeFigureOut">
              <a:rPr lang="en-GB"/>
              <a:pPr>
                <a:defRPr/>
              </a:pPr>
              <a:t>24/09/2019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BD85B4B-9570-4D65-B467-9DB67EE100E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8CB0FA6-852A-4BED-A47E-13FA7DC95061}" type="datetimeFigureOut">
              <a:rPr lang="en-GB"/>
              <a:pPr>
                <a:defRPr/>
              </a:pPr>
              <a:t>24/09/2019</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F6A9057-B531-48A8-A348-B297264C549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A80292A-C862-4FD6-9FB9-973C2E7BBEB2}" type="datetimeFigureOut">
              <a:rPr lang="en-GB"/>
              <a:pPr>
                <a:defRPr/>
              </a:pPr>
              <a:t>24/09/2019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089310B-A987-4E7E-9C30-B1424064E14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685800" y="6248400"/>
            <a:ext cx="1905000" cy="457200"/>
          </a:xfrm>
          <a:prstGeom prst="rect">
            <a:avLst/>
          </a:prstGeom>
          <a:noFill/>
          <a:ln w="9525">
            <a:noFill/>
            <a:miter lim="800000"/>
            <a:headEnd/>
            <a:tailEnd/>
          </a:ln>
        </p:spPr>
        <p:txBody>
          <a:bodyPr/>
          <a:lstStyle/>
          <a:p>
            <a:endParaRPr lang="en-GB">
              <a:latin typeface="Calibri" pitchFamily="34" charset="0"/>
            </a:endParaRPr>
          </a:p>
        </p:txBody>
      </p:sp>
      <p:sp>
        <p:nvSpPr>
          <p:cNvPr id="14338"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14339" name="Rectangle 4"/>
          <p:cNvSpPr>
            <a:spLocks noChangeArrowheads="1"/>
          </p:cNvSpPr>
          <p:nvPr/>
        </p:nvSpPr>
        <p:spPr bwMode="auto">
          <a:xfrm>
            <a:off x="0" y="995363"/>
            <a:ext cx="9144000" cy="5862637"/>
          </a:xfrm>
          <a:prstGeom prst="rect">
            <a:avLst/>
          </a:prstGeom>
          <a:solidFill>
            <a:srgbClr val="EE2A24"/>
          </a:solidFill>
          <a:ln w="9525">
            <a:noFill/>
            <a:miter lim="800000"/>
            <a:headEnd/>
            <a:tailEnd/>
          </a:ln>
        </p:spPr>
        <p:txBody>
          <a:bodyPr/>
          <a:lstStyle/>
          <a:p>
            <a:endParaRPr lang="en-GB">
              <a:latin typeface="Calibri" pitchFamily="34" charset="0"/>
            </a:endParaRPr>
          </a:p>
        </p:txBody>
      </p:sp>
      <p:sp>
        <p:nvSpPr>
          <p:cNvPr id="14340" name="Rectangle 5"/>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14341" name="Line 6"/>
          <p:cNvSpPr>
            <a:spLocks noChangeShapeType="1"/>
          </p:cNvSpPr>
          <p:nvPr/>
        </p:nvSpPr>
        <p:spPr bwMode="auto">
          <a:xfrm flipH="1">
            <a:off x="12700" y="6248400"/>
            <a:ext cx="812800" cy="0"/>
          </a:xfrm>
          <a:prstGeom prst="line">
            <a:avLst/>
          </a:prstGeom>
          <a:noFill/>
          <a:ln w="12700">
            <a:solidFill>
              <a:srgbClr val="A89F97"/>
            </a:solidFill>
            <a:round/>
            <a:headEnd/>
            <a:tailEnd/>
          </a:ln>
        </p:spPr>
        <p:txBody>
          <a:bodyPr/>
          <a:lstStyle/>
          <a:p>
            <a:endParaRPr lang="en-US"/>
          </a:p>
        </p:txBody>
      </p:sp>
      <p:pic>
        <p:nvPicPr>
          <p:cNvPr id="14343" name="Picture 8"/>
          <p:cNvPicPr>
            <a:picLocks noChangeArrowheads="1"/>
          </p:cNvPicPr>
          <p:nvPr/>
        </p:nvPicPr>
        <p:blipFill>
          <a:blip r:embed="rId3"/>
          <a:srcRect/>
          <a:stretch>
            <a:fillRect/>
          </a:stretch>
        </p:blipFill>
        <p:spPr bwMode="auto">
          <a:xfrm>
            <a:off x="292100" y="279400"/>
            <a:ext cx="2171700" cy="533400"/>
          </a:xfrm>
          <a:prstGeom prst="rect">
            <a:avLst/>
          </a:prstGeom>
          <a:noFill/>
          <a:ln w="9525">
            <a:noFill/>
            <a:miter lim="800000"/>
            <a:headEnd/>
            <a:tailEnd/>
          </a:ln>
        </p:spPr>
      </p:pic>
      <p:sp>
        <p:nvSpPr>
          <p:cNvPr id="14344" name="Rectangle 9"/>
          <p:cNvSpPr>
            <a:spLocks noChangeArrowheads="1"/>
          </p:cNvSpPr>
          <p:nvPr/>
        </p:nvSpPr>
        <p:spPr bwMode="auto">
          <a:xfrm>
            <a:off x="760413" y="59690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9" name="Rectangle 7"/>
          <p:cNvSpPr>
            <a:spLocks noChangeArrowheads="1"/>
          </p:cNvSpPr>
          <p:nvPr/>
        </p:nvSpPr>
        <p:spPr bwMode="auto">
          <a:xfrm>
            <a:off x="754581" y="5691669"/>
            <a:ext cx="7632774" cy="459100"/>
          </a:xfrm>
          <a:prstGeom prst="rect">
            <a:avLst/>
          </a:prstGeom>
          <a:noFill/>
          <a:ln w="9525">
            <a:noFill/>
            <a:miter lim="800000"/>
            <a:headEnd/>
            <a:tailEnd/>
          </a:ln>
        </p:spPr>
        <p:txBody>
          <a:bodyPr wrap="square" lIns="90488" tIns="44450" rIns="90488" bIns="44450">
            <a:spAutoFit/>
          </a:bodyPr>
          <a:lstStyle/>
          <a:p>
            <a:pPr defTabSz="762000" eaLnBrk="0" hangingPunct="0"/>
            <a:r>
              <a:rPr lang="en-US" sz="2400" b="1" dirty="0">
                <a:solidFill>
                  <a:schemeClr val="bg1"/>
                </a:solidFill>
                <a:latin typeface="Arial" panose="020B0604020202020204" pitchFamily="34" charset="0"/>
                <a:cs typeface="Arial" panose="020B0604020202020204" pitchFamily="34" charset="0"/>
              </a:rPr>
              <a:t>Hurricane Dorian</a:t>
            </a:r>
            <a:endParaRPr lang="en-US" sz="2400" dirty="0">
              <a:latin typeface="Arial" panose="020B0604020202020204" pitchFamily="34" charset="0"/>
              <a:cs typeface="Arial" panose="020B0604020202020204" pitchFamily="34" charset="0"/>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DAA456-06DA-49AB-8AAD-E74447698A5B}"/>
              </a:ext>
            </a:extLst>
          </p:cNvPr>
          <p:cNvSpPr txBox="1"/>
          <p:nvPr/>
        </p:nvSpPr>
        <p:spPr>
          <a:xfrm>
            <a:off x="611560" y="1000467"/>
            <a:ext cx="7992888" cy="4370427"/>
          </a:xfrm>
          <a:prstGeom prst="rect">
            <a:avLst/>
          </a:prstGeom>
          <a:noFill/>
        </p:spPr>
        <p:txBody>
          <a:bodyPr wrap="square" rtlCol="0">
            <a:spAutoFit/>
          </a:bodyPr>
          <a:lstStyle/>
          <a:p>
            <a:r>
              <a:rPr lang="en-GB" sz="2800" b="1" dirty="0"/>
              <a:t>Fact File: Hurricane Dorian</a:t>
            </a:r>
          </a:p>
          <a:p>
            <a:endParaRPr lang="en-GB" sz="2000" b="1" dirty="0"/>
          </a:p>
          <a:p>
            <a:r>
              <a:rPr lang="en-US" sz="2400" dirty="0"/>
              <a:t>Hurricane Dorian hit the Bahamas on 1 September 2019 which  lasted for two days. </a:t>
            </a:r>
            <a:endParaRPr lang="en-GB" sz="2400" dirty="0"/>
          </a:p>
          <a:p>
            <a:r>
              <a:rPr lang="en-US" sz="2400" dirty="0"/>
              <a:t> </a:t>
            </a:r>
            <a:endParaRPr lang="en-GB" sz="2400" dirty="0"/>
          </a:p>
          <a:p>
            <a:r>
              <a:rPr lang="en-US" sz="2400" dirty="0"/>
              <a:t>An estimated 76,000 people have been directly affected by the storm. </a:t>
            </a:r>
            <a:endParaRPr lang="en-GB" sz="2400" dirty="0"/>
          </a:p>
          <a:p>
            <a:r>
              <a:rPr lang="en-US" sz="2400" dirty="0"/>
              <a:t> </a:t>
            </a:r>
            <a:endParaRPr lang="en-GB" sz="2400" dirty="0"/>
          </a:p>
          <a:p>
            <a:r>
              <a:rPr lang="en-US" sz="2400" dirty="0"/>
              <a:t>More than 1,000 people were missing and rescuers feared that hundreds of people had died.</a:t>
            </a:r>
            <a:endParaRPr lang="en-GB" sz="2400" dirty="0"/>
          </a:p>
          <a:p>
            <a:r>
              <a:rPr lang="en-US" dirty="0"/>
              <a:t> </a:t>
            </a:r>
            <a:endParaRPr lang="en-GB" dirty="0"/>
          </a:p>
          <a:p>
            <a:endParaRPr lang="en-GB" sz="2000" b="1" dirty="0"/>
          </a:p>
        </p:txBody>
      </p:sp>
    </p:spTree>
    <p:extLst>
      <p:ext uri="{BB962C8B-B14F-4D97-AF65-F5344CB8AC3E}">
        <p14:creationId xmlns:p14="http://schemas.microsoft.com/office/powerpoint/2010/main" val="2449894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94091CB-1E49-429C-85E6-FFBB9BCB738D}"/>
              </a:ext>
            </a:extLst>
          </p:cNvPr>
          <p:cNvSpPr txBox="1"/>
          <p:nvPr/>
        </p:nvSpPr>
        <p:spPr>
          <a:xfrm>
            <a:off x="755576" y="706626"/>
            <a:ext cx="7704856" cy="5170646"/>
          </a:xfrm>
          <a:prstGeom prst="rect">
            <a:avLst/>
          </a:prstGeom>
          <a:noFill/>
        </p:spPr>
        <p:txBody>
          <a:bodyPr wrap="square" rtlCol="0">
            <a:spAutoFit/>
          </a:bodyPr>
          <a:lstStyle/>
          <a:p>
            <a:r>
              <a:rPr lang="en-US" sz="2400" dirty="0"/>
              <a:t>The International Federation of the Red Cross (IFRC) helped with: </a:t>
            </a:r>
          </a:p>
          <a:p>
            <a:endParaRPr lang="en-GB" sz="2400" dirty="0"/>
          </a:p>
          <a:p>
            <a:pPr marL="342900" lvl="0" indent="-342900">
              <a:buFont typeface="Arial" panose="020B0604020202020204" pitchFamily="34" charset="0"/>
              <a:buChar char="•"/>
            </a:pPr>
            <a:r>
              <a:rPr lang="en-US" sz="2400" dirty="0"/>
              <a:t>providing short and medium-term shelter</a:t>
            </a:r>
            <a:endParaRPr lang="en-GB" sz="2400" dirty="0"/>
          </a:p>
          <a:p>
            <a:pPr marL="342900" lvl="0" indent="-342900">
              <a:buFont typeface="Arial" panose="020B0604020202020204" pitchFamily="34" charset="0"/>
              <a:buChar char="•"/>
            </a:pPr>
            <a:r>
              <a:rPr lang="en-US" sz="2400" dirty="0"/>
              <a:t>replacing essential items such as lamps and mobile phone chargers</a:t>
            </a:r>
            <a:endParaRPr lang="en-GB" sz="2400" dirty="0"/>
          </a:p>
          <a:p>
            <a:pPr marL="342900" lvl="0" indent="-342900">
              <a:buFont typeface="Arial" panose="020B0604020202020204" pitchFamily="34" charset="0"/>
              <a:buChar char="•"/>
            </a:pPr>
            <a:r>
              <a:rPr lang="en-US" sz="2400" dirty="0"/>
              <a:t>giving out hot meals and food rations to people who may not have eaten a meal for several days </a:t>
            </a:r>
            <a:endParaRPr lang="en-GB" sz="2400" dirty="0"/>
          </a:p>
          <a:p>
            <a:pPr marL="342900" lvl="0" indent="-342900">
              <a:buFont typeface="Arial" panose="020B0604020202020204" pitchFamily="34" charset="0"/>
              <a:buChar char="•"/>
            </a:pPr>
            <a:r>
              <a:rPr lang="en-US" sz="2400" dirty="0"/>
              <a:t>ensuring that clean water was available</a:t>
            </a:r>
          </a:p>
          <a:p>
            <a:pPr marL="342900" lvl="0" indent="-342900">
              <a:buFont typeface="Arial" panose="020B0604020202020204" pitchFamily="34" charset="0"/>
              <a:buChar char="•"/>
            </a:pPr>
            <a:r>
              <a:rPr lang="en-US" sz="2400" dirty="0"/>
              <a:t>providing psychosocial support</a:t>
            </a:r>
          </a:p>
          <a:p>
            <a:pPr marL="342900" lvl="0" indent="-342900">
              <a:buFont typeface="Arial" panose="020B0604020202020204" pitchFamily="34" charset="0"/>
              <a:buChar char="•"/>
            </a:pPr>
            <a:r>
              <a:rPr lang="en-US" sz="2400" dirty="0"/>
              <a:t>helping people to find their families.</a:t>
            </a:r>
            <a:endParaRPr lang="en-GB" sz="2400" dirty="0"/>
          </a:p>
          <a:p>
            <a:r>
              <a:rPr lang="en-US" sz="2400" dirty="0"/>
              <a:t> </a:t>
            </a:r>
            <a:endParaRPr lang="en-GB" sz="2400" dirty="0"/>
          </a:p>
          <a:p>
            <a:r>
              <a:rPr lang="en-US" sz="2400" dirty="0"/>
              <a:t> </a:t>
            </a:r>
            <a:endParaRPr lang="en-GB" sz="2400" dirty="0"/>
          </a:p>
          <a:p>
            <a:endParaRPr lang="en-GB" dirty="0"/>
          </a:p>
        </p:txBody>
      </p:sp>
    </p:spTree>
    <p:extLst>
      <p:ext uri="{BB962C8B-B14F-4D97-AF65-F5344CB8AC3E}">
        <p14:creationId xmlns:p14="http://schemas.microsoft.com/office/powerpoint/2010/main" val="104694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BBA3C3-6A3F-4D2E-877E-4D7DE3CA7A81}"/>
              </a:ext>
            </a:extLst>
          </p:cNvPr>
          <p:cNvSpPr txBox="1"/>
          <p:nvPr/>
        </p:nvSpPr>
        <p:spPr>
          <a:xfrm>
            <a:off x="827584" y="780961"/>
            <a:ext cx="7560840" cy="5170646"/>
          </a:xfrm>
          <a:prstGeom prst="rect">
            <a:avLst/>
          </a:prstGeom>
          <a:noFill/>
        </p:spPr>
        <p:txBody>
          <a:bodyPr wrap="square" rtlCol="0">
            <a:spAutoFit/>
          </a:bodyPr>
          <a:lstStyle/>
          <a:p>
            <a:pPr algn="just"/>
            <a:r>
              <a:rPr lang="en-US" sz="2400" dirty="0"/>
              <a:t>Once these initial needs were met, cash payments enabled people to buy the things they needed. People were also helped with repairing their homes and restoring their livelihoods (such as buying fishing equipment etc.).</a:t>
            </a:r>
            <a:endParaRPr lang="en-GB" sz="2400" dirty="0"/>
          </a:p>
          <a:p>
            <a:pPr algn="just"/>
            <a:endParaRPr lang="en-US" sz="2400" dirty="0"/>
          </a:p>
          <a:p>
            <a:pPr algn="just"/>
            <a:r>
              <a:rPr lang="en-US" sz="2400" dirty="0"/>
              <a:t>The Bahamas are a challenging location for such a rescue effort, because the population affected is spread over many islands. This made it difficult to co-ordinate aid in a central location and ensure that it was distributed to the worst-hit islands. Often, transport infrastructure is damaged during a hurricane, making this more challenging. </a:t>
            </a:r>
            <a:endParaRPr lang="en-GB" sz="2400" dirty="0"/>
          </a:p>
          <a:p>
            <a:endParaRPr lang="en-GB" dirty="0"/>
          </a:p>
        </p:txBody>
      </p:sp>
    </p:spTree>
    <p:extLst>
      <p:ext uri="{BB962C8B-B14F-4D97-AF65-F5344CB8AC3E}">
        <p14:creationId xmlns:p14="http://schemas.microsoft.com/office/powerpoint/2010/main" val="2282058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3116</TotalTime>
  <Words>195</Words>
  <Application>Microsoft Office PowerPoint</Application>
  <PresentationFormat>On-screen Show (4:3)</PresentationFormat>
  <Paragraphs>25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75 Helvetica Bold</vt:lpstr>
      <vt:lpstr>Arial</vt:lpstr>
      <vt:lpstr>Calibri</vt:lpstr>
      <vt:lpstr>Times</vt:lpstr>
      <vt:lpstr>Office Theme</vt:lpstr>
      <vt:lpstr>PowerPoint Presentation</vt:lpstr>
      <vt:lpstr>PowerPoint Presentation</vt:lpstr>
      <vt:lpstr>PowerPoint Presentation</vt:lpstr>
      <vt:lpstr>PowerPoint Presentation</vt:lpstr>
    </vt:vector>
  </TitlesOfParts>
  <Company>British Red Cross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Davis</dc:creator>
  <cp:lastModifiedBy>Katy Parker</cp:lastModifiedBy>
  <cp:revision>341</cp:revision>
  <dcterms:created xsi:type="dcterms:W3CDTF">2014-01-16T13:38:56Z</dcterms:created>
  <dcterms:modified xsi:type="dcterms:W3CDTF">2019-09-24T12:56:12Z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1058608</vt:lpwstr>
  </property>
  <property fmtid="{D5CDD505-2E9C-101B-9397-08002B2CF9AE}" pid="3" name="NXPowerLiteSettings">
    <vt:lpwstr>C74006B004C800</vt:lpwstr>
  </property>
  <property fmtid="{D5CDD505-2E9C-101B-9397-08002B2CF9AE}" pid="4" name="NXPowerLiteVersion">
    <vt:lpwstr>S7.1.17</vt:lpwstr>
  </property>
</Properties>
</file>