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71" r:id="rId3"/>
    <p:sldId id="272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292" autoAdjust="0"/>
    <p:restoredTop sz="81486" autoAdjust="0"/>
  </p:normalViewPr>
  <p:slideViewPr>
    <p:cSldViewPr>
      <p:cViewPr varScale="1">
        <p:scale>
          <a:sx n="114" d="100"/>
          <a:sy n="114" d="100"/>
        </p:scale>
        <p:origin x="20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C418A17-92ED-4DE1-877F-0D7C557E3974}" type="datetimeFigureOut">
              <a:rPr lang="en-GB"/>
              <a:pPr>
                <a:defRPr/>
              </a:pPr>
              <a:t>20/11/2018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DCBEC6B-0644-4F47-89B3-2448A7A663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4656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E424AF-F330-4B3F-8C25-153D115ADC6B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latin typeface="Arial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7219950" y="0"/>
            <a:ext cx="553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7219950" y="8686800"/>
            <a:ext cx="553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9063" tIns="55563" rIns="119063" bIns="55563" anchor="b"/>
          <a:lstStyle/>
          <a:p>
            <a:pPr algn="r" defTabSz="1203325" eaLnBrk="0" hangingPunct="0"/>
            <a:r>
              <a:rPr lang="en-US" sz="1200">
                <a:latin typeface="Times" pitchFamily="18" charset="0"/>
              </a:rPr>
              <a:t>1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8686800"/>
            <a:ext cx="552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552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5366" name="Rectangle 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11325" y="4343400"/>
            <a:ext cx="8154988" cy="4114800"/>
          </a:xfrm>
          <a:noFill/>
        </p:spPr>
        <p:txBody>
          <a:bodyPr wrap="square" lIns="119063" tIns="55563" rIns="119063" bIns="55563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3B7C19-0B72-40F5-BA03-B5CAF865F53C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latin typeface="Arial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7219950" y="0"/>
            <a:ext cx="553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219950" y="8686800"/>
            <a:ext cx="553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9063" tIns="55563" rIns="119063" bIns="55563" anchor="b"/>
          <a:lstStyle/>
          <a:p>
            <a:pPr algn="r" defTabSz="1203325" eaLnBrk="0" hangingPunct="0"/>
            <a:r>
              <a:rPr lang="en-US" sz="1200">
                <a:latin typeface="Times" pitchFamily="18" charset="0"/>
              </a:rPr>
              <a:t>1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8686800"/>
            <a:ext cx="552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552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1510" name="Rectangle 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1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11325" y="4343400"/>
            <a:ext cx="8154988" cy="4114800"/>
          </a:xfrm>
          <a:noFill/>
        </p:spPr>
        <p:txBody>
          <a:bodyPr wrap="square" lIns="119063" tIns="55563" rIns="119063" bIns="55563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405E6-1450-443F-A79F-6566FB43B9B3}" type="datetimeFigureOut">
              <a:rPr lang="en-GB"/>
              <a:pPr>
                <a:defRPr/>
              </a:pPr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E509B-B2C1-42B6-A79B-7BA088DFFF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63B5E-562C-4FE3-A33B-76F2AB110C80}" type="datetimeFigureOut">
              <a:rPr lang="en-GB"/>
              <a:pPr>
                <a:defRPr/>
              </a:pPr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E4436-4C3C-4AF8-B1B1-A1B02CF9C5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2AB37-5ECA-4013-A378-A83C09AA35BC}" type="datetimeFigureOut">
              <a:rPr lang="en-GB"/>
              <a:pPr>
                <a:defRPr/>
              </a:pPr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9C9F6-5963-43A2-BBE9-E253E3A863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7FF0-3E81-4B08-B0B3-D8EC941D8864}" type="datetimeFigureOut">
              <a:rPr lang="en-GB"/>
              <a:pPr>
                <a:defRPr/>
              </a:pPr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0EC97-90A3-4E65-9AEC-CBDFC2A2B2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56E86-E901-46C4-9A98-6E89151809A1}" type="datetimeFigureOut">
              <a:rPr lang="en-GB"/>
              <a:pPr>
                <a:defRPr/>
              </a:pPr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33312-9A3F-4087-BD31-8573F037C2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DC20F-6F7E-4784-B23C-31BA7CDF20D9}" type="datetimeFigureOut">
              <a:rPr lang="en-GB"/>
              <a:pPr>
                <a:defRPr/>
              </a:pPr>
              <a:t>20/11/2018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D587-9A53-49DA-AB6A-5876B982F8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CAF20-CCA8-4728-BC38-EB42310B2E72}" type="datetimeFigureOut">
              <a:rPr lang="en-GB"/>
              <a:pPr>
                <a:defRPr/>
              </a:pPr>
              <a:t>20/11/2018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4FFB6-C266-4466-9277-683E26CBFD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49A73-1CB8-4624-9009-167A92E58499}" type="datetimeFigureOut">
              <a:rPr lang="en-GB"/>
              <a:pPr>
                <a:defRPr/>
              </a:pPr>
              <a:t>20/11/2018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DD61D-4C4D-4B98-828D-54E96988E9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EA2D1-20BF-4164-A635-0E458A6FB6E2}" type="datetimeFigureOut">
              <a:rPr lang="en-GB"/>
              <a:pPr>
                <a:defRPr/>
              </a:pPr>
              <a:t>20/11/2018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A07B2-A107-4D58-839D-3C956040CC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1D5F8-8475-4794-B21B-5287A68C3625}" type="datetimeFigureOut">
              <a:rPr lang="en-GB"/>
              <a:pPr>
                <a:defRPr/>
              </a:pPr>
              <a:t>20/11/2018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85B4B-9570-4D65-B467-9DB67EE100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B0FA6-852A-4BED-A47E-13FA7DC95061}" type="datetimeFigureOut">
              <a:rPr lang="en-GB"/>
              <a:pPr>
                <a:defRPr/>
              </a:pPr>
              <a:t>20/11/2018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A9057-B531-48A8-A348-B297264C54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80292A-C862-4FD6-9FB9-973C2E7BBEB2}" type="datetimeFigureOut">
              <a:rPr lang="en-GB"/>
              <a:pPr>
                <a:defRPr/>
              </a:pPr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89310B-A987-4E7E-9C30-B1424064E1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995363"/>
            <a:ext cx="9144000" cy="5862637"/>
          </a:xfrm>
          <a:prstGeom prst="rect">
            <a:avLst/>
          </a:prstGeom>
          <a:solidFill>
            <a:srgbClr val="CC140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1106488" y="1093788"/>
            <a:ext cx="2095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4341" name="Line 6"/>
          <p:cNvSpPr>
            <a:spLocks noChangeShapeType="1"/>
          </p:cNvSpPr>
          <p:nvPr/>
        </p:nvSpPr>
        <p:spPr bwMode="auto">
          <a:xfrm flipH="1">
            <a:off x="12700" y="6248400"/>
            <a:ext cx="812800" cy="0"/>
          </a:xfrm>
          <a:prstGeom prst="line">
            <a:avLst/>
          </a:prstGeom>
          <a:noFill/>
          <a:ln w="12700">
            <a:solidFill>
              <a:srgbClr val="A89F97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4343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100" y="279400"/>
            <a:ext cx="2171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Rectangle 9"/>
          <p:cNvSpPr>
            <a:spLocks noChangeArrowheads="1"/>
          </p:cNvSpPr>
          <p:nvPr/>
        </p:nvSpPr>
        <p:spPr bwMode="auto">
          <a:xfrm>
            <a:off x="760413" y="5969000"/>
            <a:ext cx="6332537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/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Full lesson plan from redcross.org.uk/education</a:t>
            </a:r>
            <a:endParaRPr lang="en-US" sz="3200" b="1" dirty="0">
              <a:solidFill>
                <a:schemeClr val="bg1"/>
              </a:solidFill>
              <a:latin typeface="75 Helvetica Bold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55650" y="5516563"/>
            <a:ext cx="70564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/>
            <a:r>
              <a:rPr lang="en-US" sz="2400" b="1" dirty="0">
                <a:solidFill>
                  <a:schemeClr val="bg1"/>
                </a:solidFill>
              </a:rPr>
              <a:t>East Africa facing hunger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9096" y="984300"/>
            <a:ext cx="9144000" cy="5862637"/>
          </a:xfrm>
          <a:prstGeom prst="rect">
            <a:avLst/>
          </a:prstGeom>
          <a:solidFill>
            <a:srgbClr val="CC140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flipH="1">
            <a:off x="165100" y="6400800"/>
            <a:ext cx="812800" cy="0"/>
          </a:xfrm>
          <a:prstGeom prst="line">
            <a:avLst/>
          </a:prstGeom>
          <a:noFill/>
          <a:ln w="12700">
            <a:solidFill>
              <a:srgbClr val="A89F97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912813" y="6121400"/>
            <a:ext cx="6332537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/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Full lesson plan from redcross.org.uk/education</a:t>
            </a:r>
            <a:endParaRPr lang="en-US" sz="3200" b="1" dirty="0">
              <a:solidFill>
                <a:schemeClr val="bg1"/>
              </a:solidFill>
              <a:latin typeface="75 Helvetica Bold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908050" y="5668963"/>
            <a:ext cx="7624390" cy="4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defTabSz="762000" eaLnBrk="0" hangingPunct="0"/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Beyond Remembrance Day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1A250F-33D0-40E7-868B-CCD1F6DF6B8F}"/>
              </a:ext>
            </a:extLst>
          </p:cNvPr>
          <p:cNvSpPr txBox="1"/>
          <p:nvPr/>
        </p:nvSpPr>
        <p:spPr>
          <a:xfrm>
            <a:off x="1259632" y="1052736"/>
            <a:ext cx="63367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In Flanders fields the poppies grow</a:t>
            </a:r>
            <a:br>
              <a:rPr lang="en-GB" dirty="0"/>
            </a:br>
            <a:r>
              <a:rPr lang="en-GB" dirty="0"/>
              <a:t>    Between the crosses, row on row,</a:t>
            </a:r>
            <a:br>
              <a:rPr lang="en-GB" dirty="0"/>
            </a:br>
            <a:r>
              <a:rPr lang="en-GB" dirty="0"/>
              <a:t>  That mark our place; and in the sky</a:t>
            </a:r>
            <a:br>
              <a:rPr lang="en-GB" dirty="0"/>
            </a:br>
            <a:r>
              <a:rPr lang="en-GB" dirty="0"/>
              <a:t>  The larks, still bravely singing, fly</a:t>
            </a:r>
            <a:br>
              <a:rPr lang="en-GB" dirty="0"/>
            </a:br>
            <a:r>
              <a:rPr lang="en-GB" dirty="0"/>
              <a:t>Scarce heard amid the guns below.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We are the Dead. Short days ago</a:t>
            </a:r>
            <a:br>
              <a:rPr lang="en-GB" dirty="0"/>
            </a:br>
            <a:r>
              <a:rPr lang="en-GB" dirty="0"/>
              <a:t>We lived, felt dawn, saw sunset glow,</a:t>
            </a:r>
            <a:br>
              <a:rPr lang="en-GB" dirty="0"/>
            </a:br>
            <a:r>
              <a:rPr lang="en-GB" dirty="0"/>
              <a:t>  Loved and were loved, and now we lie</a:t>
            </a:r>
            <a:br>
              <a:rPr lang="en-GB" dirty="0"/>
            </a:br>
            <a:r>
              <a:rPr lang="en-GB" dirty="0"/>
              <a:t>      In Flanders fields.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Take up our quarrel with the foe:</a:t>
            </a:r>
            <a:br>
              <a:rPr lang="en-GB" dirty="0"/>
            </a:br>
            <a:r>
              <a:rPr lang="en-GB" dirty="0"/>
              <a:t>To you from failing hands we throw</a:t>
            </a:r>
            <a:br>
              <a:rPr lang="en-GB" dirty="0"/>
            </a:br>
            <a:r>
              <a:rPr lang="en-GB" dirty="0"/>
              <a:t>  The torch; be yours to hold it high.</a:t>
            </a:r>
            <a:br>
              <a:rPr lang="en-GB" dirty="0"/>
            </a:br>
            <a:r>
              <a:rPr lang="en-GB" dirty="0"/>
              <a:t>  If ye break faith with us who die</a:t>
            </a:r>
            <a:br>
              <a:rPr lang="en-GB" dirty="0"/>
            </a:br>
            <a:r>
              <a:rPr lang="en-GB" dirty="0"/>
              <a:t>We shall not sleep, though poppies grow</a:t>
            </a:r>
            <a:br>
              <a:rPr lang="en-GB" dirty="0"/>
            </a:br>
            <a:r>
              <a:rPr lang="en-GB" dirty="0"/>
              <a:t>      In Flanders fields.</a:t>
            </a:r>
          </a:p>
          <a:p>
            <a:pPr algn="r"/>
            <a:endParaRPr lang="en-GB" dirty="0"/>
          </a:p>
          <a:p>
            <a:pPr algn="r"/>
            <a:r>
              <a:rPr lang="en-GB" i="1" dirty="0"/>
              <a:t>John McCrae, 1915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972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2A9135B-0FCF-4958-90E7-3626A47BE03B}"/>
              </a:ext>
            </a:extLst>
          </p:cNvPr>
          <p:cNvSpPr txBox="1"/>
          <p:nvPr/>
        </p:nvSpPr>
        <p:spPr>
          <a:xfrm>
            <a:off x="755576" y="1268760"/>
            <a:ext cx="7704856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Volunteer roles during the First World War:</a:t>
            </a:r>
          </a:p>
          <a:p>
            <a:endParaRPr lang="en-GB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Medical support for the wounded and sick</a:t>
            </a:r>
            <a:r>
              <a:rPr lang="en-GB" sz="2400" dirty="0"/>
              <a:t> – providing hospitals, doctors, nurses in the battlefields and back at home for returning soldiers.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Transport services </a:t>
            </a:r>
            <a:r>
              <a:rPr lang="en-GB" sz="2400" dirty="0"/>
              <a:t>– transporting vital medical supplies, food, fuel and other things needed to provide for people’s basic needs.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Missing persons service </a:t>
            </a:r>
            <a:r>
              <a:rPr lang="en-GB" sz="2400" dirty="0"/>
              <a:t>– helping families to track down people missing during the conflict and trying to reunite them or give them information.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Rest stations </a:t>
            </a:r>
            <a:r>
              <a:rPr lang="en-GB" sz="2400" dirty="0"/>
              <a:t>– for injured soldiers returning from the field.</a:t>
            </a:r>
          </a:p>
          <a:p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352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94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1106488" y="1093788"/>
            <a:ext cx="2095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823913" y="755963"/>
            <a:ext cx="7467600" cy="84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This resource and other free educational materials are available at redcross.org.uk/education</a:t>
            </a:r>
          </a:p>
          <a:p>
            <a:pPr defTabSz="762000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The British Red Cross Society is a charity registered in England and Wales (220949) and Scotland (SCO37738).</a:t>
            </a: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486" name="Line 7"/>
          <p:cNvSpPr>
            <a:spLocks noChangeShapeType="1"/>
          </p:cNvSpPr>
          <p:nvPr/>
        </p:nvSpPr>
        <p:spPr bwMode="auto">
          <a:xfrm flipH="1">
            <a:off x="12700" y="422275"/>
            <a:ext cx="81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2102</TotalTime>
  <Words>166</Words>
  <Application>Microsoft Office PowerPoint</Application>
  <PresentationFormat>On-screen Show (4:3)</PresentationFormat>
  <Paragraphs>53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75 Helvetica Bold</vt:lpstr>
      <vt:lpstr>Arial</vt:lpstr>
      <vt:lpstr>Calibri</vt:lpstr>
      <vt:lpstr>Times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British Red Cross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Davis</dc:creator>
  <cp:lastModifiedBy>Katy Parker</cp:lastModifiedBy>
  <cp:revision>227</cp:revision>
  <dcterms:created xsi:type="dcterms:W3CDTF">2014-01-16T13:38:56Z</dcterms:created>
  <dcterms:modified xsi:type="dcterms:W3CDTF">2018-11-20T14:14:42Z</dcterms:modified>
</cp:coreProperties>
</file>