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notesSlides/notesSlide10.xml" ContentType="application/vnd.openxmlformats-officedocument.presentationml.notesSlide+xml"/>
  <Override PartName="/ppt/slideLayouts/slideLayout10.xml" ContentType="application/vnd.openxmlformats-officedocument.presentationml.slideLayout+xml"/>
  <Override PartName="/ppt/notesSlides/notesSlide4.xml" ContentType="application/vnd.openxmlformats-officedocument.presentationml.notesSlide+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92" r:id="rId2"/>
    <p:sldId id="304" r:id="rId3"/>
    <p:sldId id="293" r:id="rId4"/>
    <p:sldId id="295" r:id="rId5"/>
    <p:sldId id="296" r:id="rId6"/>
    <p:sldId id="298" r:id="rId7"/>
    <p:sldId id="299" r:id="rId8"/>
    <p:sldId id="300" r:id="rId9"/>
    <p:sldId id="294" r:id="rId10"/>
    <p:sldId id="30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99" autoAdjust="0"/>
    <p:restoredTop sz="62349" autoAdjust="0"/>
  </p:normalViewPr>
  <p:slideViewPr>
    <p:cSldViewPr>
      <p:cViewPr>
        <p:scale>
          <a:sx n="71" d="100"/>
          <a:sy n="71" d="100"/>
        </p:scale>
        <p:origin x="-23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E594EA-E31F-41D6-B419-4248FAAE85D4}" type="datetimeFigureOut">
              <a:rPr lang="en-GB" smtClean="0"/>
              <a:t>21/06/2017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AA6FD2-2F91-4842-B860-18984A83005D}" type="slidenum">
              <a:rPr lang="en-GB" smtClean="0"/>
              <a:t>‹#›</a:t>
            </a:fld>
            <a:endParaRPr lang="en-GB"/>
          </a:p>
        </p:txBody>
      </p:sp>
    </p:spTree>
    <p:extLst>
      <p:ext uri="{BB962C8B-B14F-4D97-AF65-F5344CB8AC3E}">
        <p14:creationId xmlns:p14="http://schemas.microsoft.com/office/powerpoint/2010/main" val="770565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flood-warning-information.service.gov.uk/long-term-flood-risk"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riversagency.maps.arcgis.com/apps/webappviewer/index.html?id=fd6c0a01b07840269a50a2f596b3daf6" TargetMode="External"/><Relationship Id="rId5" Type="http://schemas.openxmlformats.org/officeDocument/2006/relationships/hyperlink" Target="https://maps.cyfoethnaturiolcymru.gov.uk/Html5Viewer/Index.html?configBase=https://maps.cyfoethnaturiolcymru.gov.uk/Geocortex/Essentials/REST/sites/Flood_Risk/viewers/Flood_Risk/virtualdirectory/Resources/Config/Default" TargetMode="External"/><Relationship Id="rId4" Type="http://schemas.openxmlformats.org/officeDocument/2006/relationships/hyperlink" Target="http://map.sepa.org.uk/floodmap/map.ht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nationalarchives.gov.uk/doc/open-government-licence/version/3/"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GB" sz="1200" kern="1200" dirty="0" smtClean="0">
                <a:solidFill>
                  <a:schemeClr val="tx1"/>
                </a:solidFill>
                <a:effectLst/>
                <a:latin typeface="+mn-lt"/>
                <a:ea typeface="+mn-ea"/>
                <a:cs typeface="+mn-cs"/>
              </a:rPr>
              <a:t>Explain to the children that you are going to look through some images in</a:t>
            </a:r>
            <a:r>
              <a:rPr lang="en-GB" sz="1200" kern="1200" baseline="0" dirty="0" smtClean="0">
                <a:solidFill>
                  <a:schemeClr val="tx1"/>
                </a:solidFill>
                <a:effectLst/>
                <a:latin typeface="+mn-lt"/>
                <a:ea typeface="+mn-ea"/>
                <a:cs typeface="+mn-cs"/>
              </a:rPr>
              <a:t> this presentation and the ‘Flooding short film’ (you will find a link to the film in the ‘What you need’ side bar of the ‘Impacts of flooding’ activity) </a:t>
            </a:r>
            <a:r>
              <a:rPr lang="en-GB" sz="1200" kern="1200" dirty="0" smtClean="0">
                <a:solidFill>
                  <a:schemeClr val="tx1"/>
                </a:solidFill>
                <a:effectLst/>
                <a:latin typeface="+mn-lt"/>
                <a:ea typeface="+mn-ea"/>
                <a:cs typeface="+mn-cs"/>
              </a:rPr>
              <a:t>that show what floods look like and where they can happen.</a:t>
            </a:r>
            <a:endParaRPr lang="en-GB" sz="1200" kern="1200" dirty="0">
              <a:solidFill>
                <a:schemeClr val="tx1"/>
              </a:solidFill>
              <a:effectLst/>
              <a:latin typeface="+mn-lt"/>
              <a:ea typeface="+mn-ea"/>
              <a:cs typeface="+mn-cs"/>
            </a:endParaRPr>
          </a:p>
        </p:txBody>
      </p:sp>
      <p:sp>
        <p:nvSpPr>
          <p:cNvPr id="1638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D79C3891-FAC6-445B-8AAB-10F520892E50}" type="slidenum">
              <a:rPr lang="en-US" altLang="en-US" sz="1300" smtClean="0"/>
              <a:pPr/>
              <a:t>1</a:t>
            </a:fld>
            <a:endParaRPr lang="en-US" altLang="en-US" sz="1300" smtClean="0"/>
          </a:p>
        </p:txBody>
      </p:sp>
    </p:spTree>
    <p:extLst>
      <p:ext uri="{BB962C8B-B14F-4D97-AF65-F5344CB8AC3E}">
        <p14:creationId xmlns:p14="http://schemas.microsoft.com/office/powerpoint/2010/main" val="3469488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Check your postcode if you live in England at this link: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u="sng" kern="1200" dirty="0" smtClean="0">
                <a:solidFill>
                  <a:schemeClr val="tx1"/>
                </a:solidFill>
                <a:effectLst/>
                <a:latin typeface="+mn-lt"/>
                <a:ea typeface="+mn-ea"/>
                <a:cs typeface="+mn-cs"/>
                <a:hlinkClick r:id="rId3"/>
              </a:rPr>
              <a:t>flood-warning-information.service.gov.uk/long-term-flood-risk</a:t>
            </a:r>
            <a:r>
              <a:rPr lang="en-GB" b="0" baseline="0" dirty="0" smtClean="0"/>
              <a:t>.</a:t>
            </a:r>
            <a:endParaRPr lang="en-GB" sz="1200" u="sng"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Check your postcode if you live in Scotland at this link: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dirty="0" smtClean="0">
                <a:solidFill>
                  <a:schemeClr val="tx1"/>
                </a:solidFill>
                <a:effectLst/>
                <a:latin typeface="+mn-lt"/>
                <a:ea typeface="+mn-ea"/>
                <a:cs typeface="+mn-cs"/>
                <a:hlinkClick r:id="rId4"/>
              </a:rPr>
              <a:t>map.sepa.org.uk/</a:t>
            </a:r>
            <a:r>
              <a:rPr lang="en-GB" sz="1200" u="sng" kern="1200" dirty="0" err="1" smtClean="0">
                <a:solidFill>
                  <a:schemeClr val="tx1"/>
                </a:solidFill>
                <a:effectLst/>
                <a:latin typeface="+mn-lt"/>
                <a:ea typeface="+mn-ea"/>
                <a:cs typeface="+mn-cs"/>
                <a:hlinkClick r:id="rId4"/>
              </a:rPr>
              <a:t>floodmap</a:t>
            </a:r>
            <a:r>
              <a:rPr lang="en-GB" sz="1200" u="sng" kern="1200" dirty="0" smtClean="0">
                <a:solidFill>
                  <a:schemeClr val="tx1"/>
                </a:solidFill>
                <a:effectLst/>
                <a:latin typeface="+mn-lt"/>
                <a:ea typeface="+mn-ea"/>
                <a:cs typeface="+mn-cs"/>
                <a:hlinkClick r:id="rId4"/>
              </a:rPr>
              <a:t>/map.htm</a:t>
            </a:r>
            <a:r>
              <a:rPr lang="en-GB" b="0" baseline="0" dirty="0" smtClean="0"/>
              <a:t>.</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If you live in Wales, check whether your location is at risk on this map:</a:t>
            </a:r>
            <a:r>
              <a:rPr lang="en-GB" sz="1200" u="none" kern="1200" baseline="0" dirty="0" smtClean="0">
                <a:solidFill>
                  <a:schemeClr val="tx1"/>
                </a:solidFill>
                <a:effectLst/>
                <a:latin typeface="+mn-lt"/>
                <a:ea typeface="+mn-ea"/>
                <a:cs typeface="+mn-cs"/>
                <a:hlinkClick r:id="rId5"/>
              </a:rPr>
              <a:t> </a:t>
            </a:r>
            <a:r>
              <a:rPr lang="en-GB" sz="1200" u="sng" kern="1200" dirty="0" smtClean="0">
                <a:solidFill>
                  <a:schemeClr val="tx1"/>
                </a:solidFill>
                <a:effectLst/>
                <a:latin typeface="+mn-lt"/>
                <a:ea typeface="+mn-ea"/>
                <a:cs typeface="+mn-cs"/>
                <a:hlinkClick r:id="rId5"/>
              </a:rPr>
              <a:t>maps.cyfoethnaturiolcymru.gov.uk/Html5Viewer/</a:t>
            </a:r>
            <a:r>
              <a:rPr lang="en-GB" sz="1200" u="sng" kern="1200" dirty="0" err="1" smtClean="0">
                <a:solidFill>
                  <a:schemeClr val="tx1"/>
                </a:solidFill>
                <a:effectLst/>
                <a:latin typeface="+mn-lt"/>
                <a:ea typeface="+mn-ea"/>
                <a:cs typeface="+mn-cs"/>
                <a:hlinkClick r:id="rId5"/>
              </a:rPr>
              <a:t>Index.html?configBase</a:t>
            </a:r>
            <a:r>
              <a:rPr lang="en-GB" sz="1200" u="sng" kern="1200" dirty="0" smtClean="0">
                <a:solidFill>
                  <a:schemeClr val="tx1"/>
                </a:solidFill>
                <a:effectLst/>
                <a:latin typeface="+mn-lt"/>
                <a:ea typeface="+mn-ea"/>
                <a:cs typeface="+mn-cs"/>
                <a:hlinkClick r:id="rId5"/>
              </a:rPr>
              <a:t>=https://maps.cyfoethnaturiolcymru.gov.uk/Geocortex/Essentials/REST/sites/Flood_Risk/viewers/Flood_Risk/virtualdirectory/Resources/Config/Default</a:t>
            </a:r>
            <a:r>
              <a:rPr lang="en-GB" b="0" baseline="0" dirty="0" smtClean="0"/>
              <a:t>.</a:t>
            </a:r>
            <a:endParaRPr lang="en-GB" sz="1200" u="sng"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b="0" baseline="0" dirty="0" smtClean="0"/>
              <a:t>If you live in Northern Ireland, check whether your location is at risk on this map:</a:t>
            </a:r>
            <a:r>
              <a:rPr lang="en-GB" sz="1200" u="none" kern="1200" baseline="0" dirty="0" smtClean="0">
                <a:solidFill>
                  <a:schemeClr val="tx1"/>
                </a:solidFill>
                <a:effectLst/>
                <a:latin typeface="+mn-lt"/>
                <a:ea typeface="+mn-ea"/>
                <a:cs typeface="+mn-cs"/>
                <a:hlinkClick r:id="rId5"/>
              </a:rPr>
              <a:t> </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smtClean="0">
                <a:solidFill>
                  <a:schemeClr val="tx1"/>
                </a:solidFill>
                <a:effectLst/>
                <a:latin typeface="+mn-lt"/>
                <a:ea typeface="+mn-ea"/>
                <a:cs typeface="+mn-cs"/>
                <a:hlinkClick r:id="rId6"/>
              </a:rPr>
              <a:t>riversagency.maps.arcgis.com/apps/</a:t>
            </a:r>
            <a:r>
              <a:rPr lang="en-GB" sz="1200" u="sng" kern="1200" dirty="0" err="1" smtClean="0">
                <a:solidFill>
                  <a:schemeClr val="tx1"/>
                </a:solidFill>
                <a:effectLst/>
                <a:latin typeface="+mn-lt"/>
                <a:ea typeface="+mn-ea"/>
                <a:cs typeface="+mn-cs"/>
                <a:hlinkClick r:id="rId6"/>
              </a:rPr>
              <a:t>webappviewer</a:t>
            </a:r>
            <a:r>
              <a:rPr lang="en-GB" sz="1200" u="sng" kern="1200" dirty="0" smtClean="0">
                <a:solidFill>
                  <a:schemeClr val="tx1"/>
                </a:solidFill>
                <a:effectLst/>
                <a:latin typeface="+mn-lt"/>
                <a:ea typeface="+mn-ea"/>
                <a:cs typeface="+mn-cs"/>
                <a:hlinkClick r:id="rId6"/>
              </a:rPr>
              <a:t>/</a:t>
            </a:r>
            <a:r>
              <a:rPr lang="en-GB" sz="1200" u="sng" kern="1200" dirty="0" err="1" smtClean="0">
                <a:solidFill>
                  <a:schemeClr val="tx1"/>
                </a:solidFill>
                <a:effectLst/>
                <a:latin typeface="+mn-lt"/>
                <a:ea typeface="+mn-ea"/>
                <a:cs typeface="+mn-cs"/>
                <a:hlinkClick r:id="rId6"/>
              </a:rPr>
              <a:t>index.html?id</a:t>
            </a:r>
            <a:r>
              <a:rPr lang="en-GB" sz="1200" u="sng" kern="1200" dirty="0" smtClean="0">
                <a:solidFill>
                  <a:schemeClr val="tx1"/>
                </a:solidFill>
                <a:effectLst/>
                <a:latin typeface="+mn-lt"/>
                <a:ea typeface="+mn-ea"/>
                <a:cs typeface="+mn-cs"/>
                <a:hlinkClick r:id="rId6"/>
              </a:rPr>
              <a:t>=fd6c0a01b07840269a50a2f596b3daf6</a:t>
            </a:r>
            <a:r>
              <a:rPr lang="en-GB" b="0" baseline="0" dirty="0" smtClean="0"/>
              <a:t>.</a:t>
            </a:r>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10</a:t>
            </a:fld>
            <a:endParaRPr lang="en-US" altLang="en-US" sz="1300" smtClean="0"/>
          </a:p>
        </p:txBody>
      </p:sp>
    </p:spTree>
    <p:extLst>
      <p:ext uri="{BB962C8B-B14F-4D97-AF65-F5344CB8AC3E}">
        <p14:creationId xmlns:p14="http://schemas.microsoft.com/office/powerpoint/2010/main" val="2110258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smtClean="0">
                <a:effectLst/>
              </a:rPr>
              <a:t>Floods near </a:t>
            </a:r>
            <a:r>
              <a:rPr lang="en-GB" b="1" i="0" dirty="0" err="1" smtClean="0">
                <a:effectLst/>
              </a:rPr>
              <a:t>Weetwood</a:t>
            </a:r>
            <a:r>
              <a:rPr lang="en-GB" b="1" i="0" dirty="0" smtClean="0">
                <a:effectLst/>
              </a:rPr>
              <a:t> Bridge,</a:t>
            </a:r>
            <a:r>
              <a:rPr lang="en-GB" b="1" i="0" baseline="0" dirty="0" smtClean="0">
                <a:effectLst/>
              </a:rPr>
              <a:t> UK</a:t>
            </a:r>
            <a:endParaRPr lang="en-GB" sz="1200" b="1" i="0" kern="1200" dirty="0" smtClean="0">
              <a:solidFill>
                <a:schemeClr val="tx1"/>
              </a:solidFill>
              <a:effectLst/>
              <a:latin typeface="+mn-lt"/>
              <a:ea typeface="+mn-ea"/>
              <a:cs typeface="+mn-cs"/>
            </a:endParaRPr>
          </a:p>
          <a:p>
            <a:pPr lvl="0"/>
            <a:endParaRPr lang="en-GB" sz="1200" i="0" kern="1200" dirty="0" smtClean="0">
              <a:solidFill>
                <a:schemeClr val="tx1"/>
              </a:solidFill>
              <a:effectLst/>
              <a:latin typeface="+mn-lt"/>
              <a:ea typeface="+mn-ea"/>
              <a:cs typeface="+mn-cs"/>
            </a:endParaRPr>
          </a:p>
          <a:p>
            <a:pPr lvl="0"/>
            <a:r>
              <a:rPr lang="en-GB" sz="1200" b="1" i="0" kern="1200" dirty="0" smtClean="0">
                <a:solidFill>
                  <a:schemeClr val="tx1"/>
                </a:solidFill>
                <a:effectLst/>
                <a:latin typeface="+mn-lt"/>
                <a:ea typeface="+mn-ea"/>
                <a:cs typeface="+mn-cs"/>
              </a:rPr>
              <a:t>Why do you think flooding has happened in this area? </a:t>
            </a:r>
          </a:p>
          <a:p>
            <a:pPr marL="171450" lvl="0" indent="-171450">
              <a:buFont typeface="Arial" panose="020B0604020202020204" pitchFamily="34" charset="0"/>
              <a:buChar char="•"/>
            </a:pPr>
            <a:r>
              <a:rPr lang="en-GB" sz="1200" i="0" kern="1200" dirty="0" smtClean="0">
                <a:solidFill>
                  <a:schemeClr val="tx1"/>
                </a:solidFill>
                <a:effectLst/>
                <a:latin typeface="+mn-lt"/>
                <a:ea typeface="+mn-ea"/>
                <a:cs typeface="+mn-cs"/>
              </a:rPr>
              <a:t>It may have</a:t>
            </a:r>
            <a:r>
              <a:rPr lang="en-GB" sz="1200" i="0" kern="1200" baseline="0" dirty="0" smtClean="0">
                <a:solidFill>
                  <a:schemeClr val="tx1"/>
                </a:solidFill>
                <a:effectLst/>
                <a:latin typeface="+mn-lt"/>
                <a:ea typeface="+mn-ea"/>
                <a:cs typeface="+mn-cs"/>
              </a:rPr>
              <a:t> rained a lot in a few hours and so the river has overflowed. </a:t>
            </a:r>
          </a:p>
          <a:p>
            <a:pPr marL="171450" lvl="0" indent="-171450">
              <a:buFont typeface="Arial" panose="020B0604020202020204" pitchFamily="34" charset="0"/>
              <a:buChar char="•"/>
            </a:pPr>
            <a:r>
              <a:rPr lang="en-GB" sz="1200" i="0" kern="1200" baseline="0" dirty="0" smtClean="0">
                <a:solidFill>
                  <a:schemeClr val="tx1"/>
                </a:solidFill>
                <a:effectLst/>
                <a:latin typeface="+mn-lt"/>
                <a:ea typeface="+mn-ea"/>
                <a:cs typeface="+mn-cs"/>
              </a:rPr>
              <a:t>If it had rained over a few days, even if not heavily, it would have caused the ground to become filled with water. This means the ground would not have been able to absorb any more water. As a result, flooding has happened.</a:t>
            </a:r>
          </a:p>
          <a:p>
            <a:pPr marL="0" lvl="0" indent="0">
              <a:buFont typeface="Arial" panose="020B0604020202020204" pitchFamily="34" charset="0"/>
              <a:buNone/>
            </a:pPr>
            <a:endParaRPr lang="en-GB" sz="1200" i="0" kern="1200" baseline="0" dirty="0" smtClean="0">
              <a:solidFill>
                <a:schemeClr val="tx1"/>
              </a:solidFill>
              <a:effectLst/>
              <a:latin typeface="+mn-lt"/>
              <a:ea typeface="+mn-ea"/>
              <a:cs typeface="+mn-cs"/>
            </a:endParaRPr>
          </a:p>
          <a:p>
            <a:pPr marL="0" lvl="0" indent="0">
              <a:buFont typeface="Arial" panose="020B0604020202020204" pitchFamily="34" charset="0"/>
              <a:buNone/>
            </a:pPr>
            <a:r>
              <a:rPr lang="en-GB" sz="1200" b="1" i="0" kern="1200" dirty="0" smtClean="0">
                <a:solidFill>
                  <a:schemeClr val="tx1"/>
                </a:solidFill>
                <a:effectLst/>
                <a:latin typeface="+mn-lt"/>
                <a:ea typeface="+mn-ea"/>
                <a:cs typeface="+mn-cs"/>
              </a:rPr>
              <a:t>How</a:t>
            </a:r>
            <a:r>
              <a:rPr lang="en-GB" sz="1200" b="1" i="0" kern="1200" baseline="0" dirty="0" smtClean="0">
                <a:solidFill>
                  <a:schemeClr val="tx1"/>
                </a:solidFill>
                <a:effectLst/>
                <a:latin typeface="+mn-lt"/>
                <a:ea typeface="+mn-ea"/>
                <a:cs typeface="+mn-cs"/>
              </a:rPr>
              <a:t> has flooding impacted the environment in this photo?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baseline="0" dirty="0" smtClean="0">
                <a:solidFill>
                  <a:schemeClr val="tx1"/>
                </a:solidFill>
                <a:effectLst/>
                <a:latin typeface="+mn-lt"/>
                <a:ea typeface="+mn-ea"/>
                <a:cs typeface="+mn-cs"/>
              </a:rPr>
              <a:t>It could have damaged vegetation surrounding the river. Floods can destroy crops on farmland.</a:t>
            </a:r>
          </a:p>
          <a:p>
            <a:pPr marL="171450" lvl="0" indent="-171450">
              <a:buFont typeface="Arial" panose="020B0604020202020204" pitchFamily="34" charset="0"/>
              <a:buChar char="•"/>
            </a:pPr>
            <a:r>
              <a:rPr lang="en-GB" sz="1200" b="0" i="0" kern="1200" baseline="0" dirty="0" smtClean="0">
                <a:solidFill>
                  <a:schemeClr val="tx1"/>
                </a:solidFill>
                <a:effectLst/>
                <a:latin typeface="+mn-lt"/>
                <a:ea typeface="+mn-ea"/>
                <a:cs typeface="+mn-cs"/>
              </a:rPr>
              <a:t>It could have destroyed animals’ habitats.</a:t>
            </a:r>
          </a:p>
          <a:p>
            <a:pPr marL="0" lvl="0" indent="0">
              <a:buFont typeface="Arial" panose="020B0604020202020204" pitchFamily="34" charset="0"/>
              <a:buNone/>
            </a:pPr>
            <a:endParaRPr lang="en-GB" sz="1200" b="0" i="0" kern="1200" dirty="0" smtClean="0">
              <a:solidFill>
                <a:schemeClr val="tx1"/>
              </a:solidFill>
              <a:effectLst/>
              <a:latin typeface="+mn-lt"/>
              <a:ea typeface="+mn-ea"/>
              <a:cs typeface="+mn-cs"/>
            </a:endParaRPr>
          </a:p>
          <a:p>
            <a:r>
              <a:rPr lang="en-GB" b="1" dirty="0" smtClean="0"/>
              <a:t>Why</a:t>
            </a:r>
            <a:r>
              <a:rPr lang="en-GB" b="1" baseline="0" dirty="0" smtClean="0"/>
              <a:t> is this landscape more at risk from flooding than others?</a:t>
            </a:r>
          </a:p>
          <a:p>
            <a:pPr marL="171450" indent="-171450">
              <a:buFont typeface="Arial" panose="020B0604020202020204" pitchFamily="34" charset="0"/>
              <a:buChar char="•"/>
            </a:pPr>
            <a:r>
              <a:rPr lang="en-GB" b="0" baseline="0" dirty="0" smtClean="0"/>
              <a:t>It is a flat, low-lying area.</a:t>
            </a:r>
          </a:p>
          <a:p>
            <a:pPr marL="171450" indent="-171450">
              <a:buFont typeface="Arial" panose="020B0604020202020204" pitchFamily="34" charset="0"/>
              <a:buChar char="•"/>
            </a:pPr>
            <a:r>
              <a:rPr lang="en-GB" b="0" baseline="0" dirty="0" smtClean="0"/>
              <a:t>It is near a river which could overflow if it rains a lot.</a:t>
            </a:r>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2</a:t>
            </a:fld>
            <a:endParaRPr lang="en-US" altLang="en-US" sz="1300" smtClean="0"/>
          </a:p>
        </p:txBody>
      </p:sp>
    </p:spTree>
    <p:extLst>
      <p:ext uri="{BB962C8B-B14F-4D97-AF65-F5344CB8AC3E}">
        <p14:creationId xmlns:p14="http://schemas.microsoft.com/office/powerpoint/2010/main" val="2270276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none" dirty="0" smtClean="0"/>
              <a:t>Flooding</a:t>
            </a:r>
            <a:r>
              <a:rPr lang="en-GB" b="1" i="0" u="none" baseline="0" dirty="0" smtClean="0"/>
              <a:t> in the UK</a:t>
            </a:r>
          </a:p>
          <a:p>
            <a:pPr lvl="0"/>
            <a:endParaRPr lang="en-GB" sz="1200" i="0" kern="1200" dirty="0" smtClean="0">
              <a:solidFill>
                <a:schemeClr val="tx1"/>
              </a:solidFill>
              <a:effectLst/>
              <a:latin typeface="+mn-lt"/>
              <a:ea typeface="+mn-ea"/>
              <a:cs typeface="+mn-cs"/>
            </a:endParaRPr>
          </a:p>
          <a:p>
            <a:pPr lvl="0"/>
            <a:r>
              <a:rPr lang="en-GB" sz="1200" b="1" i="0" kern="1200" dirty="0" smtClean="0">
                <a:solidFill>
                  <a:schemeClr val="tx1"/>
                </a:solidFill>
                <a:effectLst/>
                <a:latin typeface="+mn-lt"/>
                <a:ea typeface="+mn-ea"/>
                <a:cs typeface="+mn-cs"/>
              </a:rPr>
              <a:t>Why do you think flooding has happened in this area? </a:t>
            </a:r>
          </a:p>
          <a:p>
            <a:pPr marL="171450" lvl="0" indent="-171450">
              <a:buFont typeface="Arial" panose="020B0604020202020204" pitchFamily="34" charset="0"/>
              <a:buChar char="•"/>
            </a:pPr>
            <a:r>
              <a:rPr lang="en-GB" sz="1200" i="0" kern="1200" dirty="0" smtClean="0">
                <a:solidFill>
                  <a:schemeClr val="tx1"/>
                </a:solidFill>
                <a:effectLst/>
                <a:latin typeface="+mn-lt"/>
                <a:ea typeface="+mn-ea"/>
                <a:cs typeface="+mn-cs"/>
              </a:rPr>
              <a:t>Lots of rain may</a:t>
            </a:r>
            <a:r>
              <a:rPr lang="en-GB" sz="1200" i="0" kern="1200" baseline="0" dirty="0" smtClean="0">
                <a:solidFill>
                  <a:schemeClr val="tx1"/>
                </a:solidFill>
                <a:effectLst/>
                <a:latin typeface="+mn-lt"/>
                <a:ea typeface="+mn-ea"/>
                <a:cs typeface="+mn-cs"/>
              </a:rPr>
              <a:t> have caused a river to burst its banks nearby.</a:t>
            </a:r>
          </a:p>
          <a:p>
            <a:pPr marL="171450" lvl="0" indent="-171450">
              <a:buFont typeface="Arial" panose="020B0604020202020204" pitchFamily="34" charset="0"/>
              <a:buChar char="•"/>
            </a:pPr>
            <a:r>
              <a:rPr lang="en-GB" sz="1200" i="0" kern="1200" baseline="0" dirty="0" smtClean="0">
                <a:solidFill>
                  <a:schemeClr val="tx1"/>
                </a:solidFill>
                <a:effectLst/>
                <a:latin typeface="+mn-lt"/>
                <a:ea typeface="+mn-ea"/>
                <a:cs typeface="+mn-cs"/>
              </a:rPr>
              <a:t>When it rains a lot on tarmac, the water does not get absorbed, so flooding happens.</a:t>
            </a:r>
            <a:endParaRPr lang="en-GB" sz="1200" i="0" kern="1200" dirty="0" smtClean="0">
              <a:solidFill>
                <a:schemeClr val="tx1"/>
              </a:solidFill>
              <a:effectLst/>
              <a:latin typeface="+mn-lt"/>
              <a:ea typeface="+mn-ea"/>
              <a:cs typeface="+mn-cs"/>
            </a:endParaRPr>
          </a:p>
          <a:p>
            <a:endParaRPr lang="en-GB" b="1" dirty="0" smtClean="0"/>
          </a:p>
          <a:p>
            <a:r>
              <a:rPr lang="en-GB" b="1" dirty="0" smtClean="0"/>
              <a:t>Why</a:t>
            </a:r>
            <a:r>
              <a:rPr lang="en-GB" b="1" baseline="0" dirty="0" smtClean="0"/>
              <a:t> is this landscape more at risk from flooding than others?</a:t>
            </a:r>
          </a:p>
          <a:p>
            <a:pPr marL="171450" indent="-171450">
              <a:buFont typeface="Arial" panose="020B0604020202020204" pitchFamily="34" charset="0"/>
              <a:buChar char="•"/>
            </a:pPr>
            <a:r>
              <a:rPr lang="en-GB" dirty="0" smtClean="0"/>
              <a:t>Tarmac</a:t>
            </a:r>
            <a:r>
              <a:rPr lang="en-GB" baseline="0" dirty="0" smtClean="0"/>
              <a:t> surfaces flood more easily as they cannot absorb rainwater the way soil does.</a:t>
            </a:r>
          </a:p>
          <a:p>
            <a:pPr marL="171450" indent="-171450">
              <a:buFont typeface="Arial" panose="020B0604020202020204" pitchFamily="34" charset="0"/>
              <a:buChar char="•"/>
            </a:pPr>
            <a:r>
              <a:rPr lang="en-GB" baseline="0" dirty="0" smtClean="0"/>
              <a:t>The steep side on the edge of the road means that water flows onto the road more easily. </a:t>
            </a:r>
            <a:endParaRPr lang="en-GB" dirty="0" smtClean="0"/>
          </a:p>
          <a:p>
            <a:pPr marL="0" lvl="0" indent="0">
              <a:buFont typeface="Arial" panose="020B0604020202020204" pitchFamily="34" charset="0"/>
              <a:buNone/>
            </a:pPr>
            <a:endParaRPr lang="en-GB" sz="1200" i="0" kern="1200" dirty="0" smtClean="0">
              <a:solidFill>
                <a:schemeClr val="tx1"/>
              </a:solidFill>
              <a:effectLst/>
              <a:latin typeface="+mn-lt"/>
              <a:ea typeface="+mn-ea"/>
              <a:cs typeface="+mn-cs"/>
              <a:sym typeface="Wingdings 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kern="1200" dirty="0" smtClean="0">
                <a:solidFill>
                  <a:schemeClr val="tx1"/>
                </a:solidFill>
                <a:effectLst/>
                <a:latin typeface="+mn-lt"/>
                <a:ea typeface="+mn-ea"/>
                <a:cs typeface="+mn-cs"/>
              </a:rPr>
              <a:t>How</a:t>
            </a:r>
            <a:r>
              <a:rPr lang="en-GB" sz="1200" b="1" i="0" kern="1200" baseline="0" dirty="0" smtClean="0">
                <a:solidFill>
                  <a:schemeClr val="tx1"/>
                </a:solidFill>
                <a:effectLst/>
                <a:latin typeface="+mn-lt"/>
                <a:ea typeface="+mn-ea"/>
                <a:cs typeface="+mn-cs"/>
              </a:rPr>
              <a:t> could the flooding shown in this photo have affected people?</a:t>
            </a:r>
          </a:p>
          <a:p>
            <a:pPr marL="171450" lvl="0" indent="-171450">
              <a:buFont typeface="Arial" panose="020B0604020202020204" pitchFamily="34" charset="0"/>
              <a:buChar char="•"/>
            </a:pPr>
            <a:r>
              <a:rPr lang="en-GB" sz="1200" i="0" kern="1200" dirty="0" smtClean="0">
                <a:solidFill>
                  <a:schemeClr val="tx1"/>
                </a:solidFill>
                <a:effectLst/>
                <a:latin typeface="+mn-lt"/>
                <a:ea typeface="+mn-ea"/>
                <a:cs typeface="+mn-cs"/>
                <a:sym typeface="Wingdings 2"/>
              </a:rPr>
              <a:t>Flooding</a:t>
            </a:r>
            <a:r>
              <a:rPr lang="en-GB" sz="1200" i="0" kern="1200" baseline="0" dirty="0" smtClean="0">
                <a:solidFill>
                  <a:schemeClr val="tx1"/>
                </a:solidFill>
                <a:effectLst/>
                <a:latin typeface="+mn-lt"/>
                <a:ea typeface="+mn-ea"/>
                <a:cs typeface="+mn-cs"/>
                <a:sym typeface="Wingdings 2"/>
              </a:rPr>
              <a:t> has blocked the road so no one can drive or walk on it. This means it is more difficult or impossible for people to travel to places like work or school.</a:t>
            </a:r>
          </a:p>
          <a:p>
            <a:pPr marL="0" lvl="0" indent="0">
              <a:buFont typeface="Arial" panose="020B0604020202020204" pitchFamily="34" charset="0"/>
              <a:buNone/>
            </a:pPr>
            <a:endParaRPr lang="en-GB" sz="1200" i="0" kern="1200" dirty="0" smtClean="0">
              <a:solidFill>
                <a:schemeClr val="tx1"/>
              </a:solidFill>
              <a:effectLst/>
              <a:latin typeface="+mn-lt"/>
              <a:ea typeface="+mn-ea"/>
              <a:cs typeface="+mn-cs"/>
              <a:sym typeface="Wingdings 2"/>
            </a:endParaRPr>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3</a:t>
            </a:fld>
            <a:endParaRPr lang="en-US" altLang="en-US" sz="1300" smtClean="0"/>
          </a:p>
        </p:txBody>
      </p:sp>
    </p:spTree>
    <p:extLst>
      <p:ext uri="{BB962C8B-B14F-4D97-AF65-F5344CB8AC3E}">
        <p14:creationId xmlns:p14="http://schemas.microsoft.com/office/powerpoint/2010/main" val="2147761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none" dirty="0" smtClean="0"/>
              <a:t>Flooding</a:t>
            </a:r>
            <a:r>
              <a:rPr lang="en-GB" b="1" i="0" u="none" baseline="0" dirty="0" smtClean="0"/>
              <a:t> in the UK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u="sng" baseline="0" dirty="0" smtClean="0"/>
          </a:p>
          <a:p>
            <a:pPr lvl="0"/>
            <a:r>
              <a:rPr lang="en-GB" sz="1200" b="1" i="0" kern="1200" dirty="0" smtClean="0">
                <a:solidFill>
                  <a:schemeClr val="tx1"/>
                </a:solidFill>
                <a:effectLst/>
                <a:latin typeface="+mn-lt"/>
                <a:ea typeface="+mn-ea"/>
                <a:cs typeface="+mn-cs"/>
              </a:rPr>
              <a:t>Why do you think flooding has happened in this area?</a:t>
            </a:r>
            <a:endParaRPr lang="en-GB" sz="1200" b="1" i="1" u="none"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i="0" kern="1200" dirty="0" smtClean="0">
                <a:solidFill>
                  <a:schemeClr val="tx1"/>
                </a:solidFill>
                <a:effectLst/>
                <a:latin typeface="+mn-lt"/>
                <a:ea typeface="+mn-ea"/>
                <a:cs typeface="+mn-cs"/>
              </a:rPr>
              <a:t>Lots of rain may</a:t>
            </a:r>
            <a:r>
              <a:rPr lang="en-GB" sz="1200" i="0" kern="1200" baseline="0" dirty="0" smtClean="0">
                <a:solidFill>
                  <a:schemeClr val="tx1"/>
                </a:solidFill>
                <a:effectLst/>
                <a:latin typeface="+mn-lt"/>
                <a:ea typeface="+mn-ea"/>
                <a:cs typeface="+mn-cs"/>
              </a:rPr>
              <a:t> have caused a river to burst its banks nearby.</a:t>
            </a:r>
          </a:p>
          <a:p>
            <a:pPr marL="171450" lvl="0" indent="-171450">
              <a:buFont typeface="Arial" panose="020B0604020202020204" pitchFamily="34" charset="0"/>
              <a:buChar char="•"/>
            </a:pPr>
            <a:r>
              <a:rPr lang="en-GB" sz="1200" i="0" kern="1200" baseline="0" dirty="0" smtClean="0">
                <a:solidFill>
                  <a:schemeClr val="tx1"/>
                </a:solidFill>
                <a:effectLst/>
                <a:latin typeface="+mn-lt"/>
                <a:ea typeface="+mn-ea"/>
                <a:cs typeface="+mn-cs"/>
              </a:rPr>
              <a:t>When it rains a lot on tarmac, the water does not get absorbed, so flooding happens.</a:t>
            </a:r>
            <a:endParaRPr lang="en-GB" sz="1200" i="0" kern="1200" dirty="0" smtClean="0">
              <a:solidFill>
                <a:schemeClr val="tx1"/>
              </a:solidFill>
              <a:effectLst/>
              <a:latin typeface="+mn-lt"/>
              <a:ea typeface="+mn-ea"/>
              <a:cs typeface="+mn-cs"/>
            </a:endParaRPr>
          </a:p>
          <a:p>
            <a:pPr marL="0" lvl="0" indent="0">
              <a:buFont typeface="Arial" panose="020B0604020202020204" pitchFamily="34" charset="0"/>
              <a:buNone/>
            </a:pPr>
            <a:endParaRPr lang="en-GB" sz="1200" i="0" kern="1200" dirty="0" smtClean="0">
              <a:solidFill>
                <a:schemeClr val="tx1"/>
              </a:solidFill>
              <a:effectLst/>
              <a:latin typeface="+mn-lt"/>
              <a:ea typeface="+mn-ea"/>
              <a:cs typeface="+mn-cs"/>
              <a:sym typeface="Wingdings 2"/>
            </a:endParaRPr>
          </a:p>
          <a:p>
            <a:r>
              <a:rPr lang="en-GB" b="1" dirty="0" smtClean="0"/>
              <a:t>Why</a:t>
            </a:r>
            <a:r>
              <a:rPr lang="en-GB" b="1" baseline="0" dirty="0" smtClean="0"/>
              <a:t> is this landscape more at risk from flooding than others?</a:t>
            </a:r>
          </a:p>
          <a:p>
            <a:pPr marL="171450" indent="-171450">
              <a:buFont typeface="Arial" panose="020B0604020202020204" pitchFamily="34" charset="0"/>
              <a:buChar char="•"/>
            </a:pPr>
            <a:r>
              <a:rPr lang="en-GB" dirty="0" smtClean="0"/>
              <a:t>Tarmac</a:t>
            </a:r>
            <a:r>
              <a:rPr lang="en-GB" baseline="0" dirty="0" smtClean="0"/>
              <a:t> surfaces flood more easily as they cannot absorb rainwater the way soil does.</a:t>
            </a:r>
          </a:p>
          <a:p>
            <a:pPr marL="0" indent="0">
              <a:buFont typeface="Arial" panose="020B0604020202020204" pitchFamily="34" charset="0"/>
              <a:buNone/>
            </a:pPr>
            <a:endParaRPr lang="en-GB"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kern="1200" dirty="0" smtClean="0">
                <a:solidFill>
                  <a:schemeClr val="tx1"/>
                </a:solidFill>
                <a:effectLst/>
                <a:latin typeface="+mn-lt"/>
                <a:ea typeface="+mn-ea"/>
                <a:cs typeface="+mn-cs"/>
              </a:rPr>
              <a:t>How</a:t>
            </a:r>
            <a:r>
              <a:rPr lang="en-GB" sz="1200" b="1" i="0" kern="1200" baseline="0" dirty="0" smtClean="0">
                <a:solidFill>
                  <a:schemeClr val="tx1"/>
                </a:solidFill>
                <a:effectLst/>
                <a:latin typeface="+mn-lt"/>
                <a:ea typeface="+mn-ea"/>
                <a:cs typeface="+mn-cs"/>
              </a:rPr>
              <a:t> could the flooding shown in this photo have affected people?</a:t>
            </a:r>
          </a:p>
          <a:p>
            <a:pPr marL="171450" lvl="0" indent="-171450">
              <a:buFont typeface="Arial" panose="020B0604020202020204" pitchFamily="34" charset="0"/>
              <a:buChar char="•"/>
            </a:pPr>
            <a:r>
              <a:rPr lang="en-GB" sz="1200" i="0" kern="1200" dirty="0" smtClean="0">
                <a:solidFill>
                  <a:schemeClr val="tx1"/>
                </a:solidFill>
                <a:effectLst/>
                <a:latin typeface="+mn-lt"/>
                <a:ea typeface="+mn-ea"/>
                <a:cs typeface="+mn-cs"/>
                <a:sym typeface="Wingdings 2"/>
              </a:rPr>
              <a:t>Flooding</a:t>
            </a:r>
            <a:r>
              <a:rPr lang="en-GB" sz="1200" i="0" kern="1200" baseline="0" dirty="0" smtClean="0">
                <a:solidFill>
                  <a:schemeClr val="tx1"/>
                </a:solidFill>
                <a:effectLst/>
                <a:latin typeface="+mn-lt"/>
                <a:ea typeface="+mn-ea"/>
                <a:cs typeface="+mn-cs"/>
                <a:sym typeface="Wingdings 2"/>
              </a:rPr>
              <a:t> has blocked the road so no one can drive or walk on it. This means it is more difficult or impossible for people to travel to places like work or school.</a:t>
            </a:r>
          </a:p>
          <a:p>
            <a:pPr marL="171450" lvl="0" indent="-171450">
              <a:buFont typeface="Arial" panose="020B0604020202020204" pitchFamily="34" charset="0"/>
              <a:buChar char="•"/>
            </a:pPr>
            <a:r>
              <a:rPr lang="en-GB" sz="1200" i="0" kern="1200" baseline="0" dirty="0" smtClean="0">
                <a:solidFill>
                  <a:schemeClr val="tx1"/>
                </a:solidFill>
                <a:effectLst/>
                <a:latin typeface="+mn-lt"/>
                <a:ea typeface="+mn-ea"/>
                <a:cs typeface="+mn-cs"/>
                <a:sym typeface="Wingdings 2"/>
              </a:rPr>
              <a:t>The home looks flooded, which means furniture and the building on the ground level will be damaged. </a:t>
            </a:r>
          </a:p>
          <a:p>
            <a:pPr marL="171450" lvl="0" indent="-171450">
              <a:buFont typeface="Arial" panose="020B0604020202020204" pitchFamily="34" charset="0"/>
              <a:buChar char="•"/>
            </a:pPr>
            <a:r>
              <a:rPr lang="en-GB" sz="1200" i="0" kern="1200" baseline="0" dirty="0" smtClean="0">
                <a:solidFill>
                  <a:schemeClr val="tx1"/>
                </a:solidFill>
                <a:effectLst/>
                <a:latin typeface="+mn-lt"/>
                <a:ea typeface="+mn-ea"/>
                <a:cs typeface="+mn-cs"/>
                <a:sym typeface="Wingdings 2"/>
              </a:rPr>
              <a:t>The family living in the house may have been evacuated because the house is not safe to live in until the flood disappears.</a:t>
            </a:r>
          </a:p>
          <a:p>
            <a:pPr marL="0" lvl="0" indent="0">
              <a:buFont typeface="Arial" panose="020B0604020202020204" pitchFamily="34" charset="0"/>
              <a:buNone/>
            </a:pPr>
            <a:endParaRPr lang="en-GB" sz="1200" i="0" kern="1200" dirty="0" smtClean="0">
              <a:solidFill>
                <a:schemeClr val="tx1"/>
              </a:solidFill>
              <a:effectLst/>
              <a:latin typeface="+mn-lt"/>
              <a:ea typeface="+mn-ea"/>
              <a:cs typeface="+mn-cs"/>
              <a:sym typeface="Wingdings 2"/>
            </a:endParaRPr>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4</a:t>
            </a:fld>
            <a:endParaRPr lang="en-US" altLang="en-US" sz="1300" smtClean="0"/>
          </a:p>
        </p:txBody>
      </p:sp>
    </p:spTree>
    <p:extLst>
      <p:ext uri="{BB962C8B-B14F-4D97-AF65-F5344CB8AC3E}">
        <p14:creationId xmlns:p14="http://schemas.microsoft.com/office/powerpoint/2010/main" val="1752278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b="1" i="0" u="none" dirty="0" smtClean="0"/>
              <a:t>Flooding</a:t>
            </a:r>
            <a:r>
              <a:rPr lang="en-GB" b="1" i="0" u="none" baseline="0" dirty="0" smtClean="0"/>
              <a:t> in Oxford, UK</a:t>
            </a:r>
          </a:p>
          <a:p>
            <a:endParaRPr lang="en-GB" b="1" i="0" u="non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i="0" u="none" dirty="0" smtClean="0">
                <a:effectLst/>
              </a:rPr>
              <a:t>Local home owner Matt and his friend Steve use a generator to pump water from Matt's home through a fifty-metre hose.</a:t>
            </a:r>
            <a:endParaRPr lang="en-GB" b="1" i="0" u="none" baseline="0" dirty="0" smtClean="0"/>
          </a:p>
          <a:p>
            <a:endParaRPr lang="en-GB" i="1" u="none" baseline="0" dirty="0" smtClean="0"/>
          </a:p>
          <a:p>
            <a:r>
              <a:rPr lang="en-GB" b="1" i="0" u="none" dirty="0" smtClean="0"/>
              <a:t>How has flooding affected these</a:t>
            </a:r>
            <a:r>
              <a:rPr lang="en-GB" b="1" i="0" u="none" baseline="0" dirty="0" smtClean="0"/>
              <a:t> people?</a:t>
            </a:r>
          </a:p>
          <a:p>
            <a:pPr marL="171450" indent="-171450">
              <a:buFont typeface="Arial" panose="020B0604020202020204" pitchFamily="34" charset="0"/>
              <a:buChar char="•"/>
            </a:pPr>
            <a:r>
              <a:rPr lang="en-GB" b="0" i="0" u="none" baseline="0" dirty="0" smtClean="0"/>
              <a:t>Their house and garden have been damaged by the flood.</a:t>
            </a:r>
          </a:p>
          <a:p>
            <a:pPr marL="171450" indent="-171450">
              <a:buFont typeface="Arial" panose="020B0604020202020204" pitchFamily="34" charset="0"/>
              <a:buChar char="•"/>
            </a:pPr>
            <a:r>
              <a:rPr lang="en-GB" b="0" i="0" u="none" baseline="0" dirty="0" smtClean="0"/>
              <a:t>They may have been evacuated from the house as it is not safe to live in. This would have affected their daily lives.</a:t>
            </a:r>
            <a:endParaRPr lang="en-GB" b="0" i="0" u="none" dirty="0" smtClean="0"/>
          </a:p>
          <a:p>
            <a:endParaRPr lang="en-GB" b="1" i="0" u="none" dirty="0" smtClean="0"/>
          </a:p>
          <a:p>
            <a:r>
              <a:rPr lang="en-GB" b="1" i="0" u="none" dirty="0" smtClean="0"/>
              <a:t>What</a:t>
            </a:r>
            <a:r>
              <a:rPr lang="en-GB" b="1" i="0" u="none" baseline="0" dirty="0" smtClean="0"/>
              <a:t> do you think the men are doing?  </a:t>
            </a:r>
          </a:p>
          <a:p>
            <a:pPr marL="171450" indent="-171450">
              <a:buFont typeface="Arial" panose="020B0604020202020204" pitchFamily="34" charset="0"/>
              <a:buChar char="•"/>
            </a:pPr>
            <a:r>
              <a:rPr lang="en-GB" i="0" u="none" dirty="0" smtClean="0">
                <a:effectLst/>
              </a:rPr>
              <a:t>They</a:t>
            </a:r>
            <a:r>
              <a:rPr lang="en-GB" i="0" u="none" baseline="0" dirty="0" smtClean="0">
                <a:effectLst/>
              </a:rPr>
              <a:t> are p</a:t>
            </a:r>
            <a:r>
              <a:rPr lang="en-GB" i="0" u="none" dirty="0" smtClean="0">
                <a:effectLst/>
              </a:rPr>
              <a:t>umping flood water out of the house</a:t>
            </a:r>
            <a:r>
              <a:rPr lang="en-GB" i="0" u="none" baseline="0" dirty="0" smtClean="0">
                <a:effectLst/>
              </a:rPr>
              <a:t> with a generator pump and a hose.</a:t>
            </a:r>
          </a:p>
          <a:p>
            <a:pPr marL="171450" indent="-171450">
              <a:buFont typeface="Arial" panose="020B0604020202020204" pitchFamily="34" charset="0"/>
              <a:buChar char="•"/>
            </a:pPr>
            <a:endParaRPr lang="en-GB" i="0" u="none" dirty="0" smtClean="0">
              <a:effectLst/>
            </a:endParaRPr>
          </a:p>
          <a:p>
            <a:pPr marL="0" indent="0">
              <a:buFont typeface="Arial" panose="020B0604020202020204" pitchFamily="34" charset="0"/>
              <a:buNone/>
            </a:pPr>
            <a:endParaRPr lang="en-GB" i="0" u="none" dirty="0" smtClean="0">
              <a:effectLst/>
            </a:endParaRPr>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5</a:t>
            </a:fld>
            <a:endParaRPr lang="en-US" altLang="en-US" sz="1300" smtClean="0"/>
          </a:p>
        </p:txBody>
      </p:sp>
    </p:spTree>
    <p:extLst>
      <p:ext uri="{BB962C8B-B14F-4D97-AF65-F5344CB8AC3E}">
        <p14:creationId xmlns:p14="http://schemas.microsoft.com/office/powerpoint/2010/main" val="1071180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u="none" dirty="0" smtClean="0"/>
              <a:t>Flooding</a:t>
            </a:r>
            <a:r>
              <a:rPr lang="en-GB" b="1" i="0" u="none" baseline="0" dirty="0" smtClean="0"/>
              <a:t> in Staines, UK, in February 2014</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i="0" u="sng" baseline="0" dirty="0" smtClean="0"/>
          </a:p>
          <a:p>
            <a:r>
              <a:rPr lang="en-GB" b="1" i="0" u="none" dirty="0" smtClean="0"/>
              <a:t>How has flooding affected these</a:t>
            </a:r>
            <a:r>
              <a:rPr lang="en-GB" b="1" i="0" u="none" baseline="0" dirty="0" smtClean="0"/>
              <a:t> people?</a:t>
            </a:r>
          </a:p>
          <a:p>
            <a:pPr marL="171450" indent="-171450">
              <a:buFont typeface="Arial" panose="020B0604020202020204" pitchFamily="34" charset="0"/>
              <a:buChar char="•"/>
            </a:pPr>
            <a:r>
              <a:rPr lang="en-GB" b="0" i="0" u="none" baseline="0" dirty="0" smtClean="0"/>
              <a:t>Their house and garden have been damaged by the flood.</a:t>
            </a:r>
          </a:p>
          <a:p>
            <a:pPr marL="171450" indent="-171450">
              <a:buFont typeface="Arial" panose="020B0604020202020204" pitchFamily="34" charset="0"/>
              <a:buChar char="•"/>
            </a:pPr>
            <a:r>
              <a:rPr lang="en-GB" b="0" i="0" u="none" baseline="0" dirty="0" smtClean="0"/>
              <a:t>They may have been evacuated from their home as it is not safe to live in. This will have affected their daily lives. The child may not have been able to go to school or see her friends.</a:t>
            </a:r>
          </a:p>
          <a:p>
            <a:pPr marL="171450" indent="-171450">
              <a:buFont typeface="Arial" panose="020B0604020202020204" pitchFamily="34" charset="0"/>
              <a:buChar char="•"/>
            </a:pPr>
            <a:endParaRPr lang="en-GB" b="0" i="0" u="none" baseline="0" dirty="0" smtClean="0"/>
          </a:p>
          <a:p>
            <a:pPr marL="0" indent="0">
              <a:buFont typeface="Arial" panose="020B0604020202020204" pitchFamily="34" charset="0"/>
              <a:buNone/>
            </a:pPr>
            <a:r>
              <a:rPr lang="en-GB" b="1" i="0" u="none" baseline="0" dirty="0" smtClean="0"/>
              <a:t>How has the family in this photo made sure that flood water will not get into their house?</a:t>
            </a:r>
          </a:p>
          <a:p>
            <a:pPr marL="171450" indent="-171450">
              <a:buFont typeface="Arial" panose="020B0604020202020204" pitchFamily="34" charset="0"/>
              <a:buChar char="•"/>
            </a:pPr>
            <a:r>
              <a:rPr lang="en-GB" b="0" i="0" u="none" dirty="0" smtClean="0"/>
              <a:t>They have placed sandbags at the door.</a:t>
            </a:r>
            <a:r>
              <a:rPr lang="en-GB" b="0" i="0" u="none" baseline="0" dirty="0" smtClean="0"/>
              <a:t> These form a barrier that keeps water out of the house.</a:t>
            </a:r>
            <a:endParaRPr lang="en-GB" b="0" i="0" u="none" dirty="0" smtClean="0"/>
          </a:p>
          <a:p>
            <a:pPr marL="0" indent="0">
              <a:buFont typeface="Arial" panose="020B0604020202020204" pitchFamily="34" charset="0"/>
              <a:buNone/>
            </a:pPr>
            <a:endParaRPr lang="en-GB" sz="1200" dirty="0" smtClean="0"/>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6</a:t>
            </a:fld>
            <a:endParaRPr lang="en-US" altLang="en-US" sz="1300" smtClean="0"/>
          </a:p>
        </p:txBody>
      </p:sp>
    </p:spTree>
    <p:extLst>
      <p:ext uri="{BB962C8B-B14F-4D97-AF65-F5344CB8AC3E}">
        <p14:creationId xmlns:p14="http://schemas.microsoft.com/office/powerpoint/2010/main" val="3469343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762000" rtl="0" eaLnBrk="1" fontAlgn="auto" latinLnBrk="0" hangingPunct="1">
              <a:lnSpc>
                <a:spcPct val="100000"/>
              </a:lnSpc>
              <a:spcBef>
                <a:spcPts val="0"/>
              </a:spcBef>
              <a:spcAft>
                <a:spcPts val="0"/>
              </a:spcAft>
              <a:buClrTx/>
              <a:buSzTx/>
              <a:buFontTx/>
              <a:buNone/>
              <a:tabLst/>
              <a:defRPr/>
            </a:pPr>
            <a:r>
              <a:rPr lang="en-GB" b="1" i="0" u="none" dirty="0" smtClean="0"/>
              <a:t>Flooding</a:t>
            </a:r>
            <a:r>
              <a:rPr lang="en-GB" b="1" i="0" u="none" baseline="0" dirty="0" smtClean="0"/>
              <a:t> in Walton-on-Thames, UK, in February 2014</a:t>
            </a:r>
          </a:p>
          <a:p>
            <a:pPr defTabSz="762000"/>
            <a:endParaRPr lang="en-GB" sz="1200" dirty="0" smtClean="0">
              <a:solidFill>
                <a:schemeClr val="bg1"/>
              </a:solidFill>
            </a:endParaRPr>
          </a:p>
          <a:p>
            <a:pPr defTabSz="762000"/>
            <a:r>
              <a:rPr lang="en-GB" sz="1200" i="0" dirty="0" smtClean="0">
                <a:solidFill>
                  <a:schemeClr val="bg1"/>
                </a:solidFill>
              </a:rPr>
              <a:t>A Fire and Rescue crew helps evacuate residents from flood-affected homes adjacent to the River Thames in Walton-on-Thames on 10 February 2014. </a:t>
            </a:r>
          </a:p>
          <a:p>
            <a:pPr defTabSz="762000"/>
            <a:endParaRPr lang="en-GB" sz="1200" dirty="0" smtClean="0"/>
          </a:p>
          <a:p>
            <a:r>
              <a:rPr lang="en-GB" b="1" dirty="0" smtClean="0"/>
              <a:t>Why is it too</a:t>
            </a:r>
            <a:r>
              <a:rPr lang="en-GB" b="1" baseline="0" dirty="0" smtClean="0"/>
              <a:t> dangerous to walk in the flood water if you are not wearing the appropriate clothing?</a:t>
            </a:r>
          </a:p>
          <a:p>
            <a:pPr marL="171450" indent="-171450">
              <a:buFont typeface="Arial" panose="020B0604020202020204" pitchFamily="34" charset="0"/>
              <a:buChar char="•"/>
            </a:pPr>
            <a:r>
              <a:rPr lang="en-GB" b="0" baseline="0" dirty="0" smtClean="0"/>
              <a:t>The water may be polluted or may have sharp objects that you cannot see which could harm you.</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Even with the appropriate clothing, six inches of </a:t>
            </a:r>
            <a:r>
              <a:rPr lang="en-GB" b="0" baseline="0" smtClean="0"/>
              <a:t>moving flood water </a:t>
            </a:r>
            <a:r>
              <a:rPr lang="en-GB" b="0" baseline="0" dirty="0" smtClean="0"/>
              <a:t>can knock someone off their feet.</a:t>
            </a:r>
          </a:p>
          <a:p>
            <a:pPr marL="0" indent="0">
              <a:buFont typeface="Arial" panose="020B0604020202020204" pitchFamily="34" charset="0"/>
              <a:buNone/>
            </a:pPr>
            <a:endParaRPr lang="en-GB" b="0" dirty="0"/>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7</a:t>
            </a:fld>
            <a:endParaRPr lang="en-US" altLang="en-US" sz="1300" smtClean="0"/>
          </a:p>
        </p:txBody>
      </p:sp>
    </p:spTree>
    <p:extLst>
      <p:ext uri="{BB962C8B-B14F-4D97-AF65-F5344CB8AC3E}">
        <p14:creationId xmlns:p14="http://schemas.microsoft.com/office/powerpoint/2010/main" val="3166362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i="0" u="none" dirty="0" smtClean="0"/>
              <a:t>Flooding</a:t>
            </a:r>
            <a:r>
              <a:rPr lang="en-GB" b="1" i="0" u="none" baseline="0" dirty="0" smtClean="0"/>
              <a:t> in </a:t>
            </a:r>
            <a:r>
              <a:rPr lang="en-GB" b="1" i="0" u="none" baseline="0" dirty="0" err="1" smtClean="0"/>
              <a:t>Muchelney</a:t>
            </a:r>
            <a:r>
              <a:rPr lang="en-GB" b="1" i="0" u="none" baseline="0" dirty="0" smtClean="0"/>
              <a:t> in Somerset, UK, in 2014</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i="0" dirty="0" smtClean="0">
                <a:effectLst/>
              </a:rPr>
              <a:t>When flooding happens, the British Red Cross</a:t>
            </a:r>
            <a:r>
              <a:rPr lang="en-GB" i="0" baseline="0" dirty="0" smtClean="0">
                <a:effectLst/>
              </a:rPr>
              <a:t> Emergency Response team is ready to help people who have been affected. This photo shows m</a:t>
            </a:r>
            <a:r>
              <a:rPr lang="en-GB" i="0" dirty="0" smtClean="0">
                <a:effectLst/>
              </a:rPr>
              <a:t>embers of the Red Cross Emergency Response team providing assistance</a:t>
            </a:r>
            <a:r>
              <a:rPr lang="en-GB" i="0" baseline="0" dirty="0" smtClean="0">
                <a:effectLst/>
              </a:rPr>
              <a:t> to the people living in the </a:t>
            </a:r>
            <a:r>
              <a:rPr lang="en-GB" i="0" dirty="0" smtClean="0">
                <a:effectLst/>
              </a:rPr>
              <a:t>Somerset village of </a:t>
            </a:r>
            <a:r>
              <a:rPr lang="en-GB" i="0" dirty="0" err="1" smtClean="0">
                <a:effectLst/>
              </a:rPr>
              <a:t>Muchelney</a:t>
            </a:r>
            <a:r>
              <a:rPr lang="en-GB" i="0" dirty="0" smtClean="0">
                <a:effectLst/>
              </a:rPr>
              <a:t>.</a:t>
            </a:r>
            <a:r>
              <a:rPr lang="en-GB" i="0" baseline="0" dirty="0" smtClean="0">
                <a:effectLst/>
              </a:rPr>
              <a:t> Although the village was not all flooded, it had been completely cut off as all the roads leading to it were flooded for about a week at the time this photo was taken</a:t>
            </a:r>
            <a:r>
              <a:rPr lang="en-GB" i="0" dirty="0" smtClean="0">
                <a:effectLst/>
              </a:rPr>
              <a:t>.</a:t>
            </a:r>
            <a:r>
              <a:rPr lang="en-GB" i="1" dirty="0" smtClean="0">
                <a:effectLst/>
              </a:rPr>
              <a:t/>
            </a:r>
            <a:br>
              <a:rPr lang="en-GB" i="1" dirty="0" smtClean="0">
                <a:effectLst/>
              </a:rPr>
            </a:br>
            <a:endParaRPr lang="en-GB" i="1"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1" i="0" dirty="0" smtClean="0">
                <a:effectLst/>
              </a:rPr>
              <a:t>What kind of assistance might people</a:t>
            </a:r>
            <a:r>
              <a:rPr lang="en-GB" b="1" i="0" baseline="0" dirty="0" smtClean="0">
                <a:effectLst/>
              </a:rPr>
              <a:t> living in </a:t>
            </a:r>
            <a:r>
              <a:rPr lang="en-GB" b="1" i="0" baseline="0" dirty="0" err="1" smtClean="0">
                <a:effectLst/>
              </a:rPr>
              <a:t>Muchelney</a:t>
            </a:r>
            <a:r>
              <a:rPr lang="en-GB" b="1" i="0" baseline="0" dirty="0" smtClean="0">
                <a:effectLst/>
              </a:rPr>
              <a:t> village have needed after being cut off by flooding?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baseline="0" dirty="0" smtClean="0">
                <a:effectLst/>
              </a:rPr>
              <a:t>Food and water: their power and water supply may have been damaged so food in fridges would have gone bad and there would have been no tap water.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baseline="0" dirty="0" smtClean="0">
                <a:effectLst/>
              </a:rPr>
              <a:t>Help with transporting people to and from the village and delivering fuel to the village.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baseline="0" dirty="0" smtClean="0">
                <a:effectLst/>
              </a:rPr>
              <a:t>Rubbish collection.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baseline="0" dirty="0" smtClean="0">
                <a:effectLst/>
              </a:rPr>
              <a:t>Help to evacuate people if needed.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baseline="0" dirty="0" smtClean="0">
              <a:effectLst/>
            </a:endParaRPr>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8</a:t>
            </a:fld>
            <a:endParaRPr lang="en-US" altLang="en-US" sz="1300" smtClean="0"/>
          </a:p>
        </p:txBody>
      </p:sp>
    </p:spTree>
    <p:extLst>
      <p:ext uri="{BB962C8B-B14F-4D97-AF65-F5344CB8AC3E}">
        <p14:creationId xmlns:p14="http://schemas.microsoft.com/office/powerpoint/2010/main" val="1563294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smtClean="0"/>
              <a:t>Map showing the average annual rainfall in the UK between 1981 and 2010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Explain that this map shows the places where it has rained the most over about 30 years.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Explain the blue areas are where it has rained most and the brown areas are where it has rained least.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baseline="0" dirty="0" smtClean="0"/>
              <a:t>Questions to ask the children: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Where does it rain most?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In Scotland, especially in the west. It also rains a lot in Wales, in the north-west of England, in Cornwall, and in Northern Ireland.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Where does it rain least?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In England, especially in the east and in the south central regions. It also has rained least in the east of Scotland and in the east of Northern Ireland.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Is there a pattern?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It rains most in the west of the UK and it rains least in the east.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Does it rain a lot in our town/local area?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If the area is blue on the map, then yes.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Why is looking at rainfall patterns important?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baseline="0" dirty="0" smtClean="0"/>
              <a:t>Lots of rain can cause flooding, both if lots of rain falls suddenly in a short space of time, or if it rains persistently over several days.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smtClean="0"/>
              <a:t>This slide contains public sector information licensed under the Open Government Licence v1.0: </a:t>
            </a:r>
            <a:r>
              <a:rPr lang="en-GB" sz="1200" u="sng" kern="1200" dirty="0" smtClean="0">
                <a:solidFill>
                  <a:schemeClr val="tx1"/>
                </a:solidFill>
                <a:effectLst/>
                <a:latin typeface="+mn-lt"/>
                <a:ea typeface="+mn-ea"/>
                <a:cs typeface="+mn-cs"/>
                <a:hlinkClick r:id="rId3"/>
              </a:rPr>
              <a:t>nationalarchives.gov.uk/doc/open-government-licence/version/3/</a:t>
            </a:r>
            <a:r>
              <a:rPr lang="en-GB" b="0" baseline="0" dirty="0" smtClean="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smtClean="0"/>
          </a:p>
        </p:txBody>
      </p:sp>
      <p:sp>
        <p:nvSpPr>
          <p:cNvPr id="204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defRPr sz="1200">
                <a:solidFill>
                  <a:schemeClr val="tx1"/>
                </a:solidFill>
                <a:latin typeface="Arial" pitchFamily="34" charset="0"/>
                <a:ea typeface="ＭＳ Ｐゴシック" pitchFamily="34" charset="-128"/>
              </a:defRPr>
            </a:lvl1pPr>
            <a:lvl2pPr marL="742950" indent="-285750" defTabSz="955675" eaLnBrk="0" hangingPunct="0">
              <a:defRPr sz="1200">
                <a:solidFill>
                  <a:schemeClr val="tx1"/>
                </a:solidFill>
                <a:latin typeface="Arial" pitchFamily="34" charset="0"/>
                <a:ea typeface="ＭＳ Ｐゴシック" pitchFamily="34" charset="-128"/>
              </a:defRPr>
            </a:lvl2pPr>
            <a:lvl3pPr marL="1143000" indent="-228600" defTabSz="955675" eaLnBrk="0" hangingPunct="0">
              <a:defRPr sz="1200">
                <a:solidFill>
                  <a:schemeClr val="tx1"/>
                </a:solidFill>
                <a:latin typeface="Arial" pitchFamily="34" charset="0"/>
                <a:ea typeface="ＭＳ Ｐゴシック" pitchFamily="34" charset="-128"/>
              </a:defRPr>
            </a:lvl3pPr>
            <a:lvl4pPr marL="1600200" indent="-228600" defTabSz="955675" eaLnBrk="0" hangingPunct="0">
              <a:defRPr sz="1200">
                <a:solidFill>
                  <a:schemeClr val="tx1"/>
                </a:solidFill>
                <a:latin typeface="Arial" pitchFamily="34" charset="0"/>
                <a:ea typeface="ＭＳ Ｐゴシック" pitchFamily="34" charset="-128"/>
              </a:defRPr>
            </a:lvl4pPr>
            <a:lvl5pPr marL="2057400" indent="-228600" defTabSz="955675" eaLnBrk="0" hangingPunct="0">
              <a:defRPr sz="1200">
                <a:solidFill>
                  <a:schemeClr val="tx1"/>
                </a:solidFill>
                <a:latin typeface="Arial" pitchFamily="34" charset="0"/>
                <a:ea typeface="ＭＳ Ｐゴシック" pitchFamily="34" charset="-128"/>
              </a:defRPr>
            </a:lvl5pPr>
            <a:lvl6pPr marL="25146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defTabSz="955675"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fld id="{77A59220-6DBD-41A0-B306-F1E3000E54FA}" type="slidenum">
              <a:rPr lang="en-US" altLang="en-US" sz="1300" smtClean="0"/>
              <a:pPr/>
              <a:t>9</a:t>
            </a:fld>
            <a:endParaRPr lang="en-US" altLang="en-US" sz="1300" smtClean="0"/>
          </a:p>
        </p:txBody>
      </p:sp>
    </p:spTree>
    <p:extLst>
      <p:ext uri="{BB962C8B-B14F-4D97-AF65-F5344CB8AC3E}">
        <p14:creationId xmlns:p14="http://schemas.microsoft.com/office/powerpoint/2010/main" val="2110258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CC334F1-2E35-4EFF-805A-EA3C9DFC686E}" type="datetimeFigureOut">
              <a:rPr lang="en-GB" smtClean="0"/>
              <a:t>21/06/2017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553555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CC334F1-2E35-4EFF-805A-EA3C9DFC686E}" type="datetimeFigureOut">
              <a:rPr lang="en-GB" smtClean="0"/>
              <a:t>21/06/2017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229021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CC334F1-2E35-4EFF-805A-EA3C9DFC686E}" type="datetimeFigureOut">
              <a:rPr lang="en-GB" smtClean="0"/>
              <a:t>21/06/2017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1286110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CC334F1-2E35-4EFF-805A-EA3C9DFC686E}" type="datetimeFigureOut">
              <a:rPr lang="en-GB" smtClean="0"/>
              <a:t>21/06/2017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353835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C334F1-2E35-4EFF-805A-EA3C9DFC686E}" type="datetimeFigureOut">
              <a:rPr lang="en-GB" smtClean="0"/>
              <a:t>21/06/2017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2369062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CC334F1-2E35-4EFF-805A-EA3C9DFC686E}" type="datetimeFigureOut">
              <a:rPr lang="en-GB" smtClean="0"/>
              <a:t>21/06/2017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4272833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CC334F1-2E35-4EFF-805A-EA3C9DFC686E}" type="datetimeFigureOut">
              <a:rPr lang="en-GB" smtClean="0"/>
              <a:t>21/06/2017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4000168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CC334F1-2E35-4EFF-805A-EA3C9DFC686E}" type="datetimeFigureOut">
              <a:rPr lang="en-GB" smtClean="0"/>
              <a:t>21/06/2017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726646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334F1-2E35-4EFF-805A-EA3C9DFC686E}" type="datetimeFigureOut">
              <a:rPr lang="en-GB" smtClean="0"/>
              <a:t>21/06/2017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4034862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C334F1-2E35-4EFF-805A-EA3C9DFC686E}" type="datetimeFigureOut">
              <a:rPr lang="en-GB" smtClean="0"/>
              <a:t>21/06/2017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12934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C334F1-2E35-4EFF-805A-EA3C9DFC686E}" type="datetimeFigureOut">
              <a:rPr lang="en-GB" smtClean="0"/>
              <a:t>21/06/2017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D2D3A4E-1FCB-4BC9-9E6A-F4271E937121}" type="slidenum">
              <a:rPr lang="en-GB" smtClean="0"/>
              <a:t>‹#›</a:t>
            </a:fld>
            <a:endParaRPr lang="en-GB"/>
          </a:p>
        </p:txBody>
      </p:sp>
    </p:spTree>
    <p:extLst>
      <p:ext uri="{BB962C8B-B14F-4D97-AF65-F5344CB8AC3E}">
        <p14:creationId xmlns:p14="http://schemas.microsoft.com/office/powerpoint/2010/main" val="806434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C334F1-2E35-4EFF-805A-EA3C9DFC686E}" type="datetimeFigureOut">
              <a:rPr lang="en-GB" smtClean="0"/>
              <a:t>21/06/2017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2D3A4E-1FCB-4BC9-9E6A-F4271E937121}" type="slidenum">
              <a:rPr lang="en-GB" smtClean="0"/>
              <a:t>‹#›</a:t>
            </a:fld>
            <a:endParaRPr lang="en-GB"/>
          </a:p>
        </p:txBody>
      </p:sp>
    </p:spTree>
    <p:extLst>
      <p:ext uri="{BB962C8B-B14F-4D97-AF65-F5344CB8AC3E}">
        <p14:creationId xmlns:p14="http://schemas.microsoft.com/office/powerpoint/2010/main" val="308538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POWERPOINT_MASTER_PLAI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8"/>
          <p:cNvSpPr txBox="1">
            <a:spLocks noChangeArrowheads="1"/>
          </p:cNvSpPr>
          <p:nvPr/>
        </p:nvSpPr>
        <p:spPr bwMode="auto">
          <a:xfrm>
            <a:off x="4648200" y="4191000"/>
            <a:ext cx="4191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chemeClr val="tx1"/>
                </a:solidFill>
                <a:latin typeface="Arial" pitchFamily="34" charset="0"/>
                <a:ea typeface="ＭＳ Ｐゴシック" pitchFamily="34" charset="-128"/>
              </a:defRPr>
            </a:lvl1pPr>
            <a:lvl2pPr marL="742950" indent="-285750" eaLnBrk="0" hangingPunct="0">
              <a:defRPr sz="1200">
                <a:solidFill>
                  <a:schemeClr val="tx1"/>
                </a:solidFill>
                <a:latin typeface="Arial" pitchFamily="34" charset="0"/>
                <a:ea typeface="ＭＳ Ｐゴシック" pitchFamily="34" charset="-128"/>
              </a:defRPr>
            </a:lvl2pPr>
            <a:lvl3pPr marL="1143000" indent="-228600" eaLnBrk="0" hangingPunct="0">
              <a:defRPr sz="1200">
                <a:solidFill>
                  <a:schemeClr val="tx1"/>
                </a:solidFill>
                <a:latin typeface="Arial" pitchFamily="34" charset="0"/>
                <a:ea typeface="ＭＳ Ｐゴシック" pitchFamily="34" charset="-128"/>
              </a:defRPr>
            </a:lvl3pPr>
            <a:lvl4pPr marL="1600200" indent="-228600" eaLnBrk="0" hangingPunct="0">
              <a:defRPr sz="1200">
                <a:solidFill>
                  <a:schemeClr val="tx1"/>
                </a:solidFill>
                <a:latin typeface="Arial" pitchFamily="34" charset="0"/>
                <a:ea typeface="ＭＳ Ｐゴシック" pitchFamily="34" charset="-128"/>
              </a:defRPr>
            </a:lvl4pPr>
            <a:lvl5pPr marL="2057400" indent="-228600" eaLnBrk="0" hangingPunct="0">
              <a:defRPr sz="1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pPr algn="ctr" eaLnBrk="1" hangingPunct="1"/>
            <a:r>
              <a:rPr lang="en-GB" altLang="en-US" sz="2800">
                <a:solidFill>
                  <a:schemeClr val="bg1"/>
                </a:solidFill>
                <a:ea typeface="Geneva"/>
                <a:cs typeface="Geneva"/>
              </a:rPr>
              <a:t> </a:t>
            </a:r>
          </a:p>
        </p:txBody>
      </p:sp>
      <p:sp>
        <p:nvSpPr>
          <p:cNvPr id="2052" name="Rectangle 9"/>
          <p:cNvSpPr txBox="1">
            <a:spLocks noChangeArrowheads="1"/>
          </p:cNvSpPr>
          <p:nvPr/>
        </p:nvSpPr>
        <p:spPr bwMode="auto">
          <a:xfrm>
            <a:off x="431800" y="2438400"/>
            <a:ext cx="8280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pitchFamily="34" charset="0"/>
                <a:ea typeface="ＭＳ Ｐゴシック" pitchFamily="34" charset="-128"/>
              </a:defRPr>
            </a:lvl1pPr>
            <a:lvl2pPr marL="742950" indent="-285750" eaLnBrk="0" hangingPunct="0">
              <a:defRPr sz="1200">
                <a:solidFill>
                  <a:schemeClr val="tx1"/>
                </a:solidFill>
                <a:latin typeface="Arial" pitchFamily="34" charset="0"/>
                <a:ea typeface="ＭＳ Ｐゴシック" pitchFamily="34" charset="-128"/>
              </a:defRPr>
            </a:lvl2pPr>
            <a:lvl3pPr marL="1143000" indent="-228600" eaLnBrk="0" hangingPunct="0">
              <a:defRPr sz="1200">
                <a:solidFill>
                  <a:schemeClr val="tx1"/>
                </a:solidFill>
                <a:latin typeface="Arial" pitchFamily="34" charset="0"/>
                <a:ea typeface="ＭＳ Ｐゴシック" pitchFamily="34" charset="-128"/>
              </a:defRPr>
            </a:lvl3pPr>
            <a:lvl4pPr marL="1600200" indent="-228600" eaLnBrk="0" hangingPunct="0">
              <a:defRPr sz="1200">
                <a:solidFill>
                  <a:schemeClr val="tx1"/>
                </a:solidFill>
                <a:latin typeface="Arial" pitchFamily="34" charset="0"/>
                <a:ea typeface="ＭＳ Ｐゴシック" pitchFamily="34" charset="-128"/>
              </a:defRPr>
            </a:lvl4pPr>
            <a:lvl5pPr marL="2057400" indent="-228600" eaLnBrk="0" hangingPunct="0">
              <a:defRPr sz="1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pPr algn="ctr" eaLnBrk="1" hangingPunct="1">
              <a:lnSpc>
                <a:spcPts val="7000"/>
              </a:lnSpc>
              <a:spcBef>
                <a:spcPct val="20000"/>
              </a:spcBef>
              <a:buClr>
                <a:srgbClr val="C00000"/>
              </a:buClr>
            </a:pPr>
            <a:r>
              <a:rPr lang="en-GB" altLang="en-US" sz="4400" dirty="0" smtClean="0">
                <a:solidFill>
                  <a:schemeClr val="bg1"/>
                </a:solidFill>
              </a:rPr>
              <a:t>What does flooding look like?</a:t>
            </a:r>
            <a:endParaRPr lang="en-GB" altLang="en-US" sz="4400" dirty="0">
              <a:solidFill>
                <a:schemeClr val="bg1"/>
              </a:solidFill>
            </a:endParaRPr>
          </a:p>
        </p:txBody>
      </p:sp>
    </p:spTree>
    <p:extLst>
      <p:ext uri="{BB962C8B-B14F-4D97-AF65-F5344CB8AC3E}">
        <p14:creationId xmlns:p14="http://schemas.microsoft.com/office/powerpoint/2010/main" val="14371437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p:cNvSpPr txBox="1">
            <a:spLocks noChangeArrowheads="1"/>
          </p:cNvSpPr>
          <p:nvPr/>
        </p:nvSpPr>
        <p:spPr bwMode="auto">
          <a:xfrm>
            <a:off x="431800" y="2438400"/>
            <a:ext cx="8280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pitchFamily="34" charset="0"/>
                <a:ea typeface="ＭＳ Ｐゴシック" pitchFamily="34" charset="-128"/>
              </a:defRPr>
            </a:lvl1pPr>
            <a:lvl2pPr marL="742950" indent="-285750" eaLnBrk="0" hangingPunct="0">
              <a:defRPr sz="1200">
                <a:solidFill>
                  <a:schemeClr val="tx1"/>
                </a:solidFill>
                <a:latin typeface="Arial" pitchFamily="34" charset="0"/>
                <a:ea typeface="ＭＳ Ｐゴシック" pitchFamily="34" charset="-128"/>
              </a:defRPr>
            </a:lvl2pPr>
            <a:lvl3pPr marL="1143000" indent="-228600" eaLnBrk="0" hangingPunct="0">
              <a:defRPr sz="1200">
                <a:solidFill>
                  <a:schemeClr val="tx1"/>
                </a:solidFill>
                <a:latin typeface="Arial" pitchFamily="34" charset="0"/>
                <a:ea typeface="ＭＳ Ｐゴシック" pitchFamily="34" charset="-128"/>
              </a:defRPr>
            </a:lvl3pPr>
            <a:lvl4pPr marL="1600200" indent="-228600" eaLnBrk="0" hangingPunct="0">
              <a:defRPr sz="1200">
                <a:solidFill>
                  <a:schemeClr val="tx1"/>
                </a:solidFill>
                <a:latin typeface="Arial" pitchFamily="34" charset="0"/>
                <a:ea typeface="ＭＳ Ｐゴシック" pitchFamily="34" charset="-128"/>
              </a:defRPr>
            </a:lvl4pPr>
            <a:lvl5pPr marL="2057400" indent="-228600" eaLnBrk="0" hangingPunct="0">
              <a:defRPr sz="1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200">
                <a:solidFill>
                  <a:schemeClr val="tx1"/>
                </a:solidFill>
                <a:latin typeface="Arial" pitchFamily="34" charset="0"/>
                <a:ea typeface="ＭＳ Ｐゴシック" pitchFamily="34" charset="-128"/>
              </a:defRPr>
            </a:lvl9pPr>
          </a:lstStyle>
          <a:p>
            <a:pPr algn="ctr" eaLnBrk="1" hangingPunct="1">
              <a:lnSpc>
                <a:spcPts val="7000"/>
              </a:lnSpc>
              <a:spcBef>
                <a:spcPct val="20000"/>
              </a:spcBef>
              <a:buClr>
                <a:srgbClr val="C00000"/>
              </a:buClr>
            </a:pPr>
            <a:r>
              <a:rPr lang="en-GB" altLang="en-US" sz="4400" dirty="0" smtClean="0"/>
              <a:t>Could flooding happen here?</a:t>
            </a:r>
            <a:endParaRPr lang="en-GB" altLang="en-US" sz="4400" dirty="0"/>
          </a:p>
        </p:txBody>
      </p:sp>
    </p:spTree>
    <p:extLst>
      <p:ext uri="{BB962C8B-B14F-4D97-AF65-F5344CB8AC3E}">
        <p14:creationId xmlns:p14="http://schemas.microsoft.com/office/powerpoint/2010/main" val="19999156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508104" y="5373216"/>
            <a:ext cx="2664296" cy="276999"/>
          </a:xfrm>
          <a:prstGeom prst="rect">
            <a:avLst/>
          </a:prstGeom>
          <a:noFill/>
        </p:spPr>
        <p:txBody>
          <a:bodyPr wrap="square" rtlCol="0">
            <a:spAutoFit/>
          </a:bodyPr>
          <a:lstStyle/>
          <a:p>
            <a:r>
              <a:rPr lang="en-GB" sz="1200" dirty="0" smtClean="0"/>
              <a:t>Source: </a:t>
            </a:r>
            <a:r>
              <a:rPr lang="en-GB" sz="1200" dirty="0"/>
              <a:t>© </a:t>
            </a:r>
            <a:r>
              <a:rPr lang="en-GB" sz="1200" dirty="0" smtClean="0"/>
              <a:t>Photo by James </a:t>
            </a:r>
            <a:r>
              <a:rPr lang="en-GB" sz="1200" dirty="0"/>
              <a:t>T M </a:t>
            </a:r>
            <a:r>
              <a:rPr lang="en-GB" sz="1200" dirty="0" err="1"/>
              <a:t>Towill</a:t>
            </a:r>
            <a:r>
              <a:rPr lang="en-GB" sz="1200" dirty="0"/>
              <a:t> </a:t>
            </a:r>
          </a:p>
        </p:txBody>
      </p:sp>
      <p:pic>
        <p:nvPicPr>
          <p:cNvPr id="5" name="Picture 2" descr="Floods Near Weetwood Bridge"/>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204256" y="370125"/>
            <a:ext cx="6735488" cy="5062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881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345219" y="5312241"/>
            <a:ext cx="1728192" cy="276999"/>
          </a:xfrm>
          <a:prstGeom prst="rect">
            <a:avLst/>
          </a:prstGeom>
          <a:noFill/>
        </p:spPr>
        <p:txBody>
          <a:bodyPr wrap="square" rtlCol="0">
            <a:spAutoFit/>
          </a:bodyPr>
          <a:lstStyle/>
          <a:p>
            <a:r>
              <a:rPr lang="en-GB" sz="1200" dirty="0" smtClean="0"/>
              <a:t>Source: British Red Cross</a:t>
            </a:r>
            <a:endParaRPr lang="en-GB"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8780" y="166219"/>
            <a:ext cx="3546439" cy="5351013"/>
          </a:xfrm>
          <a:prstGeom prst="rect">
            <a:avLst/>
          </a:prstGeom>
        </p:spPr>
      </p:pic>
    </p:spTree>
    <p:extLst>
      <p:ext uri="{BB962C8B-B14F-4D97-AF65-F5344CB8AC3E}">
        <p14:creationId xmlns:p14="http://schemas.microsoft.com/office/powerpoint/2010/main" val="38415403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372200" y="5306491"/>
            <a:ext cx="1944216" cy="276999"/>
          </a:xfrm>
          <a:prstGeom prst="rect">
            <a:avLst/>
          </a:prstGeom>
          <a:noFill/>
        </p:spPr>
        <p:txBody>
          <a:bodyPr wrap="square" rtlCol="0">
            <a:spAutoFit/>
          </a:bodyPr>
          <a:lstStyle/>
          <a:p>
            <a:r>
              <a:rPr lang="en-GB" sz="1200" dirty="0" smtClean="0"/>
              <a:t>Source: British Red Cross</a:t>
            </a:r>
            <a:endParaRPr lang="en-GB" sz="1200" dirty="0"/>
          </a:p>
        </p:txBody>
      </p:sp>
      <p:pic>
        <p:nvPicPr>
          <p:cNvPr id="6" name="Picture 2" descr=" asset for id uk-816-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881" y="620688"/>
            <a:ext cx="6988238" cy="4658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659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54729" y="5262037"/>
            <a:ext cx="1789679" cy="276999"/>
          </a:xfrm>
          <a:prstGeom prst="rect">
            <a:avLst/>
          </a:prstGeom>
          <a:noFill/>
        </p:spPr>
        <p:txBody>
          <a:bodyPr wrap="square" rtlCol="0">
            <a:spAutoFit/>
          </a:bodyPr>
          <a:lstStyle/>
          <a:p>
            <a:r>
              <a:rPr lang="en-GB" sz="1200" dirty="0" smtClean="0"/>
              <a:t>Source: British Red Cross</a:t>
            </a:r>
            <a:endParaRPr lang="en-GB" sz="1200" dirty="0"/>
          </a:p>
        </p:txBody>
      </p:sp>
      <p:pic>
        <p:nvPicPr>
          <p:cNvPr id="4" name="Picture 2" descr=" asset for id uk-299-6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113" y="516699"/>
            <a:ext cx="7111773" cy="4731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233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716016" y="5373216"/>
            <a:ext cx="3672408" cy="461665"/>
          </a:xfrm>
          <a:prstGeom prst="rect">
            <a:avLst/>
          </a:prstGeom>
          <a:noFill/>
        </p:spPr>
        <p:txBody>
          <a:bodyPr wrap="square" rtlCol="0">
            <a:spAutoFit/>
          </a:bodyPr>
          <a:lstStyle/>
          <a:p>
            <a:r>
              <a:rPr lang="en-GB" sz="1200" dirty="0" smtClean="0"/>
              <a:t>Source: </a:t>
            </a:r>
            <a:r>
              <a:rPr lang="en-GB" sz="1200" dirty="0"/>
              <a:t>© </a:t>
            </a:r>
            <a:r>
              <a:rPr lang="en-GB" sz="1200" dirty="0" smtClean="0"/>
              <a:t>Photo by Christopher Furlong, Getty </a:t>
            </a:r>
            <a:r>
              <a:rPr lang="en-GB" sz="1200" dirty="0"/>
              <a:t>Image</a:t>
            </a:r>
          </a:p>
          <a:p>
            <a:endParaRPr lang="en-GB" sz="1200" dirty="0"/>
          </a:p>
        </p:txBody>
      </p:sp>
      <p:pic>
        <p:nvPicPr>
          <p:cNvPr id="4" name="Picture 2" descr="M:\Crisis Education\Education for young people\Helen D's files\Newsthink\v.9 March 5th\Images\Main\GettyImages_4689157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707" y="598159"/>
            <a:ext cx="7162585" cy="4775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2953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64088" y="5384249"/>
            <a:ext cx="2880320" cy="276999"/>
          </a:xfrm>
          <a:prstGeom prst="rect">
            <a:avLst/>
          </a:prstGeom>
          <a:noFill/>
        </p:spPr>
        <p:txBody>
          <a:bodyPr wrap="square" rtlCol="0">
            <a:spAutoFit/>
          </a:bodyPr>
          <a:lstStyle/>
          <a:p>
            <a:r>
              <a:rPr lang="en-GB" sz="1200" dirty="0" smtClean="0"/>
              <a:t>Source: </a:t>
            </a:r>
            <a:r>
              <a:rPr lang="en-GB" sz="1200" dirty="0"/>
              <a:t>© </a:t>
            </a:r>
            <a:r>
              <a:rPr lang="en-GB" sz="1200" dirty="0" smtClean="0"/>
              <a:t>Photo by Oli </a:t>
            </a:r>
            <a:r>
              <a:rPr lang="en-GB" sz="1200" dirty="0" err="1" smtClean="0"/>
              <a:t>Scarff</a:t>
            </a:r>
            <a:r>
              <a:rPr lang="en-GB" sz="1200" dirty="0" smtClean="0"/>
              <a:t>, Getty Images </a:t>
            </a:r>
            <a:endParaRPr lang="en-GB" sz="1200" dirty="0"/>
          </a:p>
        </p:txBody>
      </p:sp>
      <p:pic>
        <p:nvPicPr>
          <p:cNvPr id="4" name="Picture 2" descr="M:\Crisis Education\Education for young people\Helen D's files\Newsthink\v.9 March 5th\Images\Main\GettyImages_4683178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1802" y="506982"/>
            <a:ext cx="7300395" cy="4866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7547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228184" y="5456257"/>
            <a:ext cx="2160240" cy="276999"/>
          </a:xfrm>
          <a:prstGeom prst="rect">
            <a:avLst/>
          </a:prstGeom>
          <a:noFill/>
        </p:spPr>
        <p:txBody>
          <a:bodyPr wrap="square" rtlCol="0">
            <a:spAutoFit/>
          </a:bodyPr>
          <a:lstStyle/>
          <a:p>
            <a:r>
              <a:rPr lang="en-GB" sz="1200" dirty="0" smtClean="0"/>
              <a:t>Source: British Red Cross</a:t>
            </a:r>
            <a:endParaRPr lang="en-GB" sz="12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9394" y="441672"/>
            <a:ext cx="6665211" cy="4998908"/>
          </a:xfrm>
          <a:prstGeom prst="rect">
            <a:avLst/>
          </a:prstGeom>
        </p:spPr>
      </p:pic>
    </p:spTree>
    <p:extLst>
      <p:ext uri="{BB962C8B-B14F-4D97-AF65-F5344CB8AC3E}">
        <p14:creationId xmlns:p14="http://schemas.microsoft.com/office/powerpoint/2010/main" val="36759080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POWERPOINT_EMPTY_SLIDEMAS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164288" y="5304337"/>
            <a:ext cx="2664296" cy="276999"/>
          </a:xfrm>
          <a:prstGeom prst="rect">
            <a:avLst/>
          </a:prstGeom>
          <a:noFill/>
        </p:spPr>
        <p:txBody>
          <a:bodyPr wrap="square" rtlCol="0">
            <a:spAutoFit/>
          </a:bodyPr>
          <a:lstStyle/>
          <a:p>
            <a:r>
              <a:rPr lang="en-GB" sz="1200" dirty="0" smtClean="0"/>
              <a:t>Source: Met Office</a:t>
            </a:r>
            <a:endParaRPr lang="en-GB" sz="12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1259" y="44624"/>
            <a:ext cx="4481481" cy="5583723"/>
          </a:xfrm>
          <a:prstGeom prst="rect">
            <a:avLst/>
          </a:prstGeom>
        </p:spPr>
      </p:pic>
    </p:spTree>
    <p:extLst>
      <p:ext uri="{BB962C8B-B14F-4D97-AF65-F5344CB8AC3E}">
        <p14:creationId xmlns:p14="http://schemas.microsoft.com/office/powerpoint/2010/main" val="36439672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70018B266A524D8C6ED64754E3AA0C" ma:contentTypeVersion="33" ma:contentTypeDescription="Create a new document." ma:contentTypeScope="" ma:versionID="4e5f0c975d0f8363c6443360ff6298bb">
  <xsd:schema xmlns:xsd="http://www.w3.org/2001/XMLSchema" xmlns:xs="http://www.w3.org/2001/XMLSchema" xmlns:p="http://schemas.microsoft.com/office/2006/metadata/properties" xmlns:ns1="http://schemas.microsoft.com/sharepoint/v3" xmlns:ns2="097b2218-eb8c-44f0-b50d-d57756f492cd" xmlns:ns3="7aff5d3a-ac69-412e-8e86-2dc83d63a9de" targetNamespace="http://schemas.microsoft.com/office/2006/metadata/properties" ma:root="true" ma:fieldsID="4f0daf566c881742dbf0e3d948952b23" ns1:_="" ns2:_="" ns3:_="">
    <xsd:import namespace="http://schemas.microsoft.com/sharepoint/v3"/>
    <xsd:import namespace="097b2218-eb8c-44f0-b50d-d57756f492cd"/>
    <xsd:import namespace="7aff5d3a-ac69-412e-8e86-2dc83d63a9d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Area"/>
                <xsd:element ref="ns3:HighLevelFolder"/>
                <xsd:element ref="ns3:SubFolder" minOccurs="0"/>
                <xsd:element ref="ns3:Archive" minOccurs="0"/>
                <xsd:element ref="ns3:Subfolder2" minOccurs="0"/>
                <xsd:element ref="ns3:Status" minOccurs="0"/>
                <xsd:element ref="ns1:_dlc_Exempt" minOccurs="0"/>
                <xsd:element ref="ns1:_dlc_ExpireDateSaved" minOccurs="0"/>
                <xsd:element ref="ns1:_dlc_ExpireDate" minOccurs="0"/>
                <xsd:element ref="ns3:GDPRnonCompliancedate" minOccurs="0"/>
                <xsd:element ref="ns3:Misc_x002e_" minOccurs="0"/>
                <xsd:element ref="ns3:MediaServiceLocation" minOccurs="0"/>
                <xsd:element ref="ns3:MediaLengthInSeconds" minOccurs="0"/>
                <xsd:element ref="ns3: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25" nillable="true" ma:displayName="Exempt from Policy" ma:hidden="true" ma:internalName="_dlc_Exempt" ma:readOnly="true">
      <xsd:simpleType>
        <xsd:restriction base="dms:Unknown"/>
      </xsd:simpleType>
    </xsd:element>
    <xsd:element name="_dlc_ExpireDateSaved" ma:index="26" nillable="true" ma:displayName="Original Expiration Date" ma:hidden="true" ma:internalName="_dlc_ExpireDateSaved" ma:readOnly="true">
      <xsd:simpleType>
        <xsd:restriction base="dms:DateTime"/>
      </xsd:simpleType>
    </xsd:element>
    <xsd:element name="_dlc_ExpireDate" ma:index="27" nillable="true" ma:displayName="Expiration Date" ma:description="" ma:hidden="true" ma:indexed="true" ma:internalName="_dlc_ExpireDat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097b2218-eb8c-44f0-b50d-d57756f492c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ff5d3a-ac69-412e-8e86-2dc83d63a9d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Area" ma:index="19" ma:displayName="Area (of responsibility)" ma:description="An area of CE activity with a named manager responsible for it. " ma:format="Dropdown" ma:indexed="true" ma:internalName="Area">
      <xsd:simpleType>
        <xsd:restriction base="dms:Choice">
          <xsd:enumeration value="Adult Portfolio"/>
          <xsd:enumeration value="Learning Design"/>
          <xsd:enumeration value="Direct Delivery"/>
          <xsd:enumeration value="Learning and Development"/>
          <xsd:enumeration value="Marketing"/>
          <xsd:enumeration value="Youth Portfolio"/>
          <xsd:enumeration value="Leadership Team"/>
          <xsd:enumeration value="Funding"/>
        </xsd:restriction>
      </xsd:simpleType>
    </xsd:element>
    <xsd:element name="HighLevelFolder" ma:index="20" ma:displayName="High Level Folder" ma:description="The main types of document CE produce" ma:format="Dropdown" ma:indexed="true" ma:internalName="HighLevelFolder">
      <xsd:simpleType>
        <xsd:restriction base="dms:Choice">
          <xsd:enumeration value="Communication"/>
          <xsd:enumeration value="Learning Design"/>
          <xsd:enumeration value="Products"/>
          <xsd:enumeration value="Procedural Documents"/>
          <xsd:enumeration value="Policy Documents"/>
          <xsd:enumeration value="Portfolio"/>
          <xsd:enumeration value="Content Assets"/>
          <xsd:enumeration value="Strategy"/>
          <xsd:enumeration value="Research and Insight"/>
          <xsd:enumeration value="Products / Resources"/>
        </xsd:restriction>
      </xsd:simpleType>
    </xsd:element>
    <xsd:element name="SubFolder" ma:index="21" nillable="true" ma:displayName="Topic" ma:description="What overall topic does this file belong under? - A tag audit is currently ongoing, currently available tags are not representative of the final selection." ma:format="Dropdown" ma:internalName="SubFolder">
      <xsd:complexType>
        <xsd:complexContent>
          <xsd:extension base="dms:MultiChoice">
            <xsd:sequence>
              <xsd:element name="Value" maxOccurs="unbounded" minOccurs="0" nillable="true">
                <xsd:simpleType>
                  <xsd:restriction base="dms:Choice">
                    <xsd:enumeration value="-Apps"/>
                    <xsd:enumeration value="-Kindness"/>
                    <xsd:enumeration value="-Climate Change"/>
                    <xsd:enumeration value="-Curriculum"/>
                    <xsd:enumeration value="-Loneliness"/>
                    <xsd:enumeration value="-Disasters and Emergencies"/>
                    <xsd:enumeration value="-First Aid"/>
                    <xsd:enumeration value="-Refugees and Migration"/>
                    <xsd:enumeration value="-Empathy"/>
                    <xsd:enumeration value="-Pedagogy"/>
                    <xsd:enumeration value="-Agile"/>
                    <xsd:enumeration value="-Support Centre"/>
                    <xsd:enumeration value="-Recruitment and Development"/>
                    <xsd:enumeration value="-Volunteers"/>
                    <xsd:enumeration value="-Ways of Working"/>
                    <xsd:enumeration value="-Conflict"/>
                    <xsd:enumeration value="-Marketing Tools"/>
                    <xsd:enumeration value="-Preparedness"/>
                    <xsd:enumeration value="-Returning to Face to Face"/>
                    <xsd:enumeration value="-Handovers"/>
                    <xsd:enumeration value="-Wellbeing"/>
                    <xsd:enumeration value="-Equality Diversity and Inclusion (EDI)"/>
                    <xsd:enumeration value="- Adapt and Recover"/>
                    <xsd:enumeration value="-Health inequalities"/>
                    <xsd:enumeration value="-Education Standards"/>
                    <xsd:enumeration value="-Respect"/>
                  </xsd:restriction>
                </xsd:simpleType>
              </xsd:element>
            </xsd:sequence>
          </xsd:extension>
        </xsd:complexContent>
      </xsd:complexType>
    </xsd:element>
    <xsd:element name="Archive" ma:index="22" nillable="true" ma:displayName="Archive" ma:default="0" ma:description="If yes is selected the file will be archived and no longer appear in the general view. It will instead appear in the archive view." ma:format="Dropdown" ma:indexed="true" ma:internalName="Archive">
      <xsd:simpleType>
        <xsd:restriction base="dms:Boolean"/>
      </xsd:simpleType>
    </xsd:element>
    <xsd:element name="Subfolder2" ma:index="23" nillable="true" ma:displayName="Project" ma:description="Which Product or Project does this file relate to? - A tag audit is currently ongoing, currently available tags are not representative of the final selection." ma:format="Dropdown" ma:internalName="Subfolder2">
      <xsd:complexType>
        <xsd:complexContent>
          <xsd:extension base="dms:MultiChoice">
            <xsd:sequence>
              <xsd:element name="Value" maxOccurs="unbounded" minOccurs="0" nillable="true">
                <xsd:simpleType>
                  <xsd:restriction base="dms:Choice">
                    <xsd:enumeration value="-Drugs and Alcohol"/>
                    <xsd:enumeration value="-First Aid Champions"/>
                    <xsd:enumeration value="-Homelessness"/>
                    <xsd:enumeration value="-Knife Crime"/>
                    <xsd:enumeration value="-Lifescan"/>
                    <xsd:enumeration value="-Museums and Archives Posters"/>
                    <xsd:enumeration value="-Older People"/>
                    <xsd:enumeration value="-Sprint"/>
                    <xsd:enumeration value="-Summer of Kindness"/>
                    <xsd:enumeration value="-Training Programmes"/>
                    <xsd:enumeration value="-Bitesize"/>
                    <xsd:enumeration value="-Life Live It"/>
                    <xsd:enumeration value="-Global Disaster Preparedness Centre"/>
                    <xsd:enumeration value="-Not on Sunday"/>
                    <xsd:enumeration value="-World First Aid Day"/>
                    <xsd:enumeration value="-EveryDay First Aid"/>
                    <xsd:enumeration value="-EDI Working Group"/>
                    <xsd:enumeration value="-Scouts"/>
                    <xsd:enumeration value="-Vaccine Voices"/>
                    <xsd:enumeration value="-Refugee Week"/>
                    <xsd:enumeration value="-Newsthink"/>
                    <xsd:enumeration value="-Black Lives Matter"/>
                    <xsd:enumeration value="-Online Teaching Resource"/>
                    <xsd:enumeration value="-Education Standards"/>
                    <xsd:enumeration value="-Co-production"/>
                    <xsd:enumeration value="-Face to Face"/>
                    <xsd:enumeration value="Coping with challenges"/>
                    <xsd:enumeration value="Quality Assurance"/>
                  </xsd:restriction>
                </xsd:simpleType>
              </xsd:element>
            </xsd:sequence>
          </xsd:extension>
        </xsd:complexContent>
      </xsd:complexType>
    </xsd:element>
    <xsd:element name="Status" ma:index="24" nillable="true" ma:displayName="Status" ma:description="To show which of the documents reflects the final live product, and which are just drafts or supported development of product" ma:format="Dropdown" ma:internalName="Status">
      <xsd:simpleType>
        <xsd:union memberTypes="dms:Text">
          <xsd:simpleType>
            <xsd:restriction base="dms:Choice">
              <xsd:enumeration value="Live"/>
              <xsd:enumeration value="In review"/>
              <xsd:enumeration value="Draft"/>
              <xsd:enumeration value="Supporting documents"/>
              <xsd:enumeration value="Non GDPR Compliant"/>
            </xsd:restriction>
          </xsd:simpleType>
        </xsd:union>
      </xsd:simpleType>
    </xsd:element>
    <xsd:element name="GDPRnonCompliancedate" ma:index="28" nillable="true" ma:displayName="GDPR non Compliance date" ma:format="DateOnly" ma:indexed="true" ma:internalName="GDPRnonCompliancedate">
      <xsd:simpleType>
        <xsd:restriction base="dms:DateTime"/>
      </xsd:simpleType>
    </xsd:element>
    <xsd:element name="Misc_x002e_" ma:index="29" nillable="true" ma:displayName="Misc. " ma:description="After the file has been tagged under Topic and Project, this column is for any further description to be added. Please avoid acronyms where possible. " ma:format="Dropdown" ma:internalName="Misc_x002e_">
      <xsd:complexType>
        <xsd:complexContent>
          <xsd:extension base="dms:MultiChoice">
            <xsd:sequence>
              <xsd:element name="Value" maxOccurs="unbounded" minOccurs="0" nillable="true">
                <xsd:simpleType>
                  <xsd:restriction base="dms:Choice">
                    <xsd:enumeration value="Business Case"/>
                    <xsd:enumeration value="-Covid-19"/>
                    <xsd:enumeration value="-Comms Plans"/>
                    <xsd:enumeration value="-Creative"/>
                    <xsd:enumeration value="-Direct Delivery"/>
                    <xsd:enumeration value="-Discrimination"/>
                    <xsd:enumeration value="-Diversity"/>
                    <xsd:enumeration value="-Evaluation"/>
                    <xsd:enumeration value="-GDPR"/>
                    <xsd:enumeration value="-Guidance"/>
                    <xsd:enumeration value="-Induction"/>
                    <xsd:enumeration value="-Minutes"/>
                    <xsd:enumeration value="-Partnerships"/>
                    <xsd:enumeration value="-Printed Pack"/>
                    <xsd:enumeration value="-Retrospective"/>
                    <xsd:enumeration value="-Analysis"/>
                    <xsd:enumeration value="-21 Day Challenge"/>
                    <xsd:enumeration value="-Bookings"/>
                    <xsd:enumeration value="-Competitor Landscape"/>
                    <xsd:enumeration value="-Advocacy"/>
                    <xsd:enumeration value="-Style Guide"/>
                    <xsd:enumeration value="-Engagement"/>
                    <xsd:enumeration value="-Impact Assessment"/>
                    <xsd:enumeration value="-Evidence"/>
                    <xsd:enumeration value="-Kick-off"/>
                    <xsd:enumeration value="-Forms"/>
                    <xsd:enumeration value="-Kids Kits Cards"/>
                    <xsd:enumeration value="-Icons"/>
                    <xsd:enumeration value="-Intern"/>
                    <xsd:enumeration value="-Introduction"/>
                    <xsd:enumeration value="-July 2020 survey"/>
                    <xsd:enumeration value="-Lunch and Learn"/>
                    <xsd:enumeration value="-Visuals and Artwork"/>
                    <xsd:enumeration value="-Pilot"/>
                    <xsd:enumeration value="-Primary School"/>
                    <xsd:enumeration value="-Project Board"/>
                    <xsd:enumeration value="-React"/>
                    <xsd:enumeration value="-Recover"/>
                    <xsd:enumeration value="-Reflect"/>
                    <xsd:enumeration value="-Reporting"/>
                    <xsd:enumeration value="-Risk Assessments"/>
                    <xsd:enumeration value="-Secondary School"/>
                    <xsd:enumeration value="-Skill Guide"/>
                    <xsd:enumeration value="-Comms"/>
                    <xsd:enumeration value="-Content"/>
                    <xsd:enumeration value="-Other"/>
                    <xsd:enumeration value="-Welsh Language"/>
                    <xsd:enumeration value="-Sticker"/>
                    <xsd:enumeration value="-Minutes"/>
                    <xsd:enumeration value="-Template"/>
                    <xsd:enumeration value="-User Workshop"/>
                    <xsd:enumeration value="-Project Management"/>
                    <xsd:enumeration value="-Baby and Child"/>
                    <xsd:enumeration value="-E-mails"/>
                    <xsd:enumeration value="-Photos"/>
                    <xsd:enumeration value="-Video"/>
                    <xsd:enumeration value="Leaflet"/>
                  </xsd:restriction>
                </xsd:simpleType>
              </xsd:element>
            </xsd:sequence>
          </xsd:extension>
        </xsd:complexContent>
      </xsd:complexType>
    </xsd:element>
    <xsd:element name="MediaServiceLocation" ma:index="30" nillable="true" ma:displayName="Location" ma:internalName="MediaServiceLocation" ma:readOnly="true">
      <xsd:simpleType>
        <xsd:restriction base="dms:Text"/>
      </xsd:simpleType>
    </xsd:element>
    <xsd:element name="MediaLengthInSeconds" ma:index="31" nillable="true" ma:displayName="Length (seconds)" ma:internalName="MediaLengthInSeconds" ma:readOnly="true">
      <xsd:simpleType>
        <xsd:restriction base="dms:Unknow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15167c16-a890-4d0e-8066-19c144e748d9"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p:Policy xmlns:p="office.server.policy" id="" local="true">
  <p:Name>Document</p:Name>
  <p:Description>Use for all documents that are not required to be retained for longer than 1 year after last modified.</p:Description>
  <p:Statement/>
  <p:PolicyItems>
    <p:PolicyItem featureId="Microsoft.Office.RecordsManagement.PolicyFeatures.Expiration" staticId="0x0101002470018B266A524D8C6ED64754E3AA0C|1589124849" UniqueId="19f723c3-1177-4c73-87b1-7fe8c883dc00">
      <p:Name>Retention</p:Name>
      <p:Description>Automatic scheduling of content for processing, and performing a retention action on content that has reached its due date.</p:Description>
      <p:CustomData>
        <Schedules nextStageId="2">
          <Schedule type="Default">
            <stages>
              <data stageId="1">
                <formula id="Microsoft.Office.RecordsManagement.PolicyFeatures.Expiration.Formula.BuiltIn">
                  <number>1</number>
                  <property>Modified</property>
                  <propertyId>28cf69c5-fa48-462a-b5cd-27b6f9d2bd5f</propertyId>
                  <period>years</period>
                </formula>
                <action type="action" id="Microsoft.Office.RecordsManagement.PolicyFeatures.Expiration.Action.MoveToRecycleBin"/>
              </data>
            </stages>
          </Schedule>
        </Schedules>
      </p:CustomData>
    </p:PolicyItem>
  </p:PolicyItems>
</p:Policy>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Archive xmlns="7aff5d3a-ac69-412e-8e86-2dc83d63a9de">false</Archive>
    <Status xmlns="7aff5d3a-ac69-412e-8e86-2dc83d63a9de" xsi:nil="true"/>
    <Subfolder2 xmlns="7aff5d3a-ac69-412e-8e86-2dc83d63a9de" xsi:nil="true"/>
    <Area xmlns="7aff5d3a-ac69-412e-8e86-2dc83d63a9de"/>
    <HighLevelFolder xmlns="7aff5d3a-ac69-412e-8e86-2dc83d63a9de"/>
    <Misc_x002e_ xmlns="7aff5d3a-ac69-412e-8e86-2dc83d63a9de" xsi:nil="true"/>
    <GDPRnonCompliancedate xmlns="7aff5d3a-ac69-412e-8e86-2dc83d63a9de" xsi:nil="true"/>
    <SubFolder xmlns="7aff5d3a-ac69-412e-8e86-2dc83d63a9de" xsi:nil="true"/>
    <lcf76f155ced4ddcb4097134ff3c332f xmlns="7aff5d3a-ac69-412e-8e86-2dc83d63a9de">
      <Terms xmlns="http://schemas.microsoft.com/office/infopath/2007/PartnerControls"/>
    </lcf76f155ced4ddcb4097134ff3c332f>
    <_dlc_ExpireDateSaved xmlns="http://schemas.microsoft.com/sharepoint/v3" xsi:nil="true"/>
    <_dlc_ExpireDate xmlns="http://schemas.microsoft.com/sharepoint/v3">2023-08-05T14:42:27+00:00</_dlc_ExpireDate>
  </documentManagement>
</p:properties>
</file>

<file path=customXml/itemProps1.xml><?xml version="1.0" encoding="utf-8"?>
<ds:datastoreItem xmlns:ds="http://schemas.openxmlformats.org/officeDocument/2006/customXml" ds:itemID="{650C5B3B-5BF7-4AAF-9522-2FC99C7AFEEB}"/>
</file>

<file path=customXml/itemProps2.xml><?xml version="1.0" encoding="utf-8"?>
<ds:datastoreItem xmlns:ds="http://schemas.openxmlformats.org/officeDocument/2006/customXml" ds:itemID="{31912213-3EEB-4D5C-921D-1BED09497142}"/>
</file>

<file path=customXml/itemProps3.xml><?xml version="1.0" encoding="utf-8"?>
<ds:datastoreItem xmlns:ds="http://schemas.openxmlformats.org/officeDocument/2006/customXml" ds:itemID="{45EB47C4-ABED-4CAE-ADE0-3FDB910E2AE2}"/>
</file>

<file path=customXml/itemProps4.xml><?xml version="1.0" encoding="utf-8"?>
<ds:datastoreItem xmlns:ds="http://schemas.openxmlformats.org/officeDocument/2006/customXml" ds:itemID="{018F37FB-44F0-4683-8195-B01DC735A816}"/>
</file>

<file path=docProps/app.xml><?xml version="1.0" encoding="utf-8"?>
<Properties xmlns="http://schemas.openxmlformats.org/officeDocument/2006/extended-properties" xmlns:vt="http://schemas.openxmlformats.org/officeDocument/2006/docPropsVTypes">
  <TotalTime>2423</TotalTime>
  <Words>1274</Words>
  <Application>Microsoft Office PowerPoint</Application>
  <PresentationFormat>On-screen Show (4:3)</PresentationFormat>
  <Paragraphs>125</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British Red Cross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Thilthorpe</dc:creator>
  <cp:lastModifiedBy>Susanna Grenga</cp:lastModifiedBy>
  <cp:revision>119</cp:revision>
  <dcterms:created xsi:type="dcterms:W3CDTF">2016-08-30T09:49:30Z</dcterms:created>
  <dcterms:modified xsi:type="dcterms:W3CDTF">2017-06-21T11:25:55Z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0x0101002470018B266A524D8C6ED64754E3AA0C</vt:lpwstr>
  </property>
  <property fmtid="{D5CDD505-2E9C-101B-9397-08002B2CF9AE}" pid="3" name="_dlc_policyId">
    <vt:lpwstr>0x0101002470018B266A524D8C6ED64754E3AA0C|1589124849</vt:lpwstr>
  </property>
  <property fmtid="{D5CDD505-2E9C-101B-9397-08002B2CF9AE}" pid="4" name="ItemRetentionFormula">
    <vt:lpwstr>&lt;formula id="Microsoft.Office.RecordsManagement.PolicyFeatures.Expiration.Formula.BuiltIn"&gt;&lt;number&gt;1&lt;/number&gt;&lt;property&gt;Modified&lt;/property&gt;&lt;propertyId&gt;28cf69c5-fa48-462a-b5cd-27b6f9d2bd5f&lt;/propertyId&gt;&lt;period&gt;years&lt;/period&gt;&lt;/formula&gt;</vt:lpwstr>
  </property>
</Properties>
</file>