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2"/>
  </p:notesMasterIdLst>
  <p:handoutMasterIdLst>
    <p:handoutMasterId r:id="rId13"/>
  </p:handoutMasterIdLst>
  <p:sldIdLst>
    <p:sldId id="301" r:id="rId5"/>
    <p:sldId id="297" r:id="rId6"/>
    <p:sldId id="298" r:id="rId7"/>
    <p:sldId id="302" r:id="rId8"/>
    <p:sldId id="299" r:id="rId9"/>
    <p:sldId id="300" r:id="rId10"/>
    <p:sldId id="293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90F43E-3E14-4A6C-BB90-D27C248718EF}">
          <p14:sldIdLst>
            <p14:sldId id="301"/>
          </p14:sldIdLst>
        </p14:section>
        <p14:section name="LEARN" id="{2A128922-F885-4CC7-8284-87A2CBF4AF3E}">
          <p14:sldIdLst>
            <p14:sldId id="297"/>
          </p14:sldIdLst>
        </p14:section>
        <p14:section name="APPLY" id="{22975AD1-3C42-4AD7-A136-5E35D5E34FDD}">
          <p14:sldIdLst>
            <p14:sldId id="298"/>
          </p14:sldIdLst>
        </p14:section>
        <p14:section name="SHARE" id="{CAA2D144-4923-440E-B472-F3397D93810A}">
          <p14:sldIdLst>
            <p14:sldId id="302"/>
          </p14:sldIdLst>
        </p14:section>
        <p14:section name="Climate emotions" id="{5D937825-5AD4-4334-95FF-33BEB87C2E57}">
          <p14:sldIdLst>
            <p14:sldId id="299"/>
            <p14:sldId id="300"/>
          </p14:sldIdLst>
        </p14:section>
        <p14:section name="End" id="{EA6ECDE3-CC49-42A9-9939-CB295A4C35EF}">
          <p14:sldIdLst>
            <p14:sldId id="293"/>
          </p14:sldIdLst>
        </p14:section>
      </p14:section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2AE002-24DA-6E41-4E0E-BFA80019F54E}" name="Grant Hoyle" initials="GH" userId="S::GHoyle@redcross.org.uk::b084638e-0450-41f9-b8e9-6e512c0e251e" providerId="AD"/>
  <p188:author id="{2DB9840F-40FA-B851-4449-4C232585F38A}" name="Capricia Peart" initials="CP" userId="S::CapriciaPeart@redcross.org.uk::88ed8e35-f711-4fc2-bf4a-60481691e60b" providerId="AD"/>
  <p188:author id="{1C62DA5B-D8D2-ADC3-13EE-E226C6891192}" name="Anisa Hay" initials="AH" userId="S::AnisaHay@redcross.org.uk::2acb1d9b-7000-48c1-8f46-e9c73636d6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8E8E8"/>
    <a:srgbClr val="AAAAAA"/>
    <a:srgbClr val="C97876"/>
    <a:srgbClr val="AFA48F"/>
    <a:srgbClr val="F1B13B"/>
    <a:srgbClr val="7DFC23"/>
    <a:srgbClr val="BAD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CCF84E-CEC9-AF85-9C56-972FC66E0D08}" v="2" dt="2026-01-29T17:53:13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A8E09E-6738-EE0C-CB44-771C09BB28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3D2773-EB6A-AAD2-28D9-FDD2D7E109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442AA-1DE9-4C47-800D-B4681EF4F6BF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A1945-40D6-F5C4-0940-2F37B0F994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73D1A-B683-0EC4-4FCA-0400A214E0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0C5F5-A1A0-4CB6-B434-B5413DDE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79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3321D-ACF9-4782-9726-E4186A3E62D6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8C891-0DA5-44AF-A32A-537B473DF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28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the end of your lesson, pick one plenary that matches the resource type you used (Learn / Apply / Share) and choose 1 prompt on the slide that matches the topic (flooding/heatwaves/eco-anxiety). 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topic prompts for the lesson(s) you did </a:t>
            </a:r>
            <a:r>
              <a:rPr lang="en-GB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teach.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Those prompts will disappear, leaving only the relevant question visible for your learners. This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modular approach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gives you flexibility to tailor plenaries to your learners.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move to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grey box activity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is the development stage where learners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something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what they’ve learned, such as reflecting, creating or applying skills. This sequence ensures discussion first, then deeper engagement through action.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Use a plenary after teaching to close the loop in a way that matches the kind of learning your young people have just completed (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resource,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 or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resource) </a:t>
            </a:r>
          </a:p>
          <a:p>
            <a:endParaRPr lang="en-GB"/>
          </a:p>
          <a:p>
            <a:pPr fontAlgn="t"/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Delivery tips</a:t>
            </a: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Keep it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brief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 on‑slide activity, quick pair‑share, 1–2 voices to the room).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Always use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topic prompt printed on the slide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‑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anxiety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Optional: capture outcomes on a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 &amp; Action wall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(reflections+ action targets) to show progression across the unit.</a:t>
            </a:r>
          </a:p>
          <a:p>
            <a:endParaRPr lang="en-GB"/>
          </a:p>
          <a:p>
            <a:pPr rtl="0" fontAlgn="base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Brief description of the British Red Cross holistic framework for teaching climate preparedness: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  <a:b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British Red Cross holistic framework for climate preparedness education supports the whole learner through four components: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 and awareness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Builds understanding of climate risks, impacts, and safety measures through accurate information and critical thinking.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 learning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Engages learners in hands-on activities such as roleplay and scenario-based tasks to apply knowledge in practical ways.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and emotional resilience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Helps learners manage feelings about climate change and emergencies through reflection, grounding techniques, and emotional literacy.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Agency and empowerment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Encourages learners to take meaningful action, share knowledge, and feel confident in their ability to prepare and support others.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framework ensures climate education is not only about facts but also about skills, wellbeing, and empowerment for real-world resilience.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endParaRPr lang="en-GB" b="1"/>
          </a:p>
          <a:p>
            <a:r>
              <a:rPr lang="en-GB" b="1"/>
              <a:t>Activation of holistic framework in plenary slides: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 &amp; Awareness</a:t>
            </a:r>
            <a:b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plenary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(Fact reflection) asks learners to name one new insight and one assumption they’ve changed. This consolidates accurate understanding and surfaces misconceptions to revisit.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 Learning</a:t>
            </a:r>
            <a:b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 plenary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(Skills snapshot) has learners state a concrete step/decision they practised and where it transfers beyond the classroom. This strengthens procedural knowledge and readiness.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&amp; emotional resilience</a:t>
            </a:r>
            <a:b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feelings check‑in and the Climate emotions wheel normalise climate emotions, link them to triggers, and introduce a simple regulation/strategy choice so learners can steady themselves.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Agency &amp; empowerment</a:t>
            </a:r>
            <a:b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 plenary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(Action target) turns learning into a specific, near‑term step and identifies who it will be shared with—building efficacy and a route to community benefit.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466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plenary only if you taught a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topic prompts for the lesson(s) you did </a:t>
            </a:r>
            <a:r>
              <a:rPr lang="en-GB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teach.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Those prompts will disappear, leaving only the relevant question visible for your learners.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move to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grey box activity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is the development stage where learners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something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what they’ve learned. This sequence ensures discussion first, then deeper engagement through action.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b="1"/>
          </a:p>
          <a:p>
            <a:r>
              <a:rPr lang="en-GB" b="1"/>
              <a:t>Toolkit</a:t>
            </a:r>
            <a:r>
              <a:rPr lang="en-GB"/>
              <a:t>: Use with Weather Together ‘</a:t>
            </a:r>
            <a:r>
              <a:rPr lang="en-GB" b="1"/>
              <a:t>Learn</a:t>
            </a:r>
            <a:r>
              <a:rPr lang="en-GB"/>
              <a:t>’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 –  Investigating your risks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 – dangers of flooding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 – How it affects everyone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Heatwaves – Facts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Eco-anxiety – What it is</a:t>
            </a:r>
          </a:p>
          <a:p>
            <a:endParaRPr lang="en-GB"/>
          </a:p>
          <a:p>
            <a:endParaRPr lang="en-GB"/>
          </a:p>
          <a:p>
            <a:r>
              <a:rPr lang="en-GB" b="1"/>
              <a:t>Purpose</a:t>
            </a:r>
            <a:r>
              <a:rPr lang="en-GB"/>
              <a:t>: Use this slide to help learners consolidate new knowledge and challenge misconceptions. Encourage learners to reflect on how today’s learning changed their understanding of climate risks or emotional impacts.</a:t>
            </a:r>
          </a:p>
          <a:p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Activity Instructions</a:t>
            </a:r>
            <a:r>
              <a:rPr lang="en-GB"/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topic prompt on the slide – quick think‑pair‑share.</a:t>
            </a:r>
          </a:p>
          <a:p>
            <a:pPr fontAlgn="t"/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 learners to complete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fact reflection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steps on the slide: </a:t>
            </a:r>
          </a:p>
          <a:p>
            <a:pPr marL="457200" lvl="1" indent="0" fontAlgn="t">
              <a:buFont typeface="+mj-lt"/>
              <a:buNone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Write one thing you didn’t know before today’s activity.</a:t>
            </a:r>
          </a:p>
          <a:p>
            <a:pPr marL="457200" lvl="1" indent="0" fontAlgn="t">
              <a:buFont typeface="+mj-lt"/>
              <a:buNone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Write one myth/assumption you had that’s now changed.</a:t>
            </a:r>
          </a:p>
          <a:p>
            <a:pPr marL="457200" lvl="1" indent="0" fontAlgn="t">
              <a:buFont typeface="+mj-lt"/>
              <a:buNone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Share your reflection with a partner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post it on the wall.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Holistic framework alignment: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 &amp; Awareness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learners consolidate new facts and explicitly correct misconceptions by stating “what changed” in their understanding.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748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plenary only if you taught a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topic prompts for the lesson(s) you did </a:t>
            </a:r>
            <a:r>
              <a:rPr lang="en-GB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teach.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Those prompts will disappear, leaving only the relevant question visible for your learners.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move to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grey box activity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is the development stage where learners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something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what they’ve learned. This sequence ensures discussion first, then deeper engagement through action.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b="1"/>
          </a:p>
          <a:p>
            <a:r>
              <a:rPr lang="en-GB" b="1"/>
              <a:t>Toolkit</a:t>
            </a:r>
            <a:r>
              <a:rPr lang="en-GB"/>
              <a:t>: Use this slide with all Weather Together ‘</a:t>
            </a:r>
            <a:r>
              <a:rPr lang="en-GB" b="1"/>
              <a:t>Apply</a:t>
            </a:r>
            <a:r>
              <a:rPr lang="en-GB"/>
              <a:t>’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Flooding- Game of BOB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Heatwaves – Safety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 – Prepare your home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Eco-anxiety – How to cope</a:t>
            </a:r>
          </a:p>
          <a:p>
            <a:endParaRPr lang="en-GB"/>
          </a:p>
          <a:p>
            <a:r>
              <a:rPr lang="en-GB" b="1"/>
              <a:t>Purpose</a:t>
            </a:r>
            <a:r>
              <a:rPr lang="en-GB"/>
              <a:t>:</a:t>
            </a:r>
          </a:p>
          <a:p>
            <a:r>
              <a:rPr lang="en-GB"/>
              <a:t>Use this slide to prompt reflection on experiential/active learning. Encourage learners to connect their actions to real-world preparedness and community resilience.</a:t>
            </a:r>
          </a:p>
          <a:p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Activity instructions</a:t>
            </a:r>
            <a:r>
              <a:rPr lang="en-GB"/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topic prompt on the slide – quick think‑pair‑share.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/>
              <a:t>Instruct learners- either together or in groups- to do the ‘skills snapshot’ activity.</a:t>
            </a:r>
          </a:p>
          <a:p>
            <a:endParaRPr lang="en-GB"/>
          </a:p>
          <a:p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Holistic framework alignment: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 Learning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learners articulate and transfer a practised skill/decision to an authentic context, reinforcing procedural understanding.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243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plenary only if you taught a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topic prompts for the lesson(s) you did </a:t>
            </a:r>
            <a:r>
              <a:rPr lang="en-GB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teach.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Those prompts will disappear, leaving only the relevant question visible for your learners.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move to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grey box activity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is the development stage where learners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something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what they’ve learned. This sequence ensures discussion first, then deeper engagement through action.</a:t>
            </a:r>
          </a:p>
          <a:p>
            <a:endParaRPr lang="en-GB" b="1"/>
          </a:p>
          <a:p>
            <a:r>
              <a:rPr lang="en-GB" b="1"/>
              <a:t>Toolkit</a:t>
            </a:r>
            <a:r>
              <a:rPr lang="en-GB"/>
              <a:t>: Use this slides for all Weather Together ‘</a:t>
            </a:r>
            <a:r>
              <a:rPr lang="en-GB" b="1"/>
              <a:t>Share</a:t>
            </a:r>
            <a:r>
              <a:rPr lang="en-GB"/>
              <a:t>’ resources.</a:t>
            </a:r>
          </a:p>
          <a:p>
            <a:endParaRPr lang="en-GB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Flooding – Sharing ways to prepare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Heatwaves – Help others cope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Eco-anxiety – Helping others</a:t>
            </a:r>
          </a:p>
          <a:p>
            <a:endParaRPr lang="en-GB"/>
          </a:p>
          <a:p>
            <a:r>
              <a:rPr lang="en-GB" b="1"/>
              <a:t>Purpose</a:t>
            </a:r>
            <a:r>
              <a:rPr lang="en-GB"/>
              <a:t>: Use this slide to help learners connect learning to action. Encourage them to think about how they can share their knowledge, support others and make change in their community.</a:t>
            </a:r>
          </a:p>
          <a:p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Activity instructions</a:t>
            </a:r>
            <a:r>
              <a:rPr lang="en-GB"/>
              <a:t>:</a:t>
            </a:r>
          </a:p>
          <a:p>
            <a:pPr marL="228600" indent="-228600" fontAlgn="t">
              <a:buFont typeface="+mj-lt"/>
              <a:buAutoNum type="arabicPeriod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topic prompt on the slide (Flooding / Heatwaves / Eco-anxiety) – quick think-pair-share. </a:t>
            </a:r>
          </a:p>
          <a:p>
            <a:pPr marL="228600" indent="-228600" fontAlgn="t">
              <a:buFont typeface="+mj-lt"/>
              <a:buAutoNum type="arabicPeriod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Learners complete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Action stairs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write one specific action, add when &amp; where, and who they’ll tell/share with. </a:t>
            </a:r>
          </a:p>
          <a:p>
            <a:pPr marL="228600" indent="-228600" fontAlgn="t">
              <a:buFont typeface="+mj-lt"/>
              <a:buAutoNum type="arabicPeriod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Optional: 30-second buddy check for barrier + workaround. </a:t>
            </a:r>
          </a:p>
          <a:p>
            <a:pPr marL="228600" indent="-228600" fontAlgn="t">
              <a:buFont typeface="+mj-lt"/>
              <a:buAutoNum type="arabicPeriod"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Invite one or two pledges to the group; keep actions realistic and safe.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Holistic framework alignment:</a:t>
            </a:r>
          </a:p>
          <a:p>
            <a:pPr fontAlgn="t"/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Agency &amp; Empowerment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learners set a specific, near‑term step, anchor it in time/place, and identify a sharing route, building confidence and community impact.</a:t>
            </a:r>
          </a:p>
          <a:p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06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plenary with any resource to support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emotional literacy.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topic prompts for the lesson(s) you did </a:t>
            </a:r>
            <a:r>
              <a:rPr lang="en-GB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teach.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Those prompts will disappear, leaving only the relevant question visible for your learners.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move to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grey box activity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is the development stage where learners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something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what they’ve learned. This sequence ensures discussion first, then deeper engagement through action.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Toolkit</a:t>
            </a:r>
            <a:r>
              <a:rPr lang="en-GB"/>
              <a:t>: Use this slide with all Weather Together resources.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Flooding – Sharing ways to prepare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Heatwaves – Help others cope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Eco-anxiety – Helping others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Purpose</a:t>
            </a:r>
            <a:r>
              <a:rPr lang="en-GB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Use this slide to support emotional literacy and trauma-informed practice. Encourage learners to notice and name their emotions and reflect on how they managed them.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Activity instructions</a:t>
            </a:r>
            <a:r>
              <a:rPr lang="en-GB"/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topic prompt on the slide, then invite a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‘body scan’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check‑in – brief think‑pair‑share (sharing optional).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Instruct learners to complete the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‘body scan’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step (name the feeling; where they noticed it), then resume.</a:t>
            </a: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Holistic framework alignment: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&amp; emotional resilience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learners notice and name feelings linked to the activity, practising a simple regulation check‑in.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288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plenary with any resource to support 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emotional literacy.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Toolkit</a:t>
            </a:r>
            <a:r>
              <a:rPr lang="en-GB"/>
              <a:t>: Use this slide with </a:t>
            </a:r>
            <a:r>
              <a:rPr lang="en-GB" b="1"/>
              <a:t>any</a:t>
            </a:r>
            <a:r>
              <a:rPr lang="en-GB"/>
              <a:t> Weather Together resources.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Purpose</a:t>
            </a:r>
            <a:r>
              <a:rPr lang="en-GB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Use this slide to help learners process emotional responses to climate topics. Encourage them to move from emotion to insight and action, building resilience and constructive hope.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Activity instructions</a:t>
            </a:r>
            <a:r>
              <a:rPr lang="en-GB"/>
              <a:t>:</a:t>
            </a:r>
          </a:p>
          <a:p>
            <a:pPr fontAlgn="t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learners to follow the five steps shown on the slide: </a:t>
            </a:r>
          </a:p>
          <a:p>
            <a:pPr marL="685800" lvl="1" indent="-228600" fontAlgn="t">
              <a:buFont typeface="+mj-lt"/>
              <a:buAutoNum type="arabicPeriod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 emotion from the wheel that best describes how they feel after today’s lesson.</a:t>
            </a:r>
          </a:p>
          <a:p>
            <a:pPr marL="685800" lvl="1" indent="-228600" fontAlgn="t">
              <a:buFont typeface="+mj-lt"/>
              <a:buAutoNum type="arabicPeriod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Articulate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what caused that emotion (write or draw).</a:t>
            </a:r>
          </a:p>
          <a:p>
            <a:pPr marL="685800" lvl="1" indent="-228600" fontAlgn="t">
              <a:buFont typeface="+mj-lt"/>
              <a:buAutoNum type="arabicPeriod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sharing with a partner or group.</a:t>
            </a:r>
          </a:p>
          <a:p>
            <a:pPr marL="685800" lvl="1" indent="-228600" fontAlgn="t">
              <a:buFont typeface="+mj-lt"/>
              <a:buAutoNum type="arabicPeriod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Coping strategy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note what helped them cope or what could help next time.</a:t>
            </a:r>
          </a:p>
          <a:p>
            <a:pPr marL="685800" lvl="1" indent="-228600" fontAlgn="t">
              <a:buFont typeface="+mj-lt"/>
              <a:buAutoNum type="arabicPeriod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Reflect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how this emotion could motivate positive action.</a:t>
            </a: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/>
              <a:t>Holistic framework alignment: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&amp; emotional resilience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learners connect emotion → trigger → coping strategy in a simple, repeatable routine.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Agency &amp; empowerment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(when a next step is chosen): selecting a constructive action from the wheel converts feeling into doable behaviour.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78C891-0DA5-44AF-A32A-537B473DFCB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87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8C10C0-19F1-4987-88D9-8C02E8015F3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438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07228-FFDC-433D-8482-4BC27938E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3312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795E1-6F31-48D2-8ACF-BB94765DC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3312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70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03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9BC9F-D2AB-7B3E-1075-C1F648464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6D5EB-CF3C-FAA6-ABB1-6E91476F2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5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2E625-496C-0E61-8D2F-14DC8DDEB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1483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E0064-6BBF-46F4-51CF-F08EC7C10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13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79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073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A8D7D-BD5F-4848-87E5-ADD1F4A6E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597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- title and bullet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52670"/>
            <a:ext cx="1934005" cy="753567"/>
          </a:xfrm>
          <a:prstGeom prst="rect">
            <a:avLst/>
          </a:prstGeom>
        </p:spPr>
        <p:txBody>
          <a:bodyPr/>
          <a:lstStyle>
            <a:lvl1pPr>
              <a:defRPr sz="4267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433"/>
          </a:xfrm>
          <a:prstGeom prst="rect">
            <a:avLst/>
          </a:prstGeom>
        </p:spPr>
        <p:txBody>
          <a:bodyPr/>
          <a:lstStyle>
            <a:lvl1pPr marL="380990" indent="-380990">
              <a:buClr>
                <a:srgbClr val="EE2A24"/>
              </a:buClr>
              <a:buFont typeface="Arial" panose="020B0604020202020204" pitchFamily="34" charset="0"/>
              <a:buChar char="­"/>
              <a:defRPr sz="24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 sz="2400" b="0" cap="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433"/>
          </a:xfrm>
          <a:prstGeom prst="rect">
            <a:avLst/>
          </a:prstGeom>
        </p:spPr>
        <p:txBody>
          <a:bodyPr/>
          <a:lstStyle>
            <a:lvl1pPr marL="380990" indent="-380990">
              <a:buClr>
                <a:srgbClr val="EE2A24"/>
              </a:buClr>
              <a:buFont typeface="Arial" panose="020B0604020202020204" pitchFamily="34" charset="0"/>
              <a:buChar char="­"/>
              <a:defRPr sz="24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 sz="2400" b="0" cap="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567986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548681"/>
            <a:ext cx="1741984" cy="753567"/>
          </a:xfrm>
          <a:prstGeom prst="rect">
            <a:avLst/>
          </a:prstGeom>
        </p:spPr>
        <p:txBody>
          <a:bodyPr/>
          <a:lstStyle>
            <a:lvl1pPr>
              <a:defRPr sz="4267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9"/>
            <a:ext cx="10094912" cy="4424825"/>
          </a:xfrm>
          <a:prstGeom prst="rect">
            <a:avLst/>
          </a:prstGeom>
        </p:spPr>
        <p:txBody>
          <a:bodyPr/>
          <a:lstStyle>
            <a:lvl1pPr marL="380990" indent="-380990">
              <a:buClr>
                <a:srgbClr val="EE2A24"/>
              </a:buClr>
              <a:buFont typeface="Arial" panose="020B0604020202020204" pitchFamily="34" charset="0"/>
              <a:buChar char="­"/>
              <a:defRPr sz="24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 sz="2400" b="0" cap="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60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E8F030-08E8-746F-6B60-6944293C9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3" y="6356351"/>
            <a:ext cx="411479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2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uble - title and bullet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52670"/>
            <a:ext cx="1934005" cy="753567"/>
          </a:xfrm>
          <a:prstGeom prst="rect">
            <a:avLst/>
          </a:prstGeom>
        </p:spPr>
        <p:txBody>
          <a:bodyPr/>
          <a:lstStyle>
            <a:lvl1pPr>
              <a:defRPr sz="4267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433"/>
          </a:xfrm>
          <a:prstGeom prst="rect">
            <a:avLst/>
          </a:prstGeom>
        </p:spPr>
        <p:txBody>
          <a:bodyPr/>
          <a:lstStyle>
            <a:lvl1pPr marL="380990" indent="-380990">
              <a:buClr>
                <a:srgbClr val="EE2A24"/>
              </a:buClr>
              <a:buFont typeface="Arial" panose="020B0604020202020204" pitchFamily="34" charset="0"/>
              <a:buChar char="­"/>
              <a:defRPr sz="24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 sz="2400" b="0" cap="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433"/>
          </a:xfrm>
          <a:prstGeom prst="rect">
            <a:avLst/>
          </a:prstGeom>
        </p:spPr>
        <p:txBody>
          <a:bodyPr/>
          <a:lstStyle>
            <a:lvl1pPr marL="380990" indent="-380990">
              <a:buClr>
                <a:srgbClr val="EE2A24"/>
              </a:buClr>
              <a:buFont typeface="Arial" panose="020B0604020202020204" pitchFamily="34" charset="0"/>
              <a:buChar char="­"/>
              <a:defRPr sz="24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  <a:p>
            <a:pPr marL="380990" lvl="0" indent="-380990">
              <a:buClr>
                <a:srgbClr val="EE2A24"/>
              </a:buClr>
              <a:buFont typeface="Arial" panose="020B0604020202020204" pitchFamily="34" charset="0"/>
              <a:buChar char="­"/>
            </a:pPr>
            <a:r>
              <a:rPr lang="en-GB" sz="2400" b="0" cap="none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 sz="2400" b="0" cap="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64133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C494-0242-4051-FACA-56D5AD7D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FD359-A1AB-D695-D3AC-56B6D01A9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63FB9F-8172-4AF7-35DB-0B651244843B}"/>
              </a:ext>
            </a:extLst>
          </p:cNvPr>
          <p:cNvSpPr txBox="1"/>
          <p:nvPr userDrawn="1"/>
        </p:nvSpPr>
        <p:spPr>
          <a:xfrm>
            <a:off x="5933516" y="6235972"/>
            <a:ext cx="382845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Flooding        How it affects everyone         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Learn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3270002-116C-0EA3-EEAA-534EF5ECA3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1293" y="6254326"/>
            <a:ext cx="172432" cy="1724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7EAFD0-3FD1-37D7-83C9-EB9B461309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37726" y="6254326"/>
            <a:ext cx="172432" cy="17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52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2731-2598-10B6-E463-F1B0400C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622" y="1709738"/>
            <a:ext cx="104785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873CD-E7E2-C4CD-B79D-54AA0DE22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9622" y="4589463"/>
            <a:ext cx="104785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740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42100-302D-702B-C270-BB286542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54B5A-CE49-E90C-8662-E5AFD5CDA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9622" y="1825625"/>
            <a:ext cx="5144529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928F4A-202A-BDC1-EB3D-C7EDAD367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3622" y="1825625"/>
            <a:ext cx="5144529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4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C38CB-DD72-6824-EC2C-BAD0E04E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151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4A20B-F385-EDFE-13FA-D521E62C6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915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2CAFB-D621-CDC6-AB94-C4386010C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9151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AE31F9-2ED2-8504-2CD9-F275A71C4B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1156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2CED11-1148-7A55-6EAE-DB32D13AA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11563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25CD-AA63-79D4-8C64-D2A66F35D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1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22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A1FC8-E374-ED79-CAF6-80167FE4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8" y="457200"/>
            <a:ext cx="386998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FF546-57DE-82B2-ECAD-F3089D962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123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1E8F-5D0D-267D-5519-47209A18C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1978" y="2057400"/>
            <a:ext cx="386998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27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72FC4-5883-201A-19DA-032BC85F41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73123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56BBFCD-6654-3711-C7A7-41F7FC0CB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8" y="457200"/>
            <a:ext cx="386998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8991DF8-935B-438E-9A40-D84A4BB82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1978" y="2057400"/>
            <a:ext cx="386998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624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651CE-BA12-362B-8D63-484D5ECFF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622" y="365125"/>
            <a:ext cx="104785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BE032-79E9-CFEB-77B7-2F1C41A26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9622" y="1825625"/>
            <a:ext cx="104785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E2A24"/>
        </a:buClr>
        <a:buFont typeface="System Font Regular"/>
        <a:buChar char="⁃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2A24"/>
        </a:buClr>
        <a:buFont typeface="System Font Regular"/>
        <a:buChar char="⁃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2A24"/>
        </a:buClr>
        <a:buFont typeface="System Font Regular"/>
        <a:buChar char="⁃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2A24"/>
        </a:buClr>
        <a:buFont typeface="System Font Regular"/>
        <a:buChar char="⁃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2A24"/>
        </a:buClr>
        <a:buFont typeface="System Font Regular"/>
        <a:buChar char="⁃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038">
          <p15:clr>
            <a:srgbClr val="F26B43"/>
          </p15:clr>
        </p15:guide>
        <p15:guide id="2" pos="415">
          <p15:clr>
            <a:srgbClr val="F26B43"/>
          </p15:clr>
        </p15:guide>
        <p15:guide id="3" pos="3795">
          <p15:clr>
            <a:srgbClr val="F26B43"/>
          </p15:clr>
        </p15:guide>
        <p15:guide id="4" pos="36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5AA4CBF-CC63-FD0A-A681-AEBDE3AC369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808617" y="2128541"/>
            <a:ext cx="8574766" cy="2600918"/>
            <a:chOff x="1807522" y="1807140"/>
            <a:chExt cx="8574766" cy="26009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14B93D5-6E3B-B231-912D-2AD22FF7F48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 rot="16200000">
              <a:off x="4841982" y="-646117"/>
              <a:ext cx="2508035" cy="7457867"/>
              <a:chOff x="8370076" y="2205386"/>
              <a:chExt cx="2492048" cy="4442963"/>
            </a:xfrm>
            <a:solidFill>
              <a:srgbClr val="AAAAAA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1563B43-54D9-5912-ADA5-B5A94B1426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370076" y="2205386"/>
                <a:ext cx="2492048" cy="444296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Content Placeholder 8">
                <a:extLst>
                  <a:ext uri="{FF2B5EF4-FFF2-40B4-BE49-F238E27FC236}">
                    <a16:creationId xmlns:a16="http://schemas.microsoft.com/office/drawing/2014/main" id="{616C20D6-5BC3-B57F-867A-5587E575069B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5400000">
                <a:off x="7978237" y="4050492"/>
                <a:ext cx="3008808" cy="752749"/>
              </a:xfrm>
              <a:prstGeom prst="rect">
                <a:avLst/>
              </a:prstGeom>
              <a:grpFill/>
            </p:spPr>
            <p:txBody>
              <a:bodyPr vert="horz" lIns="91440" tIns="45720" rIns="91440" bIns="45720" rtlCol="0">
                <a:noAutofit/>
              </a:bodyPr>
              <a:lstStyle>
                <a:lvl1pPr marL="457200" indent="-457200" algn="l" defTabSz="914409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Calibri" panose="020F0502020204030204" pitchFamily="34" charset="0"/>
                  <a:buChar char="-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7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Clr>
                    <a:srgbClr val="EE2A24"/>
                  </a:buClr>
                  <a:buFont typeface="Calibri" panose="020F0502020204030204" pitchFamily="34" charset="0"/>
                  <a:buChar char="–"/>
                  <a:defRPr sz="240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13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Clr>
                    <a:srgbClr val="EE2A24"/>
                  </a:buClr>
                  <a:buFont typeface="Calibri" panose="020F050202020403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17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Clr>
                    <a:srgbClr val="EE2A24"/>
                  </a:buClr>
                  <a:buFont typeface="Calibri" panose="020F0502020204030204" pitchFamily="34" charset="0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22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Clr>
                    <a:srgbClr val="EE2A24"/>
                  </a:buClr>
                  <a:buFont typeface="Calibri" panose="020F0502020204030204" pitchFamily="34" charset="0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26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31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36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42" indent="-228602" algn="l" defTabSz="914409" rtl="0" eaLnBrk="1" latinLnBrk="0" hangingPunct="1">
                  <a:lnSpc>
                    <a:spcPct val="90000"/>
                  </a:lnSpc>
                  <a:spcBef>
                    <a:spcPts val="499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Calibri" panose="020F0502020204030204" pitchFamily="34" charset="0"/>
                  <a:buNone/>
                </a:pPr>
                <a:r>
                  <a:rPr lang="en-GB" sz="6600" b="1">
                    <a:solidFill>
                      <a:schemeClr val="bg1"/>
                    </a:solidFill>
                  </a:rPr>
                  <a:t>Plenary</a:t>
                </a:r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6EB3CC4-8220-8B00-723C-7822E302DA6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792461">
              <a:off x="8635255" y="1937192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224853-B9D2-2AEF-13DA-6701F37130E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0262334">
              <a:off x="8672265" y="4087582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1D4FBC3-A2A9-DC12-63D9-0567D3F32BD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0220823">
              <a:off x="1807522" y="1807140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5537413-399B-DD47-5479-156D22D92D6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1497058">
              <a:off x="1978770" y="3982961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9203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4F3275-689D-154E-60B8-254DD7F1D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did you learn today?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EF2DA-3F8E-5A91-0E5E-13835E3AA65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096000" y="1786197"/>
            <a:ext cx="4604083" cy="3839351"/>
            <a:chOff x="6096000" y="1763061"/>
            <a:chExt cx="4604083" cy="386248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1E581F-04C4-05D5-AB5D-2EAEC32A8EE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96000" y="1964764"/>
              <a:ext cx="4604083" cy="3660784"/>
            </a:xfrm>
            <a:prstGeom prst="rect">
              <a:avLst/>
            </a:prstGeom>
            <a:solidFill>
              <a:srgbClr val="AAAAAA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b="1"/>
                <a:t>Fact reflection</a:t>
              </a:r>
            </a:p>
            <a:p>
              <a:pPr algn="ctr"/>
              <a:endParaRPr lang="en-GB" b="1"/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 Write down one thing you didn’t know before today’s activity.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 Write down one myth or preconception you had that’s now changed.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Share your reflection with a partner or post it on the wall.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3FF8D40-48BF-11DB-5F04-246BE84BC93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420000">
              <a:off x="7642656" y="1763061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2293CC8-94E0-1E7B-740F-8472DBEFB7D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3118" y="1515771"/>
            <a:ext cx="6143586" cy="1525056"/>
            <a:chOff x="1115431" y="1497868"/>
            <a:chExt cx="6143586" cy="152505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E56A04C-F659-7FE9-A84A-7C024CF5B9E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15431" y="1612243"/>
              <a:ext cx="6143586" cy="1410681"/>
              <a:chOff x="1115431" y="1612243"/>
              <a:chExt cx="6143586" cy="14106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BB86F2A-AE13-D9E8-BB3C-87B1C398F7D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161224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Flooding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/>
                  <a:t>“What new risks or impacts did you discover?”</a:t>
                </a: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2" name="Content Placeholder 8">
                <a:extLst>
                  <a:ext uri="{FF2B5EF4-FFF2-40B4-BE49-F238E27FC236}">
                    <a16:creationId xmlns:a16="http://schemas.microsoft.com/office/drawing/2014/main" id="{617D4518-D178-12A4-2D3F-CF1452560B4C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574E4BD-EFC7-154B-365C-2C81A7DD2C9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261690" y="149786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2CBB675-EDB0-B576-84BC-909D7862C810}"/>
              </a:ext>
            </a:extLst>
          </p:cNvPr>
          <p:cNvGrpSpPr/>
          <p:nvPr/>
        </p:nvGrpSpPr>
        <p:grpSpPr>
          <a:xfrm>
            <a:off x="653118" y="3040955"/>
            <a:ext cx="7896250" cy="1503168"/>
            <a:chOff x="1115431" y="3183473"/>
            <a:chExt cx="7896250" cy="150316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2514AE1-F4B3-3A00-765F-3B51C3A6C707}"/>
                </a:ext>
              </a:extLst>
            </p:cNvPr>
            <p:cNvGrpSpPr/>
            <p:nvPr/>
          </p:nvGrpSpPr>
          <p:grpSpPr>
            <a:xfrm>
              <a:off x="1115431" y="3183473"/>
              <a:ext cx="7896250" cy="1503168"/>
              <a:chOff x="1115431" y="3183473"/>
              <a:chExt cx="7896250" cy="1503168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E2DEB75-A57F-64EF-9978-41C3A7D4816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3375939"/>
                <a:ext cx="3841580" cy="131070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Heatwaves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/>
                  <a:t>“What fact surprised you most?”</a:t>
                </a: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Content Placeholder 8">
                <a:extLst>
                  <a:ext uri="{FF2B5EF4-FFF2-40B4-BE49-F238E27FC236}">
                    <a16:creationId xmlns:a16="http://schemas.microsoft.com/office/drawing/2014/main" id="{9DB0B2D5-267C-F8D2-7537-2CA597EC6D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8411" y="3183473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AD9B714-25BA-EA6C-203B-F3C672F0555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693814" y="3308956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40DEEA8-561B-398F-3C82-F0640DB9B212}"/>
              </a:ext>
            </a:extLst>
          </p:cNvPr>
          <p:cNvGrpSpPr/>
          <p:nvPr/>
        </p:nvGrpSpPr>
        <p:grpSpPr>
          <a:xfrm>
            <a:off x="679622" y="2310066"/>
            <a:ext cx="11993606" cy="3757795"/>
            <a:chOff x="-4734589" y="1775329"/>
            <a:chExt cx="11993606" cy="375779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8732116B-6117-B69F-6BFC-7CF7FF32D027}"/>
                </a:ext>
              </a:extLst>
            </p:cNvPr>
            <p:cNvGrpSpPr/>
            <p:nvPr/>
          </p:nvGrpSpPr>
          <p:grpSpPr>
            <a:xfrm>
              <a:off x="-4734589" y="1775329"/>
              <a:ext cx="11993606" cy="3757795"/>
              <a:chOff x="-4734589" y="1775329"/>
              <a:chExt cx="11993606" cy="375779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07D66C-AA52-AE05-822B-7F6BE92209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4734589" y="422242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Eco-anxiety</a:t>
                </a:r>
                <a:r>
                  <a:rPr lang="en-GB"/>
                  <a:t>:</a:t>
                </a:r>
                <a:br>
                  <a:rPr lang="en-GB"/>
                </a:br>
                <a:r>
                  <a:rPr lang="en-GB"/>
                  <a:t>“What helped you understand this feeling better?”</a:t>
                </a:r>
              </a:p>
            </p:txBody>
          </p:sp>
          <p:sp>
            <p:nvSpPr>
              <p:cNvPr id="22" name="Content Placeholder 8">
                <a:extLst>
                  <a:ext uri="{FF2B5EF4-FFF2-40B4-BE49-F238E27FC236}">
                    <a16:creationId xmlns:a16="http://schemas.microsoft.com/office/drawing/2014/main" id="{65B531CE-C1D3-E193-83A0-41B87C5568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A5C92C4-FFE3-40B2-9ED6-117C649090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-3393674" y="410187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A85D73A-1DCC-8AF9-6DEE-8B552803AF51}"/>
              </a:ext>
            </a:extLst>
          </p:cNvPr>
          <p:cNvSpPr txBox="1"/>
          <p:nvPr/>
        </p:nvSpPr>
        <p:spPr>
          <a:xfrm rot="16200000">
            <a:off x="10711289" y="1194047"/>
            <a:ext cx="1895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>
                <a:solidFill>
                  <a:srgbClr val="FF0000"/>
                </a:solidFill>
              </a:rPr>
              <a:t>Plenary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41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9306A-811D-5FA0-3042-570A0E381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F9D66D-6997-EE24-CE8B-3830FDBD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did you do today?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240F022-B4A0-69F3-FBA2-CE657187FA1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096000" y="1763061"/>
            <a:ext cx="4604083" cy="3862487"/>
            <a:chOff x="6096000" y="1763061"/>
            <a:chExt cx="4604083" cy="386248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DDCCF6B-2F29-0DBC-C4A1-D1384349BDB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96000" y="1964764"/>
              <a:ext cx="4604083" cy="3660784"/>
            </a:xfrm>
            <a:prstGeom prst="rect">
              <a:avLst/>
            </a:prstGeom>
            <a:solidFill>
              <a:srgbClr val="AAAAAA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b="1"/>
                <a:t>Skill snapshot</a:t>
              </a:r>
            </a:p>
            <a:p>
              <a:pPr algn="ctr"/>
              <a:endParaRPr lang="en-GB"/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Draw or write about one practical skill you practised today (e.g. packing a bug-out bag, applying first aid, calming techniques).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 Describe how this skill could help you or someone else in a real emergency.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Share your snapshot with a partner or small group.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D97849F-3A85-4243-0DE4-A40145F0AE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420000">
              <a:off x="7642656" y="1763061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B327E2B-06D2-187D-A69F-52284A447004}"/>
              </a:ext>
            </a:extLst>
          </p:cNvPr>
          <p:cNvGrpSpPr/>
          <p:nvPr/>
        </p:nvGrpSpPr>
        <p:grpSpPr>
          <a:xfrm>
            <a:off x="653118" y="1515771"/>
            <a:ext cx="6143586" cy="1525056"/>
            <a:chOff x="1115431" y="1497868"/>
            <a:chExt cx="6143586" cy="152505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1926863-EF94-A8EE-33F3-B1ECC221BAA3}"/>
                </a:ext>
              </a:extLst>
            </p:cNvPr>
            <p:cNvGrpSpPr/>
            <p:nvPr/>
          </p:nvGrpSpPr>
          <p:grpSpPr>
            <a:xfrm>
              <a:off x="1115431" y="1612243"/>
              <a:ext cx="6143586" cy="1410681"/>
              <a:chOff x="1115431" y="1612243"/>
              <a:chExt cx="6143586" cy="14106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D9FE515-135F-4179-7E30-03FE5E4BA5C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161224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Flooding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/>
                  <a:t>“What decisions did you make in the scenario?”	</a:t>
                </a: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2" name="Content Placeholder 8">
                <a:extLst>
                  <a:ext uri="{FF2B5EF4-FFF2-40B4-BE49-F238E27FC236}">
                    <a16:creationId xmlns:a16="http://schemas.microsoft.com/office/drawing/2014/main" id="{B74BBC88-CB96-7BFF-0BC8-0FBC3ABA6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1790EA-D002-26CE-023D-4A397569B9A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261690" y="149786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F97FCB-D175-6873-C1E6-15878D4A1011}"/>
              </a:ext>
            </a:extLst>
          </p:cNvPr>
          <p:cNvGrpSpPr/>
          <p:nvPr/>
        </p:nvGrpSpPr>
        <p:grpSpPr>
          <a:xfrm>
            <a:off x="653118" y="3040955"/>
            <a:ext cx="7896250" cy="1503168"/>
            <a:chOff x="1115431" y="3183473"/>
            <a:chExt cx="7896250" cy="150316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3922484-AA04-33CF-2035-E6C048941277}"/>
                </a:ext>
              </a:extLst>
            </p:cNvPr>
            <p:cNvGrpSpPr/>
            <p:nvPr/>
          </p:nvGrpSpPr>
          <p:grpSpPr>
            <a:xfrm>
              <a:off x="1115431" y="3183473"/>
              <a:ext cx="7896250" cy="1503168"/>
              <a:chOff x="1115431" y="3183473"/>
              <a:chExt cx="7896250" cy="1503168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1F93002-44B8-3716-E07B-ADBED4E75B2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3375939"/>
                <a:ext cx="3841580" cy="131070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Heatwaves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/>
                  <a:t>“What first aid skill did you practise?”</a:t>
                </a: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Content Placeholder 8">
                <a:extLst>
                  <a:ext uri="{FF2B5EF4-FFF2-40B4-BE49-F238E27FC236}">
                    <a16:creationId xmlns:a16="http://schemas.microsoft.com/office/drawing/2014/main" id="{353DB6B8-D425-B90F-89FA-3BA36E613B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8411" y="3183473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F152081-0589-E769-3300-0F10C7458EF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693814" y="3308956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DD861E-4827-76E4-0943-BD1255B8D7F4}"/>
              </a:ext>
            </a:extLst>
          </p:cNvPr>
          <p:cNvGrpSpPr/>
          <p:nvPr/>
        </p:nvGrpSpPr>
        <p:grpSpPr>
          <a:xfrm>
            <a:off x="679622" y="2310066"/>
            <a:ext cx="11993606" cy="3757795"/>
            <a:chOff x="-4734589" y="1775329"/>
            <a:chExt cx="11993606" cy="375779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FA9FE74-0EF7-37DF-5825-D66E71CE2AA6}"/>
                </a:ext>
              </a:extLst>
            </p:cNvPr>
            <p:cNvGrpSpPr/>
            <p:nvPr/>
          </p:nvGrpSpPr>
          <p:grpSpPr>
            <a:xfrm>
              <a:off x="-4734589" y="1775329"/>
              <a:ext cx="11993606" cy="3757795"/>
              <a:chOff x="-4734589" y="1775329"/>
              <a:chExt cx="11993606" cy="375779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7050045-917F-BF6B-30BB-332EC93CA8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4734589" y="422242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r>
                  <a:rPr lang="en-GB" b="1" dirty="0"/>
                  <a:t>Eco-anxiety</a:t>
                </a:r>
                <a:r>
                  <a:rPr lang="en-GB" dirty="0"/>
                  <a:t>:</a:t>
                </a:r>
                <a:br>
                  <a:rPr lang="en-GB" dirty="0"/>
                </a:br>
                <a:r>
                  <a:rPr lang="en-US" altLang="en-US" dirty="0">
                    <a:latin typeface="Arial"/>
                    <a:cs typeface="Arial"/>
                  </a:rPr>
                  <a:t>“</a:t>
                </a:r>
                <a:r>
                  <a:rPr lang="en-GB" dirty="0"/>
                  <a:t>What calming activity did you try?”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Content Placeholder 8">
                <a:extLst>
                  <a:ext uri="{FF2B5EF4-FFF2-40B4-BE49-F238E27FC236}">
                    <a16:creationId xmlns:a16="http://schemas.microsoft.com/office/drawing/2014/main" id="{DA9AEB9B-F276-24E7-0587-AE20269CFF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6AF1C4C-5A4D-81BF-2635-A0995323311F}"/>
                </a:ext>
              </a:extLst>
            </p:cNvPr>
            <p:cNvSpPr>
              <a:spLocks/>
            </p:cNvSpPr>
            <p:nvPr/>
          </p:nvSpPr>
          <p:spPr>
            <a:xfrm rot="21360000">
              <a:off x="-3393674" y="410187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BF95E31-6CED-277A-A05E-1C1CE5A51AB3}"/>
              </a:ext>
            </a:extLst>
          </p:cNvPr>
          <p:cNvSpPr txBox="1"/>
          <p:nvPr/>
        </p:nvSpPr>
        <p:spPr>
          <a:xfrm rot="16200000">
            <a:off x="10711289" y="1194047"/>
            <a:ext cx="1895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>
                <a:solidFill>
                  <a:srgbClr val="FF0000"/>
                </a:solidFill>
              </a:rPr>
              <a:t>Plenary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617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2A371C-25DE-9F22-AD22-129A8D05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actions could you take?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82C45C4-A26D-BCE5-F931-5D28BE2DBF30}"/>
              </a:ext>
            </a:extLst>
          </p:cNvPr>
          <p:cNvGrpSpPr/>
          <p:nvPr/>
        </p:nvGrpSpPr>
        <p:grpSpPr>
          <a:xfrm>
            <a:off x="4844758" y="1486435"/>
            <a:ext cx="3287371" cy="3085451"/>
            <a:chOff x="4844758" y="1486435"/>
            <a:chExt cx="3287371" cy="308545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835DAD4-C440-13EE-E329-5F565264EFA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44758" y="1630187"/>
              <a:ext cx="3287371" cy="2941699"/>
            </a:xfrm>
            <a:prstGeom prst="rect">
              <a:avLst/>
            </a:prstGeom>
            <a:solidFill>
              <a:srgbClr val="AAAAAA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b="1"/>
                <a:t>Climate action stairs</a:t>
              </a:r>
            </a:p>
            <a:p>
              <a:pPr algn="ctr"/>
              <a:endParaRPr lang="en-GB"/>
            </a:p>
            <a:p>
              <a:r>
                <a:rPr lang="en-GB"/>
                <a:t>Draw steps, then write down: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b="1"/>
                <a:t>Step 1</a:t>
              </a:r>
              <a:r>
                <a:rPr lang="en-GB"/>
                <a:t>: one thing I’ll do (specific)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b="1"/>
                <a:t>Step 2</a:t>
              </a:r>
              <a:r>
                <a:rPr lang="en-GB"/>
                <a:t>: When and where (day/time/place)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b="1"/>
                <a:t>Step 3</a:t>
              </a:r>
              <a:r>
                <a:rPr lang="en-GB"/>
                <a:t>: Who I’ll share my action with</a:t>
              </a:r>
            </a:p>
            <a:p>
              <a:pPr algn="ctr"/>
              <a:endParaRPr lang="en-GB" sz="20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93423B3-9F77-7ABB-6DAF-9DDF969C6045}"/>
                </a:ext>
              </a:extLst>
            </p:cNvPr>
            <p:cNvSpPr>
              <a:spLocks/>
            </p:cNvSpPr>
            <p:nvPr/>
          </p:nvSpPr>
          <p:spPr>
            <a:xfrm>
              <a:off x="5787740" y="1486435"/>
              <a:ext cx="1182213" cy="262725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4D2F25B-81C3-ED69-5703-7A7ACADCD860}"/>
              </a:ext>
            </a:extLst>
          </p:cNvPr>
          <p:cNvGrpSpPr/>
          <p:nvPr/>
        </p:nvGrpSpPr>
        <p:grpSpPr>
          <a:xfrm>
            <a:off x="653118" y="1515771"/>
            <a:ext cx="6143586" cy="1525056"/>
            <a:chOff x="1115431" y="1497868"/>
            <a:chExt cx="6143586" cy="152505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5529B2A-F6BE-AE77-7200-16F38566F883}"/>
                </a:ext>
              </a:extLst>
            </p:cNvPr>
            <p:cNvGrpSpPr/>
            <p:nvPr/>
          </p:nvGrpSpPr>
          <p:grpSpPr>
            <a:xfrm>
              <a:off x="1115431" y="1612243"/>
              <a:ext cx="6143586" cy="1410681"/>
              <a:chOff x="1115431" y="1612243"/>
              <a:chExt cx="6143586" cy="14106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659234A-7B5A-1279-33EA-1CC1B4044A0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5431" y="161224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Flooding</a:t>
                </a:r>
                <a:r>
                  <a:rPr lang="en-GB"/>
                  <a:t>:</a:t>
                </a:r>
              </a:p>
              <a:p>
                <a:pPr algn="ctr"/>
                <a:r>
                  <a:rPr lang="en-GB"/>
                  <a:t> “What could you do to help your family prepare?”</a:t>
                </a:r>
              </a:p>
              <a:p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2" name="Content Placeholder 8">
                <a:extLst>
                  <a:ext uri="{FF2B5EF4-FFF2-40B4-BE49-F238E27FC236}">
                    <a16:creationId xmlns:a16="http://schemas.microsoft.com/office/drawing/2014/main" id="{7B87AF42-C8D6-5CF9-0FFB-D0C526F97B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7810D5-6436-C350-3B0D-52362090F3B3}"/>
                </a:ext>
              </a:extLst>
            </p:cNvPr>
            <p:cNvSpPr>
              <a:spLocks/>
            </p:cNvSpPr>
            <p:nvPr/>
          </p:nvSpPr>
          <p:spPr>
            <a:xfrm rot="21360000">
              <a:off x="2261690" y="149786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F26CC8B-9C62-711E-CE0F-A2395D9DF056}"/>
              </a:ext>
            </a:extLst>
          </p:cNvPr>
          <p:cNvGrpSpPr/>
          <p:nvPr/>
        </p:nvGrpSpPr>
        <p:grpSpPr>
          <a:xfrm>
            <a:off x="653118" y="3040955"/>
            <a:ext cx="7896250" cy="1503168"/>
            <a:chOff x="1115431" y="3183473"/>
            <a:chExt cx="7896250" cy="150316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9E4F13B-BDE1-E01C-0EBA-1C3A2801A08C}"/>
                </a:ext>
              </a:extLst>
            </p:cNvPr>
            <p:cNvGrpSpPr/>
            <p:nvPr/>
          </p:nvGrpSpPr>
          <p:grpSpPr>
            <a:xfrm>
              <a:off x="1115431" y="3183473"/>
              <a:ext cx="7896250" cy="1503168"/>
              <a:chOff x="1115431" y="3183473"/>
              <a:chExt cx="7896250" cy="1503168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BA00A30-C9B6-B459-198A-76EFDD4C21E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5431" y="3375939"/>
                <a:ext cx="3841580" cy="131070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Heatwaves</a:t>
                </a:r>
                <a:r>
                  <a:rPr lang="en-GB"/>
                  <a:t>:</a:t>
                </a:r>
              </a:p>
              <a:p>
                <a:pPr algn="ctr"/>
                <a:r>
                  <a:rPr lang="en-GB"/>
                  <a:t>“What message could you share with others?”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Content Placeholder 8">
                <a:extLst>
                  <a:ext uri="{FF2B5EF4-FFF2-40B4-BE49-F238E27FC236}">
                    <a16:creationId xmlns:a16="http://schemas.microsoft.com/office/drawing/2014/main" id="{2C4E5B12-D2CD-4C35-6D17-9853DA372C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8411" y="3183473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DFEE80-5CC2-ED9A-1AA5-B0DEBB30110D}"/>
                </a:ext>
              </a:extLst>
            </p:cNvPr>
            <p:cNvSpPr>
              <a:spLocks/>
            </p:cNvSpPr>
            <p:nvPr/>
          </p:nvSpPr>
          <p:spPr>
            <a:xfrm rot="21360000">
              <a:off x="2693814" y="3308956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06B3982-73DE-954D-1803-80B37FB2D6FF}"/>
              </a:ext>
            </a:extLst>
          </p:cNvPr>
          <p:cNvGrpSpPr/>
          <p:nvPr/>
        </p:nvGrpSpPr>
        <p:grpSpPr>
          <a:xfrm>
            <a:off x="679622" y="2310066"/>
            <a:ext cx="11993606" cy="3757795"/>
            <a:chOff x="-4734589" y="1775329"/>
            <a:chExt cx="11993606" cy="375779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F9C047A-E116-83E3-5616-FE3DD234613B}"/>
                </a:ext>
              </a:extLst>
            </p:cNvPr>
            <p:cNvGrpSpPr/>
            <p:nvPr/>
          </p:nvGrpSpPr>
          <p:grpSpPr>
            <a:xfrm>
              <a:off x="-4734589" y="1775329"/>
              <a:ext cx="11993606" cy="3757795"/>
              <a:chOff x="-4734589" y="1775329"/>
              <a:chExt cx="11993606" cy="375779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C1DED98-98FE-DAFE-1797-F9D98D6F60F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-4734589" y="422242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Eco-anxiety</a:t>
                </a:r>
                <a:r>
                  <a:rPr lang="en-GB"/>
                  <a:t>:</a:t>
                </a:r>
                <a:br>
                  <a:rPr lang="en-GB"/>
                </a:br>
                <a:r>
                  <a:rPr lang="en-GB"/>
                  <a:t>“How could you support a friend or raise awareness?”</a:t>
                </a:r>
              </a:p>
              <a:p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Content Placeholder 8">
                <a:extLst>
                  <a:ext uri="{FF2B5EF4-FFF2-40B4-BE49-F238E27FC236}">
                    <a16:creationId xmlns:a16="http://schemas.microsoft.com/office/drawing/2014/main" id="{1EFE22D1-A4F8-7375-DCBE-089130B7BB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6CAEC90-0287-28B8-B867-DE68B72C2428}"/>
                </a:ext>
              </a:extLst>
            </p:cNvPr>
            <p:cNvSpPr>
              <a:spLocks/>
            </p:cNvSpPr>
            <p:nvPr/>
          </p:nvSpPr>
          <p:spPr>
            <a:xfrm rot="21360000">
              <a:off x="-3393674" y="410187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6A30151-1743-D5F3-B1D0-48BA2EF793A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698555" y="3972682"/>
            <a:ext cx="4679295" cy="2241284"/>
            <a:chOff x="4204951" y="3135640"/>
            <a:chExt cx="5216140" cy="2604448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31CFCFA-66FC-8960-7305-0D68FD7E57F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6479109" y="3135640"/>
              <a:ext cx="2941982" cy="2433887"/>
              <a:chOff x="3325092" y="1579418"/>
              <a:chExt cx="5417126" cy="3699164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9187989-329B-6A0B-AC25-F8F61C48B4F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5092" y="3429000"/>
                <a:ext cx="2244436" cy="1849582"/>
              </a:xfrm>
              <a:prstGeom prst="rect">
                <a:avLst/>
              </a:prstGeom>
              <a:solidFill>
                <a:srgbClr val="C97876"/>
              </a:solidFill>
              <a:ln>
                <a:solidFill>
                  <a:srgbClr val="C9787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0A41F50-BF7C-3F50-E652-25F338187F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49091" y="2504209"/>
                <a:ext cx="2244436" cy="1849582"/>
              </a:xfrm>
              <a:prstGeom prst="rect">
                <a:avLst/>
              </a:prstGeom>
              <a:solidFill>
                <a:srgbClr val="C97876"/>
              </a:solidFill>
              <a:ln>
                <a:solidFill>
                  <a:srgbClr val="C9787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9C3D648-42D6-94B7-008F-6ED3536B4FB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7782" y="1579418"/>
                <a:ext cx="2244436" cy="1849582"/>
              </a:xfrm>
              <a:prstGeom prst="rect">
                <a:avLst/>
              </a:prstGeom>
              <a:solidFill>
                <a:srgbClr val="C97876"/>
              </a:solidFill>
              <a:ln>
                <a:solidFill>
                  <a:srgbClr val="C9787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F8C8A96-DDD4-5C93-41EE-DDF8141B1F4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849091" y="3429000"/>
                <a:ext cx="2244436" cy="1849582"/>
              </a:xfrm>
              <a:prstGeom prst="rect">
                <a:avLst/>
              </a:prstGeom>
              <a:solidFill>
                <a:srgbClr val="C97876"/>
              </a:solidFill>
              <a:ln>
                <a:solidFill>
                  <a:srgbClr val="C9787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FFEB3D15-19DB-F8D9-E17B-7DBAA1078F9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497782" y="3429000"/>
                <a:ext cx="2244436" cy="1849582"/>
              </a:xfrm>
              <a:prstGeom prst="rect">
                <a:avLst/>
              </a:prstGeom>
              <a:solidFill>
                <a:srgbClr val="C97876"/>
              </a:solidFill>
              <a:ln>
                <a:solidFill>
                  <a:srgbClr val="C9787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7" name="Arrow: Right 26">
              <a:extLst>
                <a:ext uri="{FF2B5EF4-FFF2-40B4-BE49-F238E27FC236}">
                  <a16:creationId xmlns:a16="http://schemas.microsoft.com/office/drawing/2014/main" id="{E25B1669-9EEF-4F18-BB9A-A2CE7B36D3D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0037" y="4965417"/>
              <a:ext cx="466912" cy="266699"/>
            </a:xfrm>
            <a:prstGeom prst="rightArrow">
              <a:avLst/>
            </a:prstGeom>
            <a:solidFill>
              <a:srgbClr val="AAAAAA"/>
            </a:solidFill>
            <a:ln>
              <a:solidFill>
                <a:srgbClr val="AAAAA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Arrow: Right 27">
              <a:extLst>
                <a:ext uri="{FF2B5EF4-FFF2-40B4-BE49-F238E27FC236}">
                  <a16:creationId xmlns:a16="http://schemas.microsoft.com/office/drawing/2014/main" id="{F5B3C768-05D0-CD62-E4C7-CC2965C7E56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492805" y="4066522"/>
              <a:ext cx="466912" cy="266699"/>
            </a:xfrm>
            <a:prstGeom prst="rightArrow">
              <a:avLst/>
            </a:prstGeom>
            <a:solidFill>
              <a:srgbClr val="AAAAAA"/>
            </a:solidFill>
            <a:ln>
              <a:solidFill>
                <a:srgbClr val="AAAAA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Arrow: Right 28">
              <a:extLst>
                <a:ext uri="{FF2B5EF4-FFF2-40B4-BE49-F238E27FC236}">
                  <a16:creationId xmlns:a16="http://schemas.microsoft.com/office/drawing/2014/main" id="{61797E48-80B6-C20B-4BED-537BD1A97C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735251" y="3335011"/>
              <a:ext cx="466912" cy="266699"/>
            </a:xfrm>
            <a:prstGeom prst="rightArrow">
              <a:avLst/>
            </a:prstGeom>
            <a:solidFill>
              <a:srgbClr val="AAAAAA"/>
            </a:solidFill>
            <a:ln>
              <a:solidFill>
                <a:srgbClr val="AAAAA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5626C57-3EE6-6598-EF4C-69D18E91D94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04951" y="4989029"/>
              <a:ext cx="1640751" cy="751059"/>
            </a:xfrm>
            <a:prstGeom prst="rect">
              <a:avLst/>
            </a:prstGeom>
            <a:solidFill>
              <a:srgbClr val="E8E8E8"/>
            </a:solidFill>
            <a:ln>
              <a:solidFill>
                <a:srgbClr val="E8E8E8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/>
                <a:t>One thing I’ll do.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337DD16-26FC-2F3A-5F9F-D524FB2D796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796197" y="4033781"/>
              <a:ext cx="1640751" cy="751059"/>
            </a:xfrm>
            <a:prstGeom prst="rect">
              <a:avLst/>
            </a:prstGeom>
            <a:solidFill>
              <a:srgbClr val="E8E8E8"/>
            </a:solidFill>
            <a:ln>
              <a:solidFill>
                <a:srgbClr val="E8E8E8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/>
                <a:t>When/where I’ll do it.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06C210F-1B3F-EDC0-5A90-5F90E9A340C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0037" y="3135641"/>
              <a:ext cx="1640751" cy="751059"/>
            </a:xfrm>
            <a:prstGeom prst="rect">
              <a:avLst/>
            </a:prstGeom>
            <a:solidFill>
              <a:srgbClr val="E8E8E8"/>
            </a:solidFill>
            <a:ln>
              <a:solidFill>
                <a:srgbClr val="E8E8E8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/>
                <a:t>Who I’ll share it with.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8A8AD78-4220-CCA0-19A0-5CE142CA53C4}"/>
              </a:ext>
            </a:extLst>
          </p:cNvPr>
          <p:cNvSpPr txBox="1"/>
          <p:nvPr/>
        </p:nvSpPr>
        <p:spPr>
          <a:xfrm rot="16200000">
            <a:off x="10711289" y="1194047"/>
            <a:ext cx="1895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>
                <a:solidFill>
                  <a:srgbClr val="FF0000"/>
                </a:solidFill>
              </a:rPr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93243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BE75A-D585-E2EA-EA78-238B0F87D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BEF931-AA7C-27F8-F131-52E04975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did you feel today?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B8497FE-1C29-4AC3-540D-8A26F7B647D9}"/>
              </a:ext>
            </a:extLst>
          </p:cNvPr>
          <p:cNvGrpSpPr/>
          <p:nvPr/>
        </p:nvGrpSpPr>
        <p:grpSpPr>
          <a:xfrm>
            <a:off x="5828238" y="1798781"/>
            <a:ext cx="4548733" cy="3759915"/>
            <a:chOff x="5828238" y="1798781"/>
            <a:chExt cx="4548733" cy="37599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AE205E3-3406-6602-5C3F-86D9ADDA3F2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828238" y="2000484"/>
              <a:ext cx="4548733" cy="3558212"/>
            </a:xfrm>
            <a:prstGeom prst="rect">
              <a:avLst/>
            </a:prstGeom>
            <a:solidFill>
              <a:srgbClr val="AAAAAA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b="1"/>
                <a:t>Body scan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Draw an icon/symbol that represents how you felt during today’s activity.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Write or say what caused that feeling.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Identify where in your body you felt it (e.g. tight chest, butterflies in stomach). 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GB"/>
                <a:t>Share with a partner or journal privately.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C9B48E8-BE0F-9398-664E-4C015B784CA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420000">
              <a:off x="7374894" y="1798781"/>
              <a:ext cx="1710023" cy="320476"/>
            </a:xfrm>
            <a:prstGeom prst="rect">
              <a:avLst/>
            </a:prstGeom>
            <a:solidFill>
              <a:srgbClr val="EF3C37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405015D-20DD-ED79-CE63-071646EF2F7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3118" y="1515771"/>
            <a:ext cx="6143586" cy="1525056"/>
            <a:chOff x="1115431" y="1497868"/>
            <a:chExt cx="6143586" cy="152505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1A903C9-7A0E-5DF5-2C20-A5E7A0CBC76D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15431" y="1612243"/>
              <a:ext cx="6143586" cy="1410681"/>
              <a:chOff x="1115431" y="1612243"/>
              <a:chExt cx="6143586" cy="14106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EEE98FD-EE58-9455-CB85-8F7CE4D8220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161224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Flooding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latin typeface="Arial" panose="020B0604020202020204" pitchFamily="34" charset="0"/>
                  </a:rPr>
                  <a:t>“How did the character stories make you feel?” </a:t>
                </a:r>
              </a:p>
            </p:txBody>
          </p:sp>
          <p:sp>
            <p:nvSpPr>
              <p:cNvPr id="12" name="Content Placeholder 8">
                <a:extLst>
                  <a:ext uri="{FF2B5EF4-FFF2-40B4-BE49-F238E27FC236}">
                    <a16:creationId xmlns:a16="http://schemas.microsoft.com/office/drawing/2014/main" id="{C971882F-CF90-37E5-1E13-EA3665537DA5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0188747-6F48-B4E9-B033-356A76BA40E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261690" y="149786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FE315AA-5CA7-65E3-5B2C-569EE63D4AB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3118" y="3040955"/>
            <a:ext cx="7896250" cy="1503168"/>
            <a:chOff x="1115431" y="3183473"/>
            <a:chExt cx="7896250" cy="150316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DE882B0-CA44-83C8-A869-D9741E21DE7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15431" y="3183473"/>
              <a:ext cx="7896250" cy="1503168"/>
              <a:chOff x="1115431" y="3183473"/>
              <a:chExt cx="7896250" cy="1503168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4D04D37-275D-6211-F8BD-0510A87467E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15431" y="3375939"/>
                <a:ext cx="3841580" cy="131070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Heatwaves</a:t>
                </a:r>
                <a:r>
                  <a:rPr lang="en-GB"/>
                  <a:t>: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latin typeface="Arial" panose="020B0604020202020204" pitchFamily="34" charset="0"/>
                  </a:rPr>
                  <a:t>“How did learning about heat risks affect you?” 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Content Placeholder 8">
                <a:extLst>
                  <a:ext uri="{FF2B5EF4-FFF2-40B4-BE49-F238E27FC236}">
                    <a16:creationId xmlns:a16="http://schemas.microsoft.com/office/drawing/2014/main" id="{8FC3C78F-3786-18A6-63F7-D22A31BF6BB2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398411" y="3183473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1E60706-62B4-2B68-4E20-E3E388D3160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2693814" y="3308956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B782CF6-3F98-6A52-F2D6-AADBC59A981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79622" y="2310066"/>
            <a:ext cx="11993606" cy="3757795"/>
            <a:chOff x="-4734589" y="1775329"/>
            <a:chExt cx="11993606" cy="375779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88DFFC0-DFA2-E3DF-90AB-0FF2574FE6BD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4734589" y="1775329"/>
              <a:ext cx="11993606" cy="3757795"/>
              <a:chOff x="-4734589" y="1775329"/>
              <a:chExt cx="11993606" cy="375779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3CA0F52-2721-AFA7-3095-AA2D0690D10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4734589" y="4222423"/>
                <a:ext cx="3841580" cy="1310701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GB" b="1"/>
                  <a:t>Eco-anxiety</a:t>
                </a:r>
                <a:r>
                  <a:rPr lang="en-GB"/>
                  <a:t>:</a:t>
                </a:r>
                <a:br>
                  <a:rPr lang="en-GB"/>
                </a:br>
                <a:r>
                  <a:rPr lang="en-US" altLang="en-US">
                    <a:latin typeface="Arial" panose="020B0604020202020204" pitchFamily="34" charset="0"/>
                  </a:rPr>
                  <a:t>“What emotions came up during the discussion?” </a:t>
                </a:r>
              </a:p>
            </p:txBody>
          </p:sp>
          <p:sp>
            <p:nvSpPr>
              <p:cNvPr id="22" name="Content Placeholder 8">
                <a:extLst>
                  <a:ext uri="{FF2B5EF4-FFF2-40B4-BE49-F238E27FC236}">
                    <a16:creationId xmlns:a16="http://schemas.microsoft.com/office/drawing/2014/main" id="{4D0FA3BF-0C87-ED1B-8F3B-72186B60F76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645747" y="1775329"/>
                <a:ext cx="2613270" cy="124759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EE2A24"/>
                  </a:buClr>
                  <a:buFont typeface="System Font Regular"/>
                  <a:buChar char="⁃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EE2A24"/>
                  </a:buClr>
                  <a:buFont typeface="System Font Regular"/>
                  <a:buChar char="⁃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en-GB" sz="21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3193B8B-5DE1-4544-3751-E2500ADA6D5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360000">
              <a:off x="-3393674" y="4101878"/>
              <a:ext cx="849501" cy="241090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2E302425-092D-05FD-9F20-0A0EA56804C1}"/>
              </a:ext>
            </a:extLst>
          </p:cNvPr>
          <p:cNvSpPr txBox="1"/>
          <p:nvPr/>
        </p:nvSpPr>
        <p:spPr>
          <a:xfrm rot="16200000">
            <a:off x="10711289" y="1194047"/>
            <a:ext cx="1895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>
                <a:solidFill>
                  <a:srgbClr val="FF0000"/>
                </a:solidFill>
              </a:rPr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80005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8849E7-6D9E-8E1F-190F-FE3D9850CDA5}"/>
              </a:ext>
            </a:extLst>
          </p:cNvPr>
          <p:cNvSpPr txBox="1"/>
          <p:nvPr/>
        </p:nvSpPr>
        <p:spPr>
          <a:xfrm rot="16200000">
            <a:off x="10711289" y="1194047"/>
            <a:ext cx="1895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>
                <a:solidFill>
                  <a:srgbClr val="FF0000"/>
                </a:solidFill>
              </a:rPr>
              <a:t>Plenary</a:t>
            </a:r>
          </a:p>
        </p:txBody>
      </p:sp>
      <p:pic>
        <p:nvPicPr>
          <p:cNvPr id="6" name="Picture 2" descr="Information graphic titled &quot;Climate Emotions Wheel&quot; created by the Climate Mental Health Network, based on research by Panu Pihkala. The wheel categorises emotions related to climate change into four main areas: Positivity, Anger, Sadness, and Fear. Each category includes specific emotions such as Hope, Empowerment, Outrage, Despair, and Panic. A QR code in the bottom left corner links to downloadable versions in English and Spanish. Logos and attribution appear at the bottom of the image.">
            <a:extLst>
              <a:ext uri="{FF2B5EF4-FFF2-40B4-BE49-F238E27FC236}">
                <a16:creationId xmlns:a16="http://schemas.microsoft.com/office/drawing/2014/main" id="{2D0C7089-2832-FD55-5667-B84F9C7B29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2" b="-3"/>
          <a:stretch>
            <a:fillRect/>
          </a:stretch>
        </p:blipFill>
        <p:spPr bwMode="auto">
          <a:xfrm>
            <a:off x="7217087" y="1935331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E743884-5AD8-BA63-018E-017397656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Climate emotions wheel</a:t>
            </a:r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97D0562-7748-AB58-13B9-5E8BE80B998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71180" y="1635103"/>
            <a:ext cx="5887130" cy="4396740"/>
            <a:chOff x="18021721" y="4584160"/>
            <a:chExt cx="4992751" cy="381848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D3E45D4-E800-33E3-4418-7098D1F62AF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021721" y="4641900"/>
              <a:ext cx="4826969" cy="3760749"/>
              <a:chOff x="18021721" y="4641900"/>
              <a:chExt cx="4826969" cy="376074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4E1DE88-0961-1C2F-1354-09A2F9061B6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461343" y="4641900"/>
                <a:ext cx="4387347" cy="3714225"/>
              </a:xfrm>
              <a:prstGeom prst="rect">
                <a:avLst/>
              </a:prstGeom>
              <a:solidFill>
                <a:srgbClr val="EE2A2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2BEF43FC-E2A6-FD6B-B149-DBB0D6D4F08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18021721" y="4683898"/>
                <a:ext cx="4518367" cy="3718751"/>
                <a:chOff x="18021721" y="4683898"/>
                <a:chExt cx="4518367" cy="3718751"/>
              </a:xfrm>
            </p:grpSpPr>
            <p:sp>
              <p:nvSpPr>
                <p:cNvPr id="15" name="Content Placeholder 8">
                  <a:extLst>
                    <a:ext uri="{FF2B5EF4-FFF2-40B4-BE49-F238E27FC236}">
                      <a16:creationId xmlns:a16="http://schemas.microsoft.com/office/drawing/2014/main" id="{EB3DE7C6-6AB1-DFA7-C4EA-E19B26989A5F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18952844" y="4867253"/>
                  <a:ext cx="3587244" cy="35353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t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rgbClr val="EE2A24"/>
                    </a:buClr>
                    <a:buFont typeface="System Font Regular"/>
                    <a:buChar char="⁃"/>
                    <a:defRPr sz="2800"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rgbClr val="EE2A24"/>
                    </a:buClr>
                    <a:buFont typeface="System Font Regular"/>
                    <a:buChar char="⁃"/>
                    <a:defRPr sz="2400"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rgbClr val="EE2A24"/>
                    </a:buClr>
                    <a:buFont typeface="System Font Regular"/>
                    <a:buChar char="⁃"/>
                    <a:defRPr sz="2000"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rgbClr val="EE2A24"/>
                    </a:buClr>
                    <a:buFont typeface="System Font Regular"/>
                    <a:buChar char="⁃"/>
                    <a:defRPr sz="1800"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rgbClr val="EE2A24"/>
                    </a:buClr>
                    <a:buFont typeface="System Font Regular"/>
                    <a:buChar char="⁃"/>
                    <a:defRPr sz="1800"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schemeClr val="bg1"/>
                      </a:solidFill>
                    </a:rPr>
                    <a:t>Identify</a:t>
                  </a:r>
                  <a:r>
                    <a:rPr lang="en-US" altLang="en-US" sz="1800">
                      <a:solidFill>
                        <a:schemeClr val="bg1"/>
                      </a:solidFill>
                    </a:rPr>
                    <a:t>: Choose an emotion from the wheel that best describes how you feel after today’s lesson.</a:t>
                  </a: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endParaRPr lang="en-US" altLang="en-US" sz="1800">
                    <a:solidFill>
                      <a:schemeClr val="bg1"/>
                    </a:solidFill>
                  </a:endParaRP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schemeClr val="bg1"/>
                      </a:solidFill>
                    </a:rPr>
                    <a:t>Articulate</a:t>
                  </a:r>
                  <a:r>
                    <a:rPr lang="en-US" altLang="en-US" sz="1800">
                      <a:solidFill>
                        <a:schemeClr val="bg1"/>
                      </a:solidFill>
                    </a:rPr>
                    <a:t>: Write or draw what caused that emotion. </a:t>
                  </a: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endParaRPr lang="en-US" altLang="en-US" sz="1800">
                    <a:solidFill>
                      <a:schemeClr val="bg1"/>
                    </a:solidFill>
                  </a:endParaRP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schemeClr val="bg1"/>
                      </a:solidFill>
                    </a:rPr>
                    <a:t>Discuss</a:t>
                  </a:r>
                  <a:r>
                    <a:rPr lang="en-US" altLang="en-US" sz="1800">
                      <a:solidFill>
                        <a:schemeClr val="bg1"/>
                      </a:solidFill>
                    </a:rPr>
                    <a:t>: Share with a partner or group. </a:t>
                  </a: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endParaRPr lang="en-US" altLang="en-US" sz="1800">
                    <a:solidFill>
                      <a:schemeClr val="bg1"/>
                    </a:solidFill>
                  </a:endParaRP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schemeClr val="bg1"/>
                      </a:solidFill>
                    </a:rPr>
                    <a:t>Coping strategy</a:t>
                  </a:r>
                  <a:r>
                    <a:rPr lang="en-US" altLang="en-US" sz="1800">
                      <a:solidFill>
                        <a:schemeClr val="bg1"/>
                      </a:solidFill>
                    </a:rPr>
                    <a:t>: What helped you cope or what could help next time. </a:t>
                  </a: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endParaRPr lang="en-US" altLang="en-US" sz="1800">
                    <a:solidFill>
                      <a:schemeClr val="bg1"/>
                    </a:solidFill>
                  </a:endParaRPr>
                </a:p>
                <a:p>
                  <a:pPr marL="0" lvl="0" indent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schemeClr val="bg1"/>
                      </a:solidFill>
                    </a:rPr>
                    <a:t>Reflect</a:t>
                  </a:r>
                  <a:r>
                    <a:rPr lang="en-US" altLang="en-US" sz="1800">
                      <a:solidFill>
                        <a:schemeClr val="bg1"/>
                      </a:solidFill>
                    </a:rPr>
                    <a:t>: How could this emotion motivate action? 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9AD9AE2E-4209-0A35-7013-128CBBBF08FA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 rot="19108742">
                  <a:off x="18021721" y="4683898"/>
                  <a:ext cx="1092492" cy="242979"/>
                </a:xfrm>
                <a:prstGeom prst="rect">
                  <a:avLst/>
                </a:prstGeom>
                <a:solidFill>
                  <a:schemeClr val="bg1">
                    <a:lumMod val="50000"/>
                    <a:alpha val="6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45424CC-3DEB-D236-D87E-34F14BCCC6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170306">
              <a:off x="22107926" y="4584160"/>
              <a:ext cx="906546" cy="252044"/>
            </a:xfrm>
            <a:prstGeom prst="rect">
              <a:avLst/>
            </a:prstGeom>
            <a:solidFill>
              <a:schemeClr val="bg1">
                <a:lumMod val="50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6594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D761655E-C2D9-DB3D-2CCD-952A256BF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844" y="1600855"/>
            <a:ext cx="6025912" cy="3390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ACBA57-92F6-73B6-7FE1-83985AD9904A}"/>
              </a:ext>
            </a:extLst>
          </p:cNvPr>
          <p:cNvSpPr txBox="1"/>
          <p:nvPr/>
        </p:nvSpPr>
        <p:spPr>
          <a:xfrm>
            <a:off x="2016244" y="2711530"/>
            <a:ext cx="3009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GB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218B7B-536D-90D1-5E0A-ABAA32C1C956}"/>
              </a:ext>
            </a:extLst>
          </p:cNvPr>
          <p:cNvSpPr txBox="1"/>
          <p:nvPr/>
        </p:nvSpPr>
        <p:spPr>
          <a:xfrm rot="16200000">
            <a:off x="10979225" y="650560"/>
            <a:ext cx="1238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>
                <a:solidFill>
                  <a:srgbClr val="FF0000"/>
                </a:solidFill>
                <a:latin typeface="HelveticaNeueLT Pro 55 Roman" panose="020B0604020202020204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0149604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 xsi:nil="true"/>
    <HighLevelFolder xmlns="7aff5d3a-ac69-412e-8e86-2dc83d63a9de" xsi:nil="tru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40" ma:contentTypeDescription="Create a new document." ma:contentTypeScope="" ma:versionID="538819a9308ed4cbb64ccd0eb4674845">
  <xsd:schema xmlns:xsd="http://www.w3.org/2001/XMLSchema" xmlns:xs="http://www.w3.org/2001/XMLSchema" xmlns:p="http://schemas.microsoft.com/office/2006/metadata/properties" xmlns:ns2="097b2218-eb8c-44f0-b50d-d57756f492cd" xmlns:ns3="7aff5d3a-ac69-412e-8e86-2dc83d63a9de" targetNamespace="http://schemas.microsoft.com/office/2006/metadata/properties" ma:root="true" ma:fieldsID="73e0d75e8e451383a5e00e8e8e54cac3" ns2:_="" ns3:_=""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 minOccurs="0"/>
                <xsd:element ref="ns3:HighLevelFolder" minOccurs="0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nillable="true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  <xsd:enumeration value="Media"/>
        </xsd:restriction>
      </xsd:simpleType>
    </xsd:element>
    <xsd:element name="HighLevelFolder" ma:index="20" nillable="true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  <xsd:enumeration value="Career Development Pathways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5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6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27" nillable="true" ma:displayName="Location" ma:internalName="MediaServiceLocation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9B1144-5C99-4C39-BC4B-0F7DDA3F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F2A9BC-E1C9-45C4-ABFB-18673B35BD60}">
  <ds:schemaRefs>
    <ds:schemaRef ds:uri="http://schemas.microsoft.com/office/2006/metadata/properties"/>
    <ds:schemaRef ds:uri="http://schemas.microsoft.com/office/infopath/2007/PartnerControls"/>
    <ds:schemaRef ds:uri="7aff5d3a-ac69-412e-8e86-2dc83d63a9de"/>
  </ds:schemaRefs>
</ds:datastoreItem>
</file>

<file path=customXml/itemProps3.xml><?xml version="1.0" encoding="utf-8"?>
<ds:datastoreItem xmlns:ds="http://schemas.openxmlformats.org/officeDocument/2006/customXml" ds:itemID="{6D771002-385C-469D-B566-D0E62ED8B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7b2218-eb8c-44f0-b50d-d57756f492cd"/>
    <ds:schemaRef ds:uri="7aff5d3a-ac69-412e-8e86-2dc83d63a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 2013 - 2022</vt:lpstr>
      <vt:lpstr>PowerPoint Presentation</vt:lpstr>
      <vt:lpstr>What did you learn today?</vt:lpstr>
      <vt:lpstr>What did you do today?</vt:lpstr>
      <vt:lpstr>What actions could you take? </vt:lpstr>
      <vt:lpstr>How did you feel today?</vt:lpstr>
      <vt:lpstr>Climate emotions wheel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Anisa Hay</dc:creator>
  <cp:revision>4</cp:revision>
  <dcterms:created xsi:type="dcterms:W3CDTF">2025-09-29T09:12:50Z</dcterms:created>
  <dcterms:modified xsi:type="dcterms:W3CDTF">2026-02-09T15:40:04Z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EB0E669F-1ABE-4286-95E5-2106229A1AD0</vt:lpwstr>
  </property>
  <property fmtid="{D5CDD505-2E9C-101B-9397-08002B2CF9AE}" pid="3" name="ArticulatePath">
    <vt:lpwstr>https://brcsbrms-my.sharepoint.com/personal/anisahay_redcross_org_uk/Documents/WT_Plenary_Final</vt:lpwstr>
  </property>
  <property fmtid="{D5CDD505-2E9C-101B-9397-08002B2CF9AE}" pid="4" name="ContentTypeId">
    <vt:lpwstr>0x0101002470018B266A524D8C6ED64754E3AA0C</vt:lpwstr>
  </property>
  <property fmtid="{D5CDD505-2E9C-101B-9397-08002B2CF9AE}" pid="5" name="_dlc_policyId">
    <vt:lpwstr/>
  </property>
  <property fmtid="{D5CDD505-2E9C-101B-9397-08002B2CF9AE}" pid="6" name="ItemRetentionFormula">
    <vt:lpwstr/>
  </property>
  <property fmtid="{D5CDD505-2E9C-101B-9397-08002B2CF9AE}" pid="7" name="MediaServiceImageTags">
    <vt:lpwstr/>
  </property>
  <property fmtid="{D5CDD505-2E9C-101B-9397-08002B2CF9AE}" pid="8" name="b5bd0e747d9243cdba6014139b7d7e8a">
    <vt:lpwstr/>
  </property>
  <property fmtid="{D5CDD505-2E9C-101B-9397-08002B2CF9AE}" pid="9" name="BRC_x002d_Classification">
    <vt:lpwstr/>
  </property>
  <property fmtid="{D5CDD505-2E9C-101B-9397-08002B2CF9AE}" pid="10" name="TaxCatchAll">
    <vt:lpwstr/>
  </property>
  <property fmtid="{D5CDD505-2E9C-101B-9397-08002B2CF9AE}" pid="11" name="BRC-Classification">
    <vt:lpwstr/>
  </property>
</Properties>
</file>