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slideMasters/slideMaster2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7"/>
  </p:notesMasterIdLst>
  <p:sldIdLst>
    <p:sldId id="257" r:id="rId3"/>
    <p:sldId id="266" r:id="rId4"/>
    <p:sldId id="264" r:id="rId5"/>
    <p:sldId id="26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8" autoAdjust="0"/>
    <p:restoredTop sz="70515" autoAdjust="0"/>
  </p:normalViewPr>
  <p:slideViewPr>
    <p:cSldViewPr>
      <p:cViewPr>
        <p:scale>
          <a:sx n="80" d="100"/>
          <a:sy n="80" d="100"/>
        </p:scale>
        <p:origin x="-23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customXml" Target="../customXml/item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customXml" Target="../customXml/item4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E2EA6D-ACB5-4CCA-90AC-85B8B852FC82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3EE504-D33F-480B-BF61-FC48FBE5D5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6677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b="0" baseline="0" dirty="0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D79C3891-FAC6-445B-8AAB-10F520892E50}" type="slidenum">
              <a:rPr lang="en-US" altLang="en-US" sz="1300" smtClean="0"/>
              <a:pPr/>
              <a:t>1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33224817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0"/>
            <a:endParaRPr lang="en-GB" sz="1400" kern="1200" dirty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20BF76B4-22FC-449C-9C39-464E36C8D1CA}" type="slidenum">
              <a:rPr lang="en-US" altLang="en-US" sz="1300" smtClean="0">
                <a:solidFill>
                  <a:prstClr val="black"/>
                </a:solidFill>
              </a:rPr>
              <a:pPr/>
              <a:t>2</a:t>
            </a:fld>
            <a:endParaRPr lang="en-US" altLang="en-US" sz="130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1836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0"/>
            <a:endParaRPr lang="en-GB" sz="1400" kern="1200" dirty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20BF76B4-22FC-449C-9C39-464E36C8D1CA}" type="slidenum">
              <a:rPr lang="en-US" altLang="en-US" sz="1300" smtClean="0">
                <a:solidFill>
                  <a:prstClr val="black"/>
                </a:solidFill>
              </a:rPr>
              <a:pPr/>
              <a:t>3</a:t>
            </a:fld>
            <a:endParaRPr lang="en-US" altLang="en-US" sz="130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32798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0"/>
            <a:endParaRPr lang="en-GB" sz="1400" kern="1200" dirty="0">
              <a:solidFill>
                <a:schemeClr val="tx1"/>
              </a:solidFill>
              <a:effectLst/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20BF76B4-22FC-449C-9C39-464E36C8D1CA}" type="slidenum">
              <a:rPr lang="en-US" altLang="en-US" sz="1300" smtClean="0">
                <a:solidFill>
                  <a:prstClr val="black"/>
                </a:solidFill>
              </a:rPr>
              <a:pPr/>
              <a:t>4</a:t>
            </a:fld>
            <a:endParaRPr lang="en-US" altLang="en-US" sz="130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6051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019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9670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02965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08709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EF1829"/>
              </a:buClr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85247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254348"/>
          </a:xfrm>
        </p:spPr>
        <p:txBody>
          <a:bodyPr anchor="t"/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965069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061048"/>
          </a:xfrm>
        </p:spPr>
        <p:txBody>
          <a:bodyPr/>
          <a:lstStyle>
            <a:lvl1pPr>
              <a:buClr>
                <a:srgbClr val="EF1829"/>
              </a:buCl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6016" y="1484785"/>
            <a:ext cx="4038600" cy="4176464"/>
          </a:xfrm>
        </p:spPr>
        <p:txBody>
          <a:bodyPr/>
          <a:lstStyle>
            <a:lvl1pPr>
              <a:buClr>
                <a:srgbClr val="EF1829"/>
              </a:buCl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10225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486373"/>
          </a:xfrm>
        </p:spPr>
        <p:txBody>
          <a:bodyPr/>
          <a:lstStyle>
            <a:lvl1pPr>
              <a:buClr>
                <a:srgbClr val="EF1829"/>
              </a:buCl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486373"/>
          </a:xfrm>
        </p:spPr>
        <p:txBody>
          <a:bodyPr/>
          <a:lstStyle>
            <a:lvl1pPr>
              <a:buClr>
                <a:srgbClr val="EF1829"/>
              </a:buCl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23011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00491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03842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388198"/>
          </a:xfrm>
        </p:spPr>
        <p:txBody>
          <a:bodyPr/>
          <a:lstStyle>
            <a:lvl1pPr>
              <a:buClr>
                <a:srgbClr val="EF1829"/>
              </a:buCl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22614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7815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81885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2939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453804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buClr>
                <a:srgbClr val="EF1829"/>
              </a:buClr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254349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38661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386610"/>
          </a:xfrm>
        </p:spPr>
        <p:txBody>
          <a:bodyPr vert="eaVert"/>
          <a:lstStyle>
            <a:lvl1pPr>
              <a:buClr>
                <a:srgbClr val="EF1829"/>
              </a:buClr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6233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9702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9768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442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1244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5011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0939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1517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2A418-7D0E-47A7-B3C3-4886B58B1F70}" type="datetimeFigureOut">
              <a:rPr lang="en-GB" smtClean="0"/>
              <a:t>01/06/2017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6173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 descr="POWERPOINT_EMPTY_SLIDEMASTER.jp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06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3968231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Geneva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Geneva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Geneva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Geneva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Geneva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itchFamily="34" charset="0"/>
        <a:buChar char="&gt;"/>
        <a:defRPr sz="3200">
          <a:solidFill>
            <a:schemeClr val="tx1"/>
          </a:solidFill>
          <a:latin typeface="+mn-lt"/>
          <a:ea typeface="Geneva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POWERPOINT_MASTER_PLAIN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Rectangle 9"/>
          <p:cNvSpPr txBox="1">
            <a:spLocks noChangeArrowheads="1"/>
          </p:cNvSpPr>
          <p:nvPr/>
        </p:nvSpPr>
        <p:spPr bwMode="auto">
          <a:xfrm>
            <a:off x="431800" y="2438400"/>
            <a:ext cx="8280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lnSpc>
                <a:spcPts val="7000"/>
              </a:lnSpc>
              <a:spcBef>
                <a:spcPct val="20000"/>
              </a:spcBef>
              <a:buClr>
                <a:srgbClr val="C00000"/>
              </a:buClr>
            </a:pPr>
            <a:r>
              <a:rPr lang="en-GB" altLang="en-US" sz="4400" dirty="0" smtClean="0">
                <a:solidFill>
                  <a:schemeClr val="bg1"/>
                </a:solidFill>
              </a:rPr>
              <a:t>Share activity: </a:t>
            </a:r>
          </a:p>
          <a:p>
            <a:pPr algn="ctr" eaLnBrk="1" hangingPunct="1">
              <a:lnSpc>
                <a:spcPts val="7000"/>
              </a:lnSpc>
              <a:spcBef>
                <a:spcPct val="20000"/>
              </a:spcBef>
              <a:buClr>
                <a:srgbClr val="C00000"/>
              </a:buClr>
            </a:pPr>
            <a:r>
              <a:rPr lang="en-GB" altLang="en-US" sz="4400" dirty="0" smtClean="0">
                <a:solidFill>
                  <a:schemeClr val="bg1"/>
                </a:solidFill>
              </a:rPr>
              <a:t>School newsletter article</a:t>
            </a:r>
            <a:endParaRPr lang="en-GB" alt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44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 txBox="1">
            <a:spLocks/>
          </p:cNvSpPr>
          <p:nvPr/>
        </p:nvSpPr>
        <p:spPr bwMode="auto">
          <a:xfrm>
            <a:off x="395288" y="1916113"/>
            <a:ext cx="49688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400">
                <a:solidFill>
                  <a:srgbClr val="FFFFFF"/>
                </a:solidFill>
                <a:ea typeface="Geneva"/>
                <a:cs typeface="Geneva"/>
              </a:rPr>
              <a:t>Click to add title</a:t>
            </a:r>
          </a:p>
        </p:txBody>
      </p:sp>
      <p:sp>
        <p:nvSpPr>
          <p:cNvPr id="717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 smtClean="0">
                <a:ea typeface="Geneva"/>
              </a:rPr>
              <a:t>Write a newsletter article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GB" dirty="0" smtClean="0"/>
              <a:t>Choose one of the two topics to write about:</a:t>
            </a:r>
          </a:p>
          <a:p>
            <a:pPr marL="514350" lvl="0" indent="-514350">
              <a:buFont typeface="+mj-lt"/>
              <a:buAutoNum type="arabicPeriod"/>
            </a:pPr>
            <a:endParaRPr lang="en-GB" dirty="0" smtClean="0"/>
          </a:p>
          <a:p>
            <a:pPr lvl="1"/>
            <a:r>
              <a:rPr lang="en-GB" dirty="0" smtClean="0"/>
              <a:t>An emergency you have learnt about.</a:t>
            </a:r>
          </a:p>
          <a:p>
            <a:pPr lvl="1"/>
            <a:endParaRPr lang="en-GB" dirty="0" smtClean="0"/>
          </a:p>
          <a:p>
            <a:pPr lvl="1"/>
            <a:r>
              <a:rPr lang="en-GB" dirty="0" smtClean="0"/>
              <a:t>A coping skill you have learnt about.</a:t>
            </a:r>
            <a:endParaRPr lang="en-GB" dirty="0"/>
          </a:p>
          <a:p>
            <a:pPr marL="0" lv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713678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 txBox="1">
            <a:spLocks/>
          </p:cNvSpPr>
          <p:nvPr/>
        </p:nvSpPr>
        <p:spPr bwMode="auto">
          <a:xfrm>
            <a:off x="395288" y="1916113"/>
            <a:ext cx="49688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400">
                <a:solidFill>
                  <a:srgbClr val="FFFFFF"/>
                </a:solidFill>
                <a:ea typeface="Geneva"/>
                <a:cs typeface="Geneva"/>
              </a:rPr>
              <a:t>Click to add title</a:t>
            </a:r>
          </a:p>
        </p:txBody>
      </p:sp>
      <p:sp>
        <p:nvSpPr>
          <p:cNvPr id="717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 smtClean="0">
                <a:ea typeface="Geneva"/>
              </a:rPr>
              <a:t>Emergencies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268761"/>
            <a:ext cx="7632848" cy="4320480"/>
          </a:xfrm>
        </p:spPr>
        <p:txBody>
          <a:bodyPr/>
          <a:lstStyle/>
          <a:p>
            <a:r>
              <a:rPr lang="en-GB" sz="2400" dirty="0" smtClean="0"/>
              <a:t>What </a:t>
            </a:r>
            <a:r>
              <a:rPr lang="en-GB" sz="2400" dirty="0"/>
              <a:t>is the emergency?</a:t>
            </a:r>
          </a:p>
          <a:p>
            <a:r>
              <a:rPr lang="en-GB" sz="2400" dirty="0"/>
              <a:t>Where can it happen?</a:t>
            </a:r>
          </a:p>
          <a:p>
            <a:r>
              <a:rPr lang="en-GB" sz="2400" dirty="0"/>
              <a:t>What impacts might the emergency have on people?</a:t>
            </a:r>
          </a:p>
          <a:p>
            <a:r>
              <a:rPr lang="en-GB" sz="2400" dirty="0"/>
              <a:t>What could you do to stay safe in the emergency?</a:t>
            </a:r>
          </a:p>
          <a:p>
            <a:r>
              <a:rPr lang="en-GB" sz="2400" dirty="0"/>
              <a:t>What could you do to help you stay calm in the emergency?</a:t>
            </a:r>
          </a:p>
          <a:p>
            <a:r>
              <a:rPr lang="en-GB" sz="2400" dirty="0"/>
              <a:t>What could you do to prepare</a:t>
            </a:r>
            <a:r>
              <a:rPr lang="en-GB" sz="2400" dirty="0" smtClean="0"/>
              <a:t>?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506348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 txBox="1">
            <a:spLocks/>
          </p:cNvSpPr>
          <p:nvPr/>
        </p:nvSpPr>
        <p:spPr bwMode="auto">
          <a:xfrm>
            <a:off x="395288" y="1916113"/>
            <a:ext cx="49688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4400">
                <a:solidFill>
                  <a:srgbClr val="FFFFFF"/>
                </a:solidFill>
                <a:ea typeface="Geneva"/>
                <a:cs typeface="Geneva"/>
              </a:rPr>
              <a:t>Click to add title</a:t>
            </a:r>
          </a:p>
        </p:txBody>
      </p:sp>
      <p:sp>
        <p:nvSpPr>
          <p:cNvPr id="717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dirty="0" smtClean="0">
                <a:ea typeface="Geneva"/>
              </a:rPr>
              <a:t>Coping skill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755576" y="1268761"/>
            <a:ext cx="7632848" cy="4320480"/>
          </a:xfrm>
        </p:spPr>
        <p:txBody>
          <a:bodyPr/>
          <a:lstStyle/>
          <a:p>
            <a:pPr marL="0" indent="0">
              <a:buNone/>
            </a:pPr>
            <a:endParaRPr lang="en-GB" sz="2400" dirty="0" smtClean="0"/>
          </a:p>
          <a:p>
            <a:r>
              <a:rPr lang="en-GB" sz="2400" dirty="0" smtClean="0"/>
              <a:t>Why </a:t>
            </a:r>
            <a:r>
              <a:rPr lang="en-GB" sz="2400" dirty="0"/>
              <a:t>might you need coping skills in an emergency</a:t>
            </a:r>
            <a:r>
              <a:rPr lang="en-GB" sz="2400" dirty="0" smtClean="0"/>
              <a:t>?</a:t>
            </a:r>
          </a:p>
          <a:p>
            <a:pPr marL="0" indent="0">
              <a:buNone/>
            </a:pPr>
            <a:endParaRPr lang="en-GB" sz="2400" dirty="0"/>
          </a:p>
          <a:p>
            <a:r>
              <a:rPr lang="en-GB" sz="2400" dirty="0"/>
              <a:t>Describe the steps in one coping skill you learnt in the Pillowcase Project (Bubble </a:t>
            </a:r>
            <a:r>
              <a:rPr lang="en-GB" sz="2400" dirty="0" smtClean="0"/>
              <a:t>blowing, </a:t>
            </a:r>
            <a:r>
              <a:rPr lang="en-GB" sz="2400" dirty="0"/>
              <a:t>Breathing with colour, Shield of strength, Guided imagery, </a:t>
            </a: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dirty="0" smtClean="0"/>
              <a:t>My </a:t>
            </a:r>
            <a:r>
              <a:rPr lang="en-GB" sz="2400" dirty="0"/>
              <a:t>favourite place).</a:t>
            </a:r>
          </a:p>
        </p:txBody>
      </p:sp>
    </p:spTree>
    <p:extLst>
      <p:ext uri="{BB962C8B-B14F-4D97-AF65-F5344CB8AC3E}">
        <p14:creationId xmlns:p14="http://schemas.microsoft.com/office/powerpoint/2010/main" val="3379431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RC PowerPoint 2013">
  <a:themeElements>
    <a:clrScheme name="British Red Cross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F1829"/>
      </a:accent1>
      <a:accent2>
        <a:srgbClr val="F8A2A9"/>
      </a:accent2>
      <a:accent3>
        <a:srgbClr val="000000"/>
      </a:accent3>
      <a:accent4>
        <a:srgbClr val="7F7F7F"/>
      </a:accent4>
      <a:accent5>
        <a:srgbClr val="7A6E67"/>
      </a:accent5>
      <a:accent6>
        <a:srgbClr val="CAC4C1"/>
      </a:accent6>
      <a:hlink>
        <a:srgbClr val="000000"/>
      </a:hlink>
      <a:folHlink>
        <a:srgbClr val="EF1829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470018B266A524D8C6ED64754E3AA0C" ma:contentTypeVersion="33" ma:contentTypeDescription="Create a new document." ma:contentTypeScope="" ma:versionID="4e5f0c975d0f8363c6443360ff6298bb">
  <xsd:schema xmlns:xsd="http://www.w3.org/2001/XMLSchema" xmlns:xs="http://www.w3.org/2001/XMLSchema" xmlns:p="http://schemas.microsoft.com/office/2006/metadata/properties" xmlns:ns1="http://schemas.microsoft.com/sharepoint/v3" xmlns:ns2="097b2218-eb8c-44f0-b50d-d57756f492cd" xmlns:ns3="7aff5d3a-ac69-412e-8e86-2dc83d63a9de" targetNamespace="http://schemas.microsoft.com/office/2006/metadata/properties" ma:root="true" ma:fieldsID="4f0daf566c881742dbf0e3d948952b23" ns1:_="" ns2:_="" ns3:_="">
    <xsd:import namespace="http://schemas.microsoft.com/sharepoint/v3"/>
    <xsd:import namespace="097b2218-eb8c-44f0-b50d-d57756f492cd"/>
    <xsd:import namespace="7aff5d3a-ac69-412e-8e86-2dc83d63a9d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Area"/>
                <xsd:element ref="ns3:HighLevelFolder"/>
                <xsd:element ref="ns3:SubFolder" minOccurs="0"/>
                <xsd:element ref="ns3:Archive" minOccurs="0"/>
                <xsd:element ref="ns3:Subfolder2" minOccurs="0"/>
                <xsd:element ref="ns3:Status" minOccurs="0"/>
                <xsd:element ref="ns1:_dlc_Exempt" minOccurs="0"/>
                <xsd:element ref="ns1:_dlc_ExpireDateSaved" minOccurs="0"/>
                <xsd:element ref="ns1:_dlc_ExpireDate" minOccurs="0"/>
                <xsd:element ref="ns3:GDPRnonCompliancedate" minOccurs="0"/>
                <xsd:element ref="ns3:Misc_x002e_" minOccurs="0"/>
                <xsd:element ref="ns3:MediaServiceLocation" minOccurs="0"/>
                <xsd:element ref="ns3:MediaLengthInSeconds" minOccurs="0"/>
                <xsd:element ref="ns3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25" nillable="true" ma:displayName="Exempt from Policy" ma:hidden="true" ma:internalName="_dlc_Exempt" ma:readOnly="true">
      <xsd:simpleType>
        <xsd:restriction base="dms:Unknown"/>
      </xsd:simpleType>
    </xsd:element>
    <xsd:element name="_dlc_ExpireDateSaved" ma:index="26" nillable="true" ma:displayName="Original Expiration Date" ma:hidden="true" ma:internalName="_dlc_ExpireDateSaved" ma:readOnly="true">
      <xsd:simpleType>
        <xsd:restriction base="dms:DateTime"/>
      </xsd:simpleType>
    </xsd:element>
    <xsd:element name="_dlc_ExpireDate" ma:index="27" nillable="true" ma:displayName="Expiration Date" ma:description="" ma:hidden="true" ma:indexed="true" ma:internalName="_dlc_ExpireDat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7b2218-eb8c-44f0-b50d-d57756f492c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ff5d3a-ac69-412e-8e86-2dc83d63a9d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rea" ma:index="19" ma:displayName="Area (of responsibility)" ma:description="An area of CE activity with a named manager responsible for it. " ma:format="Dropdown" ma:indexed="true" ma:internalName="Area">
      <xsd:simpleType>
        <xsd:restriction base="dms:Choice">
          <xsd:enumeration value="Adult Portfolio"/>
          <xsd:enumeration value="Learning Design"/>
          <xsd:enumeration value="Direct Delivery"/>
          <xsd:enumeration value="Learning and Development"/>
          <xsd:enumeration value="Marketing"/>
          <xsd:enumeration value="Youth Portfolio"/>
          <xsd:enumeration value="Leadership Team"/>
          <xsd:enumeration value="Funding"/>
        </xsd:restriction>
      </xsd:simpleType>
    </xsd:element>
    <xsd:element name="HighLevelFolder" ma:index="20" ma:displayName="High Level Folder" ma:description="The main types of document CE produce" ma:format="Dropdown" ma:indexed="true" ma:internalName="HighLevelFolder">
      <xsd:simpleType>
        <xsd:restriction base="dms:Choice">
          <xsd:enumeration value="Communication"/>
          <xsd:enumeration value="Learning Design"/>
          <xsd:enumeration value="Products"/>
          <xsd:enumeration value="Procedural Documents"/>
          <xsd:enumeration value="Policy Documents"/>
          <xsd:enumeration value="Portfolio"/>
          <xsd:enumeration value="Content Assets"/>
          <xsd:enumeration value="Strategy"/>
          <xsd:enumeration value="Research and Insight"/>
          <xsd:enumeration value="Products / Resources"/>
        </xsd:restriction>
      </xsd:simpleType>
    </xsd:element>
    <xsd:element name="SubFolder" ma:index="21" nillable="true" ma:displayName="Topic" ma:description="What overall topic does this file belong under? - A tag audit is currently ongoing, currently available tags are not representative of the final selection." ma:format="Dropdown" ma:internalName="SubFolder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-Apps"/>
                    <xsd:enumeration value="-Kindness"/>
                    <xsd:enumeration value="-Climate Change"/>
                    <xsd:enumeration value="-Curriculum"/>
                    <xsd:enumeration value="-Loneliness"/>
                    <xsd:enumeration value="-Disasters and Emergencies"/>
                    <xsd:enumeration value="-First Aid"/>
                    <xsd:enumeration value="-Refugees and Migration"/>
                    <xsd:enumeration value="-Empathy"/>
                    <xsd:enumeration value="-Pedagogy"/>
                    <xsd:enumeration value="-Agile"/>
                    <xsd:enumeration value="-Support Centre"/>
                    <xsd:enumeration value="-Recruitment and Development"/>
                    <xsd:enumeration value="-Volunteers"/>
                    <xsd:enumeration value="-Ways of Working"/>
                    <xsd:enumeration value="-Conflict"/>
                    <xsd:enumeration value="-Marketing Tools"/>
                    <xsd:enumeration value="-Preparedness"/>
                    <xsd:enumeration value="-Returning to Face to Face"/>
                    <xsd:enumeration value="-Handovers"/>
                    <xsd:enumeration value="-Wellbeing"/>
                    <xsd:enumeration value="-Equality Diversity and Inclusion (EDI)"/>
                    <xsd:enumeration value="- Adapt and Recover"/>
                    <xsd:enumeration value="-Health inequalities"/>
                    <xsd:enumeration value="-Education Standards"/>
                    <xsd:enumeration value="-Respect"/>
                  </xsd:restriction>
                </xsd:simpleType>
              </xsd:element>
            </xsd:sequence>
          </xsd:extension>
        </xsd:complexContent>
      </xsd:complexType>
    </xsd:element>
    <xsd:element name="Archive" ma:index="22" nillable="true" ma:displayName="Archive" ma:default="0" ma:description="If yes is selected the file will be archived and no longer appear in the general view. It will instead appear in the archive view." ma:format="Dropdown" ma:indexed="true" ma:internalName="Archive">
      <xsd:simpleType>
        <xsd:restriction base="dms:Boolean"/>
      </xsd:simpleType>
    </xsd:element>
    <xsd:element name="Subfolder2" ma:index="23" nillable="true" ma:displayName="Project" ma:description="Which Product or Project does this file relate to? - A tag audit is currently ongoing, currently available tags are not representative of the final selection." ma:format="Dropdown" ma:internalName="Subfolder2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-Drugs and Alcohol"/>
                    <xsd:enumeration value="-First Aid Champions"/>
                    <xsd:enumeration value="-Homelessness"/>
                    <xsd:enumeration value="-Knife Crime"/>
                    <xsd:enumeration value="-Lifescan"/>
                    <xsd:enumeration value="-Museums and Archives Posters"/>
                    <xsd:enumeration value="-Older People"/>
                    <xsd:enumeration value="-Sprint"/>
                    <xsd:enumeration value="-Summer of Kindness"/>
                    <xsd:enumeration value="-Training Programmes"/>
                    <xsd:enumeration value="-Bitesize"/>
                    <xsd:enumeration value="-Life Live It"/>
                    <xsd:enumeration value="-Global Disaster Preparedness Centre"/>
                    <xsd:enumeration value="-Not on Sunday"/>
                    <xsd:enumeration value="-World First Aid Day"/>
                    <xsd:enumeration value="-EveryDay First Aid"/>
                    <xsd:enumeration value="-EDI Working Group"/>
                    <xsd:enumeration value="-Scouts"/>
                    <xsd:enumeration value="-Vaccine Voices"/>
                    <xsd:enumeration value="-Refugee Week"/>
                    <xsd:enumeration value="-Newsthink"/>
                    <xsd:enumeration value="-Black Lives Matter"/>
                    <xsd:enumeration value="-Online Teaching Resource"/>
                    <xsd:enumeration value="-Education Standards"/>
                    <xsd:enumeration value="-Co-production"/>
                    <xsd:enumeration value="-Face to Face"/>
                    <xsd:enumeration value="Coping with challenges"/>
                    <xsd:enumeration value="Quality Assurance"/>
                  </xsd:restriction>
                </xsd:simpleType>
              </xsd:element>
            </xsd:sequence>
          </xsd:extension>
        </xsd:complexContent>
      </xsd:complexType>
    </xsd:element>
    <xsd:element name="Status" ma:index="24" nillable="true" ma:displayName="Status" ma:description="To show which of the documents reflects the final live product, and which are just drafts or supported development of product" ma:format="Dropdown" ma:internalName="Status">
      <xsd:simpleType>
        <xsd:union memberTypes="dms:Text">
          <xsd:simpleType>
            <xsd:restriction base="dms:Choice">
              <xsd:enumeration value="Live"/>
              <xsd:enumeration value="In review"/>
              <xsd:enumeration value="Draft"/>
              <xsd:enumeration value="Supporting documents"/>
              <xsd:enumeration value="Non GDPR Compliant"/>
            </xsd:restriction>
          </xsd:simpleType>
        </xsd:union>
      </xsd:simpleType>
    </xsd:element>
    <xsd:element name="GDPRnonCompliancedate" ma:index="28" nillable="true" ma:displayName="GDPR non Compliance date" ma:format="DateOnly" ma:indexed="true" ma:internalName="GDPRnonCompliancedate">
      <xsd:simpleType>
        <xsd:restriction base="dms:DateTime"/>
      </xsd:simpleType>
    </xsd:element>
    <xsd:element name="Misc_x002e_" ma:index="29" nillable="true" ma:displayName="Misc. " ma:description="After the file has been tagged under Topic and Project, this column is for any further description to be added. Please avoid acronyms where possible. " ma:format="Dropdown" ma:internalName="Misc_x002e_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Business Case"/>
                    <xsd:enumeration value="-Covid-19"/>
                    <xsd:enumeration value="-Comms Plans"/>
                    <xsd:enumeration value="-Creative"/>
                    <xsd:enumeration value="-Direct Delivery"/>
                    <xsd:enumeration value="-Discrimination"/>
                    <xsd:enumeration value="-Diversity"/>
                    <xsd:enumeration value="-Evaluation"/>
                    <xsd:enumeration value="-GDPR"/>
                    <xsd:enumeration value="-Guidance"/>
                    <xsd:enumeration value="-Induction"/>
                    <xsd:enumeration value="-Minutes"/>
                    <xsd:enumeration value="-Partnerships"/>
                    <xsd:enumeration value="-Printed Pack"/>
                    <xsd:enumeration value="-Retrospective"/>
                    <xsd:enumeration value="-Analysis"/>
                    <xsd:enumeration value="-21 Day Challenge"/>
                    <xsd:enumeration value="-Bookings"/>
                    <xsd:enumeration value="-Competitor Landscape"/>
                    <xsd:enumeration value="-Advocacy"/>
                    <xsd:enumeration value="-Style Guide"/>
                    <xsd:enumeration value="-Engagement"/>
                    <xsd:enumeration value="-Impact Assessment"/>
                    <xsd:enumeration value="-Evidence"/>
                    <xsd:enumeration value="-Kick-off"/>
                    <xsd:enumeration value="-Forms"/>
                    <xsd:enumeration value="-Kids Kits Cards"/>
                    <xsd:enumeration value="-Icons"/>
                    <xsd:enumeration value="-Intern"/>
                    <xsd:enumeration value="-Introduction"/>
                    <xsd:enumeration value="-July 2020 survey"/>
                    <xsd:enumeration value="-Lunch and Learn"/>
                    <xsd:enumeration value="-Visuals and Artwork"/>
                    <xsd:enumeration value="-Pilot"/>
                    <xsd:enumeration value="-Primary School"/>
                    <xsd:enumeration value="-Project Board"/>
                    <xsd:enumeration value="-React"/>
                    <xsd:enumeration value="-Recover"/>
                    <xsd:enumeration value="-Reflect"/>
                    <xsd:enumeration value="-Reporting"/>
                    <xsd:enumeration value="-Risk Assessments"/>
                    <xsd:enumeration value="-Secondary School"/>
                    <xsd:enumeration value="-Skill Guide"/>
                    <xsd:enumeration value="-Comms"/>
                    <xsd:enumeration value="-Content"/>
                    <xsd:enumeration value="-Other"/>
                    <xsd:enumeration value="-Welsh Language"/>
                    <xsd:enumeration value="-Sticker"/>
                    <xsd:enumeration value="-Minutes"/>
                    <xsd:enumeration value="-Template"/>
                    <xsd:enumeration value="-User Workshop"/>
                    <xsd:enumeration value="-Project Management"/>
                    <xsd:enumeration value="-Baby and Child"/>
                    <xsd:enumeration value="-E-mails"/>
                    <xsd:enumeration value="-Photos"/>
                    <xsd:enumeration value="-Video"/>
                    <xsd:enumeration value="Leaflet"/>
                  </xsd:restriction>
                </xsd:simpleType>
              </xsd:element>
            </xsd:sequence>
          </xsd:extension>
        </xsd:complexContent>
      </xsd:complexType>
    </xsd:element>
    <xsd:element name="MediaServiceLocation" ma:index="30" nillable="true" ma:displayName="Location" ma:internalName="MediaServiceLocation" ma:readOnly="true">
      <xsd:simpleType>
        <xsd:restriction base="dms:Text"/>
      </xsd:simpleType>
    </xsd:element>
    <xsd:element name="MediaLengthInSeconds" ma:index="3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33" nillable="true" ma:taxonomy="true" ma:internalName="lcf76f155ced4ddcb4097134ff3c332f" ma:taxonomyFieldName="MediaServiceImageTags" ma:displayName="Image Tags" ma:readOnly="false" ma:fieldId="{5cf76f15-5ced-4ddc-b409-7134ff3c332f}" ma:taxonomyMulti="true" ma:sspId="15167c16-a890-4d0e-8066-19c144e748d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p:Policy xmlns:p="office.server.policy" id="" local="true">
  <p:Name>Document</p:Name>
  <p:Description>Use for all documents that are not required to be retained for longer than 1 year after last modified.</p:Description>
  <p:Statement/>
  <p:PolicyItems>
    <p:PolicyItem featureId="Microsoft.Office.RecordsManagement.PolicyFeatures.Expiration" staticId="0x0101002470018B266A524D8C6ED64754E3AA0C|1589124849" UniqueId="19f723c3-1177-4c73-87b1-7fe8c883dc00">
      <p:Name>Retention</p:Name>
      <p:Description>Automatic scheduling of content for processing, and performing a retention action on content that has reached its due date.</p:Description>
      <p:CustomData>
        <Schedules nextStageId="2">
          <Schedule type="Default">
            <stages>
              <data stageId="1">
                <formula id="Microsoft.Office.RecordsManagement.PolicyFeatures.Expiration.Formula.BuiltIn">
                  <number>1</number>
                  <property>Modified</property>
                  <propertyId>28cf69c5-fa48-462a-b5cd-27b6f9d2bd5f</propertyId>
                  <period>years</period>
                </formula>
                <action type="action" id="Microsoft.Office.RecordsManagement.PolicyFeatures.Expiration.Action.MoveToRecycleBin"/>
              </data>
            </stages>
          </Schedule>
        </Schedules>
      </p:CustomData>
    </p:PolicyItem>
  </p:PolicyItems>
</p:Policy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rchive xmlns="7aff5d3a-ac69-412e-8e86-2dc83d63a9de">false</Archive>
    <Status xmlns="7aff5d3a-ac69-412e-8e86-2dc83d63a9de" xsi:nil="true"/>
    <Subfolder2 xmlns="7aff5d3a-ac69-412e-8e86-2dc83d63a9de" xsi:nil="true"/>
    <Area xmlns="7aff5d3a-ac69-412e-8e86-2dc83d63a9de"/>
    <HighLevelFolder xmlns="7aff5d3a-ac69-412e-8e86-2dc83d63a9de"/>
    <Misc_x002e_ xmlns="7aff5d3a-ac69-412e-8e86-2dc83d63a9de" xsi:nil="true"/>
    <GDPRnonCompliancedate xmlns="7aff5d3a-ac69-412e-8e86-2dc83d63a9de" xsi:nil="true"/>
    <SubFolder xmlns="7aff5d3a-ac69-412e-8e86-2dc83d63a9de" xsi:nil="true"/>
    <lcf76f155ced4ddcb4097134ff3c332f xmlns="7aff5d3a-ac69-412e-8e86-2dc83d63a9de">
      <Terms xmlns="http://schemas.microsoft.com/office/infopath/2007/PartnerControls"/>
    </lcf76f155ced4ddcb4097134ff3c332f>
    <_dlc_ExpireDateSaved xmlns="http://schemas.microsoft.com/sharepoint/v3" xsi:nil="true"/>
    <_dlc_ExpireDate xmlns="http://schemas.microsoft.com/sharepoint/v3">2023-08-05T14:42:15+00:00</_dlc_ExpireDate>
  </documentManagement>
</p:properties>
</file>

<file path=customXml/itemProps1.xml><?xml version="1.0" encoding="utf-8"?>
<ds:datastoreItem xmlns:ds="http://schemas.openxmlformats.org/officeDocument/2006/customXml" ds:itemID="{C7BA4BA8-A229-456D-8CB9-2DCA37FE321D}"/>
</file>

<file path=customXml/itemProps2.xml><?xml version="1.0" encoding="utf-8"?>
<ds:datastoreItem xmlns:ds="http://schemas.openxmlformats.org/officeDocument/2006/customXml" ds:itemID="{1046A08E-D116-47C9-B4D1-139F757F947B}"/>
</file>

<file path=customXml/itemProps3.xml><?xml version="1.0" encoding="utf-8"?>
<ds:datastoreItem xmlns:ds="http://schemas.openxmlformats.org/officeDocument/2006/customXml" ds:itemID="{EBDF5450-08C1-42E5-B45A-B33B3337F9EA}"/>
</file>

<file path=customXml/itemProps4.xml><?xml version="1.0" encoding="utf-8"?>
<ds:datastoreItem xmlns:ds="http://schemas.openxmlformats.org/officeDocument/2006/customXml" ds:itemID="{DED31662-F407-4375-B2AA-7AB768380277}"/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142</Words>
  <Application>Microsoft Office PowerPoint</Application>
  <PresentationFormat>On-screen Show (4:3)</PresentationFormat>
  <Paragraphs>27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RC PowerPoint 2013</vt:lpstr>
      <vt:lpstr>PowerPoint Presentation</vt:lpstr>
      <vt:lpstr>Write a newsletter article</vt:lpstr>
      <vt:lpstr>Emergencies</vt:lpstr>
      <vt:lpstr>Coping skill</vt:lpstr>
    </vt:vector>
  </TitlesOfParts>
  <Company>British Red Cross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Susanna Grenga</dc:creator>
  <cp:lastModifiedBy>Susanna Grenga</cp:lastModifiedBy>
  <cp:revision>35</cp:revision>
  <dcterms:created xsi:type="dcterms:W3CDTF">2017-03-22T09:28:03Z</dcterms:created>
  <dcterms:modified xsi:type="dcterms:W3CDTF">2017-06-01T20:06:50Z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0x0101002470018B266A524D8C6ED64754E3AA0C</vt:lpwstr>
  </property>
  <property fmtid="{D5CDD505-2E9C-101B-9397-08002B2CF9AE}" pid="3" name="_dlc_policyId">
    <vt:lpwstr>0x0101002470018B266A524D8C6ED64754E3AA0C|1589124849</vt:lpwstr>
  </property>
  <property fmtid="{D5CDD505-2E9C-101B-9397-08002B2CF9AE}" pid="4" name="ItemRetentionFormula">
    <vt:lpwstr>&lt;formula id="Microsoft.Office.RecordsManagement.PolicyFeatures.Expiration.Formula.BuiltIn"&gt;&lt;number&gt;1&lt;/number&gt;&lt;property&gt;Modified&lt;/property&gt;&lt;propertyId&gt;28cf69c5-fa48-462a-b5cd-27b6f9d2bd5f&lt;/propertyId&gt;&lt;period&gt;years&lt;/period&gt;&lt;/formula&gt;</vt:lpwstr>
  </property>
</Properties>
</file>