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91" r:id="rId5"/>
  </p:sldMasterIdLst>
  <p:notesMasterIdLst>
    <p:notesMasterId r:id="rId31"/>
  </p:notesMasterIdLst>
  <p:sldIdLst>
    <p:sldId id="276" r:id="rId6"/>
    <p:sldId id="452" r:id="rId7"/>
    <p:sldId id="445" r:id="rId8"/>
    <p:sldId id="443" r:id="rId9"/>
    <p:sldId id="446" r:id="rId10"/>
    <p:sldId id="447" r:id="rId11"/>
    <p:sldId id="297" r:id="rId12"/>
    <p:sldId id="308" r:id="rId13"/>
    <p:sldId id="318" r:id="rId14"/>
    <p:sldId id="319" r:id="rId15"/>
    <p:sldId id="455" r:id="rId16"/>
    <p:sldId id="316" r:id="rId17"/>
    <p:sldId id="298" r:id="rId18"/>
    <p:sldId id="458" r:id="rId19"/>
    <p:sldId id="459" r:id="rId20"/>
    <p:sldId id="460" r:id="rId21"/>
    <p:sldId id="461" r:id="rId22"/>
    <p:sldId id="462" r:id="rId23"/>
    <p:sldId id="450" r:id="rId24"/>
    <p:sldId id="453" r:id="rId25"/>
    <p:sldId id="420" r:id="rId26"/>
    <p:sldId id="464" r:id="rId27"/>
    <p:sldId id="456" r:id="rId28"/>
    <p:sldId id="451" r:id="rId29"/>
    <p:sldId id="4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EE2A24"/>
    <a:srgbClr val="8BA5D7"/>
    <a:srgbClr val="BADDEA"/>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41AC0-FFDF-4D10-9ABA-111EBA1F3864}" v="8" dt="2023-06-15T11:21:26.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18" autoAdjust="0"/>
  </p:normalViewPr>
  <p:slideViewPr>
    <p:cSldViewPr snapToGrid="0">
      <p:cViewPr varScale="1">
        <p:scale>
          <a:sx n="49" d="100"/>
          <a:sy n="49" d="100"/>
        </p:scale>
        <p:origin x="1312"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ettyimages.co.uk/search/photographer?photographer=doble-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ettyimages.co.uk/search/photographer?photographer=doble-d"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a:t>
            </a:r>
          </a:p>
          <a:p>
            <a:pPr algn="l"/>
            <a:r>
              <a:rPr lang="en-GB" sz="1200" b="0" i="0" u="none" strike="noStrike" baseline="0">
                <a:latin typeface="Arial" panose="020B0604020202020204" pitchFamily="34" charset="0"/>
              </a:rPr>
              <a:t>impacted by trauma in their lives. This trauma may have been related to an emergency event, or it may</a:t>
            </a:r>
          </a:p>
          <a:p>
            <a:pPr algn="l"/>
            <a:r>
              <a:rPr lang="en-GB" sz="1200" b="0" i="0" u="none" strike="noStrike" baseline="0">
                <a:latin typeface="Arial" panose="020B0604020202020204" pitchFamily="34" charset="0"/>
              </a:rPr>
              <a:t>relate to something else. Careful consideration should be given before deciding to ask learners to share</a:t>
            </a:r>
          </a:p>
          <a:p>
            <a:pPr algn="l"/>
            <a:r>
              <a:rPr lang="en-GB" sz="1200" b="0" i="0" u="none" strike="noStrike" baseline="0">
                <a:latin typeface="Arial" panose="020B0604020202020204" pitchFamily="34" charset="0"/>
              </a:rPr>
              <a:t>their personal feelings about past or future emergencies or traumas. If a learner brings up personal</a:t>
            </a:r>
          </a:p>
          <a:p>
            <a:pPr algn="l"/>
            <a:r>
              <a:rPr lang="en-GB" sz="1200" b="0" i="0" u="none" strike="noStrike" baseline="0">
                <a:latin typeface="Arial" panose="020B0604020202020204" pitchFamily="34" charset="0"/>
              </a:rPr>
              <a:t>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restrictions on items, some things may not be practical/useful. </a:t>
            </a:r>
          </a:p>
          <a:p>
            <a:r>
              <a:rPr lang="en-GB"/>
              <a:t>Encourage learners to think about the difference between a want and a need. Somethings may seem like a want but they may also be vital to supporting mental health in times of a struggle.</a:t>
            </a:r>
          </a:p>
          <a:p>
            <a:r>
              <a:rPr lang="en-GB"/>
              <a:t>Prompt learners to discuss in their groups and think of two ideas to share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304715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restrictions on items, some things may not be practical/useful. </a:t>
            </a:r>
          </a:p>
          <a:p>
            <a:r>
              <a:rPr lang="en-GB" dirty="0"/>
              <a:t>Encourage learners to think about the difference between a want and a need. Somethings may seem like a want but they may also be vital to supporting mental health in times of a struggle.</a:t>
            </a:r>
          </a:p>
          <a:p>
            <a:r>
              <a:rPr lang="en-GB" dirty="0"/>
              <a:t>Prompt learners to discuss in their groups and think of two ideas to share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348256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what a bug out bag (BOB)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This is a bag containing emergency items that you can grab if you have to leave somewhere in a hurry. The idea is that when an emergency comes, you’re prepared. Everything you need to take with you in an emergency situation is already prepared in one place. It will help you keep calm and avoid panicking because you know everything you need is there and ready. You can just pick it up and take it with you. You won’t have to spend time rushing around trying to find things. It is useful for all kinds of situations not just for a flood emergency.  </a:t>
            </a:r>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29085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may need to discuss the difference between a need and want in more detail.</a:t>
            </a:r>
          </a:p>
          <a:p>
            <a:r>
              <a:rPr lang="en-GB"/>
              <a:t>Encourage students to think practically. If needed, review Ben’s situation. They didn’t have time or space to take anything large with them. It is possible a person evacuating can only take a few, small items. Ben was away from home for 3 months.</a:t>
            </a:r>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428826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Review the BRC’s list and invite students to compare ideas.</a:t>
            </a:r>
          </a:p>
          <a:p>
            <a:r>
              <a:rPr lang="en-GB"/>
              <a:t>You may like to lead a class discussion to compare them.</a:t>
            </a:r>
          </a:p>
          <a:p>
            <a:r>
              <a:rPr lang="en-GB"/>
              <a:t>Allow students time to update their lists as you reflect together.</a:t>
            </a:r>
          </a:p>
          <a:p>
            <a:r>
              <a:rPr lang="en-GB"/>
              <a:t>Optional – visit the Red Cross web advice on what to include in an emergency kit (QR code on the slide)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117295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should see that it is much easier to leave in a hurry if you have a bag already prepared. You can discuss any practical constraints further. Like, how will they carry everything they need. Will different people in the house of their character have responsibilities for different elements? Who will carry what? Students should see that working together means they can manage more.</a:t>
            </a:r>
          </a:p>
          <a:p>
            <a:endParaRPr lang="en-GB"/>
          </a:p>
          <a:p>
            <a:r>
              <a:rPr lang="en-GB"/>
              <a:t>From this activity, students should learn that having a BOB ready would make grabbing what they need in an emergency much easier. It may help them feel better to know that they have this ready and prepared.</a:t>
            </a:r>
          </a:p>
        </p:txBody>
      </p:sp>
      <p:sp>
        <p:nvSpPr>
          <p:cNvPr id="4" name="Slide Number Placeholder 3"/>
          <p:cNvSpPr>
            <a:spLocks noGrp="1"/>
          </p:cNvSpPr>
          <p:nvPr>
            <p:ph type="sldNum" sz="quarter" idx="5"/>
          </p:nvPr>
        </p:nvSpPr>
        <p:spPr/>
        <p:txBody>
          <a:bodyPr/>
          <a:lstStyle/>
          <a:p>
            <a:fld id="{87AA0278-688E-42E3-937F-2133A26C00E2}" type="slidenum">
              <a:rPr lang="en-GB" smtClean="0"/>
              <a:t>18</a:t>
            </a:fld>
            <a:endParaRPr lang="en-GB"/>
          </a:p>
        </p:txBody>
      </p:sp>
    </p:spTree>
    <p:extLst>
      <p:ext uri="{BB962C8B-B14F-4D97-AF65-F5344CB8AC3E}">
        <p14:creationId xmlns:p14="http://schemas.microsoft.com/office/powerpoint/2010/main" val="1121677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a:cs typeface="Calibri"/>
              </a:rPr>
              <a:t>Give learners a few moments to reflect on this question before inviting them to discuss with a partner. Then, encourage feedback as a group.</a:t>
            </a:r>
            <a:r>
              <a:rPr lang="en-US" sz="1800" b="0" i="0">
                <a:solidFill>
                  <a:srgbClr val="444444"/>
                </a:solidFill>
                <a:effectLst/>
                <a:latin typeface="Calibri"/>
                <a:cs typeface="Calibri"/>
              </a:rPr>
              <a:t>​</a:t>
            </a:r>
          </a:p>
          <a:p>
            <a:pPr algn="l" rtl="0" fontAlgn="base"/>
            <a:r>
              <a:rPr lang="en-GB" sz="1800" b="0" i="0" u="none" strike="noStrike">
                <a:solidFill>
                  <a:srgbClr val="000000"/>
                </a:solidFill>
                <a:effectLst/>
                <a:latin typeface="Calibri"/>
                <a:cs typeface="Calibri"/>
              </a:rPr>
              <a:t>Referring back to the </a:t>
            </a:r>
            <a:r>
              <a:rPr lang="en-GB" sz="1800">
                <a:solidFill>
                  <a:srgbClr val="000000"/>
                </a:solidFill>
                <a:latin typeface="Calibri"/>
                <a:cs typeface="Calibri"/>
              </a:rPr>
              <a:t>big</a:t>
            </a:r>
            <a:r>
              <a:rPr lang="en-GB" sz="1800" b="0" i="0" u="none" strike="noStrike">
                <a:solidFill>
                  <a:srgbClr val="000000"/>
                </a:solidFill>
                <a:effectLst/>
                <a:latin typeface="Calibri"/>
                <a:cs typeface="Calibri"/>
              </a:rPr>
              <a:t> question should enable you and your learners to see how much they have learned from the activity. Answers to this question should be more detailed and varied at this point.</a:t>
            </a:r>
            <a:r>
              <a:rPr lang="en-US" sz="1800" b="0" i="0">
                <a:solidFill>
                  <a:srgbClr val="444444"/>
                </a:solidFill>
                <a:effectLst/>
                <a:latin typeface="Calibri"/>
                <a:cs typeface="Calibri"/>
              </a:rPr>
              <a:t>​</a:t>
            </a:r>
          </a:p>
          <a:p>
            <a:endParaRPr lang="en-GB" sz="1800"/>
          </a:p>
          <a:p>
            <a:pPr algn="l" rtl="0" fontAlgn="base"/>
            <a:r>
              <a:rPr lang="en-GB" sz="1800" b="0" i="0" u="none" strike="noStrike">
                <a:solidFill>
                  <a:srgbClr val="444444"/>
                </a:solidFill>
                <a:effectLst/>
                <a:latin typeface="Calibri"/>
                <a:cs typeface="Calibri"/>
              </a:rPr>
              <a:t>​</a:t>
            </a:r>
            <a:r>
              <a:rPr lang="en-GB" sz="1800" b="0" i="0">
                <a:solidFill>
                  <a:srgbClr val="444444"/>
                </a:solidFill>
                <a:effectLst/>
                <a:latin typeface="Calibri"/>
                <a:cs typeface="Calibri"/>
              </a:rPr>
              <a:t>​</a:t>
            </a:r>
          </a:p>
          <a:p>
            <a:pPr algn="l"/>
            <a:r>
              <a:rPr lang="en-GB" b="0" i="0">
                <a:solidFill>
                  <a:srgbClr val="080808"/>
                </a:solidFill>
                <a:effectLst/>
                <a:latin typeface="Lato"/>
                <a:ea typeface="Lato"/>
                <a:cs typeface="Lato"/>
              </a:rPr>
              <a:t>DETAILS</a:t>
            </a:r>
          </a:p>
          <a:p>
            <a:pPr algn="l"/>
            <a:r>
              <a:rPr lang="en-GB" b="0" i="0">
                <a:solidFill>
                  <a:srgbClr val="080808"/>
                </a:solidFill>
                <a:effectLst/>
                <a:latin typeface="Lato"/>
                <a:ea typeface="Lato"/>
                <a:cs typeface="Lato"/>
              </a:rPr>
              <a:t>Credit:</a:t>
            </a:r>
          </a:p>
          <a:p>
            <a:pPr algn="l"/>
            <a:r>
              <a:rPr lang="en-GB" b="0" i="0" u="none" strike="noStrike">
                <a:solidFill>
                  <a:srgbClr val="6F43D6"/>
                </a:solidFill>
                <a:effectLst/>
                <a:latin typeface="Lato"/>
                <a:ea typeface="Lato"/>
                <a:cs typeface="Lato"/>
                <a:hlinkClick r:id="rId3"/>
              </a:rPr>
              <a:t>doble-d</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Creative #:</a:t>
            </a:r>
          </a:p>
          <a:p>
            <a:pPr algn="l"/>
            <a:r>
              <a:rPr lang="en-GB" b="0" i="0">
                <a:solidFill>
                  <a:srgbClr val="080808"/>
                </a:solidFill>
                <a:effectLst/>
                <a:latin typeface="Lato"/>
                <a:ea typeface="Lato"/>
                <a:cs typeface="Lato"/>
              </a:rPr>
              <a:t>1363765778</a:t>
            </a:r>
          </a:p>
          <a:p>
            <a:pPr algn="l"/>
            <a:r>
              <a:rPr lang="en-GB" b="0" i="0">
                <a:solidFill>
                  <a:srgbClr val="080808"/>
                </a:solidFill>
                <a:effectLst/>
                <a:latin typeface="Lato"/>
                <a:ea typeface="Lato"/>
                <a:cs typeface="Lato"/>
              </a:rPr>
              <a:t>Licence type:</a:t>
            </a:r>
          </a:p>
          <a:p>
            <a:pPr algn="l"/>
            <a:r>
              <a:rPr lang="en-GB" b="0" i="0" u="sng">
                <a:solidFill>
                  <a:srgbClr val="6F43D6"/>
                </a:solidFill>
                <a:effectLst/>
                <a:latin typeface="Lato"/>
                <a:ea typeface="Lato"/>
                <a:cs typeface="Lato"/>
                <a:hlinkClick r:id="rId4"/>
              </a:rPr>
              <a:t>Royalty-free</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Collection:</a:t>
            </a:r>
          </a:p>
          <a:p>
            <a:pPr algn="l"/>
            <a:r>
              <a:rPr lang="en-GB" b="0" i="0">
                <a:solidFill>
                  <a:srgbClr val="080808"/>
                </a:solidFill>
                <a:effectLst/>
                <a:latin typeface="Lato"/>
                <a:ea typeface="Lato"/>
                <a:cs typeface="Lato"/>
              </a:rPr>
              <a:t>iStock / Getty Images Plus</a:t>
            </a:r>
          </a:p>
          <a:p>
            <a:pPr algn="l"/>
            <a:r>
              <a:rPr lang="en-GB" b="0" i="0">
                <a:solidFill>
                  <a:srgbClr val="080808"/>
                </a:solidFill>
                <a:effectLst/>
                <a:latin typeface="Lato"/>
                <a:ea typeface="Lato"/>
                <a:cs typeface="Lato"/>
              </a:rPr>
              <a:t>Release info:</a:t>
            </a:r>
          </a:p>
          <a:p>
            <a:pPr algn="l"/>
            <a:r>
              <a:rPr lang="en-GB" b="0" i="0">
                <a:solidFill>
                  <a:srgbClr val="080808"/>
                </a:solidFill>
                <a:effectLst/>
                <a:latin typeface="Lato"/>
                <a:ea typeface="Lato"/>
                <a:cs typeface="Lato"/>
              </a:rPr>
              <a:t>Model and property released</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07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22</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24</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25</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Prepare a song for learners to listen to, or invite them to choose one.</a:t>
            </a:r>
          </a:p>
          <a:p>
            <a:r>
              <a:rPr lang="en-GB"/>
              <a:t>Explain to learners that often, when we listen to music, it is just in the background. In this activity the challenge is to really listen. Let learners know that their thoughts might wonder; just keep trying to return them back to the music.</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 </a:t>
            </a:r>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214857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p>
          <a:p>
            <a:pPr algn="l"/>
            <a:r>
              <a:rPr lang="en-GB" b="0" i="0">
                <a:solidFill>
                  <a:srgbClr val="080808"/>
                </a:solidFill>
                <a:effectLst/>
                <a:latin typeface="Lato" panose="020F0502020204030203" pitchFamily="34" charset="0"/>
              </a:rPr>
              <a:t>DETAILS</a:t>
            </a:r>
          </a:p>
          <a:p>
            <a:pPr algn="l"/>
            <a:r>
              <a:rPr lang="en-GB" b="0" i="0">
                <a:solidFill>
                  <a:srgbClr val="080808"/>
                </a:solidFill>
                <a:effectLst/>
                <a:latin typeface="Lato" panose="020F0502020204030203" pitchFamily="34" charset="0"/>
              </a:rPr>
              <a:t>Credit:</a:t>
            </a:r>
          </a:p>
          <a:p>
            <a:pPr algn="l"/>
            <a:r>
              <a:rPr lang="en-GB" b="0" i="0" u="none" strike="noStrike">
                <a:solidFill>
                  <a:srgbClr val="6F43D6"/>
                </a:solidFill>
                <a:effectLst/>
                <a:latin typeface="Lato" panose="020F0502020204030203" pitchFamily="34" charset="0"/>
                <a:hlinkClick r:id="rId3"/>
              </a:rPr>
              <a:t>doble-d</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Creative #:</a:t>
            </a:r>
          </a:p>
          <a:p>
            <a:pPr algn="l"/>
            <a:r>
              <a:rPr lang="en-GB" b="0" i="0">
                <a:solidFill>
                  <a:srgbClr val="080808"/>
                </a:solidFill>
                <a:effectLst/>
                <a:latin typeface="Lato" panose="020F0502020204030203" pitchFamily="34" charset="0"/>
              </a:rPr>
              <a:t>1363765778</a:t>
            </a:r>
          </a:p>
          <a:p>
            <a:pPr algn="l"/>
            <a:r>
              <a:rPr lang="en-GB" b="0" i="0">
                <a:solidFill>
                  <a:srgbClr val="080808"/>
                </a:solidFill>
                <a:effectLst/>
                <a:latin typeface="Lato" panose="020F0502020204030203" pitchFamily="34" charset="0"/>
              </a:rPr>
              <a:t>Licence type:</a:t>
            </a:r>
          </a:p>
          <a:p>
            <a:pPr algn="l"/>
            <a:r>
              <a:rPr lang="en-GB" b="0" i="0" u="sng">
                <a:solidFill>
                  <a:srgbClr val="6F43D6"/>
                </a:solidFill>
                <a:effectLst/>
                <a:latin typeface="Lato" panose="020F0502020204030203" pitchFamily="34" charset="0"/>
                <a:hlinkClick r:id="rId4"/>
              </a:rPr>
              <a:t>Royalty-free</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Collection:</a:t>
            </a:r>
          </a:p>
          <a:p>
            <a:pPr algn="l"/>
            <a:r>
              <a:rPr lang="en-GB" b="0" i="0">
                <a:solidFill>
                  <a:srgbClr val="080808"/>
                </a:solidFill>
                <a:effectLst/>
                <a:latin typeface="Lato" panose="020F0502020204030203" pitchFamily="34" charset="0"/>
              </a:rPr>
              <a:t>iStock / Getty Images Plus</a:t>
            </a:r>
          </a:p>
          <a:p>
            <a:pPr algn="l"/>
            <a:r>
              <a:rPr lang="en-GB" b="0" i="0">
                <a:solidFill>
                  <a:srgbClr val="080808"/>
                </a:solidFill>
                <a:effectLst/>
                <a:latin typeface="Lato" panose="020F0502020204030203" pitchFamily="34" charset="0"/>
              </a:rPr>
              <a:t>Release info:</a:t>
            </a:r>
          </a:p>
          <a:p>
            <a:pPr algn="l"/>
            <a:r>
              <a:rPr lang="en-GB" b="0" i="0">
                <a:solidFill>
                  <a:srgbClr val="080808"/>
                </a:solidFill>
                <a:effectLst/>
                <a:latin typeface="Lato" panose="020F0502020204030203" pitchFamily="34" charset="0"/>
              </a:rPr>
              <a:t>Model and property released</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Listen to Ben’s account. Learners may not have considered what it means when a house is flooded. So, use this opportunity to invite learners’ thoughts and address any misconceptions.</a:t>
            </a:r>
          </a:p>
          <a:p>
            <a:r>
              <a:rPr lang="en-GB"/>
              <a:t>To listen to the audio, use full-screen mode, hover your cursor over the phone image and a play bar will pop up at the bottom. Click the play button on the bottom left of the play bar.</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221016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Divide learners into groups of no more than 4. </a:t>
            </a:r>
          </a:p>
          <a:p>
            <a:r>
              <a:rPr lang="en-GB"/>
              <a:t>Characters to choose from are on the next three slides.</a:t>
            </a:r>
          </a:p>
          <a:p>
            <a:r>
              <a:rPr lang="en-GB"/>
              <a:t>Optionally, print the slides to allow learners to read them themselves and highlight details that stand out to them.</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65249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learners that their character will now experience this scenario. </a:t>
            </a:r>
          </a:p>
          <a:p>
            <a:r>
              <a:rPr lang="en-GB"/>
              <a:t>Read through the scenario together as a class.</a:t>
            </a:r>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00326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learners 1 minute to work together in their groups to decide what they’d grab in an emergency. To use the timer, hover over and click the play button on the bottom.</a:t>
            </a:r>
          </a:p>
          <a:p>
            <a:r>
              <a:rPr lang="en-GB"/>
              <a:t>Before starting the timer, encourage groups to allocate one person to write the list on paper. </a:t>
            </a:r>
          </a:p>
          <a:p>
            <a:r>
              <a:rPr lang="en-GB"/>
              <a:t>Optionally, appoint a scribe, moderator, speaker and timekeeper. </a:t>
            </a:r>
          </a:p>
          <a:p>
            <a:r>
              <a:rPr lang="en-GB"/>
              <a:t>Scribe – makes the list</a:t>
            </a:r>
          </a:p>
          <a:p>
            <a:r>
              <a:rPr lang="en-GB"/>
              <a:t>Moderator – encourages everyone to participate and ensures all ideas are heard</a:t>
            </a:r>
          </a:p>
          <a:p>
            <a:r>
              <a:rPr lang="en-GB"/>
              <a:t>Speaker – will feedback ideas to the whole group</a:t>
            </a:r>
          </a:p>
          <a:p>
            <a:r>
              <a:rPr lang="en-GB"/>
              <a:t>Timekeeper – will keep an eye on the time and let their group know when they’re half way through and then near the end. They ensure the team stops on time.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418570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3950925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99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86727303"/>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70256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9141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88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0809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70037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325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8931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971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18001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3266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658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03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0557393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033157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129190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5.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text&#10;&#10;Description automatically generated with medium confidence">
            <a:extLst>
              <a:ext uri="{FF2B5EF4-FFF2-40B4-BE49-F238E27FC236}">
                <a16:creationId xmlns:a16="http://schemas.microsoft.com/office/drawing/2014/main" id="{D6E6B97F-42E7-AEAA-11F2-BF9383FF0B1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0" y="5903540"/>
            <a:ext cx="2431473" cy="926869"/>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707"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25687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pic>
        <p:nvPicPr>
          <p:cNvPr id="12" name="Picture 11">
            <a:extLst>
              <a:ext uri="{FF2B5EF4-FFF2-40B4-BE49-F238E27FC236}">
                <a16:creationId xmlns:a16="http://schemas.microsoft.com/office/drawing/2014/main" id="{D716F5F8-9D80-1441-3511-E4EB437D7390}"/>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6446755" y="6239017"/>
            <a:ext cx="3284968" cy="228179"/>
          </a:xfrm>
          <a:prstGeom prst="rect">
            <a:avLst/>
          </a:prstGeom>
        </p:spPr>
      </p:pic>
    </p:spTree>
    <p:extLst>
      <p:ext uri="{BB962C8B-B14F-4D97-AF65-F5344CB8AC3E}">
        <p14:creationId xmlns:p14="http://schemas.microsoft.com/office/powerpoint/2010/main" val="35010352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4.gif"/><Relationship Id="rId5" Type="http://schemas.openxmlformats.org/officeDocument/2006/relationships/image" Target="../media/image40.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4.gif"/><Relationship Id="rId5" Type="http://schemas.openxmlformats.org/officeDocument/2006/relationships/image" Target="../media/image42.png"/><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40.gif"/><Relationship Id="rId5" Type="http://schemas.openxmlformats.org/officeDocument/2006/relationships/image" Target="../media/image43.png"/><Relationship Id="rId4" Type="http://schemas.openxmlformats.org/officeDocument/2006/relationships/hyperlink" Target="https://www.redcross.org.uk/get-help/prepare-for-emergencies/prepare-an-emergency-k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14.gif"/><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ww.redcross.org.uk/stories/disasters-and-emergencies/uk/how-the-british-red-cross-helps-during-a-floo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https://what3words.com/products/what3words-app"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9.xml"/><Relationship Id="rId16" Type="http://schemas.openxmlformats.org/officeDocument/2006/relationships/image" Target="../media/image67.png"/><Relationship Id="rId20" Type="http://schemas.openxmlformats.org/officeDocument/2006/relationships/hyperlink" Target="https://www.redcross.org.uk/weather-together-resources" TargetMode="External"/><Relationship Id="rId1" Type="http://schemas.openxmlformats.org/officeDocument/2006/relationships/slideLayout" Target="../slideLayouts/slideLayout2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hyperlink" Target="https://feedback.redcross.org.uk/s/WeatherTogether/" TargetMode="External"/><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4.gif"/><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4.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4.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7.xml"/><Relationship Id="rId5" Type="http://schemas.openxmlformats.org/officeDocument/2006/relationships/image" Target="../media/image14.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73084CF-7918-C073-9E54-B32F34142146}"/>
              </a:ext>
            </a:extLst>
          </p:cNvPr>
          <p:cNvGrpSpPr>
            <a:grpSpLocks noGrp="1" noUngrp="1" noRot="1" noMove="1" noResize="1"/>
          </p:cNvGrpSpPr>
          <p:nvPr/>
        </p:nvGrpSpPr>
        <p:grpSpPr>
          <a:xfrm>
            <a:off x="927670" y="0"/>
            <a:ext cx="10404359" cy="6848090"/>
            <a:chOff x="320850" y="401202"/>
            <a:chExt cx="10313546" cy="6894196"/>
          </a:xfrm>
        </p:grpSpPr>
        <p:sp>
          <p:nvSpPr>
            <p:cNvPr id="16" name="object 2">
              <a:extLst>
                <a:ext uri="{FF2B5EF4-FFF2-40B4-BE49-F238E27FC236}">
                  <a16:creationId xmlns:a16="http://schemas.microsoft.com/office/drawing/2014/main" id="{7ECBE9A9-A83A-3F2E-D024-E8B04EDFF73A}"/>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algn="ctr"/>
              <a:r>
                <a:rPr lang="en-GB" sz="1600" dirty="0">
                  <a:solidFill>
                    <a:schemeClr val="tx1"/>
                  </a:solidFill>
                  <a:latin typeface="HelveticaNeueLT Pro 45 Lt"/>
                </a:rPr>
                <a:t>Weather Together – Flooding</a:t>
              </a:r>
              <a:r>
                <a:rPr lang="en-GB" sz="1600">
                  <a:solidFill>
                    <a:schemeClr val="tx1"/>
                  </a:solidFill>
                  <a:latin typeface="HelveticaNeueLT Pro 45 Lt"/>
                </a:rPr>
                <a:t>: Game </a:t>
              </a:r>
              <a:r>
                <a:rPr lang="en-GB" sz="1600" dirty="0">
                  <a:solidFill>
                    <a:schemeClr val="tx1"/>
                  </a:solidFill>
                  <a:latin typeface="HelveticaNeueLT Pro 45 Lt"/>
                </a:rPr>
                <a:t>of BOB</a:t>
              </a:r>
            </a:p>
          </p:txBody>
        </p:sp>
        <p:sp>
          <p:nvSpPr>
            <p:cNvPr id="21" name="object 3">
              <a:extLst>
                <a:ext uri="{FF2B5EF4-FFF2-40B4-BE49-F238E27FC236}">
                  <a16:creationId xmlns:a16="http://schemas.microsoft.com/office/drawing/2014/main" id="{102E7F5F-6E12-4369-074E-40510AC503A5}"/>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22" name="object 4">
              <a:extLst>
                <a:ext uri="{FF2B5EF4-FFF2-40B4-BE49-F238E27FC236}">
                  <a16:creationId xmlns:a16="http://schemas.microsoft.com/office/drawing/2014/main" id="{ED973449-D933-A883-705C-E87477D25760}"/>
                </a:ext>
              </a:extLst>
            </p:cNvPr>
            <p:cNvSpPr txBox="1">
              <a:spLocks noGrp="1" noRot="1" noMove="1" noResize="1" noEditPoints="1" noAdjustHandles="1" noChangeArrowheads="1" noChangeShapeType="1"/>
            </p:cNvSpPr>
            <p:nvPr/>
          </p:nvSpPr>
          <p:spPr>
            <a:xfrm>
              <a:off x="4474789" y="1253139"/>
              <a:ext cx="5461267" cy="371818"/>
            </a:xfrm>
            <a:prstGeom prst="rect">
              <a:avLst/>
            </a:prstGeom>
          </p:spPr>
          <p:txBody>
            <a:bodyPr vert="horz" wrap="square" lIns="0" tIns="0" rIns="0" bIns="0" rtlCol="0" anchor="t">
              <a:spAutoFit/>
            </a:bodyPr>
            <a:lstStyle/>
            <a:p>
              <a:pPr marL="171450" lvl="0" indent="-171450">
                <a:buClr>
                  <a:srgbClr val="EE2A24"/>
                </a:buClr>
                <a:buFont typeface="HelveticaNeueLT Pro 55 Roman" panose="020B0604020202020204" pitchFamily="34" charset="0"/>
                <a:buChar char="-"/>
              </a:pPr>
              <a:r>
                <a:rPr lang="en-GB" sz="1200">
                  <a:latin typeface="HelveticaNeueLT Pro 45 Lt"/>
                </a:rPr>
                <a:t>Must play The Game of BOB (bug out bag).</a:t>
              </a:r>
              <a:endParaRPr lang="en-GB" sz="1200">
                <a:solidFill>
                  <a:schemeClr val="tx1"/>
                </a:solidFill>
                <a:latin typeface="HelveticaNeueLT Pro 45 Lt" panose="020B0403020202020204" pitchFamily="34" charset="0"/>
              </a:endParaRPr>
            </a:p>
            <a:p>
              <a:pPr marL="171450" lvl="0" indent="-171450">
                <a:buClr>
                  <a:srgbClr val="EE2A24"/>
                </a:buClr>
                <a:buFont typeface="HelveticaNeueLT Pro 55 Roman" panose="020B0604020202020204" pitchFamily="34" charset="0"/>
                <a:buChar char="-"/>
              </a:pPr>
              <a:r>
                <a:rPr lang="en-GB" sz="1200">
                  <a:latin typeface="HelveticaNeueLT Pro 45 Lt"/>
                </a:rPr>
                <a:t>Could make a list of items for your BOB.</a:t>
              </a:r>
              <a:endParaRPr lang="en-US" sz="1200">
                <a:solidFill>
                  <a:schemeClr val="tx1"/>
                </a:solidFill>
                <a:latin typeface="HelveticaNeueLT Pro 55 Roman" panose="020B0604020202020204" pitchFamily="34" charset="0"/>
              </a:endParaRPr>
            </a:p>
          </p:txBody>
        </p:sp>
        <p:sp>
          <p:nvSpPr>
            <p:cNvPr id="24" name="object 5">
              <a:extLst>
                <a:ext uri="{FF2B5EF4-FFF2-40B4-BE49-F238E27FC236}">
                  <a16:creationId xmlns:a16="http://schemas.microsoft.com/office/drawing/2014/main" id="{C4D51B4D-2F1C-5450-B3EC-4A48C9044AFB}"/>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5" name="object 6">
              <a:extLst>
                <a:ext uri="{FF2B5EF4-FFF2-40B4-BE49-F238E27FC236}">
                  <a16:creationId xmlns:a16="http://schemas.microsoft.com/office/drawing/2014/main" id="{26F3EB40-0752-BEAE-3BED-714AD9C5D1BF}"/>
                </a:ext>
              </a:extLst>
            </p:cNvPr>
            <p:cNvSpPr txBox="1">
              <a:spLocks noGrp="1" noRot="1" noMove="1" noResize="1" noEditPoints="1" noAdjustHandles="1" noChangeArrowheads="1" noChangeShapeType="1"/>
            </p:cNvSpPr>
            <p:nvPr/>
          </p:nvSpPr>
          <p:spPr>
            <a:xfrm>
              <a:off x="4474789" y="6050795"/>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a:cs typeface="Arial"/>
                </a:rPr>
                <a:t>England:</a:t>
              </a:r>
              <a:r>
                <a:rPr sz="1200" spc="-40">
                  <a:solidFill>
                    <a:srgbClr val="231F20"/>
                  </a:solidFill>
                  <a:latin typeface="HelveticaNeueLT Pro 45 Lt"/>
                  <a:cs typeface="Arial"/>
                </a:rPr>
                <a:t> </a:t>
              </a:r>
              <a:r>
                <a:rPr sz="1200" spc="-35">
                  <a:solidFill>
                    <a:srgbClr val="231F20"/>
                  </a:solidFill>
                  <a:latin typeface="HelveticaNeueLT Pro 45 Lt"/>
                  <a:cs typeface="Arial"/>
                </a:rPr>
                <a:t>PSHE,</a:t>
              </a:r>
              <a:r>
                <a:rPr sz="1200" spc="-40">
                  <a:solidFill>
                    <a:srgbClr val="231F20"/>
                  </a:solidFill>
                  <a:latin typeface="HelveticaNeueLT Pro 45 Lt"/>
                  <a:cs typeface="Arial"/>
                </a:rPr>
                <a:t> </a:t>
              </a:r>
              <a:r>
                <a:rPr lang="en-GB" sz="1200" spc="-25">
                  <a:solidFill>
                    <a:srgbClr val="231F20"/>
                  </a:solidFill>
                  <a:latin typeface="HelveticaNeueLT Pro 45 Lt"/>
                  <a:cs typeface="Arial"/>
                </a:rPr>
                <a:t>Language and literacy, Citizenship</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a:cs typeface="Arial"/>
                </a:rPr>
                <a:t>Scotland:</a:t>
              </a:r>
              <a:r>
                <a:rPr sz="1200" spc="-30">
                  <a:solidFill>
                    <a:srgbClr val="231F20"/>
                  </a:solidFill>
                  <a:latin typeface="HelveticaNeueLT Pro 45 Lt"/>
                  <a:cs typeface="Arial"/>
                </a:rPr>
                <a:t> </a:t>
              </a:r>
              <a:r>
                <a:rPr sz="1200" spc="-25">
                  <a:solidFill>
                    <a:srgbClr val="231F20"/>
                  </a:solidFill>
                  <a:latin typeface="HelveticaNeueLT Pro 45 Lt"/>
                  <a:cs typeface="Arial"/>
                </a:rPr>
                <a:t>Health </a:t>
              </a:r>
              <a:r>
                <a:rPr sz="1200">
                  <a:solidFill>
                    <a:srgbClr val="231F20"/>
                  </a:solidFill>
                  <a:latin typeface="HelveticaNeueLT Pro 45 Lt"/>
                  <a:cs typeface="Arial"/>
                </a:rPr>
                <a:t>and</a:t>
              </a:r>
              <a:r>
                <a:rPr sz="1200" spc="-30">
                  <a:solidFill>
                    <a:srgbClr val="231F20"/>
                  </a:solidFill>
                  <a:latin typeface="HelveticaNeueLT Pro 45 Lt"/>
                  <a:cs typeface="Arial"/>
                </a:rPr>
                <a:t> </a:t>
              </a:r>
              <a:r>
                <a:rPr sz="1200" spc="-20">
                  <a:solidFill>
                    <a:srgbClr val="231F20"/>
                  </a:solidFill>
                  <a:latin typeface="HelveticaNeueLT Pro 45 Lt"/>
                  <a:cs typeface="Arial"/>
                </a:rPr>
                <a:t>wellbeing,</a:t>
              </a:r>
              <a:r>
                <a:rPr sz="1200" spc="-2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a:cs typeface="Arial"/>
                </a:rPr>
                <a:t>Wales:</a:t>
              </a:r>
              <a:r>
                <a:rPr sz="1200" spc="-25">
                  <a:solidFill>
                    <a:srgbClr val="231F20"/>
                  </a:solidFill>
                  <a:latin typeface="HelveticaNeueLT Pro 45 Lt"/>
                  <a:cs typeface="Arial"/>
                </a:rPr>
                <a:t> Health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35">
                  <a:solidFill>
                    <a:srgbClr val="231F20"/>
                  </a:solidFill>
                  <a:latin typeface="HelveticaNeueLT Pro 45 Lt"/>
                  <a:cs typeface="Arial"/>
                </a:rPr>
                <a:t>Wellbeing,</a:t>
              </a:r>
              <a:r>
                <a:rPr sz="1200" spc="-25">
                  <a:solidFill>
                    <a:srgbClr val="231F20"/>
                  </a:solidFill>
                  <a:latin typeface="HelveticaNeueLT Pro 45 Lt"/>
                  <a:cs typeface="Arial"/>
                </a:rPr>
                <a:t> Languages, Literacy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10">
                  <a:solidFill>
                    <a:srgbClr val="231F20"/>
                  </a:solidFill>
                  <a:latin typeface="HelveticaNeueLT Pro 45 Lt"/>
                  <a:cs typeface="Arial"/>
                </a:rPr>
                <a:t>Communication</a:t>
              </a:r>
              <a:endParaRPr sz="1200">
                <a:latin typeface="HelveticaNeueLT Pro 45 Lt"/>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a:cs typeface="Arial"/>
                </a:rPr>
                <a:t>Northern</a:t>
              </a:r>
              <a:r>
                <a:rPr sz="1200" spc="-25">
                  <a:solidFill>
                    <a:srgbClr val="231F20"/>
                  </a:solidFill>
                  <a:latin typeface="HelveticaNeueLT Pro 45 Lt"/>
                  <a:cs typeface="Arial"/>
                </a:rPr>
                <a:t> </a:t>
              </a:r>
              <a:r>
                <a:rPr sz="1200" spc="-35">
                  <a:solidFill>
                    <a:srgbClr val="231F20"/>
                  </a:solidFill>
                  <a:latin typeface="HelveticaNeueLT Pro 45 Lt"/>
                  <a:cs typeface="Arial"/>
                </a:rPr>
                <a:t>Ireland:</a:t>
              </a:r>
              <a:r>
                <a:rPr sz="1200" spc="-25">
                  <a:solidFill>
                    <a:srgbClr val="231F20"/>
                  </a:solidFill>
                  <a:latin typeface="HelveticaNeueLT Pro 45 Lt"/>
                  <a:cs typeface="Arial"/>
                </a:rPr>
                <a:t> </a:t>
              </a:r>
              <a:r>
                <a:rPr sz="1200" spc="-20">
                  <a:solidFill>
                    <a:srgbClr val="231F20"/>
                  </a:solidFill>
                  <a:latin typeface="HelveticaNeueLT Pro 45 Lt"/>
                  <a:cs typeface="Arial"/>
                </a:rPr>
                <a:t>Communication,</a:t>
              </a:r>
              <a:r>
                <a:rPr sz="1200" spc="-25">
                  <a:solidFill>
                    <a:srgbClr val="231F20"/>
                  </a:solidFill>
                  <a:latin typeface="HelveticaNeueLT Pro 45 Lt"/>
                  <a:cs typeface="Arial"/>
                </a:rPr>
                <a:t> Thinking skills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20">
                  <a:solidFill>
                    <a:srgbClr val="231F20"/>
                  </a:solidFill>
                  <a:latin typeface="HelveticaNeueLT Pro 45 Lt"/>
                  <a:cs typeface="Arial"/>
                </a:rPr>
                <a:t>personal</a:t>
              </a:r>
              <a:r>
                <a:rPr sz="1200" spc="-25">
                  <a:solidFill>
                    <a:srgbClr val="231F20"/>
                  </a:solidFill>
                  <a:latin typeface="HelveticaNeueLT Pro 45 Lt"/>
                  <a:cs typeface="Arial"/>
                </a:rPr>
                <a:t> </a:t>
              </a:r>
              <a:r>
                <a:rPr sz="1200" spc="-10">
                  <a:solidFill>
                    <a:srgbClr val="231F20"/>
                  </a:solidFill>
                  <a:latin typeface="HelveticaNeueLT Pro 45 Lt"/>
                  <a:cs typeface="Arial"/>
                </a:rPr>
                <a:t>capabilities,</a:t>
              </a:r>
              <a:endParaRPr sz="1200">
                <a:latin typeface="HelveticaNeueLT Pro 45 Lt"/>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lang="en-GB" sz="1200" spc="-10">
                <a:solidFill>
                  <a:srgbClr val="231F20"/>
                </a:solidFill>
                <a:latin typeface="HelveticaNeueLT Pro 45 Lt" panose="020B0403020202020204" pitchFamily="34" charset="0"/>
                <a:cs typeface="Arial"/>
              </a:endParaRPr>
            </a:p>
          </p:txBody>
        </p:sp>
        <p:sp>
          <p:nvSpPr>
            <p:cNvPr id="26" name="object 7">
              <a:extLst>
                <a:ext uri="{FF2B5EF4-FFF2-40B4-BE49-F238E27FC236}">
                  <a16:creationId xmlns:a16="http://schemas.microsoft.com/office/drawing/2014/main" id="{3B049CBB-2879-7900-C1E8-90889072C528}"/>
                </a:ext>
              </a:extLst>
            </p:cNvPr>
            <p:cNvSpPr>
              <a:spLocks noGrp="1" noRot="1" noMove="1" noResize="1" noEditPoints="1" noAdjustHandles="1" noChangeArrowheads="1" noChangeShapeType="1"/>
            </p:cNvSpPr>
            <p:nvPr/>
          </p:nvSpPr>
          <p:spPr>
            <a:xfrm>
              <a:off x="4332700" y="5981642"/>
              <a:ext cx="5870575" cy="1108881"/>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7" name="object 8">
              <a:extLst>
                <a:ext uri="{FF2B5EF4-FFF2-40B4-BE49-F238E27FC236}">
                  <a16:creationId xmlns:a16="http://schemas.microsoft.com/office/drawing/2014/main" id="{390C12C5-B5E3-40AD-966F-E9DC0CFD67DD}"/>
                </a:ext>
              </a:extLst>
            </p:cNvPr>
            <p:cNvSpPr txBox="1">
              <a:spLocks noGrp="1" noRot="1" noMove="1" noResize="1" noEditPoints="1" noAdjustHandles="1" noChangeArrowheads="1" noChangeShapeType="1"/>
            </p:cNvSpPr>
            <p:nvPr/>
          </p:nvSpPr>
          <p:spPr>
            <a:xfrm>
              <a:off x="4484950" y="4554744"/>
              <a:ext cx="5616872" cy="1301363"/>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If it suits your learners better, skip the use of the character cards and ask learners to play the scenario as themselves. </a:t>
              </a:r>
              <a:endParaRPr lang="en-GB" sz="1200">
                <a:latin typeface="HelveticaNeueLT Pro 45 Lt" panose="020B0403020202020204" pitchFamily="34" charset="0"/>
              </a:endParaRPr>
            </a:p>
            <a:p>
              <a:pPr marL="171450" indent="-171450">
                <a:buClr>
                  <a:srgbClr val="EE2A24"/>
                </a:buClr>
                <a:buFont typeface="HelveticaNeueLT Pro 45 Lt" panose="020B0403020202020204" pitchFamily="34" charset="0"/>
                <a:buChar char="-"/>
              </a:pPr>
              <a:r>
                <a:rPr lang="en-GB" sz="1200">
                  <a:latin typeface="HelveticaNeueLT Pro 45 Lt"/>
                </a:rPr>
                <a:t>Adapt the activity by having learners work independently before sharing ideas.</a:t>
              </a:r>
            </a:p>
            <a:p>
              <a:pPr marL="171450" indent="-171450">
                <a:buClr>
                  <a:srgbClr val="EE2A24"/>
                </a:buClr>
                <a:buFont typeface="HelveticaNeueLT Pro 45 Lt" panose="020B0403020202020204" pitchFamily="34" charset="0"/>
                <a:buChar char="-"/>
              </a:pPr>
              <a:r>
                <a:rPr lang="en-GB" sz="1200">
                  <a:latin typeface="HelveticaNeueLT Pro 45 Lt"/>
                </a:rPr>
                <a:t>Prepare an example BOB for learners to physically explore. Challenge learners to identify each item and explain why it is included.</a:t>
              </a:r>
            </a:p>
            <a:p>
              <a:pPr marL="171450" indent="-171450">
                <a:buClr>
                  <a:srgbClr val="EE2A24"/>
                </a:buClr>
                <a:buFont typeface="HelveticaNeueLT Pro 45 Lt" panose="020B0403020202020204" pitchFamily="34" charset="0"/>
                <a:buChar char="-"/>
              </a:pPr>
              <a:r>
                <a:rPr lang="en-GB" sz="1200">
                  <a:latin typeface="HelveticaNeueLT Pro 45 Lt"/>
                </a:rPr>
                <a:t>Provide challenge by asking learners to write a persuasive argument about why people should create a BOB now.</a:t>
              </a:r>
            </a:p>
          </p:txBody>
        </p:sp>
        <p:sp>
          <p:nvSpPr>
            <p:cNvPr id="28" name="object 9">
              <a:extLst>
                <a:ext uri="{FF2B5EF4-FFF2-40B4-BE49-F238E27FC236}">
                  <a16:creationId xmlns:a16="http://schemas.microsoft.com/office/drawing/2014/main" id="{CC3C1858-A539-2552-E723-803BE19533E3}"/>
                </a:ext>
              </a:extLst>
            </p:cNvPr>
            <p:cNvSpPr>
              <a:spLocks noGrp="1" noRot="1" noMove="1" noResize="1" noEditPoints="1" noAdjustHandles="1" noChangeArrowheads="1" noChangeShapeType="1"/>
            </p:cNvSpPr>
            <p:nvPr/>
          </p:nvSpPr>
          <p:spPr>
            <a:xfrm>
              <a:off x="4340950" y="4498743"/>
              <a:ext cx="5870575" cy="1363918"/>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31" name="object 10">
              <a:extLst>
                <a:ext uri="{FF2B5EF4-FFF2-40B4-BE49-F238E27FC236}">
                  <a16:creationId xmlns:a16="http://schemas.microsoft.com/office/drawing/2014/main" id="{FF5B92F6-A554-7FE4-E346-20E15DCEA2DB}"/>
                </a:ext>
              </a:extLst>
            </p:cNvPr>
            <p:cNvSpPr txBox="1">
              <a:spLocks noGrp="1" noRot="1" noMove="1" noResize="1" noEditPoints="1" noAdjustHandles="1" noChangeArrowheads="1" noChangeShapeType="1"/>
            </p:cNvSpPr>
            <p:nvPr/>
          </p:nvSpPr>
          <p:spPr>
            <a:xfrm>
              <a:off x="4484949" y="2122967"/>
              <a:ext cx="5525135" cy="2243821"/>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take a pause [3]. Use a song to encourage focus (optional).</a:t>
              </a:r>
            </a:p>
            <a:p>
              <a:pPr marL="228600" indent="-228600">
                <a:buClr>
                  <a:srgbClr val="EE2A24"/>
                </a:buClr>
                <a:buFont typeface="+mj-lt"/>
                <a:buAutoNum type="arabicPeriod"/>
              </a:pPr>
              <a:r>
                <a:rPr lang="en-GB" sz="1200" dirty="0">
                  <a:latin typeface="HelveticaNeueLT Pro 45 Lt"/>
                </a:rPr>
                <a:t>Introduce the session and the big question [4,5].</a:t>
              </a:r>
            </a:p>
            <a:p>
              <a:pPr marL="228600" indent="-228600">
                <a:buClr>
                  <a:srgbClr val="EE2A24"/>
                </a:buClr>
                <a:buFont typeface="+mj-lt"/>
                <a:buAutoNum type="arabicPeriod"/>
              </a:pPr>
              <a:r>
                <a:rPr lang="en-GB" sz="1200" dirty="0">
                  <a:latin typeface="HelveticaNeueLT Pro 45 Lt"/>
                </a:rPr>
                <a:t>Share Ben's story to help students understand flood emergencies [6].</a:t>
              </a:r>
            </a:p>
            <a:p>
              <a:pPr marL="228600" indent="-228600">
                <a:buClr>
                  <a:srgbClr val="EE2A24"/>
                </a:buClr>
                <a:buFont typeface="+mj-lt"/>
                <a:buAutoNum type="arabicPeriod"/>
              </a:pPr>
              <a:r>
                <a:rPr lang="en-GB" sz="1200" dirty="0">
                  <a:latin typeface="HelveticaNeueLT Pro 45 Lt"/>
                </a:rPr>
                <a:t>Use slides 7-12 to play the game of BOB (bug out bag). Learners play the game to identify the importance of having a BOB. They choose a character, listen to a scenario and then select items for their BOB against the clock.</a:t>
              </a:r>
            </a:p>
            <a:p>
              <a:pPr marL="228600" indent="-228600">
                <a:buClr>
                  <a:srgbClr val="EE2A24"/>
                </a:buClr>
                <a:buFont typeface="+mj-lt"/>
                <a:buAutoNum type="arabicPeriod"/>
              </a:pPr>
              <a:r>
                <a:rPr lang="en-GB" sz="1200" dirty="0">
                  <a:latin typeface="HelveticaNeueLT Pro 45 Lt"/>
                </a:rPr>
                <a:t>Share the definition of BOB [14-16].</a:t>
              </a:r>
            </a:p>
            <a:p>
              <a:pPr marL="228600" indent="-228600">
                <a:buClr>
                  <a:srgbClr val="EE2A24"/>
                </a:buClr>
                <a:buFont typeface="+mj-lt"/>
                <a:buAutoNum type="arabicPeriod"/>
              </a:pPr>
              <a:r>
                <a:rPr lang="en-GB" sz="1200" dirty="0">
                  <a:latin typeface="HelveticaNeueLT Pro 45 Lt"/>
                </a:rPr>
                <a:t>Review what the Red Cross suggests including [17].</a:t>
              </a:r>
            </a:p>
            <a:p>
              <a:pPr marL="228600" indent="-228600">
                <a:buClr>
                  <a:srgbClr val="EE2A24"/>
                </a:buClr>
                <a:buFont typeface="+mj-lt"/>
                <a:buAutoNum type="arabicPeriod"/>
              </a:pPr>
              <a:r>
                <a:rPr lang="en-GB" sz="1200" dirty="0">
                  <a:latin typeface="HelveticaNeueLT Pro 45 Lt"/>
                </a:rPr>
                <a:t>Encourage learners to reflect on how the scenario would be different if their character already has a BOB ready and discuss [18].</a:t>
              </a:r>
            </a:p>
            <a:p>
              <a:pPr marL="228600" indent="-228600">
                <a:buClr>
                  <a:srgbClr val="EE2A24"/>
                </a:buClr>
                <a:buFont typeface="+mj-lt"/>
                <a:buAutoNum type="arabicPeriod"/>
              </a:pPr>
              <a:r>
                <a:rPr lang="en-GB" sz="1200" dirty="0">
                  <a:latin typeface="HelveticaNeueLT Pro 45 Lt"/>
                </a:rPr>
                <a:t>Refer back to the big question to review progress [19]. </a:t>
              </a:r>
            </a:p>
          </p:txBody>
        </p:sp>
        <p:sp>
          <p:nvSpPr>
            <p:cNvPr id="35" name="object 11">
              <a:extLst>
                <a:ext uri="{FF2B5EF4-FFF2-40B4-BE49-F238E27FC236}">
                  <a16:creationId xmlns:a16="http://schemas.microsoft.com/office/drawing/2014/main" id="{08CA7203-9B88-6852-4527-DC7538F6E0F9}"/>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6" name="object 12">
              <a:extLst>
                <a:ext uri="{FF2B5EF4-FFF2-40B4-BE49-F238E27FC236}">
                  <a16:creationId xmlns:a16="http://schemas.microsoft.com/office/drawing/2014/main" id="{D1BC677B-AB55-2F91-9DE3-B0075B8308C2}"/>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37" name="object 13">
              <a:extLst>
                <a:ext uri="{FF2B5EF4-FFF2-40B4-BE49-F238E27FC236}">
                  <a16:creationId xmlns:a16="http://schemas.microsoft.com/office/drawing/2014/main" id="{4D863758-0E6C-40DC-DA64-7CB97471FFD5}"/>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8" name="object 14">
              <a:extLst>
                <a:ext uri="{FF2B5EF4-FFF2-40B4-BE49-F238E27FC236}">
                  <a16:creationId xmlns:a16="http://schemas.microsoft.com/office/drawing/2014/main" id="{1B9680B9-ACE4-0E4B-3713-C8BC2A6003C8}"/>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9" name="object 15">
              <a:extLst>
                <a:ext uri="{FF2B5EF4-FFF2-40B4-BE49-F238E27FC236}">
                  <a16:creationId xmlns:a16="http://schemas.microsoft.com/office/drawing/2014/main" id="{9B5BB610-0D15-3F48-B20E-F599E9D25192}"/>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1" name="object 16">
              <a:extLst>
                <a:ext uri="{FF2B5EF4-FFF2-40B4-BE49-F238E27FC236}">
                  <a16:creationId xmlns:a16="http://schemas.microsoft.com/office/drawing/2014/main" id="{961391A7-BA9A-8F35-0EC3-AA1B11A3330F}"/>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2" name="object 17">
              <a:extLst>
                <a:ext uri="{FF2B5EF4-FFF2-40B4-BE49-F238E27FC236}">
                  <a16:creationId xmlns:a16="http://schemas.microsoft.com/office/drawing/2014/main" id="{8AFA80B5-DE80-8AF9-77D6-AC256AF9AC35}"/>
                </a:ext>
              </a:extLst>
            </p:cNvPr>
            <p:cNvSpPr>
              <a:spLocks noGrp="1" noRot="1" noMove="1" noResize="1" noEditPoints="1" noAdjustHandles="1" noChangeArrowheads="1" noChangeShapeType="1"/>
            </p:cNvSpPr>
            <p:nvPr/>
          </p:nvSpPr>
          <p:spPr>
            <a:xfrm>
              <a:off x="3000150" y="4464005"/>
              <a:ext cx="1204595" cy="1363917"/>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3" name="object 18">
              <a:extLst>
                <a:ext uri="{FF2B5EF4-FFF2-40B4-BE49-F238E27FC236}">
                  <a16:creationId xmlns:a16="http://schemas.microsoft.com/office/drawing/2014/main" id="{A06F8841-B054-6EFB-243C-170527C50E88}"/>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4" name="object 19">
              <a:extLst>
                <a:ext uri="{FF2B5EF4-FFF2-40B4-BE49-F238E27FC236}">
                  <a16:creationId xmlns:a16="http://schemas.microsoft.com/office/drawing/2014/main" id="{76295285-3799-A93E-51A5-B8C80EDE304D}"/>
                </a:ext>
              </a:extLst>
            </p:cNvPr>
            <p:cNvSpPr>
              <a:spLocks noGrp="1" noRot="1" noMove="1" noResize="1" noEditPoints="1" noAdjustHandles="1" noChangeArrowheads="1" noChangeShapeType="1"/>
            </p:cNvSpPr>
            <p:nvPr/>
          </p:nvSpPr>
          <p:spPr>
            <a:xfrm>
              <a:off x="3000150" y="5961762"/>
              <a:ext cx="1204595" cy="1128763"/>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5" name="object 20">
              <a:extLst>
                <a:ext uri="{FF2B5EF4-FFF2-40B4-BE49-F238E27FC236}">
                  <a16:creationId xmlns:a16="http://schemas.microsoft.com/office/drawing/2014/main" id="{82D9A5B6-1514-68E7-015C-C9FC2BB07D53}"/>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6" name="object 21">
              <a:extLst>
                <a:ext uri="{FF2B5EF4-FFF2-40B4-BE49-F238E27FC236}">
                  <a16:creationId xmlns:a16="http://schemas.microsoft.com/office/drawing/2014/main" id="{D7379DD5-A333-ED80-D69E-44AFBF2C90DD}"/>
                </a:ext>
              </a:extLst>
            </p:cNvPr>
            <p:cNvSpPr txBox="1">
              <a:spLocks noGrp="1" noRot="1" noMove="1" noResize="1" noEditPoints="1" noAdjustHandles="1" noChangeArrowheads="1" noChangeShapeType="1"/>
            </p:cNvSpPr>
            <p:nvPr/>
          </p:nvSpPr>
          <p:spPr>
            <a:xfrm>
              <a:off x="621549" y="4065574"/>
              <a:ext cx="1963552" cy="2230911"/>
            </a:xfrm>
            <a:prstGeom prst="rect">
              <a:avLst/>
            </a:prstGeom>
          </p:spPr>
          <p:txBody>
            <a:bodyPr vert="horz" wrap="square" lIns="0" tIns="0" rIns="0" bIns="0" rtlCol="0" anchor="t">
              <a:spAutoFit/>
            </a:bodyPr>
            <a:lstStyle/>
            <a:p>
              <a:endParaRPr lang="en-GB" sz="1200" dirty="0">
                <a:solidFill>
                  <a:schemeClr val="tx1"/>
                </a:solidFill>
                <a:latin typeface="HelveticaNeueLT Pro 45 Lt"/>
              </a:endParaRPr>
            </a:p>
            <a:p>
              <a:pPr marL="171450" indent="-171450">
                <a:buClr>
                  <a:srgbClr val="EE2A24"/>
                </a:buClr>
                <a:buFont typeface="HelveticaNeueLT Pro 45 Lt" panose="020B0403020202020204" pitchFamily="34" charset="0"/>
                <a:buChar char="–"/>
              </a:pPr>
              <a:r>
                <a:rPr lang="en-GB" sz="1200" dirty="0">
                  <a:latin typeface="HelveticaNeueLT Pro 45 Lt"/>
                </a:rPr>
                <a:t>Optional: print out of character cards – one set per group</a:t>
              </a:r>
            </a:p>
            <a:p>
              <a:pPr marL="171450" indent="-171450">
                <a:buClr>
                  <a:srgbClr val="EE2A24"/>
                </a:buClr>
                <a:buFont typeface="HelveticaNeueLT Pro 45 Lt" panose="020B0403020202020204" pitchFamily="34" charset="0"/>
                <a:buChar char="–"/>
              </a:pPr>
              <a:r>
                <a:rPr lang="en-GB" sz="1200" dirty="0">
                  <a:latin typeface="HelveticaNeueLT Pro 45 Lt"/>
                </a:rPr>
                <a:t>Optional: print </a:t>
              </a:r>
              <a:r>
                <a:rPr lang="en-GB" sz="1200">
                  <a:latin typeface="HelveticaNeueLT Pro 45 Lt"/>
                </a:rPr>
                <a:t>slide 17, </a:t>
              </a:r>
              <a:r>
                <a:rPr lang="en-GB" sz="1200" dirty="0">
                  <a:latin typeface="HelveticaNeueLT Pro 45 Lt"/>
                </a:rPr>
                <a:t>one per group, for learners to examine directly</a:t>
              </a:r>
            </a:p>
            <a:p>
              <a:pPr marL="171450" indent="-171450">
                <a:buClr>
                  <a:srgbClr val="EE2A24"/>
                </a:buClr>
                <a:buFont typeface="HelveticaNeueLT Pro 45 Lt" panose="020B0403020202020204" pitchFamily="34" charset="0"/>
                <a:buChar char="–"/>
              </a:pPr>
              <a:r>
                <a:rPr lang="en-GB" sz="1200" dirty="0">
                  <a:latin typeface="HelveticaNeueLT Pro 45 Lt"/>
                </a:rPr>
                <a:t>Optional: highlighters.</a:t>
              </a:r>
            </a:p>
            <a:p>
              <a:pPr marL="171450" indent="-171450">
                <a:buClr>
                  <a:srgbClr val="EE2A24"/>
                </a:buClr>
                <a:buFont typeface="HelveticaNeueLT Pro 45 Lt" panose="020B0403020202020204" pitchFamily="34" charset="0"/>
                <a:buChar char="–"/>
              </a:pPr>
              <a:r>
                <a:rPr lang="en-GB" sz="1200" dirty="0">
                  <a:latin typeface="HelveticaNeueLT Pro 45 Lt"/>
                </a:rPr>
                <a:t>Optional: prepare for 'take a pause' by having a song ready for learners to listen to.</a:t>
              </a:r>
            </a:p>
          </p:txBody>
        </p:sp>
        <p:sp>
          <p:nvSpPr>
            <p:cNvPr id="47" name="object 23">
              <a:extLst>
                <a:ext uri="{FF2B5EF4-FFF2-40B4-BE49-F238E27FC236}">
                  <a16:creationId xmlns:a16="http://schemas.microsoft.com/office/drawing/2014/main" id="{89CB9A44-56F7-0063-68BC-55DCBE138719}"/>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8" name="object 24">
              <a:extLst>
                <a:ext uri="{FF2B5EF4-FFF2-40B4-BE49-F238E27FC236}">
                  <a16:creationId xmlns:a16="http://schemas.microsoft.com/office/drawing/2014/main" id="{3D942A44-9291-40A2-4BA3-B1ACA270F34B}"/>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9" name="object 25">
              <a:extLst>
                <a:ext uri="{FF2B5EF4-FFF2-40B4-BE49-F238E27FC236}">
                  <a16:creationId xmlns:a16="http://schemas.microsoft.com/office/drawing/2014/main" id="{3A9DF9E6-0E9E-B375-E711-6739E4161C99}"/>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Groups of 4</a:t>
              </a:r>
              <a:endParaRPr sz="1600">
                <a:latin typeface="HelveticaNeueLT Pro 65 Md" panose="020B0804020202020204" pitchFamily="34" charset="0"/>
                <a:cs typeface="Arial"/>
              </a:endParaRPr>
            </a:p>
          </p:txBody>
        </p:sp>
        <p:sp>
          <p:nvSpPr>
            <p:cNvPr id="51" name="object 26">
              <a:extLst>
                <a:ext uri="{FF2B5EF4-FFF2-40B4-BE49-F238E27FC236}">
                  <a16:creationId xmlns:a16="http://schemas.microsoft.com/office/drawing/2014/main" id="{9B00114F-2B89-5D6A-B606-A42C02C1B6A5}"/>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2" name="object 27">
              <a:extLst>
                <a:ext uri="{FF2B5EF4-FFF2-40B4-BE49-F238E27FC236}">
                  <a16:creationId xmlns:a16="http://schemas.microsoft.com/office/drawing/2014/main" id="{60B66953-E7AF-7B5E-E838-D6FCC82EABB5}"/>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Teamwork</a:t>
              </a:r>
              <a:endParaRPr sz="1600">
                <a:latin typeface="HelveticaNeueLT Pro 65 Md" panose="020B0804020202020204" pitchFamily="34" charset="0"/>
                <a:cs typeface="Arial"/>
              </a:endParaRPr>
            </a:p>
          </p:txBody>
        </p:sp>
        <p:sp>
          <p:nvSpPr>
            <p:cNvPr id="53" name="object 28">
              <a:extLst>
                <a:ext uri="{FF2B5EF4-FFF2-40B4-BE49-F238E27FC236}">
                  <a16:creationId xmlns:a16="http://schemas.microsoft.com/office/drawing/2014/main" id="{487E990D-C1C7-A7DE-891E-F0EF8D401695}"/>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6" name="object 29">
              <a:extLst>
                <a:ext uri="{FF2B5EF4-FFF2-40B4-BE49-F238E27FC236}">
                  <a16:creationId xmlns:a16="http://schemas.microsoft.com/office/drawing/2014/main" id="{5CC3DAB1-282D-3DB0-529F-C4DF3A392E23}"/>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7" name="object 31">
              <a:extLst>
                <a:ext uri="{FF2B5EF4-FFF2-40B4-BE49-F238E27FC236}">
                  <a16:creationId xmlns:a16="http://schemas.microsoft.com/office/drawing/2014/main" id="{DA948883-05A2-04D7-70FF-E09CF3E5A911}"/>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8" name="object 32">
              <a:extLst>
                <a:ext uri="{FF2B5EF4-FFF2-40B4-BE49-F238E27FC236}">
                  <a16:creationId xmlns:a16="http://schemas.microsoft.com/office/drawing/2014/main" id="{7EC1699B-85C1-CEE1-0BAE-D37A2C9E1C5B}"/>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66445" y="1288618"/>
              <a:ext cx="693546" cy="602983"/>
            </a:xfrm>
            <a:prstGeom prst="rect">
              <a:avLst/>
            </a:prstGeom>
          </p:spPr>
        </p:pic>
        <p:pic>
          <p:nvPicPr>
            <p:cNvPr id="59" name="object 33">
              <a:extLst>
                <a:ext uri="{FF2B5EF4-FFF2-40B4-BE49-F238E27FC236}">
                  <a16:creationId xmlns:a16="http://schemas.microsoft.com/office/drawing/2014/main" id="{3D2EFAA3-3023-F8DA-F01C-93F6543E84D4}"/>
                </a:ext>
              </a:extLst>
            </p:cNvPr>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621550" y="695553"/>
              <a:ext cx="453593" cy="514794"/>
            </a:xfrm>
            <a:prstGeom prst="rect">
              <a:avLst/>
            </a:prstGeom>
          </p:spPr>
        </p:pic>
        <p:pic>
          <p:nvPicPr>
            <p:cNvPr id="60" name="object 34">
              <a:extLst>
                <a:ext uri="{FF2B5EF4-FFF2-40B4-BE49-F238E27FC236}">
                  <a16:creationId xmlns:a16="http://schemas.microsoft.com/office/drawing/2014/main" id="{205EEA29-0B80-B308-41F8-164F31C853D8}"/>
                </a:ext>
              </a:extLst>
            </p:cNvPr>
            <p:cNvPicPr>
              <a:picLocks noGrp="1" noRo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83818" y="2915589"/>
              <a:ext cx="612622" cy="540003"/>
            </a:xfrm>
            <a:prstGeom prst="rect">
              <a:avLst/>
            </a:prstGeom>
          </p:spPr>
        </p:pic>
        <p:pic>
          <p:nvPicPr>
            <p:cNvPr id="61" name="object 35">
              <a:extLst>
                <a:ext uri="{FF2B5EF4-FFF2-40B4-BE49-F238E27FC236}">
                  <a16:creationId xmlns:a16="http://schemas.microsoft.com/office/drawing/2014/main" id="{758B962C-D433-CB04-5F57-F802058DB530}"/>
                </a:ext>
              </a:extLst>
            </p:cNvPr>
            <p:cNvPicPr>
              <a:picLocks noGrp="1" noRo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267201" y="401202"/>
              <a:ext cx="367195" cy="1710426"/>
            </a:xfrm>
            <a:prstGeom prst="rect">
              <a:avLst/>
            </a:prstGeom>
          </p:spPr>
        </p:pic>
        <p:pic>
          <p:nvPicPr>
            <p:cNvPr id="62" name="object 36">
              <a:extLst>
                <a:ext uri="{FF2B5EF4-FFF2-40B4-BE49-F238E27FC236}">
                  <a16:creationId xmlns:a16="http://schemas.microsoft.com/office/drawing/2014/main" id="{2719D15D-A841-90E2-2844-DC54DD0A042C}"/>
                </a:ext>
              </a:extLst>
            </p:cNvPr>
            <p:cNvPicPr>
              <a:picLocks noGrp="1" noRo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640587" y="1997151"/>
              <a:ext cx="504405" cy="492150"/>
            </a:xfrm>
            <a:prstGeom prst="rect">
              <a:avLst/>
            </a:prstGeom>
          </p:spPr>
        </p:pic>
        <p:sp>
          <p:nvSpPr>
            <p:cNvPr id="63" name="object 37">
              <a:extLst>
                <a:ext uri="{FF2B5EF4-FFF2-40B4-BE49-F238E27FC236}">
                  <a16:creationId xmlns:a16="http://schemas.microsoft.com/office/drawing/2014/main" id="{1FD3C198-45A4-43CF-47E2-BE1A6AF104F6}"/>
                </a:ext>
              </a:extLst>
            </p:cNvPr>
            <p:cNvSpPr txBox="1">
              <a:spLocks noGrp="1" noRot="1" noMove="1" noResize="1" noEditPoints="1" noAdjustHandles="1" noChangeArrowheads="1" noChangeShapeType="1"/>
            </p:cNvSpPr>
            <p:nvPr/>
          </p:nvSpPr>
          <p:spPr>
            <a:xfrm>
              <a:off x="320850" y="7127564"/>
              <a:ext cx="9893300" cy="167834"/>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a:t>
              </a:r>
              <a:r>
                <a:rPr lang="en-GB" sz="1000" i="1">
                  <a:solidFill>
                    <a:srgbClr val="231F20"/>
                  </a:solidFill>
                  <a:latin typeface="Arial"/>
                  <a:cs typeface="Arial"/>
                </a:rPr>
                <a:t>3</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1024" name="object 38">
              <a:extLst>
                <a:ext uri="{FF2B5EF4-FFF2-40B4-BE49-F238E27FC236}">
                  <a16:creationId xmlns:a16="http://schemas.microsoft.com/office/drawing/2014/main" id="{A9FDD62F-BECF-79F3-E050-567A8DEFF302}"/>
                </a:ext>
              </a:extLst>
            </p:cNvPr>
            <p:cNvSpPr txBox="1">
              <a:spLocks noGrp="1" noRot="1" noMove="1" noResize="1" noEditPoints="1" noAdjustHandles="1" noChangeArrowheads="1" noChangeShapeType="1"/>
            </p:cNvSpPr>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flood</a:t>
              </a:r>
              <a:endParaRPr sz="1400">
                <a:latin typeface="HelveticaNeueLT Pro 65 Md" panose="020B0804020202020204" pitchFamily="34" charset="0"/>
                <a:cs typeface="Arial"/>
              </a:endParaRPr>
            </a:p>
          </p:txBody>
        </p:sp>
      </p:grpSp>
      <p:sp>
        <p:nvSpPr>
          <p:cNvPr id="1025" name="Rectangle: Rounded Corners 1024">
            <a:extLst>
              <a:ext uri="{FF2B5EF4-FFF2-40B4-BE49-F238E27FC236}">
                <a16:creationId xmlns:a16="http://schemas.microsoft.com/office/drawing/2014/main" id="{D2BA090F-3D33-B6DB-53E6-45292FDC8C39}"/>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7AF590C-BFBC-A820-D748-E81423EC921B}"/>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sz="1600" dirty="0">
                <a:ea typeface="+mj-lt"/>
                <a:cs typeface="+mj-lt"/>
              </a:rPr>
              <a:t>Weather Together – Flooding: Game of BOB</a:t>
            </a:r>
            <a:endParaRPr lang="en-US" dirty="0"/>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phone with a cartoon image of a boy wearing a crown. ">
            <a:extLst>
              <a:ext uri="{FF2B5EF4-FFF2-40B4-BE49-F238E27FC236}">
                <a16:creationId xmlns:a16="http://schemas.microsoft.com/office/drawing/2014/main" id="{D12B107E-498E-0D58-621F-DE088519077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938662" y="2560592"/>
            <a:ext cx="3276600" cy="1281112"/>
          </a:xfrm>
        </p:spPr>
        <p:txBody>
          <a:bodyPr>
            <a:normAutofit/>
          </a:bodyPr>
          <a:lstStyle/>
          <a:p>
            <a:r>
              <a:rPr lang="en-GB" sz="3600">
                <a:latin typeface="HelveticaNeueLT Pro 55 Roman"/>
              </a:rPr>
              <a:t>@</a:t>
            </a:r>
            <a:r>
              <a:rPr lang="en-GB" sz="3600">
                <a:latin typeface="Segoe UI"/>
                <a:cs typeface="Segoe UI"/>
              </a:rPr>
              <a:t>Cheyenne</a:t>
            </a:r>
            <a:endParaRPr lang="en-GB" sz="3600">
              <a:latin typeface="HelveticaNeueLT Pro 55 Roman"/>
            </a:endParaRPr>
          </a:p>
        </p:txBody>
      </p:sp>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4685483" y="732968"/>
            <a:ext cx="6372033" cy="5170646"/>
          </a:xfrm>
          <a:prstGeom prst="rect">
            <a:avLst/>
          </a:prstGeom>
          <a:noFill/>
        </p:spPr>
        <p:txBody>
          <a:bodyPr wrap="square" lIns="91440" tIns="45720" rIns="91440" bIns="45720" rtlCol="0" anchor="t">
            <a:spAutoFit/>
          </a:bodyPr>
          <a:lstStyle/>
          <a:p>
            <a:r>
              <a:rPr lang="en-GB" sz="2200">
                <a:latin typeface="HelveticaNeueLT Pro 55 Roman"/>
                <a:ea typeface="+mn-lt"/>
                <a:cs typeface="+mn-lt"/>
              </a:rPr>
              <a:t>Creativity 9/10</a:t>
            </a:r>
            <a:endParaRPr lang="en-US" sz="2200">
              <a:latin typeface="HelveticaNeueLT Pro 55 Roman"/>
              <a:ea typeface="+mn-lt"/>
              <a:cs typeface="+mn-lt"/>
            </a:endParaRPr>
          </a:p>
          <a:p>
            <a:r>
              <a:rPr lang="en-GB" sz="2200">
                <a:latin typeface="HelveticaNeueLT Pro 55 Roman"/>
                <a:ea typeface="+mn-lt"/>
                <a:cs typeface="+mn-lt"/>
              </a:rPr>
              <a:t>Resilience 6/10</a:t>
            </a:r>
            <a:endParaRPr lang="en-US" sz="2200">
              <a:latin typeface="HelveticaNeueLT Pro 55 Roman"/>
              <a:ea typeface="+mn-lt"/>
              <a:cs typeface="+mn-lt"/>
            </a:endParaRPr>
          </a:p>
          <a:p>
            <a:r>
              <a:rPr lang="en-GB" sz="2200">
                <a:latin typeface="HelveticaNeueLT Pro 55 Roman"/>
                <a:ea typeface="+mn-lt"/>
                <a:cs typeface="+mn-lt"/>
              </a:rPr>
              <a:t>Resourcefulness 6/10</a:t>
            </a:r>
            <a:endParaRPr lang="en-US" sz="2200">
              <a:latin typeface="HelveticaNeueLT Pro 55 Roman"/>
              <a:ea typeface="+mn-lt"/>
              <a:cs typeface="+mn-lt"/>
            </a:endParaRPr>
          </a:p>
          <a:p>
            <a:r>
              <a:rPr lang="en-GB" sz="2200">
                <a:latin typeface="HelveticaNeueLT Pro 55 Roman"/>
                <a:ea typeface="+mn-lt"/>
                <a:cs typeface="+mn-lt"/>
              </a:rPr>
              <a:t>Community connections 6/10</a:t>
            </a:r>
            <a:endParaRPr lang="en-US" sz="2200">
              <a:latin typeface="HelveticaNeueLT Pro 55 Roman"/>
              <a:ea typeface="+mn-lt"/>
              <a:cs typeface="+mn-lt"/>
            </a:endParaRPr>
          </a:p>
          <a:p>
            <a:endParaRPr lang="en-GB" sz="2200">
              <a:latin typeface="HelveticaNeueLT Pro 55 Roman" panose="020B0604020202020204" pitchFamily="34" charset="0"/>
              <a:ea typeface="+mn-lt"/>
              <a:cs typeface="+mn-lt"/>
            </a:endParaRPr>
          </a:p>
          <a:p>
            <a:r>
              <a:rPr lang="en-GB" sz="2200">
                <a:latin typeface="HelveticaNeueLT Pro 55 Roman"/>
                <a:ea typeface="+mn-lt"/>
                <a:cs typeface="+mn-lt"/>
              </a:rPr>
              <a:t>Cheyenne lives in a flat in the middle of a city with her aunt and sibling. She loves where she lives, everything is on her doorstep. If she wants to go shopping or get some food, it’s a five-minute walk to her favourite place. If she wants to see her friends, she can walk to them, or get the bus. Her family don’t have a car: they use trains if they need to travel outside of the city. Cheyenne has many friends in the city but no family in the area. </a:t>
            </a:r>
            <a:endParaRPr lang="en-GB" sz="2200">
              <a:latin typeface="HelveticaNeueLT Pro 55 Roman"/>
            </a:endParaRP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176428" y="4560425"/>
            <a:ext cx="2275636" cy="747552"/>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B402BD44-322D-DDE0-6CCB-7FA8B710FAE8}"/>
              </a:ext>
            </a:extLst>
          </p:cNvPr>
          <p:cNvPicPr>
            <a:picLocks noGrp="1" noRot="1" noChangeAspect="1" noMove="1" noResize="1" noEditPoints="1" noAdjustHandles="1" noChangeArrowheads="1" noChangeShapeType="1" noCrop="1"/>
          </p:cNvPicPr>
          <p:nvPr/>
        </p:nvPicPr>
        <p:blipFill>
          <a:blip r:embed="rId4"/>
          <a:stretch>
            <a:fillRect/>
          </a:stretch>
        </p:blipFill>
        <p:spPr>
          <a:xfrm>
            <a:off x="1488361" y="1013906"/>
            <a:ext cx="1428750" cy="1590675"/>
          </a:xfrm>
          <a:prstGeom prst="rect">
            <a:avLst/>
          </a:prstGeom>
        </p:spPr>
      </p:pic>
      <p:sp>
        <p:nvSpPr>
          <p:cNvPr id="5" name="TextBox 4">
            <a:extLst>
              <a:ext uri="{FF2B5EF4-FFF2-40B4-BE49-F238E27FC236}">
                <a16:creationId xmlns:a16="http://schemas.microsoft.com/office/drawing/2014/main" id="{FFECDA99-563B-8A3B-F9D6-D1C83822EBF9}"/>
              </a:ext>
            </a:extLst>
          </p:cNvPr>
          <p:cNvSpPr txBox="1">
            <a:spLocks noGrp="1" noRot="1" noMove="1" noResize="1" noEditPoints="1" noAdjustHandles="1" noChangeArrowheads="1" noChangeShapeType="1"/>
          </p:cNvSpPr>
          <p:nvPr/>
        </p:nvSpPr>
        <p:spPr>
          <a:xfrm rot="16200000">
            <a:off x="10431703" y="1198079"/>
            <a:ext cx="233334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Cheyenne</a:t>
            </a:r>
          </a:p>
        </p:txBody>
      </p:sp>
      <p:sp>
        <p:nvSpPr>
          <p:cNvPr id="8" name="Rectangle 7">
            <a:extLst>
              <a:ext uri="{FF2B5EF4-FFF2-40B4-BE49-F238E27FC236}">
                <a16:creationId xmlns:a16="http://schemas.microsoft.com/office/drawing/2014/main" id="{41EBB72F-9DA6-1662-C572-6D4305481131}"/>
              </a:ext>
            </a:extLst>
          </p:cNvPr>
          <p:cNvSpPr>
            <a:spLocks noGrp="1" noRot="1" noMove="1" noResize="1" noEditPoints="1" noAdjustHandles="1" noChangeArrowheads="1" noChangeShapeType="1"/>
          </p:cNvSpPr>
          <p:nvPr/>
        </p:nvSpPr>
        <p:spPr>
          <a:xfrm>
            <a:off x="9132425" y="779563"/>
            <a:ext cx="1527859" cy="2311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CC71F27-94C7-BCEE-E9A6-1D5D60486E31}"/>
              </a:ext>
            </a:extLst>
          </p:cNvPr>
          <p:cNvSpPr>
            <a:spLocks noGrp="1" noRot="1" noMove="1" noResize="1" noEditPoints="1" noAdjustHandles="1" noChangeArrowheads="1" noChangeShapeType="1"/>
          </p:cNvSpPr>
          <p:nvPr/>
        </p:nvSpPr>
        <p:spPr>
          <a:xfrm>
            <a:off x="9121599" y="1140186"/>
            <a:ext cx="1064124" cy="2311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D2A7D5-F0EB-A4D7-13E1-67C67873036D}"/>
              </a:ext>
            </a:extLst>
          </p:cNvPr>
          <p:cNvSpPr>
            <a:spLocks noGrp="1" noRot="1" noMove="1" noResize="1" noEditPoints="1" noAdjustHandles="1" noChangeArrowheads="1" noChangeShapeType="1"/>
          </p:cNvSpPr>
          <p:nvPr/>
        </p:nvSpPr>
        <p:spPr>
          <a:xfrm>
            <a:off x="9121600" y="1500809"/>
            <a:ext cx="1064124" cy="2311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DA63D16-4F5A-1DEC-0EEC-3EFCA434E51B}"/>
              </a:ext>
            </a:extLst>
          </p:cNvPr>
          <p:cNvSpPr>
            <a:spLocks noGrp="1" noRot="1" noMove="1" noResize="1" noEditPoints="1" noAdjustHandles="1" noChangeArrowheads="1" noChangeShapeType="1"/>
          </p:cNvSpPr>
          <p:nvPr/>
        </p:nvSpPr>
        <p:spPr>
          <a:xfrm>
            <a:off x="9132425" y="1864656"/>
            <a:ext cx="1064124" cy="231119"/>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logo&#10;&#10;Description automatically generated">
            <a:extLst>
              <a:ext uri="{FF2B5EF4-FFF2-40B4-BE49-F238E27FC236}">
                <a16:creationId xmlns:a16="http://schemas.microsoft.com/office/drawing/2014/main" id="{11A3286D-4794-F82B-ADF7-C021D12C653F}"/>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167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B82D2AE-1B2B-062A-54A8-0FA45A5052EA}"/>
              </a:ext>
            </a:extLst>
          </p:cNvPr>
          <p:cNvSpPr txBox="1">
            <a:spLocks noGrp="1" noRot="1" noMove="1" noResize="1" noEditPoints="1" noAdjustHandles="1" noChangeArrowheads="1" noChangeShapeType="1"/>
          </p:cNvSpPr>
          <p:nvPr/>
        </p:nvSpPr>
        <p:spPr>
          <a:xfrm>
            <a:off x="7799032" y="3425509"/>
            <a:ext cx="3200683" cy="2308324"/>
          </a:xfrm>
          <a:prstGeom prst="rect">
            <a:avLst/>
          </a:prstGeom>
          <a:noFill/>
        </p:spPr>
        <p:txBody>
          <a:bodyPr wrap="square" rtlCol="0">
            <a:spAutoFit/>
          </a:bodyPr>
          <a:lstStyle/>
          <a:p>
            <a:r>
              <a:rPr lang="en-GB" sz="1800" b="0" i="0" u="none" strike="noStrike" noProof="0">
                <a:solidFill>
                  <a:schemeClr val="bg1"/>
                </a:solidFill>
                <a:latin typeface="Arial"/>
              </a:rPr>
              <a:t>The Police Officer asks whether there’s a way to leave quickly, and somewhere to go. Your character explains there is and tells the officer they will leave straight away.</a:t>
            </a:r>
          </a:p>
          <a:p>
            <a:endParaRPr lang="en-GB"/>
          </a:p>
        </p:txBody>
      </p:sp>
      <p:sp>
        <p:nvSpPr>
          <p:cNvPr id="2" name="Title 1">
            <a:extLst>
              <a:ext uri="{FF2B5EF4-FFF2-40B4-BE49-F238E27FC236}">
                <a16:creationId xmlns:a16="http://schemas.microsoft.com/office/drawing/2014/main" id="{76002D3A-808F-A9C5-B86D-B856AF834A8D}"/>
              </a:ext>
            </a:extLst>
          </p:cNvPr>
          <p:cNvSpPr>
            <a:spLocks noGrp="1" noRot="1" noMove="1" noResize="1" noEditPoints="1" noAdjustHandles="1" noChangeArrowheads="1" noChangeShapeType="1"/>
          </p:cNvSpPr>
          <p:nvPr>
            <p:ph type="title" idx="4294967295"/>
          </p:nvPr>
        </p:nvSpPr>
        <p:spPr>
          <a:xfrm>
            <a:off x="4562475" y="5332375"/>
            <a:ext cx="12005433" cy="744196"/>
          </a:xfrm>
        </p:spPr>
        <p:txBody>
          <a:bodyPr>
            <a:normAutofit/>
          </a:bodyPr>
          <a:lstStyle/>
          <a:p>
            <a:r>
              <a:rPr lang="en-GB" sz="2800"/>
              <a:t>Select the images to reveal text in order</a:t>
            </a:r>
          </a:p>
        </p:txBody>
      </p:sp>
      <p:graphicFrame>
        <p:nvGraphicFramePr>
          <p:cNvPr id="7" name="Table 7">
            <a:extLst>
              <a:ext uri="{FF2B5EF4-FFF2-40B4-BE49-F238E27FC236}">
                <a16:creationId xmlns:a16="http://schemas.microsoft.com/office/drawing/2014/main" id="{47C15093-E956-58A1-E626-B559A7D65209}"/>
              </a:ext>
            </a:extLst>
          </p:cNvPr>
          <p:cNvGraphicFramePr>
            <a:graphicFrameLocks noGrp="1" noDrilldown="1" noMove="1" noResize="1"/>
          </p:cNvGraphicFramePr>
          <p:nvPr>
            <p:extLst>
              <p:ext uri="{D42A27DB-BD31-4B8C-83A1-F6EECF244321}">
                <p14:modId xmlns:p14="http://schemas.microsoft.com/office/powerpoint/2010/main" val="342328449"/>
              </p:ext>
            </p:extLst>
          </p:nvPr>
        </p:nvGraphicFramePr>
        <p:xfrm>
          <a:off x="450704" y="324884"/>
          <a:ext cx="10549011" cy="5181008"/>
        </p:xfrm>
        <a:graphic>
          <a:graphicData uri="http://schemas.openxmlformats.org/drawingml/2006/table">
            <a:tbl>
              <a:tblPr firstRow="1" bandRow="1">
                <a:tableStyleId>{5C22544A-7EE6-4342-B048-85BDC9FD1C3A}</a:tableStyleId>
              </a:tblPr>
              <a:tblGrid>
                <a:gridCol w="3516337">
                  <a:extLst>
                    <a:ext uri="{9D8B030D-6E8A-4147-A177-3AD203B41FA5}">
                      <a16:colId xmlns:a16="http://schemas.microsoft.com/office/drawing/2014/main" val="1972099498"/>
                    </a:ext>
                  </a:extLst>
                </a:gridCol>
                <a:gridCol w="3516337">
                  <a:extLst>
                    <a:ext uri="{9D8B030D-6E8A-4147-A177-3AD203B41FA5}">
                      <a16:colId xmlns:a16="http://schemas.microsoft.com/office/drawing/2014/main" val="904150629"/>
                    </a:ext>
                  </a:extLst>
                </a:gridCol>
                <a:gridCol w="3516337">
                  <a:extLst>
                    <a:ext uri="{9D8B030D-6E8A-4147-A177-3AD203B41FA5}">
                      <a16:colId xmlns:a16="http://schemas.microsoft.com/office/drawing/2014/main" val="579692632"/>
                    </a:ext>
                  </a:extLst>
                </a:gridCol>
              </a:tblGrid>
              <a:tr h="2346368">
                <a:tc>
                  <a:txBody>
                    <a:bodyPr/>
                    <a:lstStyle/>
                    <a:p>
                      <a:pPr lvl="0" algn="ctr">
                        <a:buNone/>
                      </a:pPr>
                      <a:r>
                        <a:rPr lang="en-GB" sz="2000" b="1" i="0" u="none" strike="noStrike" noProof="0">
                          <a:solidFill>
                            <a:srgbClr val="FF0000"/>
                          </a:solidFill>
                          <a:latin typeface="Arial"/>
                        </a:rPr>
                        <a:t>1</a:t>
                      </a:r>
                    </a:p>
                    <a:p>
                      <a:pPr lvl="1">
                        <a:buNone/>
                      </a:pPr>
                      <a:r>
                        <a:rPr lang="en-GB" sz="2000" b="0" i="0" u="none" strike="noStrike" noProof="0">
                          <a:latin typeface="Arial"/>
                        </a:rPr>
                        <a:t>Your character is at home having breakfast before heading to school. They are browsing their phone and chatting with the people they live with. </a:t>
                      </a:r>
                    </a:p>
                  </a:txBody>
                  <a:tcPr>
                    <a:solidFill>
                      <a:schemeClr val="tx1"/>
                    </a:solidFill>
                  </a:tcPr>
                </a:tc>
                <a:tc>
                  <a:txBody>
                    <a:bodyPr/>
                    <a:lstStyle/>
                    <a:p>
                      <a:pPr lvl="0" algn="ctr">
                        <a:buNone/>
                      </a:pPr>
                      <a:r>
                        <a:rPr lang="en-GB" sz="2000" b="0" i="0" u="none" strike="noStrike" noProof="0">
                          <a:solidFill>
                            <a:srgbClr val="FF0000"/>
                          </a:solidFill>
                          <a:latin typeface="Arial"/>
                        </a:rPr>
                        <a:t>2</a:t>
                      </a:r>
                    </a:p>
                    <a:p>
                      <a:pPr lvl="1">
                        <a:buNone/>
                      </a:pPr>
                      <a:r>
                        <a:rPr lang="en-GB" sz="2000" b="0" i="0" u="none" strike="noStrike" noProof="0">
                          <a:latin typeface="Arial"/>
                        </a:rPr>
                        <a:t>There’s a knock at the door.</a:t>
                      </a:r>
                      <a:endParaRPr lang="en-US" sz="2000"/>
                    </a:p>
                  </a:txBody>
                  <a:tcPr>
                    <a:solidFill>
                      <a:schemeClr val="tx1"/>
                    </a:solidFill>
                  </a:tcPr>
                </a:tc>
                <a:tc>
                  <a:txBody>
                    <a:bodyPr/>
                    <a:lstStyle/>
                    <a:p>
                      <a:pPr lvl="0" algn="ctr">
                        <a:buNone/>
                      </a:pPr>
                      <a:r>
                        <a:rPr lang="en-GB" sz="2000" b="0" i="0" u="none" strike="noStrike" noProof="0">
                          <a:solidFill>
                            <a:srgbClr val="FF0000"/>
                          </a:solidFill>
                          <a:latin typeface="Arial"/>
                        </a:rPr>
                        <a:t>3</a:t>
                      </a:r>
                    </a:p>
                    <a:p>
                      <a:pPr lvl="1">
                        <a:buNone/>
                      </a:pPr>
                      <a:r>
                        <a:rPr lang="en-GB" sz="2000" b="0" i="0" u="none" strike="noStrike" noProof="0">
                          <a:latin typeface="Arial"/>
                        </a:rPr>
                        <a:t>They go to answer and see a Police Officer on the other side.</a:t>
                      </a:r>
                      <a:endParaRPr lang="en-US" sz="2000"/>
                    </a:p>
                  </a:txBody>
                  <a:tcPr>
                    <a:solidFill>
                      <a:schemeClr val="tx1"/>
                    </a:solidFill>
                  </a:tcPr>
                </a:tc>
                <a:extLst>
                  <a:ext uri="{0D108BD9-81ED-4DB2-BD59-A6C34878D82A}">
                    <a16:rowId xmlns:a16="http://schemas.microsoft.com/office/drawing/2014/main" val="4002791864"/>
                  </a:ext>
                </a:extLst>
              </a:tr>
              <a:tr h="2667789">
                <a:tc>
                  <a:txBody>
                    <a:bodyPr/>
                    <a:lstStyle/>
                    <a:p>
                      <a:pPr lvl="0" algn="ctr">
                        <a:buNone/>
                      </a:pPr>
                      <a:r>
                        <a:rPr lang="en-GB" sz="2000" b="0" i="0" u="none" strike="noStrike" noProof="0">
                          <a:solidFill>
                            <a:srgbClr val="FF0000"/>
                          </a:solidFill>
                          <a:latin typeface="Arial"/>
                        </a:rPr>
                        <a:t>4</a:t>
                      </a:r>
                    </a:p>
                    <a:p>
                      <a:pPr lvl="1">
                        <a:buNone/>
                      </a:pPr>
                      <a:r>
                        <a:rPr lang="en-GB" sz="2000" b="0" i="0" u="none" strike="noStrike" noProof="0">
                          <a:solidFill>
                            <a:schemeClr val="bg1"/>
                          </a:solidFill>
                          <a:latin typeface="Arial"/>
                        </a:rPr>
                        <a:t>The officer explains that due to the torrential rains over the last 3 days, the river is flooding.  </a:t>
                      </a:r>
                      <a:endParaRPr lang="en-US" sz="2000">
                        <a:solidFill>
                          <a:schemeClr val="bg1"/>
                        </a:solidFill>
                      </a:endParaRPr>
                    </a:p>
                  </a:txBody>
                  <a:tcPr>
                    <a:solidFill>
                      <a:schemeClr val="tx1"/>
                    </a:solidFill>
                  </a:tcPr>
                </a:tc>
                <a:tc>
                  <a:txBody>
                    <a:bodyPr/>
                    <a:lstStyle/>
                    <a:p>
                      <a:pPr lvl="0" algn="ctr">
                        <a:buNone/>
                      </a:pPr>
                      <a:r>
                        <a:rPr lang="en-GB" sz="2000" b="0" i="0" u="none" strike="noStrike" noProof="0">
                          <a:solidFill>
                            <a:srgbClr val="FF0000"/>
                          </a:solidFill>
                          <a:latin typeface="Arial"/>
                        </a:rPr>
                        <a:t>5</a:t>
                      </a:r>
                    </a:p>
                    <a:p>
                      <a:pPr lvl="1">
                        <a:buNone/>
                      </a:pPr>
                      <a:r>
                        <a:rPr lang="en-GB" sz="2000" b="0" i="0" u="none" strike="noStrike" noProof="0">
                          <a:solidFill>
                            <a:schemeClr val="bg1"/>
                          </a:solidFill>
                          <a:latin typeface="Arial"/>
                        </a:rPr>
                        <a:t>They tell your character they must leave immediately and go to a safe place.</a:t>
                      </a:r>
                      <a:endParaRPr lang="en-US" sz="2000">
                        <a:solidFill>
                          <a:schemeClr val="bg1"/>
                        </a:solidFill>
                      </a:endParaRPr>
                    </a:p>
                  </a:txBody>
                  <a:tcPr>
                    <a:solidFill>
                      <a:schemeClr val="tx1"/>
                    </a:solidFill>
                  </a:tcPr>
                </a:tc>
                <a:tc>
                  <a:txBody>
                    <a:bodyPr/>
                    <a:lstStyle/>
                    <a:p>
                      <a:pPr lvl="0" algn="ctr">
                        <a:buNone/>
                      </a:pPr>
                      <a:r>
                        <a:rPr lang="en-GB" sz="2000" b="0" i="0" u="none" strike="noStrike" noProof="0" dirty="0">
                          <a:solidFill>
                            <a:srgbClr val="FF0000"/>
                          </a:solidFill>
                          <a:latin typeface="Arial"/>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u="none" strike="noStrike" noProof="0" dirty="0">
                          <a:solidFill>
                            <a:schemeClr val="bg1"/>
                          </a:solidFill>
                          <a:latin typeface="Arial"/>
                        </a:rPr>
                        <a:t>The Police Officer asks whether there’s a way to leave quickly, and somewhere to go. Your character explains there is and tells the officer they will leave straight away.</a:t>
                      </a:r>
                    </a:p>
                    <a:p>
                      <a:pPr lvl="0" algn="ctr">
                        <a:buNone/>
                      </a:pPr>
                      <a:endParaRPr lang="en-GB" sz="2000" b="0" i="0" u="none" strike="noStrike" noProof="0" dirty="0">
                        <a:solidFill>
                          <a:srgbClr val="FF0000"/>
                        </a:solidFill>
                        <a:latin typeface="Arial"/>
                      </a:endParaRPr>
                    </a:p>
                  </a:txBody>
                  <a:tcPr>
                    <a:solidFill>
                      <a:schemeClr val="tx1"/>
                    </a:solidFill>
                  </a:tcPr>
                </a:tc>
                <a:extLst>
                  <a:ext uri="{0D108BD9-81ED-4DB2-BD59-A6C34878D82A}">
                    <a16:rowId xmlns:a16="http://schemas.microsoft.com/office/drawing/2014/main" val="2828069226"/>
                  </a:ext>
                </a:extLst>
              </a:tr>
            </a:tbl>
          </a:graphicData>
        </a:graphic>
      </p:graphicFrame>
      <p:sp>
        <p:nvSpPr>
          <p:cNvPr id="3" name="TextBox 2">
            <a:extLst>
              <a:ext uri="{FF2B5EF4-FFF2-40B4-BE49-F238E27FC236}">
                <a16:creationId xmlns:a16="http://schemas.microsoft.com/office/drawing/2014/main" id="{7FF9C7BD-EF0E-FB4A-557E-9D2894594095}"/>
              </a:ext>
            </a:extLst>
          </p:cNvPr>
          <p:cNvSpPr txBox="1">
            <a:spLocks noGrp="1" noRot="1" noMove="1" noResize="1" noEditPoints="1" noAdjustHandles="1" noChangeArrowheads="1" noChangeShapeType="1"/>
          </p:cNvSpPr>
          <p:nvPr/>
        </p:nvSpPr>
        <p:spPr>
          <a:xfrm rot="16200000">
            <a:off x="9922972" y="1772530"/>
            <a:ext cx="3356956" cy="461665"/>
          </a:xfrm>
          <a:prstGeom prst="rect">
            <a:avLst/>
          </a:prstGeom>
          <a:noFill/>
        </p:spPr>
        <p:txBody>
          <a:bodyPr wrap="square" rtlCol="0">
            <a:spAutoFit/>
          </a:bodyPr>
          <a:lstStyle/>
          <a:p>
            <a:r>
              <a:rPr lang="en-GB" sz="2400" b="1">
                <a:solidFill>
                  <a:srgbClr val="FF0000"/>
                </a:solidFill>
                <a:latin typeface="HelveticaNeueLT Pro 55 Roman" panose="020B0604020202020204"/>
              </a:rPr>
              <a:t>Scenario </a:t>
            </a:r>
            <a:r>
              <a:rPr lang="en-GB" sz="2400" b="1">
                <a:solidFill>
                  <a:srgbClr val="FF0000"/>
                </a:solidFill>
                <a:latin typeface="Arial" panose="020B0604020202020204" pitchFamily="34" charset="0"/>
                <a:cs typeface="Arial" panose="020B0604020202020204" pitchFamily="34" charset="0"/>
              </a:rPr>
              <a:t>storyboard</a:t>
            </a:r>
          </a:p>
        </p:txBody>
      </p:sp>
      <p:pic>
        <p:nvPicPr>
          <p:cNvPr id="5" name="Picture 4" descr="A picture containing person, indoor, table, food&#10;&#10;Description automatically generated">
            <a:extLst>
              <a:ext uri="{FF2B5EF4-FFF2-40B4-BE49-F238E27FC236}">
                <a16:creationId xmlns:a16="http://schemas.microsoft.com/office/drawing/2014/main" id="{DC2C487A-8A48-FD8F-1F0F-144096DF2F6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41203" y="643926"/>
            <a:ext cx="3202721" cy="1883884"/>
          </a:xfrm>
          <a:prstGeom prst="rect">
            <a:avLst/>
          </a:prstGeom>
        </p:spPr>
      </p:pic>
      <p:pic>
        <p:nvPicPr>
          <p:cNvPr id="4" name="Picture 3" descr="A close-up of a hand&#10;&#10;Description automatically generated with medium confidence">
            <a:extLst>
              <a:ext uri="{FF2B5EF4-FFF2-40B4-BE49-F238E27FC236}">
                <a16:creationId xmlns:a16="http://schemas.microsoft.com/office/drawing/2014/main" id="{9A79E58B-9D8B-C8D0-1303-EA3956C3DAB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150195" y="643926"/>
            <a:ext cx="3202720" cy="1883884"/>
          </a:xfrm>
          <a:prstGeom prst="rect">
            <a:avLst/>
          </a:prstGeom>
        </p:spPr>
      </p:pic>
      <p:pic>
        <p:nvPicPr>
          <p:cNvPr id="6" name="Picture 5" descr="A police officer">
            <a:extLst>
              <a:ext uri="{FF2B5EF4-FFF2-40B4-BE49-F238E27FC236}">
                <a16:creationId xmlns:a16="http://schemas.microsoft.com/office/drawing/2014/main" id="{A532897D-3D34-F539-04BD-0382FE7D858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7659186" y="690316"/>
            <a:ext cx="3200683" cy="1837494"/>
          </a:xfrm>
          <a:prstGeom prst="rect">
            <a:avLst/>
          </a:prstGeom>
        </p:spPr>
      </p:pic>
      <p:pic>
        <p:nvPicPr>
          <p:cNvPr id="8" name="Picture 7" descr="A close up of a police officer">
            <a:extLst>
              <a:ext uri="{FF2B5EF4-FFF2-40B4-BE49-F238E27FC236}">
                <a16:creationId xmlns:a16="http://schemas.microsoft.com/office/drawing/2014/main" id="{00792693-7458-F26D-F5AE-EAC464C1885C}"/>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a:ext>
            </a:extLst>
          </a:blip>
          <a:srcRect/>
          <a:stretch/>
        </p:blipFill>
        <p:spPr>
          <a:xfrm>
            <a:off x="641203" y="3059784"/>
            <a:ext cx="3137807" cy="2026057"/>
          </a:xfrm>
          <a:prstGeom prst="rect">
            <a:avLst/>
          </a:prstGeom>
        </p:spPr>
      </p:pic>
      <p:pic>
        <p:nvPicPr>
          <p:cNvPr id="9" name="Picture 8" descr="A boy wearing a rucksack opening a door.">
            <a:extLst>
              <a:ext uri="{FF2B5EF4-FFF2-40B4-BE49-F238E27FC236}">
                <a16:creationId xmlns:a16="http://schemas.microsoft.com/office/drawing/2014/main" id="{771CC81A-A3CE-A87D-9223-9AC9AB567F32}"/>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4231855" y="3059784"/>
            <a:ext cx="3030584" cy="2026057"/>
          </a:xfrm>
          <a:prstGeom prst="rect">
            <a:avLst/>
          </a:prstGeom>
        </p:spPr>
      </p:pic>
      <p:pic>
        <p:nvPicPr>
          <p:cNvPr id="11" name="Picture 10" descr="A brick building with windows&#10;&#10;">
            <a:extLst>
              <a:ext uri="{FF2B5EF4-FFF2-40B4-BE49-F238E27FC236}">
                <a16:creationId xmlns:a16="http://schemas.microsoft.com/office/drawing/2014/main" id="{2A60F74E-6FED-C669-136E-D1621A1FEDC6}"/>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7623816" y="3059784"/>
            <a:ext cx="3266505" cy="2075969"/>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082F379-480C-639E-8B22-D2B6FCAB6957}"/>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39753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2D3A-808F-A9C5-B86D-B856AF834A8D}"/>
              </a:ext>
            </a:extLst>
          </p:cNvPr>
          <p:cNvSpPr>
            <a:spLocks noGrp="1" noRot="1" noMove="1" noResize="1" noEditPoints="1" noAdjustHandles="1" noChangeArrowheads="1" noChangeShapeType="1"/>
          </p:cNvSpPr>
          <p:nvPr>
            <p:ph type="title" idx="4294967295"/>
          </p:nvPr>
        </p:nvSpPr>
        <p:spPr>
          <a:xfrm>
            <a:off x="673334" y="323795"/>
            <a:ext cx="4059238" cy="1346200"/>
          </a:xfrm>
        </p:spPr>
        <p:txBody>
          <a:bodyPr>
            <a:normAutofit fontScale="90000"/>
          </a:bodyPr>
          <a:lstStyle/>
          <a:p>
            <a:r>
              <a:rPr lang="en-GB">
                <a:latin typeface="HelveticaNeueLT Pro 55 Roman" panose="020B0604020202020204" pitchFamily="34" charset="0"/>
              </a:rPr>
              <a:t>What does your character grab?</a:t>
            </a:r>
          </a:p>
        </p:txBody>
      </p:sp>
      <p:sp>
        <p:nvSpPr>
          <p:cNvPr id="3" name="Content Placeholder 2">
            <a:extLst>
              <a:ext uri="{FF2B5EF4-FFF2-40B4-BE49-F238E27FC236}">
                <a16:creationId xmlns:a16="http://schemas.microsoft.com/office/drawing/2014/main" id="{B5064ECB-CAA3-A887-1F9E-BE1958BFEAE9}"/>
              </a:ext>
            </a:extLst>
          </p:cNvPr>
          <p:cNvSpPr>
            <a:spLocks noGrp="1" noRot="1" noMove="1" noResize="1" noEditPoints="1" noAdjustHandles="1" noChangeArrowheads="1" noChangeShapeType="1"/>
          </p:cNvSpPr>
          <p:nvPr>
            <p:ph idx="4294967295"/>
          </p:nvPr>
        </p:nvSpPr>
        <p:spPr>
          <a:xfrm>
            <a:off x="596213" y="1651180"/>
            <a:ext cx="4065588" cy="2014538"/>
          </a:xfrm>
        </p:spPr>
        <p:txBody>
          <a:bodyPr>
            <a:normAutofit/>
          </a:bodyPr>
          <a:lstStyle/>
          <a:p>
            <a:r>
              <a:rPr lang="en-GB" sz="2400">
                <a:latin typeface="HelveticaNeueLT Pro 55 Roman" panose="020B0604020202020204" pitchFamily="34" charset="0"/>
              </a:rPr>
              <a:t>In your group, you have </a:t>
            </a:r>
            <a:r>
              <a:rPr lang="en-GB" sz="2400" b="1">
                <a:latin typeface="HelveticaNeueLT Pro 55 Roman" panose="020B0604020202020204" pitchFamily="34" charset="0"/>
              </a:rPr>
              <a:t>1 minute </a:t>
            </a:r>
            <a:r>
              <a:rPr lang="en-GB" sz="2400">
                <a:latin typeface="HelveticaNeueLT Pro 55 Roman" panose="020B0604020202020204" pitchFamily="34" charset="0"/>
              </a:rPr>
              <a:t>to </a:t>
            </a:r>
            <a:r>
              <a:rPr lang="en-GB" sz="2400" b="1">
                <a:latin typeface="HelveticaNeueLT Pro 55 Roman" panose="020B0604020202020204" pitchFamily="34" charset="0"/>
              </a:rPr>
              <a:t>write a list </a:t>
            </a:r>
            <a:r>
              <a:rPr lang="en-GB" sz="2400">
                <a:latin typeface="HelveticaNeueLT Pro 55 Roman" panose="020B0604020202020204" pitchFamily="34" charset="0"/>
              </a:rPr>
              <a:t>of what your character needs to grab from their house before they leave.</a:t>
            </a:r>
          </a:p>
        </p:txBody>
      </p:sp>
      <p:pic>
        <p:nvPicPr>
          <p:cNvPr id="5" name="Picture 8" descr="A diagram showing the arial view of a house. ">
            <a:extLst>
              <a:ext uri="{FF2B5EF4-FFF2-40B4-BE49-F238E27FC236}">
                <a16:creationId xmlns:a16="http://schemas.microsoft.com/office/drawing/2014/main" id="{EFA25352-114E-16EB-7595-B03458DC946F}"/>
              </a:ext>
            </a:extLst>
          </p:cNvPr>
          <p:cNvPicPr>
            <a:picLocks noGrp="1" noRot="1" noChangeAspect="1" noMove="1" noResize="1" noEditPoints="1" noAdjustHandles="1" noChangeArrowheads="1" noChangeShapeType="1" noCrop="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45130" y="416689"/>
            <a:ext cx="6219316" cy="5254906"/>
          </a:xfrm>
          <a:prstGeom prst="rect">
            <a:avLst/>
          </a:prstGeom>
        </p:spPr>
      </p:pic>
      <p:sp>
        <p:nvSpPr>
          <p:cNvPr id="9" name="Arrow: Left 8">
            <a:extLst>
              <a:ext uri="{FF2B5EF4-FFF2-40B4-BE49-F238E27FC236}">
                <a16:creationId xmlns:a16="http://schemas.microsoft.com/office/drawing/2014/main" id="{1FEB1D25-48A9-B282-5196-A1F2E2E54C9C}"/>
              </a:ext>
            </a:extLst>
          </p:cNvPr>
          <p:cNvSpPr>
            <a:spLocks noGrp="1" noRot="1" noMove="1" noResize="1" noEditPoints="1" noAdjustHandles="1" noChangeArrowheads="1" noChangeShapeType="1"/>
          </p:cNvSpPr>
          <p:nvPr/>
        </p:nvSpPr>
        <p:spPr>
          <a:xfrm rot="3888432">
            <a:off x="6738383" y="4573842"/>
            <a:ext cx="844952" cy="308684"/>
          </a:xfrm>
          <a:prstGeom prst="lef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839995-1013-AFC0-206F-99748DA8C16B}"/>
              </a:ext>
            </a:extLst>
          </p:cNvPr>
          <p:cNvSpPr txBox="1">
            <a:spLocks noGrp="1" noRot="1" noMove="1" noResize="1" noEditPoints="1" noAdjustHandles="1" noChangeArrowheads="1" noChangeShapeType="1"/>
          </p:cNvSpPr>
          <p:nvPr/>
        </p:nvSpPr>
        <p:spPr>
          <a:xfrm rot="16200000">
            <a:off x="10507008" y="1122776"/>
            <a:ext cx="218273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Scenario</a:t>
            </a:r>
          </a:p>
        </p:txBody>
      </p:sp>
      <p:pic>
        <p:nvPicPr>
          <p:cNvPr id="7" name="Picture 6" descr="A mobile phone with a timer">
            <a:extLst>
              <a:ext uri="{FF2B5EF4-FFF2-40B4-BE49-F238E27FC236}">
                <a16:creationId xmlns:a16="http://schemas.microsoft.com/office/drawing/2014/main" id="{A2BA40AC-44AC-F825-E084-A096E68E924F}"/>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a:ext>
            </a:extLst>
          </a:blip>
          <a:srcRect/>
          <a:stretch/>
        </p:blipFill>
        <p:spPr>
          <a:xfrm rot="16200000">
            <a:off x="1347907" y="2576059"/>
            <a:ext cx="2395812" cy="4281161"/>
          </a:xfrm>
          <a:prstGeom prst="rect">
            <a:avLst/>
          </a:prstGeom>
        </p:spPr>
      </p:pic>
      <p:pic>
        <p:nvPicPr>
          <p:cNvPr id="11" name="CE_60seccountdown">
            <a:hlinkClick r:id="" action="ppaction://media"/>
            <a:extLst>
              <a:ext uri="{FF2B5EF4-FFF2-40B4-BE49-F238E27FC236}">
                <a16:creationId xmlns:a16="http://schemas.microsoft.com/office/drawing/2014/main" id="{DAD4D3CB-F2EC-D399-A8A7-608E7391EE3D}"/>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7"/>
          <a:stretch>
            <a:fillRect/>
          </a:stretch>
        </p:blipFill>
        <p:spPr>
          <a:xfrm>
            <a:off x="792124" y="3645512"/>
            <a:ext cx="3581401" cy="201453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170D88BA-EEAB-55D8-0615-5CF41A70963E}"/>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964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6364">
                <p:cTn id="7"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761554" y="654771"/>
            <a:ext cx="10371138" cy="1325563"/>
          </a:xfrm>
        </p:spPr>
        <p:txBody>
          <a:bodyPr/>
          <a:lstStyle/>
          <a:p>
            <a:r>
              <a:rPr lang="en-GB">
                <a:latin typeface="HelveticaNeueLT Pro 55 Roman"/>
              </a:rPr>
              <a:t>The game of BOB</a:t>
            </a:r>
          </a:p>
        </p:txBody>
      </p:sp>
      <p:grpSp>
        <p:nvGrpSpPr>
          <p:cNvPr id="15" name="Group 14">
            <a:extLst>
              <a:ext uri="{FF2B5EF4-FFF2-40B4-BE49-F238E27FC236}">
                <a16:creationId xmlns:a16="http://schemas.microsoft.com/office/drawing/2014/main" id="{2C3A14FB-D9C2-419F-E177-9722B5A0D33E}"/>
              </a:ext>
            </a:extLst>
          </p:cNvPr>
          <p:cNvGrpSpPr>
            <a:grpSpLocks noGrp="1" noUngrp="1" noRot="1" noMove="1" noResize="1"/>
          </p:cNvGrpSpPr>
          <p:nvPr/>
        </p:nvGrpSpPr>
        <p:grpSpPr>
          <a:xfrm>
            <a:off x="470544" y="2099960"/>
            <a:ext cx="2863738" cy="2819251"/>
            <a:chOff x="4937760" y="3444240"/>
            <a:chExt cx="5288280" cy="2302189"/>
          </a:xfrm>
        </p:grpSpPr>
        <p:sp>
          <p:nvSpPr>
            <p:cNvPr id="9" name="Rectangle: Rounded Corners 8">
              <a:extLst>
                <a:ext uri="{FF2B5EF4-FFF2-40B4-BE49-F238E27FC236}">
                  <a16:creationId xmlns:a16="http://schemas.microsoft.com/office/drawing/2014/main" id="{50E20315-3EA3-EEFF-BA4F-DC6615945AF7}"/>
                </a:ext>
              </a:extLst>
            </p:cNvPr>
            <p:cNvSpPr>
              <a:spLocks noGrp="1" noRot="1" noMove="1" noResize="1" noEditPoints="1" noAdjustHandles="1" noChangeArrowheads="1" noChangeShapeType="1"/>
            </p:cNvSpPr>
            <p:nvPr/>
          </p:nvSpPr>
          <p:spPr>
            <a:xfrm>
              <a:off x="4937760" y="3444240"/>
              <a:ext cx="5135880" cy="2149789"/>
            </a:xfrm>
            <a:prstGeom prst="roundRect">
              <a:avLst>
                <a:gd name="adj" fmla="val 1170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0" name="Rectangle: Rounded Corners 9">
              <a:extLst>
                <a:ext uri="{FF2B5EF4-FFF2-40B4-BE49-F238E27FC236}">
                  <a16:creationId xmlns:a16="http://schemas.microsoft.com/office/drawing/2014/main" id="{479B222C-F553-CDC6-4554-9294985B49A8}"/>
                </a:ext>
              </a:extLst>
            </p:cNvPr>
            <p:cNvSpPr>
              <a:spLocks noGrp="1" noRot="1" noMove="1" noResize="1" noEditPoints="1" noAdjustHandles="1" noChangeArrowheads="1" noChangeShapeType="1"/>
            </p:cNvSpPr>
            <p:nvPr/>
          </p:nvSpPr>
          <p:spPr>
            <a:xfrm>
              <a:off x="5090160" y="3596640"/>
              <a:ext cx="5135880" cy="2149789"/>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What were the challenges for your character?</a:t>
              </a:r>
              <a:endParaRPr lang="en-GB" sz="1200">
                <a:solidFill>
                  <a:schemeClr val="tx1"/>
                </a:solidFill>
                <a:latin typeface="HelveticaNeueLT Pro 55 Roman" panose="020B0604020202020204" pitchFamily="34" charset="0"/>
              </a:endParaRPr>
            </a:p>
          </p:txBody>
        </p:sp>
      </p:grpSp>
      <p:grpSp>
        <p:nvGrpSpPr>
          <p:cNvPr id="3" name="Group 2">
            <a:extLst>
              <a:ext uri="{FF2B5EF4-FFF2-40B4-BE49-F238E27FC236}">
                <a16:creationId xmlns:a16="http://schemas.microsoft.com/office/drawing/2014/main" id="{AACC47F0-309D-BA54-6F89-06627D46F6DC}"/>
              </a:ext>
            </a:extLst>
          </p:cNvPr>
          <p:cNvGrpSpPr>
            <a:grpSpLocks noGrp="1" noUngrp="1" noRot="1" noMove="1" noResize="1"/>
          </p:cNvGrpSpPr>
          <p:nvPr/>
        </p:nvGrpSpPr>
        <p:grpSpPr>
          <a:xfrm>
            <a:off x="8322168" y="2730433"/>
            <a:ext cx="2562040" cy="1656098"/>
            <a:chOff x="4937760" y="3444240"/>
            <a:chExt cx="5288280" cy="2302189"/>
          </a:xfrm>
        </p:grpSpPr>
        <p:sp>
          <p:nvSpPr>
            <p:cNvPr id="5" name="Rectangle: Rounded Corners 4">
              <a:extLst>
                <a:ext uri="{FF2B5EF4-FFF2-40B4-BE49-F238E27FC236}">
                  <a16:creationId xmlns:a16="http://schemas.microsoft.com/office/drawing/2014/main" id="{4029A8C6-C444-7344-13EE-D5CE02718CCF}"/>
                </a:ext>
              </a:extLst>
            </p:cNvPr>
            <p:cNvSpPr>
              <a:spLocks noGrp="1" noRot="1" noMove="1" noResize="1" noEditPoints="1" noAdjustHandles="1" noChangeArrowheads="1" noChangeShapeType="1"/>
            </p:cNvSpPr>
            <p:nvPr/>
          </p:nvSpPr>
          <p:spPr>
            <a:xfrm>
              <a:off x="4937760" y="3444240"/>
              <a:ext cx="5135880" cy="2149789"/>
            </a:xfrm>
            <a:prstGeom prst="roundRect">
              <a:avLst>
                <a:gd name="adj" fmla="val 117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1" name="Rectangle: Rounded Corners 10">
              <a:extLst>
                <a:ext uri="{FF2B5EF4-FFF2-40B4-BE49-F238E27FC236}">
                  <a16:creationId xmlns:a16="http://schemas.microsoft.com/office/drawing/2014/main" id="{2DBD2607-9DB5-2357-4925-ECCA9BF987DF}"/>
                </a:ext>
              </a:extLst>
            </p:cNvPr>
            <p:cNvSpPr>
              <a:spLocks noGrp="1" noRot="1" noMove="1" noResize="1" noEditPoints="1" noAdjustHandles="1" noChangeArrowheads="1" noChangeShapeType="1"/>
            </p:cNvSpPr>
            <p:nvPr/>
          </p:nvSpPr>
          <p:spPr>
            <a:xfrm>
              <a:off x="5090160" y="3596640"/>
              <a:ext cx="5135880" cy="2149789"/>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How did your body feel?</a:t>
              </a:r>
              <a:endParaRPr lang="en-GB" sz="1200">
                <a:solidFill>
                  <a:schemeClr val="tx1"/>
                </a:solidFill>
                <a:latin typeface="HelveticaNeueLT Pro 55 Roman" panose="020B0604020202020204" pitchFamily="34" charset="0"/>
              </a:endParaRPr>
            </a:p>
          </p:txBody>
        </p:sp>
      </p:grpSp>
      <p:grpSp>
        <p:nvGrpSpPr>
          <p:cNvPr id="14" name="Group 13">
            <a:extLst>
              <a:ext uri="{FF2B5EF4-FFF2-40B4-BE49-F238E27FC236}">
                <a16:creationId xmlns:a16="http://schemas.microsoft.com/office/drawing/2014/main" id="{BC4796B7-126B-F17C-8A4A-E7C1329033A7}"/>
              </a:ext>
            </a:extLst>
          </p:cNvPr>
          <p:cNvGrpSpPr>
            <a:grpSpLocks noGrp="1" noUngrp="1" noRot="1" noMove="1" noResize="1"/>
          </p:cNvGrpSpPr>
          <p:nvPr/>
        </p:nvGrpSpPr>
        <p:grpSpPr>
          <a:xfrm>
            <a:off x="4096213" y="2496830"/>
            <a:ext cx="3330420" cy="2030426"/>
            <a:chOff x="-156020" y="4537501"/>
            <a:chExt cx="5275985" cy="2275556"/>
          </a:xfrm>
        </p:grpSpPr>
        <p:sp>
          <p:nvSpPr>
            <p:cNvPr id="17" name="Rectangle: Rounded Corners 16">
              <a:extLst>
                <a:ext uri="{FF2B5EF4-FFF2-40B4-BE49-F238E27FC236}">
                  <a16:creationId xmlns:a16="http://schemas.microsoft.com/office/drawing/2014/main" id="{DD5CDAB1-CC0C-1D80-9A68-5BF3F5D80E2F}"/>
                </a:ext>
              </a:extLst>
            </p:cNvPr>
            <p:cNvSpPr>
              <a:spLocks noGrp="1" noRot="1" noMove="1" noResize="1" noEditPoints="1" noAdjustHandles="1" noChangeArrowheads="1" noChangeShapeType="1"/>
            </p:cNvSpPr>
            <p:nvPr/>
          </p:nvSpPr>
          <p:spPr>
            <a:xfrm>
              <a:off x="-156020" y="4537501"/>
              <a:ext cx="5135880" cy="2149790"/>
            </a:xfrm>
            <a:prstGeom prst="roundRect">
              <a:avLst>
                <a:gd name="adj" fmla="val 117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8" name="Rectangle: Rounded Corners 17">
              <a:extLst>
                <a:ext uri="{FF2B5EF4-FFF2-40B4-BE49-F238E27FC236}">
                  <a16:creationId xmlns:a16="http://schemas.microsoft.com/office/drawing/2014/main" id="{100D5321-1DEF-8B48-12DE-CEF49AEAA373}"/>
                </a:ext>
              </a:extLst>
            </p:cNvPr>
            <p:cNvSpPr>
              <a:spLocks noGrp="1" noRot="1" noMove="1" noResize="1" noEditPoints="1" noAdjustHandles="1" noChangeArrowheads="1" noChangeShapeType="1"/>
            </p:cNvSpPr>
            <p:nvPr/>
          </p:nvSpPr>
          <p:spPr>
            <a:xfrm>
              <a:off x="-15915" y="4663267"/>
              <a:ext cx="5135880" cy="2149790"/>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How did it feel to choose items in such a hurry?</a:t>
              </a:r>
              <a:endParaRPr lang="en-GB" sz="1200">
                <a:solidFill>
                  <a:schemeClr val="tx1"/>
                </a:solidFill>
                <a:latin typeface="HelveticaNeueLT Pro 55 Roman" panose="020B0604020202020204" pitchFamily="34" charset="0"/>
              </a:endParaRPr>
            </a:p>
          </p:txBody>
        </p:sp>
      </p:grpSp>
      <p:pic>
        <p:nvPicPr>
          <p:cNvPr id="23" name="Picture 23">
            <a:extLst>
              <a:ext uri="{FF2B5EF4-FFF2-40B4-BE49-F238E27FC236}">
                <a16:creationId xmlns:a16="http://schemas.microsoft.com/office/drawing/2014/main" id="{D05FAA3A-9F42-0263-7591-2D56210DD33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325588" y="2999643"/>
            <a:ext cx="809126" cy="1008045"/>
          </a:xfrm>
          <a:prstGeom prst="rect">
            <a:avLst/>
          </a:prstGeom>
        </p:spPr>
      </p:pic>
      <p:pic>
        <p:nvPicPr>
          <p:cNvPr id="6" name="Picture 23">
            <a:extLst>
              <a:ext uri="{FF2B5EF4-FFF2-40B4-BE49-F238E27FC236}">
                <a16:creationId xmlns:a16="http://schemas.microsoft.com/office/drawing/2014/main" id="{7665CBF7-06E3-E11D-30DD-8863F7782FF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527691" y="2999643"/>
            <a:ext cx="749312" cy="1008045"/>
          </a:xfrm>
          <a:prstGeom prst="rect">
            <a:avLst/>
          </a:prstGeom>
        </p:spPr>
      </p:pic>
      <p:sp>
        <p:nvSpPr>
          <p:cNvPr id="7" name="TextBox 6">
            <a:extLst>
              <a:ext uri="{FF2B5EF4-FFF2-40B4-BE49-F238E27FC236}">
                <a16:creationId xmlns:a16="http://schemas.microsoft.com/office/drawing/2014/main" id="{23CD5899-6DB8-4D04-0FC0-5B2D909B0777}"/>
              </a:ext>
            </a:extLst>
          </p:cNvPr>
          <p:cNvSpPr txBox="1">
            <a:spLocks noGrp="1" noRot="1" noMove="1" noResize="1" noEditPoints="1" noAdjustHandles="1" noChangeArrowheads="1" noChangeShapeType="1"/>
          </p:cNvSpPr>
          <p:nvPr/>
        </p:nvSpPr>
        <p:spPr>
          <a:xfrm rot="16200000">
            <a:off x="10689889" y="939896"/>
            <a:ext cx="18169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pic>
        <p:nvPicPr>
          <p:cNvPr id="13" name="Picture 12">
            <a:extLst>
              <a:ext uri="{FF2B5EF4-FFF2-40B4-BE49-F238E27FC236}">
                <a16:creationId xmlns:a16="http://schemas.microsoft.com/office/drawing/2014/main" id="{5A71DF2D-D52B-5C00-8687-C3B601A4DF82}"/>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153536" y="224673"/>
            <a:ext cx="1563667" cy="1516283"/>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E65E7A8-BF0E-192D-1A69-7994A1D445C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0730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771079" y="276763"/>
            <a:ext cx="10371138" cy="1325563"/>
          </a:xfrm>
        </p:spPr>
        <p:txBody>
          <a:bodyPr/>
          <a:lstStyle/>
          <a:p>
            <a:r>
              <a:rPr lang="en-GB">
                <a:latin typeface="HelveticaNeueLT Pro 55 Roman"/>
              </a:rPr>
              <a:t>The game of BOB</a:t>
            </a:r>
          </a:p>
        </p:txBody>
      </p:sp>
      <p:sp>
        <p:nvSpPr>
          <p:cNvPr id="7" name="TextBox 6">
            <a:extLst>
              <a:ext uri="{FF2B5EF4-FFF2-40B4-BE49-F238E27FC236}">
                <a16:creationId xmlns:a16="http://schemas.microsoft.com/office/drawing/2014/main" id="{23CD5899-6DB8-4D04-0FC0-5B2D909B0777}"/>
              </a:ext>
            </a:extLst>
          </p:cNvPr>
          <p:cNvSpPr txBox="1">
            <a:spLocks noGrp="1" noRot="1" noMove="1" noResize="1" noEditPoints="1" noAdjustHandles="1" noChangeArrowheads="1" noChangeShapeType="1"/>
          </p:cNvSpPr>
          <p:nvPr/>
        </p:nvSpPr>
        <p:spPr>
          <a:xfrm rot="16200000">
            <a:off x="10689889" y="939896"/>
            <a:ext cx="18169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pic>
        <p:nvPicPr>
          <p:cNvPr id="13" name="Picture 12">
            <a:extLst>
              <a:ext uri="{FF2B5EF4-FFF2-40B4-BE49-F238E27FC236}">
                <a16:creationId xmlns:a16="http://schemas.microsoft.com/office/drawing/2014/main" id="{5A71DF2D-D52B-5C00-8687-C3B601A4DF8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4153536" y="224673"/>
            <a:ext cx="1563667" cy="1516283"/>
          </a:xfrm>
          <a:prstGeom prst="rect">
            <a:avLst/>
          </a:prstGeom>
        </p:spPr>
      </p:pic>
      <p:grpSp>
        <p:nvGrpSpPr>
          <p:cNvPr id="16" name="Group 15">
            <a:extLst>
              <a:ext uri="{FF2B5EF4-FFF2-40B4-BE49-F238E27FC236}">
                <a16:creationId xmlns:a16="http://schemas.microsoft.com/office/drawing/2014/main" id="{4301B12F-9665-12F3-B5F9-C355CF55D852}"/>
              </a:ext>
            </a:extLst>
          </p:cNvPr>
          <p:cNvGrpSpPr>
            <a:grpSpLocks noGrp="1" noUngrp="1" noRot="1" noMove="1" noResize="1"/>
          </p:cNvGrpSpPr>
          <p:nvPr/>
        </p:nvGrpSpPr>
        <p:grpSpPr>
          <a:xfrm>
            <a:off x="618445" y="1947988"/>
            <a:ext cx="4857069" cy="3266270"/>
            <a:chOff x="4549429" y="1994285"/>
            <a:chExt cx="5406332" cy="3297231"/>
          </a:xfrm>
        </p:grpSpPr>
        <p:sp>
          <p:nvSpPr>
            <p:cNvPr id="4" name="Rectangle: Rounded Corners 3">
              <a:extLst>
                <a:ext uri="{FF2B5EF4-FFF2-40B4-BE49-F238E27FC236}">
                  <a16:creationId xmlns:a16="http://schemas.microsoft.com/office/drawing/2014/main" id="{01D42829-DF6E-BFC1-CB9B-69BB04857E68}"/>
                </a:ext>
              </a:extLst>
            </p:cNvPr>
            <p:cNvSpPr>
              <a:spLocks noGrp="1" noRot="1" noMove="1" noResize="1" noEditPoints="1" noAdjustHandles="1" noChangeArrowheads="1" noChangeShapeType="1"/>
            </p:cNvSpPr>
            <p:nvPr/>
          </p:nvSpPr>
          <p:spPr>
            <a:xfrm>
              <a:off x="4549429" y="1994285"/>
              <a:ext cx="5242560" cy="30784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FF2C2A6-1016-66DE-E410-8265620DE524}"/>
                </a:ext>
              </a:extLst>
            </p:cNvPr>
            <p:cNvSpPr>
              <a:spLocks noGrp="1" noRot="1" noMove="1" noResize="1" noEditPoints="1" noAdjustHandles="1" noChangeArrowheads="1" noChangeShapeType="1"/>
            </p:cNvSpPr>
            <p:nvPr/>
          </p:nvSpPr>
          <p:spPr>
            <a:xfrm>
              <a:off x="4713201" y="2213036"/>
              <a:ext cx="5242560"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A bag that contains the most essential things you’d need to grab in an emergency, all in one place.</a:t>
              </a:r>
            </a:p>
          </p:txBody>
        </p:sp>
      </p:grpSp>
      <p:pic>
        <p:nvPicPr>
          <p:cNvPr id="12" name="Picture 8">
            <a:extLst>
              <a:ext uri="{FF2B5EF4-FFF2-40B4-BE49-F238E27FC236}">
                <a16:creationId xmlns:a16="http://schemas.microsoft.com/office/drawing/2014/main" id="{8A450B28-E2DE-0554-D003-9C551F53A46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5398883" y="2339873"/>
            <a:ext cx="1746244" cy="2265802"/>
          </a:xfrm>
          <a:prstGeom prst="rect">
            <a:avLst/>
          </a:prstGeom>
          <a:noFill/>
        </p:spPr>
      </p:pic>
      <p:pic>
        <p:nvPicPr>
          <p:cNvPr id="20" name="Picture 19" descr="Logo&#10;&#10;Description automatically generated">
            <a:extLst>
              <a:ext uri="{FF2B5EF4-FFF2-40B4-BE49-F238E27FC236}">
                <a16:creationId xmlns:a16="http://schemas.microsoft.com/office/drawing/2014/main" id="{7041B7B7-289B-E26A-0D4A-8BE2C4DD794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7215629" y="1740956"/>
            <a:ext cx="3894083" cy="3806843"/>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038C12C-E262-CBF9-C94B-4317A6C4510A}"/>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5276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376F2-050C-0FF5-7563-BF6EFFE332E3}"/>
              </a:ext>
            </a:extLst>
          </p:cNvPr>
          <p:cNvSpPr txBox="1">
            <a:spLocks noGrp="1" noRot="1" noMove="1" noResize="1" noEditPoints="1" noAdjustHandles="1" noChangeArrowheads="1" noChangeShapeType="1"/>
          </p:cNvSpPr>
          <p:nvPr>
            <p:ph type="title" idx="4294967295"/>
          </p:nvPr>
        </p:nvSpPr>
        <p:spPr>
          <a:xfrm rot="16200000">
            <a:off x="10200414" y="1429369"/>
            <a:ext cx="279592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11" name="Picture 10" descr="A person packing a rucksack, they are using items from a table in front of them.">
            <a:extLst>
              <a:ext uri="{FF2B5EF4-FFF2-40B4-BE49-F238E27FC236}">
                <a16:creationId xmlns:a16="http://schemas.microsoft.com/office/drawing/2014/main" id="{CE87AA0B-D48B-187B-4BC5-5EF490E38DD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771522" y="353992"/>
            <a:ext cx="8352396" cy="5363902"/>
          </a:xfrm>
          <a:prstGeom prst="rect">
            <a:avLst/>
          </a:prstGeom>
        </p:spPr>
      </p:pic>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A bag that contains the most essential things you’d need to grab in an emergency, all in one place.</a:t>
            </a:r>
          </a:p>
        </p:txBody>
      </p:sp>
      <p:pic>
        <p:nvPicPr>
          <p:cNvPr id="14" name="Picture 13" descr="Logo&#10;&#10;Description automatically generated">
            <a:extLst>
              <a:ext uri="{FF2B5EF4-FFF2-40B4-BE49-F238E27FC236}">
                <a16:creationId xmlns:a16="http://schemas.microsoft.com/office/drawing/2014/main" id="{69AC120F-A305-9E59-887F-09F139BC90F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8951833" y="37458"/>
            <a:ext cx="2178548" cy="2129742"/>
          </a:xfrm>
          <a:prstGeom prst="rect">
            <a:avLst/>
          </a:prstGeom>
        </p:spPr>
      </p:pic>
    </p:spTree>
    <p:extLst>
      <p:ext uri="{BB962C8B-B14F-4D97-AF65-F5344CB8AC3E}">
        <p14:creationId xmlns:p14="http://schemas.microsoft.com/office/powerpoint/2010/main" val="1775340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14:presetBounceEnd="4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7000">
                                          <p:cBhvr additive="base">
                                            <p:cTn id="7" dur="1600" fill="hold"/>
                                            <p:tgtEl>
                                              <p:spTgt spid="6"/>
                                            </p:tgtEl>
                                            <p:attrNameLst>
                                              <p:attrName>ppt_x</p:attrName>
                                            </p:attrNameLst>
                                          </p:cBhvr>
                                          <p:tavLst>
                                            <p:tav tm="0">
                                              <p:val>
                                                <p:strVal val="#ppt_x"/>
                                              </p:val>
                                            </p:tav>
                                            <p:tav tm="100000">
                                              <p:val>
                                                <p:strVal val="#ppt_x"/>
                                              </p:val>
                                            </p:tav>
                                          </p:tavLst>
                                        </p:anim>
                                        <p:anim calcmode="lin" valueType="num" p14:bounceEnd="47000">
                                          <p:cBhvr additive="base">
                                            <p:cTn id="8" dur="16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600" fill="hold"/>
                                            <p:tgtEl>
                                              <p:spTgt spid="6"/>
                                            </p:tgtEl>
                                            <p:attrNameLst>
                                              <p:attrName>ppt_x</p:attrName>
                                            </p:attrNameLst>
                                          </p:cBhvr>
                                          <p:tavLst>
                                            <p:tav tm="0">
                                              <p:val>
                                                <p:strVal val="#ppt_x"/>
                                              </p:val>
                                            </p:tav>
                                            <p:tav tm="100000">
                                              <p:val>
                                                <p:strVal val="#ppt_x"/>
                                              </p:val>
                                            </p:tav>
                                          </p:tavLst>
                                        </p:anim>
                                        <p:anim calcmode="lin" valueType="num">
                                          <p:cBhvr additive="base">
                                            <p:cTn id="8" dur="16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376F2-050C-0FF5-7563-BF6EFFE332E3}"/>
              </a:ext>
            </a:extLst>
          </p:cNvPr>
          <p:cNvSpPr txBox="1">
            <a:spLocks noGrp="1" noRot="1" noMove="1" noResize="1" noEditPoints="1" noAdjustHandles="1" noChangeArrowheads="1" noChangeShapeType="1"/>
          </p:cNvSpPr>
          <p:nvPr>
            <p:ph type="title" idx="4294967295"/>
          </p:nvPr>
        </p:nvSpPr>
        <p:spPr>
          <a:xfrm rot="16200000">
            <a:off x="10200414" y="1429369"/>
            <a:ext cx="279592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11" name="Picture 10" descr="A person packing a rucksack, they are using items from a table in front of them.">
            <a:extLst>
              <a:ext uri="{FF2B5EF4-FFF2-40B4-BE49-F238E27FC236}">
                <a16:creationId xmlns:a16="http://schemas.microsoft.com/office/drawing/2014/main" id="{CE87AA0B-D48B-187B-4BC5-5EF490E38DD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771522" y="353992"/>
            <a:ext cx="8352396" cy="5363902"/>
          </a:xfrm>
          <a:prstGeom prst="rect">
            <a:avLst/>
          </a:prstGeom>
        </p:spPr>
      </p:pic>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A bag that contains the most essential things you’d need to grab in an emergency, all in one place.</a:t>
            </a:r>
          </a:p>
        </p:txBody>
      </p:sp>
      <p:pic>
        <p:nvPicPr>
          <p:cNvPr id="14" name="Picture 13" descr="Logo&#10;&#10;Description automatically generated">
            <a:extLst>
              <a:ext uri="{FF2B5EF4-FFF2-40B4-BE49-F238E27FC236}">
                <a16:creationId xmlns:a16="http://schemas.microsoft.com/office/drawing/2014/main" id="{69AC120F-A305-9E59-887F-09F139BC90F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8951833" y="37458"/>
            <a:ext cx="2178548" cy="2129742"/>
          </a:xfrm>
          <a:prstGeom prst="rect">
            <a:avLst/>
          </a:prstGeom>
        </p:spPr>
      </p:pic>
      <p:sp>
        <p:nvSpPr>
          <p:cNvPr id="2" name="Rectangle: Rounded Corners 1">
            <a:extLst>
              <a:ext uri="{FF2B5EF4-FFF2-40B4-BE49-F238E27FC236}">
                <a16:creationId xmlns:a16="http://schemas.microsoft.com/office/drawing/2014/main" id="{2781A30A-4BE7-4BC5-5228-53AB4CED2A60}"/>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HelveticaNeueLT Pro 55 Roman"/>
              </a:rPr>
              <a:t>Look</a:t>
            </a:r>
            <a:r>
              <a:rPr lang="en-GB" sz="2400">
                <a:solidFill>
                  <a:schemeClr val="tx1"/>
                </a:solidFill>
                <a:latin typeface="HelveticaNeueLT Pro 55 Roman"/>
              </a:rPr>
              <a:t> back at your list of items that your character should grab.</a:t>
            </a:r>
            <a:endParaRPr lang="en-GB" sz="2800">
              <a:solidFill>
                <a:schemeClr val="tx1"/>
              </a:solidFill>
              <a:latin typeface="HelveticaNeueLT Pro 55 Roman"/>
            </a:endParaRPr>
          </a:p>
          <a:p>
            <a:endParaRPr lang="en-GB" sz="2400">
              <a:solidFill>
                <a:schemeClr val="tx1"/>
              </a:solidFill>
              <a:latin typeface="HelveticaNeueLT Pro 55 Roman"/>
            </a:endParaRPr>
          </a:p>
          <a:p>
            <a:pPr algn="ctr">
              <a:buClr>
                <a:srgbClr val="EE2A24"/>
              </a:buClr>
            </a:pPr>
            <a:r>
              <a:rPr lang="en-GB" sz="2400" b="1">
                <a:solidFill>
                  <a:schemeClr val="tx1"/>
                </a:solidFill>
                <a:latin typeface="HelveticaNeueLT Pro 55 Roman"/>
              </a:rPr>
              <a:t>What</a:t>
            </a:r>
            <a:r>
              <a:rPr lang="en-GB" sz="2400">
                <a:solidFill>
                  <a:schemeClr val="tx1"/>
                </a:solidFill>
                <a:latin typeface="HelveticaNeueLT Pro 55 Roman"/>
              </a:rPr>
              <a:t> would you remove/add now?</a:t>
            </a:r>
          </a:p>
        </p:txBody>
      </p:sp>
      <p:grpSp>
        <p:nvGrpSpPr>
          <p:cNvPr id="10" name="Group 9">
            <a:extLst>
              <a:ext uri="{FF2B5EF4-FFF2-40B4-BE49-F238E27FC236}">
                <a16:creationId xmlns:a16="http://schemas.microsoft.com/office/drawing/2014/main" id="{75BA4865-A624-09EA-258E-70C25055D03C}"/>
              </a:ext>
            </a:extLst>
          </p:cNvPr>
          <p:cNvGrpSpPr>
            <a:grpSpLocks noGrp="1" noUngrp="1" noRot="1" noMove="1" noResize="1"/>
          </p:cNvGrpSpPr>
          <p:nvPr/>
        </p:nvGrpSpPr>
        <p:grpSpPr>
          <a:xfrm>
            <a:off x="1315162" y="-239875"/>
            <a:ext cx="4697091" cy="3626681"/>
            <a:chOff x="1061619" y="-420850"/>
            <a:chExt cx="4697091" cy="3626681"/>
          </a:xfrm>
        </p:grpSpPr>
        <p:grpSp>
          <p:nvGrpSpPr>
            <p:cNvPr id="5" name="Group 4">
              <a:extLst>
                <a:ext uri="{FF2B5EF4-FFF2-40B4-BE49-F238E27FC236}">
                  <a16:creationId xmlns:a16="http://schemas.microsoft.com/office/drawing/2014/main" id="{07F62640-116C-050A-03A9-78F42799662D}"/>
                </a:ext>
              </a:extLst>
            </p:cNvPr>
            <p:cNvGrpSpPr>
              <a:grpSpLocks noGrp="1" noUngrp="1" noRot="1" noMove="1" noResize="1"/>
            </p:cNvGrpSpPr>
            <p:nvPr/>
          </p:nvGrpSpPr>
          <p:grpSpPr>
            <a:xfrm>
              <a:off x="1061619" y="-420850"/>
              <a:ext cx="4697091" cy="3626681"/>
              <a:chOff x="3524744" y="-239875"/>
              <a:chExt cx="4697091" cy="3626681"/>
            </a:xfrm>
          </p:grpSpPr>
          <p:sp>
            <p:nvSpPr>
              <p:cNvPr id="4" name="Rectangle 3">
                <a:extLst>
                  <a:ext uri="{FF2B5EF4-FFF2-40B4-BE49-F238E27FC236}">
                    <a16:creationId xmlns:a16="http://schemas.microsoft.com/office/drawing/2014/main" id="{8063DC59-1C97-2680-773F-DD4800A56F3C}"/>
                  </a:ext>
                </a:extLst>
              </p:cNvPr>
              <p:cNvSpPr>
                <a:spLocks noGrp="1" noRot="1" noMove="1" noResize="1" noEditPoints="1" noAdjustHandles="1" noChangeArrowheads="1" noChangeShapeType="1"/>
              </p:cNvSpPr>
              <p:nvPr/>
            </p:nvSpPr>
            <p:spPr>
              <a:xfrm>
                <a:off x="4162425" y="353992"/>
                <a:ext cx="3409950" cy="2129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Text&#10;&#10;Description automatically generated">
                <a:extLst>
                  <a:ext uri="{FF2B5EF4-FFF2-40B4-BE49-F238E27FC236}">
                    <a16:creationId xmlns:a16="http://schemas.microsoft.com/office/drawing/2014/main" id="{B2F0A69E-3B8A-D7F1-7392-49CEF94F810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3524744" y="-239875"/>
                <a:ext cx="4697091" cy="3626681"/>
              </a:xfrm>
              <a:prstGeom prst="rect">
                <a:avLst/>
              </a:prstGeom>
            </p:spPr>
          </p:pic>
        </p:grpSp>
        <p:sp>
          <p:nvSpPr>
            <p:cNvPr id="9" name="TextBox 8">
              <a:extLst>
                <a:ext uri="{FF2B5EF4-FFF2-40B4-BE49-F238E27FC236}">
                  <a16:creationId xmlns:a16="http://schemas.microsoft.com/office/drawing/2014/main" id="{17245B92-89D6-1C29-877D-D6CC31DEEE1F}"/>
                </a:ext>
              </a:extLst>
            </p:cNvPr>
            <p:cNvSpPr txBox="1">
              <a:spLocks noGrp="1" noRot="1" noMove="1" noResize="1" noEditPoints="1" noAdjustHandles="1" noChangeArrowheads="1" noChangeShapeType="1"/>
            </p:cNvSpPr>
            <p:nvPr/>
          </p:nvSpPr>
          <p:spPr>
            <a:xfrm>
              <a:off x="3550346" y="776223"/>
              <a:ext cx="1478854" cy="923330"/>
            </a:xfrm>
            <a:prstGeom prst="rect">
              <a:avLst/>
            </a:prstGeom>
            <a:solidFill>
              <a:schemeClr val="bg1"/>
            </a:solidFill>
          </p:spPr>
          <p:txBody>
            <a:bodyPr wrap="square">
              <a:spAutoFit/>
            </a:bodyPr>
            <a:lstStyle/>
            <a:p>
              <a:pPr algn="ctr">
                <a:buClr>
                  <a:srgbClr val="EE2A24"/>
                </a:buClr>
              </a:pPr>
              <a:r>
                <a:rPr lang="en-GB" sz="1800" b="1">
                  <a:solidFill>
                    <a:schemeClr val="tx1"/>
                  </a:solidFill>
                  <a:latin typeface="HelveticaNeueLT Pro 55 Roman"/>
                </a:rPr>
                <a:t>Make any changes to your list</a:t>
              </a:r>
              <a:r>
                <a:rPr lang="en-GB" sz="1800">
                  <a:solidFill>
                    <a:schemeClr val="tx1"/>
                  </a:solidFill>
                  <a:latin typeface="HelveticaNeueLT Pro 55 Roman"/>
                </a:rPr>
                <a:t>.</a:t>
              </a:r>
            </a:p>
          </p:txBody>
        </p:sp>
      </p:grpSp>
      <p:pic>
        <p:nvPicPr>
          <p:cNvPr id="8" name="Picture 7" descr="A picture containing logo&#10;&#10;Description automatically generated">
            <a:extLst>
              <a:ext uri="{FF2B5EF4-FFF2-40B4-BE49-F238E27FC236}">
                <a16:creationId xmlns:a16="http://schemas.microsoft.com/office/drawing/2014/main" id="{0A0F30DC-7138-5EC5-CD65-888201EC2F4D}"/>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51689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14:presetBounceEnd="59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9000">
                                          <p:cBhvr additive="base">
                                            <p:cTn id="7" dur="1400" fill="hold"/>
                                            <p:tgtEl>
                                              <p:spTgt spid="2"/>
                                            </p:tgtEl>
                                            <p:attrNameLst>
                                              <p:attrName>ppt_x</p:attrName>
                                            </p:attrNameLst>
                                          </p:cBhvr>
                                          <p:tavLst>
                                            <p:tav tm="0">
                                              <p:val>
                                                <p:strVal val="#ppt_x"/>
                                              </p:val>
                                            </p:tav>
                                            <p:tav tm="100000">
                                              <p:val>
                                                <p:strVal val="#ppt_x"/>
                                              </p:val>
                                            </p:tav>
                                          </p:tavLst>
                                        </p:anim>
                                        <p:anim calcmode="lin" valueType="num" p14:bounceEnd="59000">
                                          <p:cBhvr additive="base">
                                            <p:cTn id="8" dur="14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78000">
                                          <p:cBhvr additive="base">
                                            <p:cTn id="13" dur="16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14" dur="16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ppt_x"/>
                                              </p:val>
                                            </p:tav>
                                            <p:tav tm="100000">
                                              <p:val>
                                                <p:strVal val="#ppt_x"/>
                                              </p:val>
                                            </p:tav>
                                          </p:tavLst>
                                        </p:anim>
                                        <p:anim calcmode="lin" valueType="num">
                                          <p:cBhvr additive="base">
                                            <p:cTn id="8" dur="14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600" fill="hold"/>
                                            <p:tgtEl>
                                              <p:spTgt spid="10"/>
                                            </p:tgtEl>
                                            <p:attrNameLst>
                                              <p:attrName>ppt_x</p:attrName>
                                            </p:attrNameLst>
                                          </p:cBhvr>
                                          <p:tavLst>
                                            <p:tav tm="0">
                                              <p:val>
                                                <p:strVal val="#ppt_x"/>
                                              </p:val>
                                            </p:tav>
                                            <p:tav tm="100000">
                                              <p:val>
                                                <p:strVal val="#ppt_x"/>
                                              </p:val>
                                            </p:tav>
                                          </p:tavLst>
                                        </p:anim>
                                        <p:anim calcmode="lin" valueType="num">
                                          <p:cBhvr additive="base">
                                            <p:cTn id="14" dur="16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F5F2DE-A149-87E7-F602-4B9BCA7E831B}"/>
              </a:ext>
            </a:extLst>
          </p:cNvPr>
          <p:cNvGrpSpPr>
            <a:grpSpLocks noGrp="1" noUngrp="1" noRot="1" noMove="1" noResize="1"/>
          </p:cNvGrpSpPr>
          <p:nvPr/>
        </p:nvGrpSpPr>
        <p:grpSpPr>
          <a:xfrm>
            <a:off x="473821" y="290047"/>
            <a:ext cx="4286426" cy="3230875"/>
            <a:chOff x="689610" y="2034903"/>
            <a:chExt cx="5394960" cy="3230880"/>
          </a:xfrm>
        </p:grpSpPr>
        <p:sp>
          <p:nvSpPr>
            <p:cNvPr id="3" name="Rectangle: Rounded Corners 2">
              <a:extLst>
                <a:ext uri="{FF2B5EF4-FFF2-40B4-BE49-F238E27FC236}">
                  <a16:creationId xmlns:a16="http://schemas.microsoft.com/office/drawing/2014/main" id="{B8D58DDE-0E79-474F-62E9-AF173BB3254B}"/>
                </a:ext>
              </a:extLst>
            </p:cNvPr>
            <p:cNvSpPr>
              <a:spLocks noGrp="1" noRot="1" noMove="1" noResize="1" noEditPoints="1" noAdjustHandles="1" noChangeArrowheads="1" noChangeShapeType="1"/>
            </p:cNvSpPr>
            <p:nvPr/>
          </p:nvSpPr>
          <p:spPr>
            <a:xfrm>
              <a:off x="689610" y="2034903"/>
              <a:ext cx="5242560" cy="30784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842010" y="2187303"/>
              <a:ext cx="5242560"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solidFill>
                    <a:schemeClr val="tx1"/>
                  </a:solidFill>
                  <a:latin typeface="HelveticaNeueLT Pro 55 Roman"/>
                </a:rPr>
                <a:t>Compare</a:t>
              </a:r>
              <a:r>
                <a:rPr lang="en-GB" sz="2800">
                  <a:solidFill>
                    <a:schemeClr val="tx1"/>
                  </a:solidFill>
                  <a:latin typeface="HelveticaNeueLT Pro 55 Roman"/>
                </a:rPr>
                <a:t> your BOB list to the British Red Cross’ emergency kit list.</a:t>
              </a:r>
            </a:p>
            <a:p>
              <a:pPr algn="ctr"/>
              <a:r>
                <a:rPr lang="en-GB" sz="2800" b="1">
                  <a:solidFill>
                    <a:schemeClr val="tx1"/>
                  </a:solidFill>
                  <a:latin typeface="HelveticaNeueLT Pro 55 Roman"/>
                </a:rPr>
                <a:t>Update </a:t>
              </a:r>
              <a:r>
                <a:rPr lang="en-GB" sz="2800">
                  <a:solidFill>
                    <a:schemeClr val="tx1"/>
                  </a:solidFill>
                  <a:latin typeface="HelveticaNeueLT Pro 55 Roman"/>
                </a:rPr>
                <a:t>your list with any new ideas. </a:t>
              </a:r>
              <a:endParaRPr lang="en-GB" sz="2800">
                <a:solidFill>
                  <a:schemeClr val="tx1"/>
                </a:solidFill>
                <a:latin typeface="HelveticaNeueLT Pro 55 Roman" panose="020B0604020202020204" pitchFamily="34" charset="0"/>
              </a:endParaRPr>
            </a:p>
          </p:txBody>
        </p:sp>
      </p:grpSp>
      <p:sp>
        <p:nvSpPr>
          <p:cNvPr id="11" name="TextBox 10">
            <a:extLst>
              <a:ext uri="{FF2B5EF4-FFF2-40B4-BE49-F238E27FC236}">
                <a16:creationId xmlns:a16="http://schemas.microsoft.com/office/drawing/2014/main" id="{37A39DE6-7EE6-7528-4181-303330A1F368}"/>
              </a:ext>
            </a:extLst>
          </p:cNvPr>
          <p:cNvSpPr txBox="1">
            <a:spLocks noGrp="1" noRot="1" noMove="1" noResize="1" noEditPoints="1" noAdjustHandles="1" noChangeArrowheads="1" noChangeShapeType="1"/>
          </p:cNvSpPr>
          <p:nvPr/>
        </p:nvSpPr>
        <p:spPr>
          <a:xfrm>
            <a:off x="5199016" y="398511"/>
            <a:ext cx="5660300" cy="5570756"/>
          </a:xfrm>
          <a:prstGeom prst="rect">
            <a:avLst/>
          </a:prstGeom>
          <a:noFill/>
        </p:spPr>
        <p:txBody>
          <a:bodyPr wrap="square" lIns="91440" tIns="45720" rIns="91440" bIns="45720" rtlCol="0" anchor="t">
            <a:spAutoFit/>
          </a:bodyPr>
          <a:lstStyle/>
          <a:p>
            <a:r>
              <a:rPr lang="en-GB" sz="2400" b="1">
                <a:latin typeface="HelveticaNeueLT Pro 55 Roman"/>
              </a:rPr>
              <a:t>Emergency kit for on the move:</a:t>
            </a:r>
          </a:p>
          <a:p>
            <a:pPr marL="285750" indent="-285750">
              <a:buClr>
                <a:srgbClr val="EE2A24"/>
              </a:buClr>
              <a:buFont typeface="HelveticaNeueLT Pro 55 Roman" panose="020B0604020202020204" pitchFamily="34" charset="0"/>
              <a:buChar char="-"/>
            </a:pPr>
            <a:r>
              <a:rPr lang="en-GB" sz="2400">
                <a:latin typeface="HelveticaNeueLT Pro 55 Roman"/>
              </a:rPr>
              <a:t>pack spare clothes</a:t>
            </a:r>
          </a:p>
          <a:p>
            <a:pPr marL="285750" indent="-285750">
              <a:buClr>
                <a:srgbClr val="EE2A24"/>
              </a:buClr>
              <a:buFont typeface="HelveticaNeueLT Pro 55 Roman" panose="020B0604020202020204" pitchFamily="34" charset="0"/>
              <a:buChar char="-"/>
            </a:pPr>
            <a:r>
              <a:rPr lang="en-GB" sz="2400">
                <a:latin typeface="HelveticaNeueLT Pro 55 Roman"/>
              </a:rPr>
              <a:t>ready-to-eat food, a warm drink in a flask and bottled water</a:t>
            </a:r>
          </a:p>
          <a:p>
            <a:pPr marL="285750" indent="-285750">
              <a:buClr>
                <a:srgbClr val="EE2A24"/>
              </a:buClr>
              <a:buFont typeface="HelveticaNeueLT Pro 55 Roman" panose="020B0604020202020204" pitchFamily="34" charset="0"/>
              <a:buChar char="-"/>
            </a:pPr>
            <a:r>
              <a:rPr lang="en-GB" sz="2400">
                <a:latin typeface="HelveticaNeueLT Pro 55 Roman"/>
              </a:rPr>
              <a:t>mobile phone and charger</a:t>
            </a:r>
          </a:p>
          <a:p>
            <a:pPr marL="285750" indent="-285750">
              <a:buClr>
                <a:srgbClr val="EE2A24"/>
              </a:buClr>
              <a:buFont typeface="HelveticaNeueLT Pro 55 Roman" panose="020B0604020202020204" pitchFamily="34" charset="0"/>
              <a:buChar char="-"/>
            </a:pPr>
            <a:r>
              <a:rPr lang="en-GB" sz="2400">
                <a:latin typeface="HelveticaNeueLT Pro 55 Roman"/>
              </a:rPr>
              <a:t>any essential medication</a:t>
            </a:r>
          </a:p>
          <a:p>
            <a:pPr marL="285750" indent="-285750">
              <a:buClr>
                <a:srgbClr val="EE2A24"/>
              </a:buClr>
              <a:buFont typeface="HelveticaNeueLT Pro 55 Roman" panose="020B0604020202020204" pitchFamily="34" charset="0"/>
              <a:buChar char="-"/>
            </a:pPr>
            <a:r>
              <a:rPr lang="en-GB" sz="2400">
                <a:latin typeface="HelveticaNeueLT Pro 55 Roman"/>
              </a:rPr>
              <a:t>essential things from the bathroom</a:t>
            </a:r>
          </a:p>
          <a:p>
            <a:pPr marL="285750" indent="-285750">
              <a:buClr>
                <a:srgbClr val="EE2A24"/>
              </a:buClr>
              <a:buFont typeface="HelveticaNeueLT Pro 55 Roman" panose="020B0604020202020204" pitchFamily="34" charset="0"/>
              <a:buChar char="-"/>
            </a:pPr>
            <a:r>
              <a:rPr lang="en-GB" sz="2400">
                <a:latin typeface="HelveticaNeueLT Pro 55 Roman"/>
              </a:rPr>
              <a:t>spare glasses or contact lenses</a:t>
            </a:r>
          </a:p>
          <a:p>
            <a:pPr marL="285750" indent="-285750">
              <a:buClr>
                <a:srgbClr val="EE2A24"/>
              </a:buClr>
              <a:buFont typeface="HelveticaNeueLT Pro 55 Roman" panose="020B0604020202020204" pitchFamily="34" charset="0"/>
              <a:buChar char="-"/>
            </a:pPr>
            <a:r>
              <a:rPr lang="en-GB" sz="2400">
                <a:latin typeface="HelveticaNeueLT Pro 55 Roman"/>
              </a:rPr>
              <a:t>cash and credit cards</a:t>
            </a:r>
          </a:p>
          <a:p>
            <a:pPr marL="285750" indent="-285750">
              <a:buClr>
                <a:srgbClr val="EE2A24"/>
              </a:buClr>
              <a:buFont typeface="HelveticaNeueLT Pro 55 Roman" panose="020B0604020202020204" pitchFamily="34" charset="0"/>
              <a:buChar char="-"/>
            </a:pPr>
            <a:r>
              <a:rPr lang="en-GB" sz="2400">
                <a:latin typeface="HelveticaNeueLT Pro 55 Roman"/>
              </a:rPr>
              <a:t>a paper list of emergency contact numbers</a:t>
            </a:r>
          </a:p>
          <a:p>
            <a:pPr marL="285750" indent="-285750">
              <a:buClr>
                <a:srgbClr val="EE2A24"/>
              </a:buClr>
              <a:buFont typeface="HelveticaNeueLT Pro 55 Roman" panose="020B0604020202020204" pitchFamily="34" charset="0"/>
              <a:buChar char="-"/>
            </a:pPr>
            <a:r>
              <a:rPr lang="en-GB" sz="2400">
                <a:latin typeface="HelveticaNeueLT Pro 55 Roman"/>
              </a:rPr>
              <a:t>baby and pet supplies if needed</a:t>
            </a:r>
          </a:p>
          <a:p>
            <a:pPr marL="285750" indent="-285750">
              <a:buClr>
                <a:srgbClr val="EE2A24"/>
              </a:buClr>
              <a:buFont typeface="HelveticaNeueLT Pro 55 Roman" panose="020B0604020202020204" pitchFamily="34" charset="0"/>
              <a:buChar char="-"/>
            </a:pPr>
            <a:r>
              <a:rPr lang="en-GB" sz="2400">
                <a:latin typeface="HelveticaNeueLT Pro 55 Roman"/>
              </a:rPr>
              <a:t>a battery-operated torch and </a:t>
            </a:r>
            <a:br>
              <a:rPr lang="en-GB" sz="2400">
                <a:latin typeface="HelveticaNeueLT Pro 55 Roman"/>
              </a:rPr>
            </a:br>
            <a:r>
              <a:rPr lang="en-GB" sz="2400">
                <a:latin typeface="HelveticaNeueLT Pro 55 Roman"/>
              </a:rPr>
              <a:t>spare batteries.</a:t>
            </a:r>
            <a:br>
              <a:rPr lang="en-GB" sz="2000">
                <a:latin typeface="HelveticaNeueLT Pro 55 Roman"/>
              </a:rPr>
            </a:br>
            <a:endParaRPr lang="en-GB" sz="2000">
              <a:latin typeface="HelveticaNeueLT Pro 55 Roman"/>
            </a:endParaRPr>
          </a:p>
        </p:txBody>
      </p:sp>
      <p:pic>
        <p:nvPicPr>
          <p:cNvPr id="5" name="Picture 6">
            <a:extLst>
              <a:ext uri="{FF2B5EF4-FFF2-40B4-BE49-F238E27FC236}">
                <a16:creationId xmlns:a16="http://schemas.microsoft.com/office/drawing/2014/main" id="{4827168E-3B2E-1DF4-FC2A-3F2A225F9EF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541750" y="3207763"/>
            <a:ext cx="2025625" cy="1275997"/>
          </a:xfrm>
          <a:prstGeom prst="rect">
            <a:avLst/>
          </a:prstGeom>
        </p:spPr>
      </p:pic>
      <p:sp>
        <p:nvSpPr>
          <p:cNvPr id="7" name="Title 6">
            <a:extLst>
              <a:ext uri="{FF2B5EF4-FFF2-40B4-BE49-F238E27FC236}">
                <a16:creationId xmlns:a16="http://schemas.microsoft.com/office/drawing/2014/main" id="{5CC16AED-77A5-B571-15C6-CA3767B1CD86}"/>
              </a:ext>
            </a:extLst>
          </p:cNvPr>
          <p:cNvSpPr txBox="1">
            <a:spLocks noGrp="1" noRot="1" noMove="1" noResize="1" noEditPoints="1" noAdjustHandles="1" noChangeArrowheads="1" noChangeShapeType="1"/>
          </p:cNvSpPr>
          <p:nvPr>
            <p:ph type="title" idx="4294967295"/>
          </p:nvPr>
        </p:nvSpPr>
        <p:spPr>
          <a:xfrm rot="16200000">
            <a:off x="10185234" y="1444548"/>
            <a:ext cx="28262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grpSp>
        <p:nvGrpSpPr>
          <p:cNvPr id="18" name="Group 17">
            <a:extLst>
              <a:ext uri="{FF2B5EF4-FFF2-40B4-BE49-F238E27FC236}">
                <a16:creationId xmlns:a16="http://schemas.microsoft.com/office/drawing/2014/main" id="{42C28B88-C0C5-7F49-C9F3-D343C9613E7F}"/>
              </a:ext>
            </a:extLst>
          </p:cNvPr>
          <p:cNvGrpSpPr>
            <a:grpSpLocks noGrp="1" noUngrp="1" noRot="1" noMove="1" noResize="1"/>
          </p:cNvGrpSpPr>
          <p:nvPr/>
        </p:nvGrpSpPr>
        <p:grpSpPr>
          <a:xfrm>
            <a:off x="557351" y="4186389"/>
            <a:ext cx="4240452" cy="1624444"/>
            <a:chOff x="594907" y="4247994"/>
            <a:chExt cx="4240452" cy="1624444"/>
          </a:xfrm>
        </p:grpSpPr>
        <p:sp>
          <p:nvSpPr>
            <p:cNvPr id="17" name="Rectangle: Rounded Corners 16">
              <a:extLst>
                <a:ext uri="{FF2B5EF4-FFF2-40B4-BE49-F238E27FC236}">
                  <a16:creationId xmlns:a16="http://schemas.microsoft.com/office/drawing/2014/main" id="{113010E8-A83D-8D40-DAA9-5C916299AC0C}"/>
                </a:ext>
              </a:extLst>
            </p:cNvPr>
            <p:cNvSpPr>
              <a:spLocks noGrp="1" noRot="1" noMove="1" noResize="1" noEditPoints="1" noAdjustHandles="1" noChangeArrowheads="1" noChangeShapeType="1"/>
            </p:cNvSpPr>
            <p:nvPr/>
          </p:nvSpPr>
          <p:spPr>
            <a:xfrm>
              <a:off x="594907" y="4247994"/>
              <a:ext cx="4240452" cy="162444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4"/>
              <a:extLst>
                <a:ext uri="{FF2B5EF4-FFF2-40B4-BE49-F238E27FC236}">
                  <a16:creationId xmlns:a16="http://schemas.microsoft.com/office/drawing/2014/main" id="{348AE473-7747-0339-39D1-DA458D18CE9C}"/>
                </a:ext>
              </a:extLst>
            </p:cNvPr>
            <p:cNvSpPr txBox="1">
              <a:spLocks noGrp="1" noRot="1" noMove="1" noResize="1" noEditPoints="1" noAdjustHandles="1" noChangeArrowheads="1" noChangeShapeType="1"/>
            </p:cNvSpPr>
            <p:nvPr/>
          </p:nvSpPr>
          <p:spPr>
            <a:xfrm>
              <a:off x="2592119" y="4680483"/>
              <a:ext cx="1740429" cy="769441"/>
            </a:xfrm>
            <a:prstGeom prst="rect">
              <a:avLst/>
            </a:prstGeom>
            <a:noFill/>
          </p:spPr>
          <p:txBody>
            <a:bodyPr wrap="square" rtlCol="0">
              <a:spAutoFit/>
            </a:bodyPr>
            <a:lstStyle/>
            <a:p>
              <a:r>
                <a:rPr lang="en-GB" sz="1100">
                  <a:solidFill>
                    <a:schemeClr val="bg1"/>
                  </a:solidFill>
                </a:rPr>
                <a:t>www.redcross.org.uk/get-help/prepare-for-emergencies/prepare-an-emergency-kit</a:t>
              </a:r>
            </a:p>
          </p:txBody>
        </p:sp>
        <p:pic>
          <p:nvPicPr>
            <p:cNvPr id="14" name="Picture 13" descr="Qr code&#10;&#10;Description automatically generated">
              <a:hlinkClick r:id="rId4"/>
              <a:extLst>
                <a:ext uri="{FF2B5EF4-FFF2-40B4-BE49-F238E27FC236}">
                  <a16:creationId xmlns:a16="http://schemas.microsoft.com/office/drawing/2014/main" id="{ABBFE6F6-9A47-D836-75DD-A5B6F3ABDAF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038036" y="4422218"/>
              <a:ext cx="1275997" cy="1275997"/>
            </a:xfrm>
            <a:prstGeom prst="rect">
              <a:avLst/>
            </a:prstGeom>
          </p:spPr>
        </p:pic>
      </p:grpSp>
      <p:pic>
        <p:nvPicPr>
          <p:cNvPr id="12" name="Picture 11" descr="Logo&#10;&#10;Description automatically generated">
            <a:extLst>
              <a:ext uri="{FF2B5EF4-FFF2-40B4-BE49-F238E27FC236}">
                <a16:creationId xmlns:a16="http://schemas.microsoft.com/office/drawing/2014/main" id="{E05AE241-A7CA-BB4E-9DE3-1CC8DBDC6620}"/>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9894128" y="4894455"/>
            <a:ext cx="1188523" cy="1161897"/>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8434A550-E85E-EB60-73A5-1B99F934FAEF}"/>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559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047CE1-1E8D-DB33-BDB3-E8C59BD50A4E}"/>
              </a:ext>
            </a:extLst>
          </p:cNvPr>
          <p:cNvSpPr txBox="1">
            <a:spLocks noGrp="1" noRot="1" noMove="1" noResize="1" noEditPoints="1" noAdjustHandles="1" noChangeArrowheads="1" noChangeShapeType="1"/>
          </p:cNvSpPr>
          <p:nvPr>
            <p:ph type="title" idx="4294967295"/>
          </p:nvPr>
        </p:nvSpPr>
        <p:spPr>
          <a:xfrm rot="16200000">
            <a:off x="10216551" y="1413230"/>
            <a:ext cx="276364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4" name="Picture 3" descr="A photo of a flooded street, contains a tree, rubbish bin and houses. ">
            <a:extLst>
              <a:ext uri="{FF2B5EF4-FFF2-40B4-BE49-F238E27FC236}">
                <a16:creationId xmlns:a16="http://schemas.microsoft.com/office/drawing/2014/main" id="{DA9B6BD6-F3A9-600C-5FDF-88A308418C2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75640" y="323794"/>
            <a:ext cx="10115549" cy="5515031"/>
          </a:xfrm>
          <a:prstGeom prst="rect">
            <a:avLst/>
          </a:prstGeom>
        </p:spPr>
      </p:pic>
      <p:pic>
        <p:nvPicPr>
          <p:cNvPr id="2" name="Picture 1" descr="Logo&#10;&#10;Description automatically generated">
            <a:extLst>
              <a:ext uri="{FF2B5EF4-FFF2-40B4-BE49-F238E27FC236}">
                <a16:creationId xmlns:a16="http://schemas.microsoft.com/office/drawing/2014/main" id="{89C5AB24-C798-F057-43E9-1ABF44F3FB3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137812" y="94608"/>
            <a:ext cx="2178548" cy="2129742"/>
          </a:xfrm>
          <a:prstGeom prst="rect">
            <a:avLst/>
          </a:prstGeom>
        </p:spPr>
      </p:pic>
      <p:sp>
        <p:nvSpPr>
          <p:cNvPr id="10" name="Rectangle: Rounded Corners 9">
            <a:extLst>
              <a:ext uri="{FF2B5EF4-FFF2-40B4-BE49-F238E27FC236}">
                <a16:creationId xmlns:a16="http://schemas.microsoft.com/office/drawing/2014/main" id="{479B222C-F553-CDC6-4554-9294985B49A8}"/>
              </a:ext>
            </a:extLst>
          </p:cNvPr>
          <p:cNvSpPr>
            <a:spLocks noGrp="1" noRot="1" noMove="1" noResize="1" noEditPoints="1" noAdjustHandles="1" noChangeArrowheads="1" noChangeShapeType="1"/>
          </p:cNvSpPr>
          <p:nvPr/>
        </p:nvSpPr>
        <p:spPr>
          <a:xfrm>
            <a:off x="301238" y="648458"/>
            <a:ext cx="3193971" cy="2665428"/>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HelveticaNeueLT Pro 55 Roman" panose="020B0604020202020204" pitchFamily="34" charset="0"/>
              </a:rPr>
              <a:t>Imagine</a:t>
            </a:r>
            <a:r>
              <a:rPr lang="en-GB" sz="2800">
                <a:solidFill>
                  <a:schemeClr val="tx1"/>
                </a:solidFill>
                <a:latin typeface="HelveticaNeueLT Pro 55 Roman" panose="020B0604020202020204" pitchFamily="34" charset="0"/>
              </a:rPr>
              <a:t> your character is faced with this situation again but they have prepared a BOB. </a:t>
            </a:r>
          </a:p>
        </p:txBody>
      </p:sp>
      <p:sp>
        <p:nvSpPr>
          <p:cNvPr id="12" name="Rectangle: Rounded Corners 11">
            <a:extLst>
              <a:ext uri="{FF2B5EF4-FFF2-40B4-BE49-F238E27FC236}">
                <a16:creationId xmlns:a16="http://schemas.microsoft.com/office/drawing/2014/main" id="{ECE27B68-A4ED-6B44-4BE4-6341EE1017DE}"/>
              </a:ext>
            </a:extLst>
          </p:cNvPr>
          <p:cNvSpPr>
            <a:spLocks noGrp="1" noRot="1" noMove="1" noResize="1" noEditPoints="1" noAdjustHandles="1" noChangeArrowheads="1" noChangeShapeType="1"/>
          </p:cNvSpPr>
          <p:nvPr/>
        </p:nvSpPr>
        <p:spPr>
          <a:xfrm>
            <a:off x="401952" y="3638550"/>
            <a:ext cx="3093257" cy="2033210"/>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HelveticaNeueLT Pro 55 Roman" panose="020B0604020202020204" pitchFamily="34" charset="0"/>
              </a:rPr>
              <a:t>How</a:t>
            </a:r>
            <a:r>
              <a:rPr lang="en-GB" sz="2800">
                <a:solidFill>
                  <a:schemeClr val="tx1"/>
                </a:solidFill>
                <a:latin typeface="HelveticaNeueLT Pro 55 Roman" panose="020B0604020202020204" pitchFamily="34" charset="0"/>
              </a:rPr>
              <a:t> will their experience be different this time? Why?</a:t>
            </a:r>
          </a:p>
        </p:txBody>
      </p:sp>
      <p:pic>
        <p:nvPicPr>
          <p:cNvPr id="3" name="Picture 2" descr="A picture containing logo&#10;&#10;Description automatically generated">
            <a:extLst>
              <a:ext uri="{FF2B5EF4-FFF2-40B4-BE49-F238E27FC236}">
                <a16:creationId xmlns:a16="http://schemas.microsoft.com/office/drawing/2014/main" id="{34A83FB3-1EE6-336D-0703-51ACE253B3A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2303539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14000" fill="hold" grpId="0" nodeType="clickEffect" p14:presetBounceEnd="38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38000">
                                          <p:cBhvr additive="base">
                                            <p:cTn id="7" dur="13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8"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6000" fill="hold" grpId="0" nodeType="clickEffect" p14:presetBounceEnd="56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56000">
                                          <p:cBhvr additive="base">
                                            <p:cTn id="13" dur="170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14" dur="17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14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300" fill="hold"/>
                                            <p:tgtEl>
                                              <p:spTgt spid="10"/>
                                            </p:tgtEl>
                                            <p:attrNameLst>
                                              <p:attrName>ppt_x</p:attrName>
                                            </p:attrNameLst>
                                          </p:cBhvr>
                                          <p:tavLst>
                                            <p:tav tm="0">
                                              <p:val>
                                                <p:strVal val="#ppt_x"/>
                                              </p:val>
                                            </p:tav>
                                            <p:tav tm="100000">
                                              <p:val>
                                                <p:strVal val="#ppt_x"/>
                                              </p:val>
                                            </p:tav>
                                          </p:tavLst>
                                        </p:anim>
                                        <p:anim calcmode="lin" valueType="num">
                                          <p:cBhvr additive="base">
                                            <p:cTn id="8"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6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700" fill="hold"/>
                                            <p:tgtEl>
                                              <p:spTgt spid="12"/>
                                            </p:tgtEl>
                                            <p:attrNameLst>
                                              <p:attrName>ppt_x</p:attrName>
                                            </p:attrNameLst>
                                          </p:cBhvr>
                                          <p:tavLst>
                                            <p:tav tm="0">
                                              <p:val>
                                                <p:strVal val="#ppt_x"/>
                                              </p:val>
                                            </p:tav>
                                            <p:tav tm="100000">
                                              <p:val>
                                                <p:strVal val="#ppt_x"/>
                                              </p:val>
                                            </p:tav>
                                          </p:tavLst>
                                        </p:anim>
                                        <p:anim calcmode="lin" valueType="num">
                                          <p:cBhvr additive="base">
                                            <p:cTn id="14" dur="17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couch.">
            <a:extLst>
              <a:ext uri="{FF2B5EF4-FFF2-40B4-BE49-F238E27FC236}">
                <a16:creationId xmlns:a16="http://schemas.microsoft.com/office/drawing/2014/main" id="{85A938E9-545C-3B7A-7491-A559CC67170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710606" y="299656"/>
            <a:ext cx="10375676" cy="5553869"/>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685871"/>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8871935" y="3429000"/>
            <a:ext cx="2697692" cy="259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9028940" y="3693274"/>
            <a:ext cx="2270792" cy="15489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a:latin typeface="Arial" panose="020B0604020202020204" pitchFamily="34" charset="0"/>
                <a:cs typeface="Arial" panose="020B0604020202020204" pitchFamily="34" charset="0"/>
              </a:rPr>
              <a:t>How can </a:t>
            </a:r>
            <a:r>
              <a:rPr lang="en-GB" sz="2400" b="1">
                <a:solidFill>
                  <a:srgbClr val="FF0000"/>
                </a:solidFill>
                <a:latin typeface="Arial" panose="020B0604020202020204" pitchFamily="34" charset="0"/>
                <a:cs typeface="Arial" panose="020B0604020202020204" pitchFamily="34" charset="0"/>
              </a:rPr>
              <a:t>you</a:t>
            </a:r>
            <a:r>
              <a:rPr lang="en-GB" sz="2400">
                <a:solidFill>
                  <a:srgbClr val="FF0000"/>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prepare for a flood emergency?</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936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with low confidence">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340"/>
            <a:ext cx="12189618" cy="6859340"/>
          </a:xfrm>
          <a:prstGeom prst="rect">
            <a:avLst/>
          </a:prstGeom>
        </p:spPr>
      </p:pic>
      <p:sp>
        <p:nvSpPr>
          <p:cNvPr id="5" name="Title 4">
            <a:extLst>
              <a:ext uri="{FF2B5EF4-FFF2-40B4-BE49-F238E27FC236}">
                <a16:creationId xmlns:a16="http://schemas.microsoft.com/office/drawing/2014/main" id="{AD8343C5-8E5A-65BB-9BA1-3A2028FFFD5F}"/>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ea typeface="Calibri Light"/>
                <a:cs typeface="Calibri Light"/>
              </a:rPr>
              <a:t>Weather Together title page</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D8961ACC-6079-9738-BB08-A1069EA9F6FB}"/>
              </a:ext>
            </a:extLst>
          </p:cNvPr>
          <p:cNvSpPr>
            <a:spLocks noGrp="1" noRot="1" noMove="1" noResize="1" noEditPoints="1" noAdjustHandles="1" noChangeArrowheads="1" noChangeShapeType="1"/>
          </p:cNvSpPr>
          <p:nvPr>
            <p:ph type="body" idx="1"/>
          </p:nvPr>
        </p:nvSpPr>
        <p:spPr/>
        <p:txBody>
          <a:bodyPr/>
          <a:lstStyle/>
          <a:p>
            <a:endParaRPr lang="en-GB"/>
          </a:p>
        </p:txBody>
      </p:sp>
    </p:spTree>
    <p:extLst>
      <p:ext uri="{BB962C8B-B14F-4D97-AF65-F5344CB8AC3E}">
        <p14:creationId xmlns:p14="http://schemas.microsoft.com/office/powerpoint/2010/main" val="149943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518321" y="119279"/>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latin typeface="Arial"/>
                <a:cs typeface="Aria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itle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ph type="title" idx="4294967295"/>
          </p:nvPr>
        </p:nvSpPr>
        <p:spPr>
          <a:xfrm rot="16200000">
            <a:off x="10371543" y="1258241"/>
            <a:ext cx="24536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8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British Red Cross website">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rot="21202849">
            <a:off x="9189589" y="3035893"/>
            <a:ext cx="1468826" cy="1468826"/>
          </a:xfrm>
          <a:prstGeom prst="rect">
            <a:avLst/>
          </a:prstGeom>
        </p:spPr>
      </p:pic>
      <p:pic>
        <p:nvPicPr>
          <p:cNvPr id="12" name="Picture 11" descr="Qr code Floodline">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DBA690D2-18BA-0032-9732-1A0127CA73A4}"/>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453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application&#10;&#10;">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What3words">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010605" y="3521131"/>
            <a:ext cx="1552354" cy="1552354"/>
          </a:xfrm>
          <a:prstGeom prst="rect">
            <a:avLst/>
          </a:prstGeom>
        </p:spPr>
      </p:pic>
      <p:pic>
        <p:nvPicPr>
          <p:cNvPr id="4" name="Picture 4" descr="A close up of someone using a map on a smartphone. &#10;&#10;">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8005483" y="3724835"/>
            <a:ext cx="2743200" cy="1828800"/>
          </a:xfrm>
          <a:prstGeom prst="rect">
            <a:avLst/>
          </a:prstGeom>
        </p:spPr>
      </p:pic>
      <p:pic>
        <p:nvPicPr>
          <p:cNvPr id="5" name="Picture 5" descr="An injured hiker with a sprained ankle uses a smartphone to get help. &#10;&#10;">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14001"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5107"/>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3308"/>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843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16" cstate="email">
            <a:extLst>
              <a:ext uri="{28A0092B-C50C-407E-A947-70E740481C1C}">
                <a14:useLocalDpi xmlns:a14="http://schemas.microsoft.com/office/drawing/2010/main"/>
              </a:ext>
            </a:extLst>
          </a:blip>
          <a:srcRect t="-220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17" cstate="email">
            <a:extLst>
              <a:ext uri="{28A0092B-C50C-407E-A947-70E740481C1C}">
                <a14:useLocalDpi xmlns:a14="http://schemas.microsoft.com/office/drawing/2010/main"/>
              </a:ext>
            </a:extLst>
          </a:blip>
          <a:srcRect b="-4479"/>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4272464" y="5367208"/>
            <a:ext cx="218682" cy="200157"/>
          </a:xfrm>
          <a:prstGeom prst="rect">
            <a:avLst/>
          </a:prstGeom>
        </p:spPr>
      </p:pic>
      <p:sp>
        <p:nvSpPr>
          <p:cNvPr id="14" name="Rectangle 13">
            <a:hlinkClick r:id="rId19"/>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7776505" y="5365336"/>
            <a:ext cx="218682" cy="200157"/>
          </a:xfrm>
          <a:prstGeom prst="rect">
            <a:avLst/>
          </a:prstGeom>
        </p:spPr>
      </p:pic>
      <p:sp>
        <p:nvSpPr>
          <p:cNvPr id="20" name="Rectangle 19">
            <a:hlinkClick r:id="rId20"/>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8B02F-62F4-49AE-800A-AF4AC913279C}"/>
              </a:ext>
            </a:extLst>
          </p:cNvPr>
          <p:cNvSpPr>
            <a:spLocks noGrp="1" noRot="1" noMove="1" noResize="1" noEditPoints="1" noAdjustHandles="1" noChangeArrowheads="1" noChangeShapeType="1"/>
          </p:cNvSpPr>
          <p:nvPr>
            <p:ph type="body" idx="4294967295"/>
          </p:nvPr>
        </p:nvSpPr>
        <p:spPr>
          <a:xfrm>
            <a:off x="715520" y="1672216"/>
            <a:ext cx="7324345" cy="4079145"/>
          </a:xfrm>
        </p:spPr>
        <p:txBody>
          <a:bodyPr vert="horz" lIns="91440" tIns="45720" rIns="91440" bIns="45720" rtlCol="0" anchor="t">
            <a:noAutofit/>
          </a:bodyPr>
          <a:lstStyle/>
          <a:p>
            <a:pPr marL="514350" indent="-514350" algn="l">
              <a:lnSpc>
                <a:spcPct val="110000"/>
              </a:lnSpc>
              <a:buFont typeface="+mj-lt"/>
              <a:buAutoNum type="arabicPeriod"/>
            </a:pPr>
            <a:r>
              <a:rPr lang="en-GB" sz="2300">
                <a:cs typeface="Calibri"/>
              </a:rPr>
              <a:t>Sit up straight with your feet flat on the floor. </a:t>
            </a:r>
          </a:p>
          <a:p>
            <a:pPr marL="514350" indent="-514350" algn="l">
              <a:lnSpc>
                <a:spcPct val="110000"/>
              </a:lnSpc>
              <a:buAutoNum type="arabicPeriod"/>
            </a:pPr>
            <a:r>
              <a:rPr lang="en-GB" sz="2300">
                <a:cs typeface="Calibri"/>
              </a:rPr>
              <a:t>Take a long slow breath and ask yourself: how does my body feel now? </a:t>
            </a:r>
          </a:p>
          <a:p>
            <a:pPr marL="514350" indent="-514350" algn="l">
              <a:lnSpc>
                <a:spcPct val="110000"/>
              </a:lnSpc>
              <a:buAutoNum type="arabicPeriod"/>
            </a:pPr>
            <a:r>
              <a:rPr lang="en-GB" sz="2300">
                <a:cs typeface="Calibri"/>
              </a:rPr>
              <a:t>Listen to the song and see if you can focus on a particular instrument or vocal. Keep focussing on this </a:t>
            </a:r>
            <a:r>
              <a:rPr lang="en-GB" sz="2200">
                <a:cs typeface="Calibri"/>
              </a:rPr>
              <a:t>throughout</a:t>
            </a:r>
            <a:r>
              <a:rPr lang="en-GB" sz="2300">
                <a:cs typeface="Calibri"/>
              </a:rPr>
              <a:t> the song.</a:t>
            </a:r>
          </a:p>
          <a:p>
            <a:pPr marL="514350" indent="-514350" algn="l">
              <a:lnSpc>
                <a:spcPct val="110000"/>
              </a:lnSpc>
              <a:buFont typeface="+mj-lt"/>
              <a:buAutoNum type="arabicPeriod"/>
            </a:pPr>
            <a:r>
              <a:rPr lang="en-GB" sz="2300">
                <a:cs typeface="Calibri"/>
              </a:rPr>
              <a:t>At the end, check in with yourself again by asking: how does my body feel just now?</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r="-833"/>
          <a:stretch/>
        </p:blipFill>
        <p:spPr>
          <a:xfrm rot="21327749">
            <a:off x="-189572" y="-411409"/>
            <a:ext cx="10458508" cy="1198087"/>
          </a:xfrm>
          <a:prstGeom prst="rect">
            <a:avLst/>
          </a:prstGeom>
        </p:spPr>
      </p:pic>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60533" y="821223"/>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Pause</a:t>
            </a:r>
          </a:p>
        </p:txBody>
      </p:sp>
      <p:sp>
        <p:nvSpPr>
          <p:cNvPr id="8" name="TextBox 7">
            <a:extLst>
              <a:ext uri="{FF2B5EF4-FFF2-40B4-BE49-F238E27FC236}">
                <a16:creationId xmlns:a16="http://schemas.microsoft.com/office/drawing/2014/main" id="{7DAA8A7D-2CE0-ACAC-D505-F91DDA04C30F}"/>
              </a:ext>
            </a:extLst>
          </p:cNvPr>
          <p:cNvSpPr txBox="1">
            <a:spLocks noGrp="1" noRot="1" noMove="1" noResize="1" noEditPoints="1" noAdjustHandles="1" noChangeArrowheads="1" noChangeShapeType="1"/>
          </p:cNvSpPr>
          <p:nvPr/>
        </p:nvSpPr>
        <p:spPr>
          <a:xfrm>
            <a:off x="715520" y="806508"/>
            <a:ext cx="10458508" cy="587853"/>
          </a:xfrm>
          <a:prstGeom prst="rect">
            <a:avLst/>
          </a:prstGeom>
          <a:noFill/>
        </p:spPr>
        <p:txBody>
          <a:bodyPr wrap="square">
            <a:spAutoFit/>
          </a:bodyPr>
          <a:lstStyle/>
          <a:p>
            <a:pPr marL="0" indent="0" algn="l">
              <a:lnSpc>
                <a:spcPct val="110000"/>
              </a:lnSpc>
              <a:buNone/>
            </a:pPr>
            <a:r>
              <a:rPr lang="en-GB" sz="3200" b="1">
                <a:latin typeface="HelveticaNeueLT Pro 45 Lt"/>
                <a:cs typeface="Calibri"/>
              </a:rPr>
              <a:t>Take a moment to really listen</a:t>
            </a:r>
          </a:p>
        </p:txBody>
      </p:sp>
      <p:pic>
        <p:nvPicPr>
          <p:cNvPr id="4" name="Picture 3" descr="Logo&#10;&#10;Description automatically generated">
            <a:extLst>
              <a:ext uri="{FF2B5EF4-FFF2-40B4-BE49-F238E27FC236}">
                <a16:creationId xmlns:a16="http://schemas.microsoft.com/office/drawing/2014/main" id="{BAA906DA-D0DB-A3E6-3FA6-1C798B69510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l="28300" t="14389" r="27052" b="10271"/>
          <a:stretch/>
        </p:blipFill>
        <p:spPr>
          <a:xfrm>
            <a:off x="8575364" y="2442595"/>
            <a:ext cx="2373086" cy="2253342"/>
          </a:xfrm>
          <a:prstGeom prst="rect">
            <a:avLst/>
          </a:prstGeom>
          <a:ln w="19050">
            <a:solidFill>
              <a:schemeClr val="bg1"/>
            </a:solidFill>
          </a:ln>
        </p:spPr>
      </p:pic>
      <p:sp>
        <p:nvSpPr>
          <p:cNvPr id="7" name="Rectangle 6" descr="A pause symbol">
            <a:extLst>
              <a:ext uri="{FF2B5EF4-FFF2-40B4-BE49-F238E27FC236}">
                <a16:creationId xmlns:a16="http://schemas.microsoft.com/office/drawing/2014/main" id="{EBF4570E-6D7A-3FA2-D929-B0CEFE9C5BAA}"/>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4F0C41-83B7-4BD4-A0C7-6A305442B793}"/>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AEC52CA1-BD66-B5F4-D494-4F07EF5593AE}"/>
              </a:ext>
            </a:extLst>
          </p:cNvPr>
          <p:cNvSpPr txBox="1">
            <a:spLocks noGrp="1" noRot="1" noMove="1" noResize="1" noEditPoints="1" noAdjustHandles="1" noChangeArrowheads="1" noChangeShapeType="1"/>
          </p:cNvSpPr>
          <p:nvPr/>
        </p:nvSpPr>
        <p:spPr>
          <a:xfrm>
            <a:off x="8257484" y="1987902"/>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a:latin typeface="HelveticaNeueLT Pro 55 Roman" panose="020B0604020202020204" pitchFamily="34" charset="0"/>
              </a:rPr>
              <a:t> </a:t>
            </a:r>
            <a:r>
              <a:rPr lang="en-GB" sz="2800" b="1">
                <a:solidFill>
                  <a:srgbClr val="FF0000"/>
                </a:solidFill>
                <a:latin typeface="HelveticaNeueLT Pro 55 Roman"/>
              </a:rPr>
              <a:t>mindful music</a:t>
            </a:r>
            <a:endParaRPr lang="en-GB" sz="2800" b="1">
              <a:solidFill>
                <a:srgbClr val="FF0000"/>
              </a:solidFill>
              <a:latin typeface="HelveticaNeueLT Pro 55 Roman"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6E12CB1B-CE4B-575B-37AB-B3944728DE1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3" end="3"/>
                                            </p:txEl>
                                          </p:spTgt>
                                        </p:tgtEl>
                                      </p:cBhvr>
                                    </p:animEffect>
                                    <p:set>
                                      <p:cBhvr>
                                        <p:cTn id="4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cartoon of a house in a flood, there are sandbags in front of the house. There is a person kayaking in the floodwater. ">
            <a:extLst>
              <a:ext uri="{FF2B5EF4-FFF2-40B4-BE49-F238E27FC236}">
                <a16:creationId xmlns:a16="http://schemas.microsoft.com/office/drawing/2014/main" id="{79F7B17C-B45F-41BB-30B0-D22DE3085E9E}"/>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96996" y="329159"/>
            <a:ext cx="10985809" cy="5571304"/>
          </a:xfrm>
          <a:prstGeom prst="rect">
            <a:avLst/>
          </a:prstGeom>
        </p:spPr>
      </p:pic>
      <p:pic>
        <p:nvPicPr>
          <p:cNvPr id="7" name="Picture 2">
            <a:extLst>
              <a:ext uri="{FF2B5EF4-FFF2-40B4-BE49-F238E27FC236}">
                <a16:creationId xmlns:a16="http://schemas.microsoft.com/office/drawing/2014/main" id="{3D7F7519-5B04-7B31-A377-D2EEEFF6916D}"/>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11182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ph type="title" idx="4294967295"/>
          </p:nvPr>
        </p:nvSpPr>
        <p:spPr>
          <a:xfrm>
            <a:off x="1341763" y="4062319"/>
            <a:ext cx="9496274" cy="127419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HelveticaNeueLT Pro 55 Roman"/>
                <a:ea typeface="+mn-ea"/>
                <a:cs typeface="+mn-cs"/>
              </a:rPr>
              <a:t>Objective: </a:t>
            </a:r>
            <a:r>
              <a:rPr kumimoji="0" lang="en-GB" sz="2400" b="1" i="0" u="none" strike="noStrike" kern="1200" cap="none" spc="0" normalizeH="0" baseline="0" noProof="0">
                <a:ln>
                  <a:noFill/>
                </a:ln>
                <a:solidFill>
                  <a:srgbClr val="FF0000"/>
                </a:solidFill>
                <a:effectLst/>
                <a:uLnTx/>
                <a:uFillTx/>
                <a:latin typeface="HelveticaNeueLT Pro 55 Roman"/>
                <a:ea typeface="+mn-ea"/>
                <a:cs typeface="+mn-cs"/>
              </a:rPr>
              <a:t>Apply</a:t>
            </a:r>
            <a:r>
              <a:rPr kumimoji="0" lang="en-GB" sz="2400" b="0" i="0" u="none" strike="noStrike" kern="1200" cap="none" spc="0" normalizeH="0" baseline="0" noProof="0">
                <a:ln>
                  <a:noFill/>
                </a:ln>
                <a:solidFill>
                  <a:srgbClr val="000000"/>
                </a:solidFill>
                <a:effectLst/>
                <a:uLnTx/>
                <a:uFillTx/>
                <a:latin typeface="HelveticaNeueLT Pro 55 Roman"/>
                <a:ea typeface="+mn-ea"/>
                <a:cs typeface="+mn-cs"/>
              </a:rPr>
              <a:t> </a:t>
            </a:r>
            <a:r>
              <a:rPr kumimoji="0" lang="en-GB" sz="2400" b="0" i="0" u="none" strike="noStrike" kern="1200" cap="none" spc="0" normalizeH="0" baseline="0" noProof="0">
                <a:ln>
                  <a:noFill/>
                </a:ln>
                <a:solidFill>
                  <a:srgbClr val="000000"/>
                </a:solidFill>
                <a:effectLst/>
                <a:uLnTx/>
                <a:uFillTx/>
                <a:latin typeface="HelveticaNeueLT Pro 55 Roman" panose="020B0604020202020204" pitchFamily="34" charset="0"/>
                <a:ea typeface="+mn-ea"/>
                <a:cs typeface="+mn-cs"/>
              </a:rPr>
              <a:t>your learning to prepare for and cope with a flood.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HelveticaNeueLT Pro 55 Roman"/>
                <a:ea typeface="+mn-ea"/>
                <a:cs typeface="+mn-cs"/>
              </a:rPr>
              <a:t>To meet this objective, you’ll play through a scenario game to learn how to prepare for a flood.</a:t>
            </a:r>
            <a:endParaRPr kumimoji="0" lang="en-GB" sz="2400" b="0" i="0" u="none" strike="noStrike" kern="1200" cap="none" spc="0" normalizeH="0" baseline="0" noProof="0">
              <a:ln>
                <a:noFill/>
              </a:ln>
              <a:solidFill>
                <a:schemeClr val="tx1"/>
              </a:solidFill>
              <a:effectLst/>
              <a:uLnTx/>
              <a:uFillTx/>
              <a:latin typeface="HelveticaNeueLT Pro 55 Roman" panose="020B0604020202020204" pitchFamily="34" charset="0"/>
              <a:ea typeface="+mn-ea"/>
              <a:cs typeface="+mn-cs"/>
            </a:endParaRP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3" name="Picture 2" descr="Shape&#10;&#10;Description automatically generated with medium confidence">
            <a:extLst>
              <a:ext uri="{FF2B5EF4-FFF2-40B4-BE49-F238E27FC236}">
                <a16:creationId xmlns:a16="http://schemas.microsoft.com/office/drawing/2014/main" id="{CF06701C-F199-4877-8E46-F5E0D92ADA3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2947988" y="541336"/>
            <a:ext cx="5672137" cy="319182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F7DB2E6D-7A09-21ED-05AB-DC18319346A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couch&#10;&#10;">
            <a:extLst>
              <a:ext uri="{FF2B5EF4-FFF2-40B4-BE49-F238E27FC236}">
                <a16:creationId xmlns:a16="http://schemas.microsoft.com/office/drawing/2014/main" id="{85A938E9-545C-3B7A-7491-A559CC67170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710606" y="299656"/>
            <a:ext cx="10375676" cy="5553869"/>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685871"/>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8871935" y="3429000"/>
            <a:ext cx="2697692" cy="259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ph type="title" idx="4294967295"/>
          </p:nvPr>
        </p:nvSpPr>
        <p:spPr>
          <a:xfrm>
            <a:off x="9028940" y="3693274"/>
            <a:ext cx="2270792" cy="15489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How can </a:t>
            </a:r>
            <a:r>
              <a:rPr kumimoji="0" lang="en-GB"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you</a:t>
            </a:r>
            <a:r>
              <a:rPr kumimoji="0" lang="en-GB"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prepare for a flood emergency?</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6179BFB6-0D31-1EF8-3952-A3AD1621529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815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6C30D-D5D5-828E-0181-31B12342CB07}"/>
              </a:ext>
            </a:extLst>
          </p:cNvPr>
          <p:cNvSpPr txBox="1">
            <a:spLocks noGrp="1" noRot="1" noMove="1" noResize="1" noEditPoints="1" noAdjustHandles="1" noChangeArrowheads="1" noChangeShapeType="1"/>
          </p:cNvSpPr>
          <p:nvPr/>
        </p:nvSpPr>
        <p:spPr>
          <a:xfrm>
            <a:off x="1894028" y="5332482"/>
            <a:ext cx="8573947" cy="400110"/>
          </a:xfrm>
          <a:prstGeom prst="rect">
            <a:avLst/>
          </a:prstGeom>
          <a:solidFill>
            <a:srgbClr val="FF0000"/>
          </a:solidFill>
        </p:spPr>
        <p:txBody>
          <a:bodyPr wrap="square" rtlCol="0">
            <a:spAutoFit/>
          </a:bodyPr>
          <a:lstStyle/>
          <a:p>
            <a:r>
              <a:rPr lang="en-GB" sz="2000">
                <a:latin typeface="HelveticaNeueLT Pro 55 Roman" panose="020B0604020202020204" pitchFamily="34" charset="0"/>
              </a:rPr>
              <a:t>Evacuated = leave a dangerous place and go to a safe place.</a:t>
            </a:r>
          </a:p>
        </p:txBody>
      </p:sp>
      <p:sp>
        <p:nvSpPr>
          <p:cNvPr id="12" name="TextBox 11">
            <a:extLst>
              <a:ext uri="{FF2B5EF4-FFF2-40B4-BE49-F238E27FC236}">
                <a16:creationId xmlns:a16="http://schemas.microsoft.com/office/drawing/2014/main" id="{B2DF7DD8-90CA-7EB1-D68B-EDD8A38B7735}"/>
              </a:ext>
            </a:extLst>
          </p:cNvPr>
          <p:cNvSpPr txBox="1">
            <a:spLocks noGrp="1" noRot="1" noMove="1" noResize="1" noEditPoints="1" noAdjustHandles="1" noChangeArrowheads="1" noChangeShapeType="1"/>
          </p:cNvSpPr>
          <p:nvPr/>
        </p:nvSpPr>
        <p:spPr>
          <a:xfrm rot="16200000">
            <a:off x="10382862" y="1488626"/>
            <a:ext cx="2444085"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Ben’s story</a:t>
            </a:r>
          </a:p>
        </p:txBody>
      </p:sp>
      <p:sp>
        <p:nvSpPr>
          <p:cNvPr id="14" name="Rectangle: Rounded Corners 13">
            <a:extLst>
              <a:ext uri="{FF2B5EF4-FFF2-40B4-BE49-F238E27FC236}">
                <a16:creationId xmlns:a16="http://schemas.microsoft.com/office/drawing/2014/main" id="{39C168EE-1868-D5F7-CF2C-DA8A652344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95365" y="1859194"/>
            <a:ext cx="3784668" cy="228772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D61B1-73CA-8CBD-DFF5-1C332BC26DE7}"/>
              </a:ext>
            </a:extLst>
          </p:cNvPr>
          <p:cNvSpPr>
            <a:spLocks noGrp="1" noRot="1" noMove="1" noResize="1" noEditPoints="1" noAdjustHandles="1" noChangeArrowheads="1" noChangeShapeType="1"/>
          </p:cNvSpPr>
          <p:nvPr/>
        </p:nvSpPr>
        <p:spPr>
          <a:xfrm>
            <a:off x="664297" y="936087"/>
            <a:ext cx="3447592" cy="4133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chemeClr val="bg1"/>
                </a:solidFill>
                <a:effectLst/>
                <a:uLnTx/>
                <a:uFillTx/>
                <a:latin typeface="HelveticaNeueLT Pro 55 Roman"/>
                <a:ea typeface="+mj-ea"/>
                <a:cs typeface="Arial" panose="020B0604020202020204" pitchFamily="34" charset="0"/>
              </a:rPr>
              <a:t>What is it like to be evacuated in a flood?</a:t>
            </a:r>
          </a:p>
        </p:txBody>
      </p:sp>
      <p:sp>
        <p:nvSpPr>
          <p:cNvPr id="5" name="Title 4">
            <a:extLst>
              <a:ext uri="{FF2B5EF4-FFF2-40B4-BE49-F238E27FC236}">
                <a16:creationId xmlns:a16="http://schemas.microsoft.com/office/drawing/2014/main" id="{22B7E27F-0375-35C0-93E2-3594755F965D}"/>
              </a:ext>
            </a:extLst>
          </p:cNvPr>
          <p:cNvSpPr txBox="1">
            <a:spLocks noGrp="1" noRot="1" noMove="1" noResize="1" noEditPoints="1" noAdjustHandles="1" noChangeArrowheads="1" noChangeShapeType="1"/>
          </p:cNvSpPr>
          <p:nvPr>
            <p:ph type="title" idx="4294967295"/>
          </p:nvPr>
        </p:nvSpPr>
        <p:spPr>
          <a:xfrm>
            <a:off x="495759" y="558971"/>
            <a:ext cx="6096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HelveticaNeueLT Pro 55 Roman"/>
                <a:ea typeface="+mn-ea"/>
                <a:cs typeface="+mn-cs"/>
              </a:rPr>
              <a:t>Learn from Ben's story</a:t>
            </a:r>
            <a:endParaRPr kumimoji="0" lang="en-GB" sz="3200" b="0" i="0" u="none" strike="noStrike" kern="1200" cap="none" spc="0" normalizeH="0" baseline="0" noProof="0">
              <a:ln>
                <a:noFill/>
              </a:ln>
              <a:solidFill>
                <a:schemeClr val="tx1"/>
              </a:solidFill>
              <a:effectLst/>
              <a:uLnTx/>
              <a:uFillTx/>
              <a:latin typeface="+mn-lt"/>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802DB03C-815C-EF37-EDCC-062FB65D7A43}"/>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a:ext>
            </a:extLst>
          </a:blip>
          <a:srcRect/>
          <a:stretch/>
        </p:blipFill>
        <p:spPr>
          <a:xfrm rot="16200000">
            <a:off x="5885914" y="-356579"/>
            <a:ext cx="3988864" cy="6864342"/>
          </a:xfrm>
          <a:prstGeom prst="rect">
            <a:avLst/>
          </a:prstGeom>
        </p:spPr>
      </p:pic>
      <p:pic>
        <p:nvPicPr>
          <p:cNvPr id="11" name="CE_weathertogether_ben">
            <a:hlinkClick r:id="" action="ppaction://media"/>
            <a:extLst>
              <a:ext uri="{FF2B5EF4-FFF2-40B4-BE49-F238E27FC236}">
                <a16:creationId xmlns:a16="http://schemas.microsoft.com/office/drawing/2014/main" id="{F6EE8ACF-690D-84D5-31CF-46B2BB0FF9BC}"/>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6"/>
          <a:stretch>
            <a:fillRect/>
          </a:stretch>
        </p:blipFill>
        <p:spPr>
          <a:xfrm>
            <a:off x="5117525" y="1710183"/>
            <a:ext cx="5655250" cy="257056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249EC77-F426-D2C1-65FC-BD4F7106F800}"/>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5650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1"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7BCC04-B938-D03E-3B7C-184B8A25DF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85434">
            <a:off x="9159389" y="5023412"/>
            <a:ext cx="1274440" cy="115746"/>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nvSpPr>
        <p:spPr>
          <a:xfrm>
            <a:off x="301236" y="213892"/>
            <a:ext cx="3378889" cy="58600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Play</a:t>
            </a:r>
            <a:br>
              <a:rPr kumimoji="0" lang="en-GB" sz="31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 </a:t>
            </a:r>
            <a:r>
              <a:rPr kumimoji="0" lang="en-GB" sz="4400" b="0" i="0" u="none" strike="noStrike" kern="1200" cap="none" spc="0" normalizeH="0" baseline="0" noProof="0">
                <a:ln>
                  <a:noFill/>
                </a:ln>
                <a:solidFill>
                  <a:srgbClr val="FF0000"/>
                </a:solidFill>
                <a:effectLst/>
                <a:uLnTx/>
                <a:uFillTx/>
                <a:latin typeface="HelveticaNeueLT Pro 55 Roman"/>
                <a:ea typeface="+mj-ea"/>
                <a:cs typeface="Arial" panose="020B0604020202020204" pitchFamily="34" charset="0"/>
              </a:rPr>
              <a:t> </a:t>
            </a:r>
            <a:br>
              <a:rPr kumimoji="0" lang="en-GB" sz="4400" b="0" i="0" u="none" strike="noStrike" kern="1200" cap="none" spc="0" normalizeH="0" baseline="0" noProof="0">
                <a:ln>
                  <a:noFill/>
                </a:ln>
                <a:solidFill>
                  <a:srgbClr val="FF0000"/>
                </a:solidFill>
                <a:effectLst/>
                <a:uLnTx/>
                <a:uFillTx/>
                <a:latin typeface="HelveticaNeueLT Pro 55 Roman"/>
                <a:ea typeface="+mj-ea"/>
                <a:cs typeface="Arial" panose="020B0604020202020204" pitchFamily="34" charset="0"/>
              </a:rPr>
            </a:b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AB87ADA4-137F-8B2A-CEFF-B7EBD4CAC051}"/>
              </a:ext>
            </a:extLst>
          </p:cNvPr>
          <p:cNvSpPr>
            <a:spLocks noGrp="1" noRot="1" noMove="1" noResize="1" noEditPoints="1" noAdjustHandles="1" noChangeArrowheads="1" noChangeShapeType="1"/>
          </p:cNvSpPr>
          <p:nvPr>
            <p:ph idx="4294967295"/>
          </p:nvPr>
        </p:nvSpPr>
        <p:spPr>
          <a:xfrm>
            <a:off x="4058965" y="423712"/>
            <a:ext cx="6922041" cy="1652705"/>
          </a:xfrm>
        </p:spPr>
        <p:txBody>
          <a:bodyPr vert="horz" lIns="91440" tIns="45720" rIns="91440" bIns="45720" rtlCol="0" anchor="t">
            <a:normAutofit/>
          </a:bodyPr>
          <a:lstStyle/>
          <a:p>
            <a:pPr marL="0" indent="0">
              <a:lnSpc>
                <a:spcPct val="120000"/>
              </a:lnSpc>
              <a:buNone/>
            </a:pPr>
            <a:r>
              <a:rPr lang="en-GB" sz="2400">
                <a:latin typeface="HelveticaNeueLT Pro 55 Roman"/>
              </a:rPr>
              <a:t>It’s hard to hear about Ben’s experience. Sadly, this has happened to many people in the UK.</a:t>
            </a:r>
            <a:endParaRPr lang="en-US" sz="2400">
              <a:latin typeface="HelveticaNeueLT Pro 55 Roman"/>
            </a:endParaRPr>
          </a:p>
          <a:p>
            <a:pPr marL="0" indent="0">
              <a:lnSpc>
                <a:spcPct val="120000"/>
              </a:lnSpc>
              <a:buNone/>
            </a:pPr>
            <a:endParaRPr lang="en-GB">
              <a:latin typeface="HelveticaNeueLT Pro 55 Roman"/>
            </a:endParaRPr>
          </a:p>
          <a:p>
            <a:pPr marL="0" indent="0">
              <a:lnSpc>
                <a:spcPct val="120000"/>
              </a:lnSpc>
              <a:buNone/>
            </a:pPr>
            <a:endParaRPr lang="en-GB">
              <a:latin typeface="HelveticaNeueLT Pro 55 Roman"/>
            </a:endParaRPr>
          </a:p>
          <a:p>
            <a:pPr marL="0" indent="0">
              <a:lnSpc>
                <a:spcPct val="120000"/>
              </a:lnSpc>
              <a:buNone/>
            </a:pPr>
            <a:endParaRPr lang="en-GB" b="1">
              <a:latin typeface="HelveticaNeueLT Pro 55 Roman"/>
            </a:endParaRPr>
          </a:p>
        </p:txBody>
      </p:sp>
      <p:sp>
        <p:nvSpPr>
          <p:cNvPr id="6" name="TextBox 5">
            <a:extLst>
              <a:ext uri="{FF2B5EF4-FFF2-40B4-BE49-F238E27FC236}">
                <a16:creationId xmlns:a16="http://schemas.microsoft.com/office/drawing/2014/main" id="{2E582B23-5336-129C-A00B-159D2F18AE41}"/>
              </a:ext>
            </a:extLst>
          </p:cNvPr>
          <p:cNvSpPr txBox="1">
            <a:spLocks noGrp="1" noRot="1" noMove="1" noResize="1" noEditPoints="1" noAdjustHandles="1" noChangeArrowheads="1" noChangeShapeType="1"/>
          </p:cNvSpPr>
          <p:nvPr/>
        </p:nvSpPr>
        <p:spPr>
          <a:xfrm rot="16200000">
            <a:off x="10092838" y="1536945"/>
            <a:ext cx="30110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 of BOB</a:t>
            </a:r>
          </a:p>
        </p:txBody>
      </p:sp>
      <p:sp>
        <p:nvSpPr>
          <p:cNvPr id="8" name="Title 7">
            <a:extLst>
              <a:ext uri="{FF2B5EF4-FFF2-40B4-BE49-F238E27FC236}">
                <a16:creationId xmlns:a16="http://schemas.microsoft.com/office/drawing/2014/main" id="{EA198CB5-CB39-770E-C5A0-131545399113}"/>
              </a:ext>
            </a:extLst>
          </p:cNvPr>
          <p:cNvSpPr>
            <a:spLocks noGrp="1" noRot="1" noMove="1" noResize="1" noEditPoints="1" noAdjustHandles="1" noChangeArrowheads="1" noChangeShapeType="1"/>
          </p:cNvSpPr>
          <p:nvPr>
            <p:ph type="title" idx="4294967295"/>
          </p:nvPr>
        </p:nvSpPr>
        <p:spPr>
          <a:xfrm>
            <a:off x="3751938" y="1539432"/>
            <a:ext cx="7139839" cy="2858947"/>
          </a:xfrm>
          <a:prstGeom prst="roundRect">
            <a:avLst/>
          </a:prstGeom>
          <a:solidFill>
            <a:srgbClr val="8BA5D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How to play:</a:t>
            </a:r>
          </a:p>
          <a:p>
            <a:pPr marL="457200" marR="0" lvl="1" indent="0" algn="l" defTabSz="9144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NeueLT Pro 55 Roman"/>
              <a:ea typeface="+mn-ea"/>
              <a:cs typeface="+mn-cs"/>
            </a:endParaRP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Working in your group, choose a character from the three that you will hear about shortly</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Listen as a scenario is shared with you</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Your character has 1 minute to take action.</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endParaRPr kumimoji="0" lang="en-GB" sz="1800" b="0" i="0" u="none" strike="noStrike" kern="1200" cap="none" spc="0" normalizeH="0" baseline="0" noProof="0">
              <a:ln>
                <a:noFill/>
              </a:ln>
              <a:solidFill>
                <a:schemeClr val="tx1"/>
              </a:solidFill>
              <a:effectLst/>
              <a:uLnTx/>
              <a:uFillTx/>
              <a:latin typeface="HelveticaNeueLT Pro 55 Roman"/>
              <a:ea typeface="+mn-ea"/>
              <a:cs typeface="+mn-cs"/>
            </a:endParaRPr>
          </a:p>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HelveticaNeueLT Pro 55 Roman"/>
                <a:ea typeface="+mn-ea"/>
                <a:cs typeface="+mn-cs"/>
              </a:rPr>
              <a:t>What should they grab?</a:t>
            </a: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9" name="Content Placeholder 2">
            <a:extLst>
              <a:ext uri="{FF2B5EF4-FFF2-40B4-BE49-F238E27FC236}">
                <a16:creationId xmlns:a16="http://schemas.microsoft.com/office/drawing/2014/main" id="{47C36291-1155-961F-E90C-2F12B37B110D}"/>
              </a:ext>
            </a:extLst>
          </p:cNvPr>
          <p:cNvSpPr txBox="1">
            <a:spLocks noGrp="1" noRot="1" noMove="1" noResize="1" noEditPoints="1" noAdjustHandles="1" noChangeArrowheads="1" noChangeShapeType="1"/>
          </p:cNvSpPr>
          <p:nvPr/>
        </p:nvSpPr>
        <p:spPr>
          <a:xfrm>
            <a:off x="3876118" y="4033920"/>
            <a:ext cx="6939457" cy="54324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System Font Regular"/>
              <a:buNone/>
            </a:pPr>
            <a:endParaRPr lang="en-GB">
              <a:latin typeface="HelveticaNeueLT Pro 55 Roman"/>
            </a:endParaRPr>
          </a:p>
          <a:p>
            <a:pPr marL="0" indent="0">
              <a:lnSpc>
                <a:spcPct val="120000"/>
              </a:lnSpc>
              <a:buNone/>
            </a:pPr>
            <a:r>
              <a:rPr lang="en-GB" sz="2400">
                <a:latin typeface="HelveticaNeueLT Pro 55 Roman"/>
                <a:cs typeface="Arial"/>
              </a:rPr>
              <a:t>Play the Game of BOB to help you be prepared if you are ever in this situation.</a:t>
            </a:r>
          </a:p>
          <a:p>
            <a:pPr marL="0" indent="0">
              <a:lnSpc>
                <a:spcPct val="120000"/>
              </a:lnSpc>
              <a:buFont typeface="System Font Regular"/>
              <a:buNone/>
            </a:pPr>
            <a:endParaRPr lang="en-GB" sz="2400">
              <a:latin typeface="HelveticaNeueLT Pro 55 Roman"/>
            </a:endParaRPr>
          </a:p>
          <a:p>
            <a:pPr marL="0" indent="0">
              <a:lnSpc>
                <a:spcPct val="120000"/>
              </a:lnSpc>
              <a:buFont typeface="System Font Regular"/>
              <a:buNone/>
            </a:pPr>
            <a:endParaRPr lang="en-GB" b="1">
              <a:latin typeface="HelveticaNeueLT Pro 55 Roman"/>
            </a:endParaRPr>
          </a:p>
        </p:txBody>
      </p:sp>
      <p:pic>
        <p:nvPicPr>
          <p:cNvPr id="12" name="Picture 11" descr="Logo&#10;&#10;Description automatically generated">
            <a:extLst>
              <a:ext uri="{FF2B5EF4-FFF2-40B4-BE49-F238E27FC236}">
                <a16:creationId xmlns:a16="http://schemas.microsoft.com/office/drawing/2014/main" id="{0A6AD723-A311-B3B9-2085-C436E8BDFDC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90631" y="1386807"/>
            <a:ext cx="3236707" cy="316419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3D4F484F-AFAE-A839-FE67-DECA117E081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2651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bile phone with a cartoon image of a boy smiling. ">
            <a:extLst>
              <a:ext uri="{FF2B5EF4-FFF2-40B4-BE49-F238E27FC236}">
                <a16:creationId xmlns:a16="http://schemas.microsoft.com/office/drawing/2014/main" id="{B1B6FEEA-55F2-9794-E466-839905E9422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1154199" y="2520203"/>
            <a:ext cx="4140200" cy="1325562"/>
          </a:xfrm>
        </p:spPr>
        <p:txBody>
          <a:bodyPr/>
          <a:lstStyle/>
          <a:p>
            <a:r>
              <a:rPr lang="en-GB">
                <a:latin typeface="HelveticaNeueLT Pro 55 Roman"/>
              </a:rPr>
              <a:t>@Femi</a:t>
            </a:r>
          </a:p>
        </p:txBody>
      </p:sp>
      <p:pic>
        <p:nvPicPr>
          <p:cNvPr id="9" name="Picture 9" descr="A picture containing text, doll, clipart&#10;&#10;Description automatically generated">
            <a:extLst>
              <a:ext uri="{FF2B5EF4-FFF2-40B4-BE49-F238E27FC236}">
                <a16:creationId xmlns:a16="http://schemas.microsoft.com/office/drawing/2014/main" id="{8A2C0E48-266F-998B-D384-98FD6FC06764}"/>
              </a:ext>
            </a:extLst>
          </p:cNvPr>
          <p:cNvPicPr>
            <a:picLocks noGrp="1" noRot="1" noChangeAspect="1" noMove="1" noResize="1" noEditPoints="1" noAdjustHandles="1" noChangeArrowheads="1" noChangeShapeType="1" noCrop="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476853" y="779563"/>
            <a:ext cx="1653405" cy="1687626"/>
          </a:xfrm>
        </p:spPr>
      </p:pic>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5055102" y="766938"/>
            <a:ext cx="6372033" cy="4832092"/>
          </a:xfrm>
          <a:prstGeom prst="rect">
            <a:avLst/>
          </a:prstGeom>
          <a:noFill/>
        </p:spPr>
        <p:txBody>
          <a:bodyPr wrap="square" lIns="91440" tIns="45720" rIns="91440" bIns="45720" rtlCol="0" anchor="t">
            <a:spAutoFit/>
          </a:bodyPr>
          <a:lstStyle/>
          <a:p>
            <a:r>
              <a:rPr lang="en-GB" sz="2200">
                <a:latin typeface="HelveticaNeueLT Pro 55 Roman"/>
              </a:rPr>
              <a:t>Creativity 8/10</a:t>
            </a:r>
          </a:p>
          <a:p>
            <a:r>
              <a:rPr lang="en-GB" sz="2200">
                <a:latin typeface="HelveticaNeueLT Pro 55 Roman"/>
              </a:rPr>
              <a:t>Resilience 6/10</a:t>
            </a:r>
          </a:p>
          <a:p>
            <a:r>
              <a:rPr lang="en-GB" sz="2200">
                <a:latin typeface="HelveticaNeueLT Pro 55 Roman"/>
              </a:rPr>
              <a:t>Resourcefulness 5/10</a:t>
            </a:r>
          </a:p>
          <a:p>
            <a:r>
              <a:rPr lang="en-GB" sz="2200">
                <a:latin typeface="HelveticaNeueLT Pro 55 Roman"/>
              </a:rPr>
              <a:t>Community connections 9/10</a:t>
            </a:r>
          </a:p>
          <a:p>
            <a:endParaRPr lang="en-GB" sz="2200">
              <a:latin typeface="HelveticaNeueLT Pro 55 Roman" panose="020B0604020202020204" pitchFamily="34" charset="0"/>
            </a:endParaRPr>
          </a:p>
          <a:p>
            <a:r>
              <a:rPr lang="en-GB" sz="2200">
                <a:latin typeface="HelveticaNeueLT Pro 55 Roman"/>
              </a:rPr>
              <a:t>Femi lives in a semi-detached house with his dad. Their house is on a hill. Femi’s family have lived in this town for generations, so he has lots of relatives nearby. Femi is a member of the under 16s football team and his dad runs the Scout group, so they are well known in the community. They have a car, but it is quite old and not very reliable. Femi generally cycles everywhere he needs to go. He has a BMX bike.</a:t>
            </a: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57430" y="4459078"/>
            <a:ext cx="2594050" cy="852152"/>
          </a:xfrm>
          <a:prstGeom prst="rect">
            <a:avLst/>
          </a:prstGeom>
        </p:spPr>
      </p:pic>
      <p:sp>
        <p:nvSpPr>
          <p:cNvPr id="3" name="TextBox 2">
            <a:extLst>
              <a:ext uri="{FF2B5EF4-FFF2-40B4-BE49-F238E27FC236}">
                <a16:creationId xmlns:a16="http://schemas.microsoft.com/office/drawing/2014/main" id="{537AB8CC-B1FA-665A-068A-B5D69C39586A}"/>
              </a:ext>
            </a:extLst>
          </p:cNvPr>
          <p:cNvSpPr txBox="1">
            <a:spLocks noGrp="1" noRot="1" noMove="1" noResize="1" noEditPoints="1" noAdjustHandles="1" noChangeArrowheads="1" noChangeShapeType="1"/>
          </p:cNvSpPr>
          <p:nvPr/>
        </p:nvSpPr>
        <p:spPr>
          <a:xfrm rot="16200000">
            <a:off x="10905041" y="724743"/>
            <a:ext cx="138667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Femi</a:t>
            </a:r>
          </a:p>
        </p:txBody>
      </p:sp>
      <p:sp>
        <p:nvSpPr>
          <p:cNvPr id="8" name="Rectangle 7">
            <a:extLst>
              <a:ext uri="{FF2B5EF4-FFF2-40B4-BE49-F238E27FC236}">
                <a16:creationId xmlns:a16="http://schemas.microsoft.com/office/drawing/2014/main" id="{6C976394-A99F-B63B-2045-5124E1C9E4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779563"/>
            <a:ext cx="1436758" cy="2375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CDF7DD7-FD0B-9C05-4861-E9D6104B4E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21599" y="1140186"/>
            <a:ext cx="855778" cy="2375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C1CB889-AE47-8A00-FEB8-CACAD5060B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21599" y="1500809"/>
            <a:ext cx="728457" cy="2375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138EB4-F534-0A63-A021-8FE4669B2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1864656"/>
            <a:ext cx="1759352" cy="237567"/>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logo&#10;&#10;Description automatically generated">
            <a:extLst>
              <a:ext uri="{FF2B5EF4-FFF2-40B4-BE49-F238E27FC236}">
                <a16:creationId xmlns:a16="http://schemas.microsoft.com/office/drawing/2014/main" id="{4B36C227-BDD7-9AF1-7CD6-1B4418E2544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5514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phone with a cartoon image of a boy with pink hair. ">
            <a:extLst>
              <a:ext uri="{FF2B5EF4-FFF2-40B4-BE49-F238E27FC236}">
                <a16:creationId xmlns:a16="http://schemas.microsoft.com/office/drawing/2014/main" id="{E1243F4A-1B9A-21CC-AFA6-417CF94670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953079" y="2856886"/>
            <a:ext cx="4138613" cy="1325563"/>
          </a:xfrm>
        </p:spPr>
        <p:txBody>
          <a:bodyPr/>
          <a:lstStyle/>
          <a:p>
            <a:r>
              <a:rPr lang="en-GB">
                <a:latin typeface="HelveticaNeueLT Pro 55 Roman"/>
              </a:rPr>
              <a:t>@</a:t>
            </a:r>
            <a:r>
              <a:rPr lang="en-GB">
                <a:latin typeface="Segoe UI"/>
                <a:cs typeface="Segoe UI"/>
              </a:rPr>
              <a:t>Charlie</a:t>
            </a:r>
            <a:endParaRPr lang="en-GB">
              <a:latin typeface="HelveticaNeueLT Pro 55 Roman"/>
            </a:endParaRPr>
          </a:p>
        </p:txBody>
      </p:sp>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4726850" y="725749"/>
            <a:ext cx="6419570" cy="5170646"/>
          </a:xfrm>
          <a:prstGeom prst="rect">
            <a:avLst/>
          </a:prstGeom>
          <a:noFill/>
        </p:spPr>
        <p:txBody>
          <a:bodyPr wrap="square" lIns="91440" tIns="45720" rIns="91440" bIns="45720" rtlCol="0" anchor="t">
            <a:spAutoFit/>
          </a:bodyPr>
          <a:lstStyle/>
          <a:p>
            <a:r>
              <a:rPr lang="en-GB" sz="2200">
                <a:latin typeface="HelveticaNeueLT Pro 55 Roman"/>
                <a:ea typeface="+mn-lt"/>
                <a:cs typeface="+mn-lt"/>
              </a:rPr>
              <a:t>Creativity 7/10</a:t>
            </a:r>
            <a:endParaRPr lang="en-US" sz="2200">
              <a:latin typeface="HelveticaNeueLT Pro 55 Roman"/>
              <a:ea typeface="+mn-lt"/>
              <a:cs typeface="+mn-lt"/>
            </a:endParaRPr>
          </a:p>
          <a:p>
            <a:r>
              <a:rPr lang="en-GB" sz="2200">
                <a:latin typeface="HelveticaNeueLT Pro 55 Roman"/>
                <a:ea typeface="+mn-lt"/>
                <a:cs typeface="+mn-lt"/>
              </a:rPr>
              <a:t>Resilience 7/10</a:t>
            </a:r>
            <a:endParaRPr lang="en-US" sz="2200">
              <a:latin typeface="HelveticaNeueLT Pro 55 Roman"/>
              <a:ea typeface="+mn-lt"/>
              <a:cs typeface="+mn-lt"/>
            </a:endParaRPr>
          </a:p>
          <a:p>
            <a:r>
              <a:rPr lang="en-GB" sz="2200">
                <a:latin typeface="HelveticaNeueLT Pro 55 Roman"/>
                <a:ea typeface="+mn-lt"/>
                <a:cs typeface="+mn-lt"/>
              </a:rPr>
              <a:t>Resourcefulness 6/10</a:t>
            </a:r>
            <a:endParaRPr lang="en-US" sz="2200">
              <a:latin typeface="HelveticaNeueLT Pro 55 Roman"/>
              <a:ea typeface="+mn-lt"/>
              <a:cs typeface="+mn-lt"/>
            </a:endParaRPr>
          </a:p>
          <a:p>
            <a:r>
              <a:rPr lang="en-GB" sz="2200">
                <a:latin typeface="HelveticaNeueLT Pro 55 Roman"/>
                <a:ea typeface="+mn-lt"/>
                <a:cs typeface="+mn-lt"/>
              </a:rPr>
              <a:t>Community connections 4/10</a:t>
            </a:r>
            <a:endParaRPr lang="en-US" sz="2200">
              <a:latin typeface="HelveticaNeueLT Pro 55 Roman"/>
              <a:ea typeface="+mn-lt"/>
              <a:cs typeface="+mn-lt"/>
            </a:endParaRPr>
          </a:p>
          <a:p>
            <a:endParaRPr lang="en-GB" sz="2200">
              <a:latin typeface="HelveticaNeueLT Pro 55 Roman" panose="020B0604020202020204" pitchFamily="34" charset="0"/>
              <a:ea typeface="+mn-lt"/>
              <a:cs typeface="+mn-lt"/>
            </a:endParaRPr>
          </a:p>
          <a:p>
            <a:r>
              <a:rPr lang="en-GB" sz="2200">
                <a:latin typeface="HelveticaNeueLT Pro 55 Roman"/>
                <a:ea typeface="+mn-lt"/>
                <a:cs typeface="+mn-lt"/>
              </a:rPr>
              <a:t>Charlie lives in a small village with her parents, two sisters, and three dogs. They are surrounded by fields, which is great for long walks and bike rides. They moved to the village from the middle of Birmingham. Charlie’s parents love being away from the noise and busyness of the city, but Charlie doesn’t. They work from home and Charlie and their sisters go to school fifteen minutes away by car. They don’t have any family in the area: just a few friends in the village.</a:t>
            </a: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953079" y="4591789"/>
            <a:ext cx="2588774" cy="850419"/>
          </a:xfrm>
          <a:prstGeom prst="rect">
            <a:avLst/>
          </a:prstGeom>
        </p:spPr>
      </p:pic>
      <p:pic>
        <p:nvPicPr>
          <p:cNvPr id="26" name="Picture 26">
            <a:extLst>
              <a:ext uri="{FF2B5EF4-FFF2-40B4-BE49-F238E27FC236}">
                <a16:creationId xmlns:a16="http://schemas.microsoft.com/office/drawing/2014/main" id="{16820835-85CE-D528-03D0-109F5911D395}"/>
              </a:ext>
            </a:extLst>
          </p:cNvPr>
          <p:cNvPicPr>
            <a:picLocks noGrp="1" noRot="1" noChangeAspect="1" noMove="1" noResize="1" noEditPoints="1" noAdjustHandles="1" noChangeArrowheads="1" noChangeShapeType="1" noCrop="1"/>
          </p:cNvPicPr>
          <p:nvPr/>
        </p:nvPicPr>
        <p:blipFill>
          <a:blip r:embed="rId4"/>
          <a:stretch>
            <a:fillRect/>
          </a:stretch>
        </p:blipFill>
        <p:spPr>
          <a:xfrm>
            <a:off x="1449745" y="1015688"/>
            <a:ext cx="1609725" cy="1647825"/>
          </a:xfrm>
          <a:prstGeom prst="rect">
            <a:avLst/>
          </a:prstGeom>
        </p:spPr>
      </p:pic>
      <p:sp>
        <p:nvSpPr>
          <p:cNvPr id="3" name="TextBox 2">
            <a:extLst>
              <a:ext uri="{FF2B5EF4-FFF2-40B4-BE49-F238E27FC236}">
                <a16:creationId xmlns:a16="http://schemas.microsoft.com/office/drawing/2014/main" id="{0F153098-1AC0-730B-15D8-43BF314EEC3C}"/>
              </a:ext>
            </a:extLst>
          </p:cNvPr>
          <p:cNvSpPr txBox="1">
            <a:spLocks noGrp="1" noRot="1" noMove="1" noResize="1" noEditPoints="1" noAdjustHandles="1" noChangeArrowheads="1" noChangeShapeType="1"/>
          </p:cNvSpPr>
          <p:nvPr/>
        </p:nvSpPr>
        <p:spPr>
          <a:xfrm rot="16200000">
            <a:off x="10679129" y="950653"/>
            <a:ext cx="183849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Charlie</a:t>
            </a:r>
          </a:p>
        </p:txBody>
      </p:sp>
      <p:sp>
        <p:nvSpPr>
          <p:cNvPr id="5" name="Rectangle 4">
            <a:extLst>
              <a:ext uri="{FF2B5EF4-FFF2-40B4-BE49-F238E27FC236}">
                <a16:creationId xmlns:a16="http://schemas.microsoft.com/office/drawing/2014/main" id="{5BDFF894-BA0E-7FEF-E6EE-59CEF28462E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779563"/>
            <a:ext cx="1365969" cy="2343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49042DA-3D62-CF87-4323-ECADA5CB77BF}"/>
              </a:ext>
            </a:extLst>
          </p:cNvPr>
          <p:cNvSpPr>
            <a:spLocks noGrp="1" noRot="1" noMove="1" noResize="1" noEditPoints="1" noAdjustHandles="1" noChangeArrowheads="1" noChangeShapeType="1"/>
          </p:cNvSpPr>
          <p:nvPr/>
        </p:nvSpPr>
        <p:spPr>
          <a:xfrm>
            <a:off x="9121598" y="1140186"/>
            <a:ext cx="1365969" cy="2343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98D407-E6C3-D1D4-E74F-7DE272FEDAD3}"/>
              </a:ext>
            </a:extLst>
          </p:cNvPr>
          <p:cNvSpPr>
            <a:spLocks noGrp="1" noRot="1" noMove="1" noResize="1" noEditPoints="1" noAdjustHandles="1" noChangeArrowheads="1" noChangeShapeType="1"/>
          </p:cNvSpPr>
          <p:nvPr/>
        </p:nvSpPr>
        <p:spPr>
          <a:xfrm>
            <a:off x="9121599" y="1500809"/>
            <a:ext cx="1168295" cy="2343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75CAF5-EE0C-4E75-C779-1C4F32B0929A}"/>
              </a:ext>
            </a:extLst>
          </p:cNvPr>
          <p:cNvSpPr>
            <a:spLocks noGrp="1" noRot="1" noMove="1" noResize="1" noEditPoints="1" noAdjustHandles="1" noChangeArrowheads="1" noChangeShapeType="1"/>
          </p:cNvSpPr>
          <p:nvPr/>
        </p:nvSpPr>
        <p:spPr>
          <a:xfrm>
            <a:off x="9132425" y="1864656"/>
            <a:ext cx="717631" cy="23434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logo&#10;&#10;Description automatically generated">
            <a:extLst>
              <a:ext uri="{FF2B5EF4-FFF2-40B4-BE49-F238E27FC236}">
                <a16:creationId xmlns:a16="http://schemas.microsoft.com/office/drawing/2014/main" id="{4E9F5B2C-FC13-307C-B15E-BAE9982B2387}"/>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73488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9688A6-2A4A-41C2-BF90-FCE59E1782B8}">
  <ds:schemaRefs>
    <ds:schemaRef ds:uri="http://schemas.microsoft.com/sharepoint/v3/contenttype/forms"/>
  </ds:schemaRefs>
</ds:datastoreItem>
</file>

<file path=customXml/itemProps2.xml><?xml version="1.0" encoding="utf-8"?>
<ds:datastoreItem xmlns:ds="http://schemas.openxmlformats.org/officeDocument/2006/customXml" ds:itemID="{EA7F337E-8FD0-489D-8B63-02CBA4B414DC}">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http://purl.org/dc/elements/1.1/"/>
    <ds:schemaRef ds:uri="http://schemas.microsoft.com/office/infopath/2007/PartnerControls"/>
    <ds:schemaRef ds:uri="7aff5d3a-ac69-412e-8e86-2dc83d63a9de"/>
    <ds:schemaRef ds:uri="097b2218-eb8c-44f0-b50d-d57756f492cd"/>
  </ds:schemaRefs>
</ds:datastoreItem>
</file>

<file path=customXml/itemProps3.xml><?xml version="1.0" encoding="utf-8"?>
<ds:datastoreItem xmlns:ds="http://schemas.openxmlformats.org/officeDocument/2006/customXml" ds:itemID="{6E4A781E-2C90-47D6-ADB1-31506D72A0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3232</Words>
  <Application>Microsoft Office PowerPoint</Application>
  <PresentationFormat>Widescreen</PresentationFormat>
  <Paragraphs>302</Paragraphs>
  <Slides>25</Slides>
  <Notes>19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HelveticaNeueLT Pro 45 Lt</vt:lpstr>
      <vt:lpstr>HelveticaNeueLT Pro 55 Roman</vt:lpstr>
      <vt:lpstr>HelveticaNeueLT Pro 65 Md</vt:lpstr>
      <vt:lpstr>Lato</vt:lpstr>
      <vt:lpstr>Segoe UI</vt:lpstr>
      <vt:lpstr>System Font Regular</vt:lpstr>
      <vt:lpstr>1_Office Theme</vt:lpstr>
      <vt:lpstr>Office Theme 2013 - 2022</vt:lpstr>
      <vt:lpstr>Weather Together – Flooding: Game of BOB</vt:lpstr>
      <vt:lpstr>Weather Together title page</vt:lpstr>
      <vt:lpstr>Pause</vt:lpstr>
      <vt:lpstr>Objective: Apply your learning to prepare for and cope with a flood. To meet this objective, you’ll play through a scenario game to learn how to prepare for a flood.</vt:lpstr>
      <vt:lpstr>How can you prepare for a flood emergency? </vt:lpstr>
      <vt:lpstr>Learn from Ben's story</vt:lpstr>
      <vt:lpstr>How to play:  Working in your group, choose a character from the three that you will hear about shortly Listen as a scenario is shared with you Your character has 1 minute to take action.  What should they grab?</vt:lpstr>
      <vt:lpstr>@Femi</vt:lpstr>
      <vt:lpstr>@Charlie</vt:lpstr>
      <vt:lpstr>@Cheyenne</vt:lpstr>
      <vt:lpstr>Select the images to reveal text in order</vt:lpstr>
      <vt:lpstr>What does your character grab?</vt:lpstr>
      <vt:lpstr>The game of BOB</vt:lpstr>
      <vt:lpstr>The game of BOB</vt:lpstr>
      <vt:lpstr>Bug out bag</vt:lpstr>
      <vt:lpstr>Bug out bag</vt:lpstr>
      <vt:lpstr>Bug out bag</vt:lpstr>
      <vt:lpstr>Bug out bag</vt:lpstr>
      <vt:lpstr>Big question</vt:lpstr>
      <vt:lpstr>End</vt:lpstr>
      <vt:lpstr>Resources and support</vt:lpstr>
      <vt:lpstr>Resources</vt:lpstr>
      <vt:lpstr>First aid app</vt:lpstr>
      <vt:lpstr>How to tell the emergency services where you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2023-06-15T11:21:26Z</dcterms:created>
  <dcterms:modified xsi:type="dcterms:W3CDTF">2025-11-12T10:39:02Z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